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6"/>
  </p:notesMasterIdLst>
  <p:handoutMasterIdLst>
    <p:handoutMasterId r:id="rId147"/>
  </p:handoutMasterIdLst>
  <p:sldIdLst>
    <p:sldId id="269" r:id="rId2"/>
    <p:sldId id="270" r:id="rId3"/>
    <p:sldId id="375" r:id="rId4"/>
    <p:sldId id="376" r:id="rId5"/>
    <p:sldId id="377" r:id="rId6"/>
    <p:sldId id="378" r:id="rId7"/>
    <p:sldId id="273" r:id="rId8"/>
    <p:sldId id="274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24" r:id="rId55"/>
    <p:sldId id="425" r:id="rId56"/>
    <p:sldId id="426" r:id="rId57"/>
    <p:sldId id="427" r:id="rId58"/>
    <p:sldId id="428" r:id="rId59"/>
    <p:sldId id="429" r:id="rId60"/>
    <p:sldId id="430" r:id="rId61"/>
    <p:sldId id="431" r:id="rId62"/>
    <p:sldId id="432" r:id="rId63"/>
    <p:sldId id="433" r:id="rId64"/>
    <p:sldId id="434" r:id="rId65"/>
    <p:sldId id="435" r:id="rId66"/>
    <p:sldId id="436" r:id="rId67"/>
    <p:sldId id="437" r:id="rId68"/>
    <p:sldId id="438" r:id="rId69"/>
    <p:sldId id="439" r:id="rId70"/>
    <p:sldId id="440" r:id="rId71"/>
    <p:sldId id="441" r:id="rId72"/>
    <p:sldId id="442" r:id="rId73"/>
    <p:sldId id="443" r:id="rId74"/>
    <p:sldId id="444" r:id="rId75"/>
    <p:sldId id="445" r:id="rId76"/>
    <p:sldId id="446" r:id="rId77"/>
    <p:sldId id="447" r:id="rId78"/>
    <p:sldId id="448" r:id="rId79"/>
    <p:sldId id="449" r:id="rId80"/>
    <p:sldId id="450" r:id="rId81"/>
    <p:sldId id="451" r:id="rId82"/>
    <p:sldId id="452" r:id="rId83"/>
    <p:sldId id="453" r:id="rId84"/>
    <p:sldId id="454" r:id="rId85"/>
    <p:sldId id="455" r:id="rId86"/>
    <p:sldId id="456" r:id="rId87"/>
    <p:sldId id="457" r:id="rId88"/>
    <p:sldId id="458" r:id="rId89"/>
    <p:sldId id="459" r:id="rId90"/>
    <p:sldId id="460" r:id="rId91"/>
    <p:sldId id="461" r:id="rId92"/>
    <p:sldId id="462" r:id="rId93"/>
    <p:sldId id="463" r:id="rId94"/>
    <p:sldId id="464" r:id="rId95"/>
    <p:sldId id="488" r:id="rId96"/>
    <p:sldId id="489" r:id="rId97"/>
    <p:sldId id="490" r:id="rId98"/>
    <p:sldId id="491" r:id="rId99"/>
    <p:sldId id="492" r:id="rId100"/>
    <p:sldId id="493" r:id="rId101"/>
    <p:sldId id="494" r:id="rId102"/>
    <p:sldId id="495" r:id="rId103"/>
    <p:sldId id="496" r:id="rId104"/>
    <p:sldId id="497" r:id="rId105"/>
    <p:sldId id="498" r:id="rId106"/>
    <p:sldId id="499" r:id="rId107"/>
    <p:sldId id="500" r:id="rId108"/>
    <p:sldId id="501" r:id="rId109"/>
    <p:sldId id="502" r:id="rId110"/>
    <p:sldId id="503" r:id="rId111"/>
    <p:sldId id="504" r:id="rId112"/>
    <p:sldId id="505" r:id="rId113"/>
    <p:sldId id="506" r:id="rId114"/>
    <p:sldId id="507" r:id="rId115"/>
    <p:sldId id="508" r:id="rId116"/>
    <p:sldId id="509" r:id="rId117"/>
    <p:sldId id="510" r:id="rId118"/>
    <p:sldId id="465" r:id="rId119"/>
    <p:sldId id="466" r:id="rId120"/>
    <p:sldId id="467" r:id="rId121"/>
    <p:sldId id="511" r:id="rId122"/>
    <p:sldId id="512" r:id="rId123"/>
    <p:sldId id="513" r:id="rId124"/>
    <p:sldId id="514" r:id="rId125"/>
    <p:sldId id="487" r:id="rId126"/>
    <p:sldId id="468" r:id="rId127"/>
    <p:sldId id="469" r:id="rId128"/>
    <p:sldId id="470" r:id="rId129"/>
    <p:sldId id="471" r:id="rId130"/>
    <p:sldId id="472" r:id="rId131"/>
    <p:sldId id="473" r:id="rId132"/>
    <p:sldId id="474" r:id="rId133"/>
    <p:sldId id="475" r:id="rId134"/>
    <p:sldId id="476" r:id="rId135"/>
    <p:sldId id="477" r:id="rId136"/>
    <p:sldId id="478" r:id="rId137"/>
    <p:sldId id="479" r:id="rId138"/>
    <p:sldId id="480" r:id="rId139"/>
    <p:sldId id="481" r:id="rId140"/>
    <p:sldId id="482" r:id="rId141"/>
    <p:sldId id="483" r:id="rId142"/>
    <p:sldId id="484" r:id="rId143"/>
    <p:sldId id="485" r:id="rId144"/>
    <p:sldId id="486" r:id="rId14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98849" autoAdjust="0"/>
  </p:normalViewPr>
  <p:slideViewPr>
    <p:cSldViewPr>
      <p:cViewPr>
        <p:scale>
          <a:sx n="85" d="100"/>
          <a:sy n="85" d="100"/>
        </p:scale>
        <p:origin x="-88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stephe\Documents\sandbox\802.11\tools\summary%20of%20meeting-members\attendance%20by%20breakou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stephe\Documents\sandbox\802.11\tools\summary%20of%20meeting-members\histogram%20of%20slots%20by%20attende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pivotSource>
    <c:name>[attendance by breakout.xlsx]pie chart total attendances!PivotTable1</c:name>
    <c:fmtId val="-1"/>
  </c:pivotSource>
  <c:chart>
    <c:title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</c:pivotFmt>
      <c:pivotFmt>
        <c:idx val="10"/>
      </c:pivotFmt>
      <c:pivotFmt>
        <c:idx val="11"/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'pie chart total attendances'!$B$1</c:f>
              <c:strCache>
                <c:ptCount val="1"/>
                <c:pt idx="0">
                  <c:v>Total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chart total attendances'!$A$2:$A$11</c:f>
              <c:strCache>
                <c:ptCount val="10"/>
                <c:pt idx="0">
                  <c:v>TGah</c:v>
                </c:pt>
                <c:pt idx="1">
                  <c:v>TGai</c:v>
                </c:pt>
                <c:pt idx="2">
                  <c:v>TGaq</c:v>
                </c:pt>
                <c:pt idx="3">
                  <c:v>TGmc</c:v>
                </c:pt>
                <c:pt idx="4">
                  <c:v>Tutorials</c:v>
                </c:pt>
                <c:pt idx="5">
                  <c:v>WG Mid-Session Plenary</c:v>
                </c:pt>
                <c:pt idx="6">
                  <c:v>WG Opening Plenary</c:v>
                </c:pt>
                <c:pt idx="7">
                  <c:v>WNG</c:v>
                </c:pt>
                <c:pt idx="8">
                  <c:v>TGax</c:v>
                </c:pt>
                <c:pt idx="9">
                  <c:v>NG60 SG</c:v>
                </c:pt>
              </c:strCache>
            </c:strRef>
          </c:cat>
          <c:val>
            <c:numRef>
              <c:f>'pie chart total attendances'!$B$2:$B$11</c:f>
              <c:numCache>
                <c:formatCode>General</c:formatCode>
                <c:ptCount val="10"/>
                <c:pt idx="0">
                  <c:v>469</c:v>
                </c:pt>
                <c:pt idx="1">
                  <c:v>178</c:v>
                </c:pt>
                <c:pt idx="2">
                  <c:v>165</c:v>
                </c:pt>
                <c:pt idx="3">
                  <c:v>198</c:v>
                </c:pt>
                <c:pt idx="4">
                  <c:v>157</c:v>
                </c:pt>
                <c:pt idx="5">
                  <c:v>280</c:v>
                </c:pt>
                <c:pt idx="6">
                  <c:v>267</c:v>
                </c:pt>
                <c:pt idx="7">
                  <c:v>157</c:v>
                </c:pt>
                <c:pt idx="8">
                  <c:v>1757</c:v>
                </c:pt>
                <c:pt idx="9">
                  <c:v>176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[histogram of slots by attendee.xlsx]histogram of slots by attendee!PivotTable1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'histogram of slots by attendee'!$B$1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'histogram of slots by attendee'!$A$2:$A$20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strCache>
            </c:strRef>
          </c:cat>
          <c:val>
            <c:numRef>
              <c:f>'histogram of slots by attendee'!$B$2:$B$20</c:f>
              <c:numCache>
                <c:formatCode>General</c:formatCode>
                <c:ptCount val="18"/>
                <c:pt idx="0">
                  <c:v>20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9</c:v>
                </c:pt>
                <c:pt idx="9">
                  <c:v>12</c:v>
                </c:pt>
                <c:pt idx="10">
                  <c:v>61</c:v>
                </c:pt>
                <c:pt idx="11">
                  <c:v>70</c:v>
                </c:pt>
                <c:pt idx="12">
                  <c:v>77</c:v>
                </c:pt>
                <c:pt idx="13">
                  <c:v>38</c:v>
                </c:pt>
                <c:pt idx="14">
                  <c:v>13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"/>
        <c:axId val="105782656"/>
        <c:axId val="105784832"/>
      </c:barChart>
      <c:catAx>
        <c:axId val="105782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Number</a:t>
                </a:r>
                <a:r>
                  <a:rPr lang="en-GB" sz="1400" baseline="0"/>
                  <a:t> of slots attended</a:t>
                </a:r>
                <a:endParaRPr lang="en-GB" sz="140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5784832"/>
        <c:crosses val="autoZero"/>
        <c:auto val="1"/>
        <c:lblAlgn val="ctr"/>
        <c:lblOffset val="100"/>
        <c:noMultiLvlLbl val="0"/>
      </c:catAx>
      <c:valAx>
        <c:axId val="105784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members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5782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34038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686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686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686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687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687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843C93D-1D9A-4C57-B88C-D415A7BBEA05}" type="slidenum">
              <a:rPr lang="en-US" altLang="en-US"/>
              <a:pPr algn="r"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3687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687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687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687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11F5D53-6A7E-4A6E-B1B4-1B3EA68E663B}" type="slidenum">
              <a:rPr lang="en-US" altLang="en-US"/>
              <a:pPr algn="r"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36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6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789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789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789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789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789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BE4E75B-73C5-408B-A850-79F75A6E3214}" type="slidenum">
              <a:rPr lang="en-US" altLang="en-US"/>
              <a:pPr algn="r"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3789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789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789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789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107A27C-CA89-4A1B-9718-61F9E9E2F8A4}" type="slidenum">
              <a:rPr lang="en-US" altLang="en-US"/>
              <a:pPr algn="r"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37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7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891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891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891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891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891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849372EA-EACE-4A95-9773-993AA81D3F0E}" type="slidenum">
              <a:rPr lang="en-US" altLang="en-US"/>
              <a:pPr algn="r"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3892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892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892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892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6BF35B4-C38A-4781-894D-AA8C3E8DA4C4}" type="slidenum">
              <a:rPr lang="en-US" altLang="en-US"/>
              <a:pPr algn="r"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38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8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993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994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994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994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994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45565F4C-4AE4-4B41-A60B-396DD2D85084}" type="slidenum">
              <a:rPr lang="en-US" altLang="en-US"/>
              <a:pPr algn="r"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3994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994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994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994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926F9A6-CA94-488E-ADD3-A68B7BB4E947}" type="slidenum">
              <a:rPr lang="en-US" altLang="en-US"/>
              <a:pPr algn="r"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39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9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096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096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096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096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096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84654F62-3EFE-434B-9A26-7F33824C141B}" type="slidenum">
              <a:rPr lang="en-US" altLang="en-US"/>
              <a:pPr algn="r">
                <a:spcBef>
                  <a:spcPct val="0"/>
                </a:spcBef>
              </a:pPr>
              <a:t>104</a:t>
            </a:fld>
            <a:endParaRPr lang="en-US" altLang="en-US"/>
          </a:p>
        </p:txBody>
      </p:sp>
      <p:sp>
        <p:nvSpPr>
          <p:cNvPr id="4096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096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097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097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4FB43E7-5A29-498D-A3F0-1B23D9BCCB20}" type="slidenum">
              <a:rPr lang="en-US" altLang="en-US"/>
              <a:pPr algn="r">
                <a:spcBef>
                  <a:spcPct val="0"/>
                </a:spcBef>
              </a:pPr>
              <a:t>104</a:t>
            </a:fld>
            <a:endParaRPr lang="en-US" altLang="en-US"/>
          </a:p>
        </p:txBody>
      </p:sp>
      <p:sp>
        <p:nvSpPr>
          <p:cNvPr id="40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0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198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198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198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199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1991" name="Rectangle 7"/>
          <p:cNvSpPr txBox="1">
            <a:spLocks noGrp="1" noChangeArrowheads="1"/>
          </p:cNvSpPr>
          <p:nvPr/>
        </p:nvSpPr>
        <p:spPr bwMode="auto">
          <a:xfrm>
            <a:off x="3193049" y="9000621"/>
            <a:ext cx="501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1DF034D-9BB2-4BE6-A5A1-B88842B11CC5}" type="slidenum">
              <a:rPr lang="en-US" altLang="en-US"/>
              <a:pPr algn="r">
                <a:spcBef>
                  <a:spcPct val="0"/>
                </a:spcBef>
              </a:pPr>
              <a:t>105</a:t>
            </a:fld>
            <a:endParaRPr lang="en-US" altLang="en-US"/>
          </a:p>
        </p:txBody>
      </p:sp>
      <p:sp>
        <p:nvSpPr>
          <p:cNvPr id="4199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199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199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1995" name="Rectangle 7"/>
          <p:cNvSpPr txBox="1">
            <a:spLocks noGrp="1" noChangeArrowheads="1"/>
          </p:cNvSpPr>
          <p:nvPr/>
        </p:nvSpPr>
        <p:spPr bwMode="auto">
          <a:xfrm>
            <a:off x="3193049" y="9000621"/>
            <a:ext cx="501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462A0F3D-F380-4BB1-9181-7ACFC8A7C2BD}" type="slidenum">
              <a:rPr lang="en-US" altLang="en-US"/>
              <a:pPr algn="r">
                <a:spcBef>
                  <a:spcPct val="0"/>
                </a:spcBef>
              </a:pPr>
              <a:t>105</a:t>
            </a:fld>
            <a:endParaRPr lang="en-US" altLang="en-US"/>
          </a:p>
        </p:txBody>
      </p:sp>
      <p:sp>
        <p:nvSpPr>
          <p:cNvPr id="41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1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301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301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301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301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301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4A32237E-932C-4BA2-A686-680CFEFACED9}" type="slidenum">
              <a:rPr lang="en-US" altLang="en-US"/>
              <a:pPr algn="r"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4301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301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301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301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20AD3018-5DAC-409E-BFE7-690C8D0763B6}" type="slidenum">
              <a:rPr lang="en-US" altLang="en-US"/>
              <a:pPr algn="r"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43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3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403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403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403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403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403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374EB98-8FA3-4F17-9A1E-D1DAF3FC1805}" type="slidenum">
              <a:rPr lang="en-US" altLang="en-US"/>
              <a:pPr algn="r"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4404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404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404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404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85C5DA9-ABEF-4DC9-A23A-19F617CAB4FA}" type="slidenum">
              <a:rPr lang="en-US" altLang="en-US"/>
              <a:pPr algn="r"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44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4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505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506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506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506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506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EC019904-3ED7-40D2-9503-38B727553F0F}" type="slidenum">
              <a:rPr lang="en-US" altLang="en-US"/>
              <a:pPr algn="r"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4506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506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506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506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84016E0-08C4-4571-A641-B45500334BD6}" type="slidenum">
              <a:rPr lang="en-US" altLang="en-US"/>
              <a:pPr algn="r"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45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5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608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60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60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608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608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42333DD9-18B9-4B7B-87E4-D42E6D6D16CB}" type="slidenum">
              <a:rPr lang="en-US" altLang="en-US"/>
              <a:pPr algn="r"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4608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608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609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609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E7A6213-0591-4928-8652-462855F9D7ED}" type="slidenum">
              <a:rPr lang="en-US" altLang="en-US"/>
              <a:pPr algn="r"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46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6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486773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710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71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711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711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79E3C06-3FC7-4FAB-90BB-2FF5A24E9FA1}" type="slidenum">
              <a:rPr lang="en-US" altLang="en-US"/>
              <a:pPr algn="r"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4711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711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711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711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E31D5022-4B0E-43FC-9714-FF2231F69E64}" type="slidenum">
              <a:rPr lang="en-US" altLang="en-US"/>
              <a:pPr algn="r"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47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7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813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481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3463594C-08FB-4FAB-8C62-F794F0EBD9A9}" type="slidenum">
              <a:rPr lang="en-US" altLang="en-US"/>
              <a:pPr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4813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813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813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813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C099926F-50FD-4441-8DA1-D4F340BCB610}" type="slidenum">
              <a:rPr lang="en-US" altLang="en-US"/>
              <a:pPr algn="r"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48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8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048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802.11-08/0925r0</a:t>
            </a:r>
          </a:p>
        </p:txBody>
      </p:sp>
      <p:sp>
        <p:nvSpPr>
          <p:cNvPr id="204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72F28B34-FF7E-4E10-889D-1D935A091253}" type="slidenum">
              <a:rPr lang="en-US" altLang="en-US"/>
              <a:pPr>
                <a:spcBef>
                  <a:spcPct val="0"/>
                </a:spcBef>
              </a:pPr>
              <a:t>112</a:t>
            </a:fld>
            <a:endParaRPr lang="en-US" altLang="en-US"/>
          </a:p>
        </p:txBody>
      </p:sp>
      <p:sp>
        <p:nvSpPr>
          <p:cNvPr id="204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04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15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802.11-08/0925r0</a:t>
            </a:r>
          </a:p>
        </p:txBody>
      </p:sp>
      <p:sp>
        <p:nvSpPr>
          <p:cNvPr id="215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C3CFF01-79DB-4912-BD5F-2ACC0C2775A7}" type="slidenum">
              <a:rPr lang="en-US" altLang="en-US"/>
              <a:pPr>
                <a:spcBef>
                  <a:spcPct val="0"/>
                </a:spcBef>
              </a:pPr>
              <a:t>113</a:t>
            </a:fld>
            <a:endParaRPr lang="en-US" altLang="en-US"/>
          </a:p>
        </p:txBody>
      </p:sp>
      <p:sp>
        <p:nvSpPr>
          <p:cNvPr id="215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15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253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253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25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253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253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E92D5E60-F4EE-4468-AD18-8C12EFD8890C}" type="slidenum">
              <a:rPr lang="en-US" altLang="en-US"/>
              <a:pPr algn="r">
                <a:spcBef>
                  <a:spcPct val="0"/>
                </a:spcBef>
              </a:pPr>
              <a:t>114</a:t>
            </a:fld>
            <a:endParaRPr lang="en-US" altLang="en-US"/>
          </a:p>
        </p:txBody>
      </p:sp>
      <p:sp>
        <p:nvSpPr>
          <p:cNvPr id="2253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253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253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253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CB0A9794-542B-46B0-81E1-17666989A226}" type="slidenum">
              <a:rPr lang="en-US" altLang="en-US"/>
              <a:pPr algn="r">
                <a:spcBef>
                  <a:spcPct val="0"/>
                </a:spcBef>
              </a:pPr>
              <a:t>114</a:t>
            </a:fld>
            <a:endParaRPr lang="en-US" altLang="en-US"/>
          </a:p>
        </p:txBody>
      </p:sp>
      <p:sp>
        <p:nvSpPr>
          <p:cNvPr id="22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2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355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355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355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355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355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361EFD0-037A-404E-852F-B59BAE381C82}" type="slidenum">
              <a:rPr lang="en-US" altLang="en-US"/>
              <a:pPr algn="r"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2356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356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356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356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ABA1FDA-AEC7-4A08-8B18-87C4E232D7C2}" type="slidenum">
              <a:rPr lang="en-US" altLang="en-US"/>
              <a:pPr algn="r"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23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3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457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458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458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458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458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857FF0F-4E79-4A7C-B49C-FC90804254BA}" type="slidenum">
              <a:rPr lang="en-US" altLang="en-US"/>
              <a:pPr algn="r">
                <a:spcBef>
                  <a:spcPct val="0"/>
                </a:spcBef>
              </a:pPr>
              <a:t>116</a:t>
            </a:fld>
            <a:endParaRPr lang="en-US" altLang="en-US"/>
          </a:p>
        </p:txBody>
      </p:sp>
      <p:sp>
        <p:nvSpPr>
          <p:cNvPr id="245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45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458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458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7177FA8-472B-43AB-A697-E233BB5DB5E9}" type="slidenum">
              <a:rPr lang="en-US" altLang="en-US"/>
              <a:pPr algn="r">
                <a:spcBef>
                  <a:spcPct val="0"/>
                </a:spcBef>
              </a:pPr>
              <a:t>116</a:t>
            </a:fld>
            <a:endParaRPr lang="en-US" altLang="en-US"/>
          </a:p>
        </p:txBody>
      </p:sp>
      <p:sp>
        <p:nvSpPr>
          <p:cNvPr id="24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4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56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802.11-08/0925r0</a:t>
            </a:r>
          </a:p>
        </p:txBody>
      </p:sp>
      <p:sp>
        <p:nvSpPr>
          <p:cNvPr id="2560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4462AE4-2B91-4108-A450-884C62A999C2}" type="slidenum">
              <a:rPr lang="en-US" altLang="en-US"/>
              <a:pPr>
                <a:spcBef>
                  <a:spcPct val="0"/>
                </a:spcBef>
              </a:pPr>
              <a:t>117</a:t>
            </a:fld>
            <a:endParaRPr lang="en-US" altLang="en-US"/>
          </a:p>
        </p:txBody>
      </p:sp>
      <p:sp>
        <p:nvSpPr>
          <p:cNvPr id="2560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56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561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561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31AAC6F-D7D3-4C8B-9DA0-C14F7A9CD146}" type="slidenum">
              <a:rPr lang="en-US" altLang="en-US"/>
              <a:pPr algn="r">
                <a:spcBef>
                  <a:spcPct val="0"/>
                </a:spcBef>
              </a:pPr>
              <a:t>117</a:t>
            </a:fld>
            <a:endParaRPr lang="en-US" altLang="en-US"/>
          </a:p>
        </p:txBody>
      </p:sp>
      <p:sp>
        <p:nvSpPr>
          <p:cNvPr id="25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802.11-14/1330r1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118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16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598844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8542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2217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2930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623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594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802.11-14/1330r1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  <a:endParaRPr lang="en-GB" altLang="en-US" sz="140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Page </a:t>
            </a:r>
            <a:fld id="{62525A6D-7E75-42A1-A85E-D2731F419A0D}" type="slidenum">
              <a:rPr lang="en-GB" altLang="en-US" smtClean="0"/>
              <a:pPr>
                <a:spcBef>
                  <a:spcPct val="0"/>
                </a:spcBef>
              </a:pPr>
              <a:t>125</a:t>
            </a:fld>
            <a:endParaRPr lang="en-GB" altLang="en-US" smtClean="0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802.11-14/1330r1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  <a:endParaRPr lang="en-GB" altLang="en-US" sz="140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Page </a:t>
            </a:r>
            <a:fld id="{62525A6D-7E75-42A1-A85E-D2731F419A0D}" type="slidenum">
              <a:rPr lang="en-GB" altLang="en-US" smtClean="0"/>
              <a:pPr>
                <a:spcBef>
                  <a:spcPct val="0"/>
                </a:spcBef>
              </a:pPr>
              <a:t>126</a:t>
            </a:fld>
            <a:endParaRPr lang="en-GB" altLang="en-US" smtClean="0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MS PGothic" pitchFamily="34" charset="-128"/>
              </a:rPr>
              <a:t>doc.: IEEE 802.11-14/1330r1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MS PGothic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30F0AEA5-525E-47E5-92ED-7629ACB9904F}" type="slidenum">
              <a:rPr lang="en-US" altLang="en-US" smtClean="0"/>
              <a:pPr>
                <a:spcBef>
                  <a:spcPct val="0"/>
                </a:spcBef>
              </a:pPr>
              <a:t>127</a:t>
            </a:fld>
            <a:endParaRPr lang="en-US" alt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MS PGothic" pitchFamily="34" charset="-128"/>
              </a:rPr>
              <a:t>doc.: IEEE 802.11-14/1330r1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MS PGothic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B91B182F-D93E-45AD-8861-AE0E435E8A2E}" type="slidenum">
              <a:rPr lang="en-US" altLang="en-US" smtClean="0"/>
              <a:pPr>
                <a:spcBef>
                  <a:spcPct val="0"/>
                </a:spcBef>
              </a:pPr>
              <a:t>128</a:t>
            </a:fld>
            <a:endParaRPr lang="en-US" altLang="en-US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MS PGothic" pitchFamily="34" charset="-128"/>
              </a:rPr>
              <a:t>doc.: IEEE 802.11-14/1330r1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MS PGothic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6852C503-15A9-4E41-839A-1653ECE00A52}" type="slidenum">
              <a:rPr lang="en-US" altLang="en-US" smtClean="0"/>
              <a:pPr>
                <a:spcBef>
                  <a:spcPct val="0"/>
                </a:spcBef>
              </a:pPr>
              <a:t>129</a:t>
            </a:fld>
            <a:endParaRPr lang="en-US" alt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189869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133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205BC728-8460-4716-91D0-7D214BB3AC75}" type="slidenum">
              <a:rPr lang="en-US" smtClean="0"/>
              <a:pPr/>
              <a:t>134</a:t>
            </a:fld>
            <a:endParaRPr lang="en-US" smtClean="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32639BD5-1D22-4450-A1D8-AA398517DDD5}" type="slidenum">
              <a:rPr lang="en-US" smtClean="0"/>
              <a:pPr/>
              <a:t>136</a:t>
            </a:fld>
            <a:endParaRPr lang="en-US" smtClean="0"/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7DFC70CD-AA27-4F17-8E96-92B2EA82AF38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36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508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140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141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142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143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144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99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2406108" cy="369332"/>
          </a:xfrm>
          <a:ln/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22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2406108" cy="369332"/>
          </a:xfrm>
          <a:ln/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7563" cy="347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Approved by Unanimous Consent.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Thanks to Dorothy for taking notes while Jon handled an EC urgency.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All Pars and CSDs were reviewed –</a:t>
            </a:r>
            <a:r>
              <a:rPr lang="en-US" baseline="0" dirty="0" smtClean="0"/>
              <a:t>sending this presentation was done </a:t>
            </a:r>
            <a:r>
              <a:rPr lang="en-US" baseline="0" smtClean="0"/>
              <a:t>by consensus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>
          <a:xfrm>
            <a:off x="4003190" y="95706"/>
            <a:ext cx="2210285" cy="215444"/>
          </a:xfrm>
        </p:spPr>
        <p:txBody>
          <a:bodyPr/>
          <a:lstStyle/>
          <a:p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198983" cy="215444"/>
          </a:xfrm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>
          <a:xfrm>
            <a:off x="5287963" y="9001125"/>
            <a:ext cx="2406108" cy="369332"/>
          </a:xfrm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81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7563" cy="347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>
          <a:xfrm>
            <a:off x="4003190" y="95706"/>
            <a:ext cx="2210285" cy="215444"/>
          </a:xfrm>
        </p:spPr>
        <p:txBody>
          <a:bodyPr/>
          <a:lstStyle/>
          <a:p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198983" cy="215444"/>
          </a:xfrm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>
          <a:xfrm>
            <a:off x="5287963" y="9001125"/>
            <a:ext cx="2406108" cy="369332"/>
          </a:xfrm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06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2406108" cy="369332"/>
          </a:xfrm>
          <a:ln/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802.11-14/1330r1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802.11-14/1330r1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802.11-14/1330r1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30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31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898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1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29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670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802.11-14/1330r1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CBEE213-4685-4D22-B938-D92C2C96E891}" type="slidenum">
              <a:rPr lang="en-GB" altLang="en-US"/>
              <a:pPr>
                <a:spcBef>
                  <a:spcPct val="0"/>
                </a:spcBef>
              </a:pPr>
              <a:t>36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802.11-14/1330r1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F3235D6A-70C5-4191-982E-56298ADF517C}" type="slidenum">
              <a:rPr lang="en-GB" altLang="en-US"/>
              <a:pPr>
                <a:spcBef>
                  <a:spcPct val="0"/>
                </a:spcBef>
              </a:pPr>
              <a:t>37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802.11-14/1330r1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EE18BECF-CE3F-4B83-AFAF-EE4E70278FD8}" type="slidenum">
              <a:rPr lang="en-GB" altLang="en-US"/>
              <a:pPr>
                <a:spcBef>
                  <a:spcPct val="0"/>
                </a:spcBef>
              </a:pPr>
              <a:t>38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802.11-14/1330r1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802.11-14/1330r1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958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75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380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40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/>
          <a:p>
            <a:r>
              <a:rPr lang="en-US" smtClean="0"/>
              <a:t>November 2014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5595" y="9001125"/>
            <a:ext cx="2557880" cy="184666"/>
          </a:xfrm>
          <a:noFill/>
        </p:spPr>
        <p:txBody>
          <a:bodyPr/>
          <a:lstStyle/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198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802.11-14/1330r1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5" y="95707"/>
            <a:ext cx="1198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November 2014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013" y="9001125"/>
            <a:ext cx="2557462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198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802.11-14/1330r1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51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25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51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331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686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802.11-14/1330r1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56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802.11-14/1330r1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57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cs typeface="ＭＳ Ｐゴシック" pitchFamily="-84" charset="-128"/>
              </a:rPr>
              <a:t>doc.: IEEE 802.11-14/1330r1</a:t>
            </a:r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58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0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22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cs typeface="ＭＳ Ｐゴシック" pitchFamily="-84" charset="-128"/>
              </a:rPr>
              <a:t>doc.: IEEE 802.11-14/1330r1</a:t>
            </a:r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61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802.11-14/1330r1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612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064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31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802.11-14/1330r1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75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802.11-14/1330r1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76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802.11-14/1330r1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77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448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1688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5223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693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87</a:t>
            </a:fld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88</a:t>
            </a:fld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802.11-14/1330r1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89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925669" y="9001125"/>
            <a:ext cx="228780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Matthew Fischer (Broadcom)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E812B79-8528-4777-A4DF-19E15476AAAE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481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8295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0926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8540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8860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174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3174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19B94C40-AF0C-4241-8A78-4B0075B9F610}" type="slidenum">
              <a:rPr lang="en-US" altLang="en-US"/>
              <a:pPr>
                <a:spcBef>
                  <a:spcPct val="0"/>
                </a:spcBef>
              </a:pPr>
              <a:t>95</a:t>
            </a:fld>
            <a:endParaRPr lang="en-US" altLang="en-US"/>
          </a:p>
        </p:txBody>
      </p:sp>
      <p:sp>
        <p:nvSpPr>
          <p:cNvPr id="317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17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277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3277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641DC8E-85CE-460F-980E-61ABC7354A1A}" type="slidenum">
              <a:rPr lang="en-US" altLang="en-US"/>
              <a:pPr>
                <a:spcBef>
                  <a:spcPct val="0"/>
                </a:spcBef>
              </a:pPr>
              <a:t>96</a:t>
            </a:fld>
            <a:endParaRPr lang="en-US" altLang="en-US"/>
          </a:p>
        </p:txBody>
      </p:sp>
      <p:sp>
        <p:nvSpPr>
          <p:cNvPr id="327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27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379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379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379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379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379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E343343-DD1B-43C9-B88C-CBD217D0409B}" type="slidenum">
              <a:rPr lang="en-US" altLang="en-US"/>
              <a:pPr algn="r"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3380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380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380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380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0C107B3-0496-4CCF-9906-9870AEE03DC0}" type="slidenum">
              <a:rPr lang="en-US" altLang="en-US"/>
              <a:pPr algn="r"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33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3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481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482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482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482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482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50814AE-F55C-4E3E-BD93-25E531C078D1}" type="slidenum">
              <a:rPr lang="en-US" altLang="en-US"/>
              <a:pPr algn="r"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3482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482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482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482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C730441-BCD3-4148-8488-C0BC4ED449FF}" type="slidenum">
              <a:rPr lang="en-US" altLang="en-US"/>
              <a:pPr algn="r"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34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4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584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584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584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584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584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751F207-0457-44D6-9239-72E746B43285}" type="slidenum">
              <a:rPr lang="en-US" altLang="en-US"/>
              <a:pPr algn="r"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3584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584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585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585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1EF717F-B6EC-4013-B90E-24CCEE47A79E}" type="slidenum">
              <a:rPr lang="en-US" altLang="en-US"/>
              <a:pPr algn="r"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35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5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802.11-14/1330r1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RA@tiac.net" TargetMode="External"/><Relationship Id="rId13" Type="http://schemas.openxmlformats.org/officeDocument/2006/relationships/hyperlink" Target="mailto:ddrgal@gmail.com" TargetMode="External"/><Relationship Id="rId18" Type="http://schemas.openxmlformats.org/officeDocument/2006/relationships/hyperlink" Target="mailto:pecclesi@cisco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aasterja@qti.qualcomm.com" TargetMode="External"/><Relationship Id="rId12" Type="http://schemas.openxmlformats.org/officeDocument/2006/relationships/hyperlink" Target="mailto:nfinn@cisco.com" TargetMode="External"/><Relationship Id="rId17" Type="http://schemas.openxmlformats.org/officeDocument/2006/relationships/hyperlink" Target="mailto:henry@LOGOUT.COM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mailto:carlos.cordeiro@inte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d3e3e3@gmail.com" TargetMode="External"/><Relationship Id="rId5" Type="http://schemas.openxmlformats.org/officeDocument/2006/relationships/hyperlink" Target="mailto:emily.h.qi@intel.com" TargetMode="External"/><Relationship Id="rId15" Type="http://schemas.openxmlformats.org/officeDocument/2006/relationships/hyperlink" Target="mailto:robert.stacey@intel.com" TargetMode="External"/><Relationship Id="rId10" Type="http://schemas.openxmlformats.org/officeDocument/2006/relationships/hyperlink" Target="mailto:jiamin.chen@mail01.huawei.com" TargetMode="External"/><Relationship Id="rId4" Type="http://schemas.openxmlformats.org/officeDocument/2006/relationships/hyperlink" Target="mailto:edwardau@marvell.com" TargetMode="External"/><Relationship Id="rId9" Type="http://schemas.openxmlformats.org/officeDocument/2006/relationships/hyperlink" Target="mailto:Ping.FANG@huawei.com" TargetMode="External"/><Relationship Id="rId14" Type="http://schemas.openxmlformats.org/officeDocument/2006/relationships/hyperlink" Target="mailto:alex.ashley@hotmail.co.uk" TargetMode="Externa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5/documents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1/documents" TargetMode="Externa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eee802.org/21" TargetMode="Externa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15.doc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ment.standards.ieee.org/get-file/P802.1CF.pdf?t=81644900003" TargetMode="External"/><Relationship Id="rId4" Type="http://schemas.openxmlformats.org/officeDocument/2006/relationships/hyperlink" Target="https://mentor.ieee.org/omniran/documents" TargetMode="Externa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dcn/14/omniran-14-0083-00-00TG-p802-1cf-network-reference-model.docx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6.doc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4.bin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-sa.centraldesktop.com/802liaisondb/FrontPage" TargetMode="External"/><Relationship Id="rId5" Type="http://schemas.openxmlformats.org/officeDocument/2006/relationships/hyperlink" Target="https://datatracker.ietf.org/doc/rfc7241/" TargetMode="External"/><Relationship Id="rId4" Type="http://schemas.openxmlformats.org/officeDocument/2006/relationships/hyperlink" Target="https://mentor.ieee.org/802-ec/dcn/14/ec-14-0067-00-00EC-ieee-802-ietf-leadership-meeting-minutes-29-sept-2014.docx" TargetMode="Externa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ietf-paws-protocol/" TargetMode="External"/><Relationship Id="rId7" Type="http://schemas.openxmlformats.org/officeDocument/2006/relationships/hyperlink" Target="http://datatracker.ietf.org/doc/draft-ietf-paws-protocol/" TargetMode="Externa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rfc6953/" TargetMode="External"/><Relationship Id="rId5" Type="http://schemas.openxmlformats.org/officeDocument/2006/relationships/hyperlink" Target="https://datatracker.ietf.org/doc/draft-patil-paws-problem-stmt/" TargetMode="External"/><Relationship Id="rId4" Type="http://schemas.openxmlformats.org/officeDocument/2006/relationships/hyperlink" Target="https://datatracker.ietf.org/wg/paws/charter/" TargetMode="Externa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doc/draft-ietf-radext-nai/" TargetMode="External"/><Relationship Id="rId4" Type="http://schemas.openxmlformats.org/officeDocument/2006/relationships/hyperlink" Target="http://datatracker.ietf.org/doc/draft-ietf-radext-dynamic-discovery/" TargetMode="Externa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09/11-09-0718-01-000v-liaison-request-to-ietf-geopriv.doc" TargetMode="External"/><Relationship Id="rId3" Type="http://schemas.openxmlformats.org/officeDocument/2006/relationships/hyperlink" Target="http://www.ietf.org/html.charters/geopriv-charter.html" TargetMode="External"/><Relationship Id="rId7" Type="http://schemas.openxmlformats.org/officeDocument/2006/relationships/hyperlink" Target="http://www.ietf.org/rfc/rfc4776.txt" TargetMode="Externa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tf.org/rfc/rfc3693.txt" TargetMode="External"/><Relationship Id="rId5" Type="http://schemas.openxmlformats.org/officeDocument/2006/relationships/hyperlink" Target="https://datatracker.ietf.org/doc/rfc7035/" TargetMode="External"/><Relationship Id="rId4" Type="http://schemas.openxmlformats.org/officeDocument/2006/relationships/hyperlink" Target="http://www.ietf.org/proceedings/66/IDs/draft-ietf-geopriv-radius-lo-08.txt" TargetMode="External"/><Relationship Id="rId9" Type="http://schemas.openxmlformats.org/officeDocument/2006/relationships/hyperlink" Target="http://datatracker.ietf.org/doc/draft-ietf-geopriv-uncertainty/" TargetMode="Externa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ecrit-data-only-ea/" TargetMode="External"/><Relationship Id="rId3" Type="http://schemas.openxmlformats.org/officeDocument/2006/relationships/hyperlink" Target="http://www.ietf.org/dyn/wg/charter/ecrit-charter.html" TargetMode="External"/><Relationship Id="rId7" Type="http://schemas.openxmlformats.org/officeDocument/2006/relationships/hyperlink" Target="http://datatracker.ietf.org/doc/draft-ietf-ecrit-ecall/" TargetMode="Externa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ecrit-similar-location/" TargetMode="External"/><Relationship Id="rId5" Type="http://schemas.openxmlformats.org/officeDocument/2006/relationships/hyperlink" Target="http://tools.ietf.org/id/draft-thomson-ecrit-civic-boundary-02.txt" TargetMode="External"/><Relationship Id="rId4" Type="http://schemas.openxmlformats.org/officeDocument/2006/relationships/hyperlink" Target="http://datatracker.ietf.org/doc/rfc6443/" TargetMode="Externa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cheshire-homenet-dot-home/" TargetMode="External"/><Relationship Id="rId3" Type="http://schemas.openxmlformats.org/officeDocument/2006/relationships/hyperlink" Target="https://datatracker.ietf.org/wg/homenet/" TargetMode="External"/><Relationship Id="rId7" Type="http://schemas.openxmlformats.org/officeDocument/2006/relationships/hyperlink" Target="http://datatracker.ietf.org/doc/draft-stenberg-homenet-minimalist-pcp-proxy/" TargetMode="Externa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pfister-homenet-prefix-assignment/" TargetMode="External"/><Relationship Id="rId5" Type="http://schemas.openxmlformats.org/officeDocument/2006/relationships/hyperlink" Target="http://datatracker.ietf.org/doc/draft-ietf-homenet-hncp/" TargetMode="External"/><Relationship Id="rId4" Type="http://schemas.openxmlformats.org/officeDocument/2006/relationships/hyperlink" Target="http://datatracker.ietf.org/doc/rfc7368/" TargetMode="External"/><Relationship Id="rId9" Type="http://schemas.openxmlformats.org/officeDocument/2006/relationships/hyperlink" Target="http://datatracker.ietf.org/doc/draft-jeong-homenet-device-name-autoconf/" TargetMode="Externa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14/11-14-0913-01-0000-liaison-response-opsawg-capwap-extension.docx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0684-01-0000-capwap-hybridmac-liaison-response.docx" TargetMode="External"/><Relationship Id="rId11" Type="http://schemas.openxmlformats.org/officeDocument/2006/relationships/hyperlink" Target="http://datatracker.ietf.org/doc/draft-xue-opsawg-capwap-alt-tunnel-information/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://datatracker.ietf.org/doc/draft-ietf-opsawg-capwap-alt-tunnel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://datatracker.ietf.org/doc/draft-ietf-opsawg-capwap-hybridma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aqm-eval-guidelines/" TargetMode="External"/><Relationship Id="rId3" Type="http://schemas.openxmlformats.org/officeDocument/2006/relationships/hyperlink" Target="http://datatracker.ietf.org/wg/aqm/charter/" TargetMode="External"/><Relationship Id="rId7" Type="http://schemas.openxmlformats.org/officeDocument/2006/relationships/hyperlink" Target="http://datatracker.ietf.org/doc/draft-ietf-aqm-ecn-benefits/" TargetMode="Externa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aqm-codel/" TargetMode="External"/><Relationship Id="rId5" Type="http://schemas.openxmlformats.org/officeDocument/2006/relationships/hyperlink" Target="http://datatracker.ietf.org/doc/draft-ietf-aqm-recommendation/" TargetMode="External"/><Relationship Id="rId10" Type="http://schemas.openxmlformats.org/officeDocument/2006/relationships/hyperlink" Target="http://datatracker.ietf.org/doc/draft-ietf-aqm-pie/" TargetMode="External"/><Relationship Id="rId4" Type="http://schemas.openxmlformats.org/officeDocument/2006/relationships/hyperlink" Target="https://datatracker.ietf.org/doc/rfc2309/" TargetMode="External"/><Relationship Id="rId9" Type="http://schemas.openxmlformats.org/officeDocument/2006/relationships/hyperlink" Target="http://datatracker.ietf.org/doc/draft-ietf-aqm-fq-implementation/" TargetMode="Externa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tls-tls13/" TargetMode="External"/><Relationship Id="rId5" Type="http://schemas.openxmlformats.org/officeDocument/2006/relationships/hyperlink" Target="http://datatracker.ietf.org/doc/draft-ietf-tls-negotiated-ff-dhe/" TargetMode="External"/><Relationship Id="rId4" Type="http://schemas.openxmlformats.org/officeDocument/2006/relationships/hyperlink" Target="http://datatracker.ietf.org/doc/draft-ietf-tls-prohibiting-rc4/" TargetMode="Externa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doc/draft-ietf-dnssd-requirements/" TargetMode="External"/><Relationship Id="rId4" Type="http://schemas.openxmlformats.org/officeDocument/2006/relationships/hyperlink" Target="http://datatracker.ietf.org/doc/draft-rafiee-dnssd-mdns-threatmodel/" TargetMode="Externa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6lowpan/charter/" TargetMode="Externa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wg/core/" TargetMode="External"/><Relationship Id="rId4" Type="http://schemas.openxmlformats.org/officeDocument/2006/relationships/hyperlink" Target="http://datatracker.ietf.org/wg/roll/" TargetMode="Externa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0122-01-0000-january-2012-liaison-to-ietf.ppt" TargetMode="Externa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3.doc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4.doc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ee802.org/1/files/public/docs2014/ch-mjt-cyclic-queuing-and-forwarding-par-csd-0814-v01.pdf" TargetMode="External"/><Relationship Id="rId13" Type="http://schemas.openxmlformats.org/officeDocument/2006/relationships/hyperlink" Target="https://mentor.ieee.org/802.15/dcn/14/15-14-0601-00-007a-p802-15-7a-par-myproject-2014-09-28.pdf" TargetMode="External"/><Relationship Id="rId3" Type="http://schemas.openxmlformats.org/officeDocument/2006/relationships/hyperlink" Target="http://www.ieee802.org/1/files/public/docs2014/new-addresses-thaler-local-address-par-v01.pdf" TargetMode="External"/><Relationship Id="rId7" Type="http://schemas.openxmlformats.org/officeDocument/2006/relationships/hyperlink" Target="http://www.ieee802.org/1/files/public/docs2014/ch-mjt-cyclic-queuing-and-forwarding-par-0914-v01.pdf" TargetMode="External"/><Relationship Id="rId12" Type="http://schemas.openxmlformats.org/officeDocument/2006/relationships/hyperlink" Target="http://www.ieee802.org/3/25GSG/25GE_CSD_0914_adopted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ee802.org/1/files/public/docs2014/new-802-1AS-rev-draft-csd-0514-v1.pptx" TargetMode="External"/><Relationship Id="rId11" Type="http://schemas.openxmlformats.org/officeDocument/2006/relationships/hyperlink" Target="http://www.ieee802.org/3/25GSG/25GE_PAR_final_110914.pdf" TargetMode="External"/><Relationship Id="rId5" Type="http://schemas.openxmlformats.org/officeDocument/2006/relationships/hyperlink" Target="http://www.ieee802.org/1/files/public/docs2014/new-802-1AS-rev-draft-par-0514-v1.pdf" TargetMode="External"/><Relationship Id="rId10" Type="http://schemas.openxmlformats.org/officeDocument/2006/relationships/hyperlink" Target="http://www.ieee802.org/3/GEPOFSG/CSD_GEPOF_0914.pdf" TargetMode="External"/><Relationship Id="rId4" Type="http://schemas.openxmlformats.org/officeDocument/2006/relationships/hyperlink" Target="http://www.ieee802.org/1/files/public/docs2014/new-addresses-thaler-local-address-csd-v01.pdf" TargetMode="External"/><Relationship Id="rId9" Type="http://schemas.openxmlformats.org/officeDocument/2006/relationships/hyperlink" Target="http://www.ieee802.org/3/GEPOFSG/P802_3bv_PAR_240914.pdf" TargetMode="External"/><Relationship Id="rId14" Type="http://schemas.openxmlformats.org/officeDocument/2006/relationships/hyperlink" Target="https://mentor.ieee.org/802.15/dcn/14/15-14-0216-03-007a-draft-csd-for-ieee-802-15-sg7a-occ.docx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39-01-0000-802-11-par-review-november-2014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4/11-14-1339-04-0000-802-11-par-review-november-2014.ppt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39-01-0000-802-11-par-review-november-2014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4/11-14-1339-03-0000-802-11-par-review-november-2014.ppt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5.doc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6.doc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4/18-14-0074-00-0000-letter-from-fcc-chairman-on-5-ghz-sharing-bill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ansition.fcc.gov/Daily_Releases/Daily_Business/2014/db1017/FCC-14-154A1.pdf" TargetMode="External"/><Relationship Id="rId4" Type="http://schemas.openxmlformats.org/officeDocument/2006/relationships/hyperlink" Target="https://apps.fcc.gov/edocs_public/attachmatch/FCC-14-144A1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7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8.doc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53-03-000m-proposal-to-extend-element-id-space.doc" TargetMode="External"/><Relationship Id="rId7" Type="http://schemas.openxmlformats.org/officeDocument/2006/relationships/hyperlink" Target="https://mentor.ieee.org/802.11/dcn/14/11-14-1321-07-000m-tgmc-agenda-november-2014.ppt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3/11-13-0123-07-000m-iso-jtc1-sc6-8802-11-2012-comments.xls" TargetMode="External"/><Relationship Id="rId5" Type="http://schemas.openxmlformats.org/officeDocument/2006/relationships/hyperlink" Target="https://mentor.ieee.org/802.11/dcn/14/11-14-1520-00-0000-liaison-response-3gpp-document-reference.docx" TargetMode="External"/><Relationship Id="rId4" Type="http://schemas.openxmlformats.org/officeDocument/2006/relationships/hyperlink" Target="https://mentor.ieee.org/802.11/dcn/14/11-14-1421-00-000m-reference-change-to-ts-24-234.docx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9.doc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roshi@manosan.or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32-01-00ai-september-2014-athens-session-minutes.doc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4/11-14-1361-00-00ai-september-november-teleconference-minutes.do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10.doc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11.doc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2.doc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571-05-00ax-evaluation-methodology.docx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1009-02-00ax-proposed-802-11ax-functional-requirements.doc" TargetMode="External"/><Relationship Id="rId5" Type="http://schemas.openxmlformats.org/officeDocument/2006/relationships/hyperlink" Target="https://mentor.ieee.org/802.11/dcn/14/11-14-0882-04-00ax-tgax-channel-model-document.docx" TargetMode="External"/><Relationship Id="rId4" Type="http://schemas.openxmlformats.org/officeDocument/2006/relationships/hyperlink" Target="https://mentor.ieee.org/802.11/dcn/14/11-14-0980-04-00ax-simulation-scenarios.docx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19-05-00ax-tgax-november-2014-meeting-agenda.ppt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3.doc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2.doc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4.doc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November 2014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2014-11-07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689334"/>
              </p:ext>
            </p:extLst>
          </p:nvPr>
        </p:nvGraphicFramePr>
        <p:xfrm>
          <a:off x="523875" y="2274888"/>
          <a:ext cx="7750175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Document" r:id="rId4" imgW="8286716" imgH="2777437" progId="Word.Document.8">
                  <p:embed/>
                </p:oleObj>
              </mc:Choice>
              <mc:Fallback>
                <p:oleObj name="Document" r:id="rId4" imgW="8286716" imgH="277743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r>
              <a:rPr lang="en-US" sz="1600" dirty="0" smtClean="0"/>
              <a:t>, Edward Au – </a:t>
            </a:r>
            <a:r>
              <a:rPr lang="en-US" sz="1600" b="0" dirty="0" smtClean="0">
                <a:hlinkClick r:id="rId4"/>
              </a:rPr>
              <a:t>edwardau@marvell.com</a:t>
            </a:r>
            <a:r>
              <a:rPr lang="en-US" sz="1600" dirty="0" smtClean="0"/>
              <a:t>, Emily Qi – </a:t>
            </a:r>
            <a:r>
              <a:rPr lang="en-US" sz="1600" b="0" dirty="0" smtClean="0">
                <a:hlinkClick r:id="rId5"/>
              </a:rPr>
              <a:t>emily.h.qi@intel.com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Yongho Seok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, 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7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9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10"/>
              </a:rPr>
              <a:t>jiamin.chen@mail01.huawei.com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11"/>
              </a:rPr>
              <a:t>d3e3e3@gmail.com</a:t>
            </a:r>
            <a:r>
              <a:rPr lang="en-US" sz="1600" b="0" dirty="0" smtClean="0"/>
              <a:t>, </a:t>
            </a:r>
            <a:r>
              <a:rPr lang="en-US" sz="1600" dirty="0" smtClean="0"/>
              <a:t>Norm Finn </a:t>
            </a:r>
            <a:r>
              <a:rPr lang="en-US" sz="1600" dirty="0"/>
              <a:t>– </a:t>
            </a:r>
            <a:r>
              <a:rPr lang="en-US" sz="1600" b="0" dirty="0" smtClean="0">
                <a:hlinkClick r:id="rId12"/>
              </a:rPr>
              <a:t>nfinn@cisco.com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3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4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dirty="0" smtClean="0">
                <a:hlinkClick r:id="rId15"/>
              </a:rPr>
              <a:t>robert.stacey@intel.com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6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7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TGaf</a:t>
            </a:r>
            <a:r>
              <a:rPr lang="en-US" sz="1600" dirty="0" smtClean="0"/>
              <a:t> – Peter Ecclesine – </a:t>
            </a:r>
            <a:r>
              <a:rPr lang="en-US" sz="1600" dirty="0" smtClean="0">
                <a:hlinkClick r:id="rId18"/>
              </a:rPr>
              <a:t>pecclesi@cisco.com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11-14-1462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42783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November 2014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FDAEE5D-381B-4F3C-8506-3F44B66EFB8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18437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D47599B-0D2F-43BC-873C-AC4373214FB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802.15.4r</a:t>
            </a:r>
            <a:br>
              <a:rPr lang="en-US" altLang="en-US" sz="2800" smtClean="0"/>
            </a:br>
            <a:r>
              <a:rPr lang="en-US" altLang="en-US" sz="2800" smtClean="0"/>
              <a:t>Distance Measurement Techniques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Completed Technical Guidelines document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Revised timeline for call for proposals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Call for for preliminary proposals now January 2015</a:t>
            </a:r>
          </a:p>
        </p:txBody>
      </p:sp>
      <p:sp>
        <p:nvSpPr>
          <p:cNvPr id="1844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199" y="6523038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</a:t>
            </a:r>
            <a:r>
              <a:rPr lang="en-US" altLang="en-US" sz="1200" b="0" dirty="0" smtClean="0"/>
              <a:t>Stephens</a:t>
            </a:r>
            <a:r>
              <a:rPr lang="en-US" altLang="en-US" sz="1200" b="0" dirty="0" smtClean="0"/>
              <a:t>, Intel Corporation</a:t>
            </a:r>
          </a:p>
        </p:txBody>
      </p:sp>
      <p:sp>
        <p:nvSpPr>
          <p:cNvPr id="1844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12743" y="6475413"/>
            <a:ext cx="5947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830BA6CE-79BB-4E6D-B029-0F8D8C30205A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0373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4C5559F-C80B-495A-BFE7-2C1E9D91DA8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19461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7BF0C4F-BC2C-4DBA-832A-5A34659BE7F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802.15.4s</a:t>
            </a:r>
            <a:br>
              <a:rPr lang="en-US" altLang="en-US" sz="2800" smtClean="0"/>
            </a:br>
            <a:r>
              <a:rPr lang="en-US" altLang="en-US" sz="2800" smtClean="0"/>
              <a:t>Spectrum Resources Usage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Issued a call for proposals for the Technical Guidance Document</a:t>
            </a:r>
          </a:p>
        </p:txBody>
      </p:sp>
      <p:sp>
        <p:nvSpPr>
          <p:cNvPr id="1946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199" y="6523038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1946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12743" y="6475413"/>
            <a:ext cx="5947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6DA70A09-F1CD-40EC-B831-28D13E93014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73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DBCF1F3-2931-4A3A-B493-491DC565D77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20485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A3E0264-03F7-4775-A5FB-19A3E9C5E16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z="2800" smtClean="0"/>
              <a:t>802.15.8 Peer Aware Communications</a:t>
            </a:r>
            <a:endParaRPr lang="en-US" altLang="en-US" sz="2800" smtClean="0"/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altLang="en-US" sz="2000" smtClean="0"/>
              <a:t>PHY draft completed</a:t>
            </a:r>
          </a:p>
          <a:p>
            <a:r>
              <a:rPr lang="en-US" altLang="en-US" sz="2000" smtClean="0"/>
              <a:t>Progress made on MAC components</a:t>
            </a:r>
          </a:p>
          <a:p>
            <a:r>
              <a:rPr lang="en-US" altLang="en-US" sz="2000" smtClean="0"/>
              <a:t>Presentations for harmonization and drafting</a:t>
            </a:r>
          </a:p>
          <a:p>
            <a:pPr lvl="1"/>
            <a:r>
              <a:rPr lang="en-US" altLang="en-US" sz="1600" smtClean="0"/>
              <a:t>662r1,679r0: Frequency Channel Selection (Huan-Bang Li)</a:t>
            </a:r>
          </a:p>
          <a:p>
            <a:pPr lvl="1"/>
            <a:r>
              <a:rPr lang="en-US" altLang="en-US" sz="1600" smtClean="0"/>
              <a:t>678r2: Fully distributed synchronization (Byungjae Kwak)</a:t>
            </a:r>
            <a:r>
              <a:rPr lang="en-US" altLang="en-US" sz="1200" smtClean="0"/>
              <a:t>  </a:t>
            </a:r>
            <a:endParaRPr lang="en-US" altLang="en-US" sz="1600" smtClean="0"/>
          </a:p>
          <a:p>
            <a:pPr lvl="1"/>
            <a:r>
              <a:rPr lang="en-US" altLang="en-US" sz="1600" smtClean="0"/>
              <a:t>654r0, 663r0:  Text for UWB PHY (Billy Verso, Igo Dotlic, etc.)</a:t>
            </a:r>
          </a:p>
          <a:p>
            <a:pPr lvl="1"/>
            <a:r>
              <a:rPr lang="en-US" altLang="en-US" sz="1600" smtClean="0"/>
              <a:t>646r1: Frame structure (Byungjae Kwak)</a:t>
            </a:r>
          </a:p>
          <a:p>
            <a:pPr lvl="1"/>
            <a:r>
              <a:rPr lang="en-US" altLang="en-US" sz="1600" smtClean="0"/>
              <a:t>635r1: PHY merged proposed Text (Marco Hernandez,Kapseok Chang,)</a:t>
            </a:r>
          </a:p>
          <a:p>
            <a:pPr lvl="1"/>
            <a:r>
              <a:rPr lang="en-US" altLang="en-US" sz="1600" smtClean="0"/>
              <a:t>636r0: Motions on TBD items (Shannon Park)</a:t>
            </a:r>
          </a:p>
          <a:p>
            <a:pPr lvl="1"/>
            <a:r>
              <a:rPr lang="en-US" altLang="en-US" sz="1600" smtClean="0"/>
              <a:t>677r0: PAC Security Consideration (Robert Moskowitz)</a:t>
            </a:r>
          </a:p>
          <a:p>
            <a:pPr lvl="1"/>
            <a:r>
              <a:rPr lang="en-US" altLang="en-US" sz="1600" smtClean="0"/>
              <a:t>678r0: Adaptive Random Access for PAC (Byungjae Kwak)</a:t>
            </a:r>
          </a:p>
          <a:p>
            <a:pPr lvl="1"/>
            <a:r>
              <a:rPr lang="en-US" altLang="en-US" sz="1600" smtClean="0"/>
              <a:t>689r0: Motion Document (Marco Hernandez)</a:t>
            </a:r>
          </a:p>
          <a:p>
            <a:r>
              <a:rPr lang="en-US" altLang="ja-JP" sz="2000" smtClean="0">
                <a:ea typeface="ＭＳ Ｐゴシック" pitchFamily="34" charset="-128"/>
              </a:rPr>
              <a:t>Letter Ballot: May 2015</a:t>
            </a:r>
          </a:p>
        </p:txBody>
      </p:sp>
      <p:sp>
        <p:nvSpPr>
          <p:cNvPr id="2048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2048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12743" y="6475413"/>
            <a:ext cx="5947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185F7859-0380-4366-9DCA-3397A524006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4294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F5068AE-B006-41D4-878B-4E5D3BA1B841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21509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0DE96C9-A511-4D57-83A8-F77E2791119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802.15.9 Key Management Protocol</a:t>
            </a:r>
            <a:endParaRPr lang="en-US" altLang="en-US" smtClean="0"/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303213" indent="-303213">
              <a:buSzPct val="45000"/>
              <a:buFont typeface="Wingdings" pitchFamily="2" charset="2"/>
              <a:buChar char=""/>
              <a:tabLst>
                <a:tab pos="303213" algn="l"/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</a:tabLst>
            </a:pPr>
            <a:r>
              <a:rPr lang="en-US" altLang="en-US" smtClean="0"/>
              <a:t>Draft ready for WG letter ballot; ballot issued soon</a:t>
            </a:r>
          </a:p>
          <a:p>
            <a:pPr marL="303213" indent="-303213">
              <a:buSzPct val="45000"/>
              <a:buFont typeface="Wingdings" pitchFamily="2" charset="2"/>
              <a:buChar char=""/>
              <a:tabLst>
                <a:tab pos="303213" algn="l"/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</a:tabLst>
            </a:pPr>
            <a:endParaRPr lang="en-US" altLang="en-US" smtClean="0"/>
          </a:p>
        </p:txBody>
      </p:sp>
      <p:sp>
        <p:nvSpPr>
          <p:cNvPr id="215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199" y="6523038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215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12743" y="6475413"/>
            <a:ext cx="5947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1E9160F5-FB29-4926-B017-FB40CAA6B665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5951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C21F7C3-55B9-413D-8302-D834DC66170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/>
          </a:p>
        </p:txBody>
      </p:sp>
      <p:sp>
        <p:nvSpPr>
          <p:cNvPr id="22533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D3FB0AD-3D44-4F65-98DB-CDD7F784120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/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85825"/>
            <a:ext cx="8229600" cy="652463"/>
          </a:xfrm>
        </p:spPr>
        <p:txBody>
          <a:bodyPr/>
          <a:lstStyle/>
          <a:p>
            <a:r>
              <a:rPr lang="en-GB" altLang="en-US" smtClean="0"/>
              <a:t>802.15.10 Layer 2/Mesh Under Routing (L2R)</a:t>
            </a:r>
            <a:endParaRPr lang="en-US" altLang="en-US" smtClean="0"/>
          </a:p>
        </p:txBody>
      </p:sp>
      <p:sp>
        <p:nvSpPr>
          <p:cNvPr id="225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/>
              <a:t>Recapped Sept. 802.15 Interim and Current Status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/>
              <a:t>Presented TG10 Status Summary at Joint 802.1/802.15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/>
              <a:t>Merging of Proposals Continued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/>
              <a:t>Baseline Proposal Adopted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/>
              <a:t>Reviewed TG10 Timeline and Next Steps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/>
              <a:t>Hoping for letter ballot after January 2015 meeting</a:t>
            </a:r>
          </a:p>
          <a:p>
            <a:pPr lvl="1" eaLnBrk="1" hangingPunct="1">
              <a:buClr>
                <a:srgbClr val="00B050"/>
              </a:buClr>
              <a:buFont typeface="Arial" charset="0"/>
              <a:buChar char="•"/>
            </a:pPr>
            <a:endParaRPr lang="en-GB" altLang="en-US" sz="2800" smtClean="0">
              <a:solidFill>
                <a:srgbClr val="000000"/>
              </a:solidFill>
            </a:endParaRPr>
          </a:p>
        </p:txBody>
      </p:sp>
      <p:sp>
        <p:nvSpPr>
          <p:cNvPr id="2253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2253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12743" y="6475413"/>
            <a:ext cx="5947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D7868901-3E0F-4FFD-AAC1-23760FCC63E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7656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335FB4D-07B8-40EF-A387-35454F51D54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/>
          </a:p>
        </p:txBody>
      </p:sp>
      <p:sp>
        <p:nvSpPr>
          <p:cNvPr id="23557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BCF8D70-BE65-4106-9D49-F7A18A7E39A6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802.15.7a Optical Camera Communication SG</a:t>
            </a:r>
            <a:endParaRPr lang="en-US" altLang="en-US" smtClean="0"/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pPr marL="268288" indent="-268288">
              <a:lnSpc>
                <a:spcPct val="90000"/>
              </a:lnSpc>
            </a:pPr>
            <a:r>
              <a:rPr lang="en-US" altLang="ja-JP" sz="2200" smtClean="0">
                <a:ea typeface="ＭＳ Ｐゴシック" pitchFamily="34" charset="-128"/>
              </a:rPr>
              <a:t>PAR and CSD up for approval by EC this week</a:t>
            </a:r>
          </a:p>
          <a:p>
            <a:pPr marL="268288" indent="-268288">
              <a:lnSpc>
                <a:spcPct val="90000"/>
              </a:lnSpc>
            </a:pPr>
            <a:r>
              <a:rPr lang="en-US" altLang="ko-KR" sz="2200" smtClean="0">
                <a:ea typeface="ＭＳ Ｐゴシック" pitchFamily="34" charset="-128"/>
              </a:rPr>
              <a:t>Addressed comments on PAR and CSD</a:t>
            </a:r>
          </a:p>
          <a:p>
            <a:pPr marL="268288" indent="-268288">
              <a:lnSpc>
                <a:spcPct val="90000"/>
              </a:lnSpc>
            </a:pPr>
            <a:r>
              <a:rPr lang="en-US" altLang="ko-KR" sz="2200" smtClean="0">
                <a:ea typeface="ＭＳ Ｐゴシック" pitchFamily="34" charset="-128"/>
              </a:rPr>
              <a:t>Updated PAR and CSD based on resolution of comments</a:t>
            </a:r>
          </a:p>
          <a:p>
            <a:pPr marL="268288" indent="-268288">
              <a:lnSpc>
                <a:spcPct val="90000"/>
              </a:lnSpc>
            </a:pPr>
            <a:r>
              <a:rPr lang="en-US" altLang="ko-KR" sz="2200" smtClean="0">
                <a:ea typeface="ＭＳ Ｐゴシック" pitchFamily="34" charset="-128"/>
              </a:rPr>
              <a:t>Submitted revised PAR and CSD to EC for approval</a:t>
            </a:r>
            <a:endParaRPr lang="en-US" altLang="ko-KR" sz="2200" smtClean="0">
              <a:ea typeface="굴림" pitchFamily="34" charset="-127"/>
            </a:endParaRPr>
          </a:p>
          <a:p>
            <a:pPr marL="268288" indent="-268288">
              <a:lnSpc>
                <a:spcPct val="60000"/>
              </a:lnSpc>
            </a:pPr>
            <a:endParaRPr lang="en-US" altLang="ja-JP" sz="2000" smtClean="0">
              <a:ea typeface="ＭＳ Ｐゴシック" pitchFamily="34" charset="-128"/>
            </a:endParaRPr>
          </a:p>
        </p:txBody>
      </p:sp>
      <p:sp>
        <p:nvSpPr>
          <p:cNvPr id="2356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2356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12743" y="6475413"/>
            <a:ext cx="5947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300A141B-A08C-4F88-82B1-D2CAA066FC8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11733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0457F6B-775E-4AEF-99B8-8DDB324E791E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/>
          </a:p>
        </p:txBody>
      </p:sp>
      <p:sp>
        <p:nvSpPr>
          <p:cNvPr id="24581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B331B26-C4C6-4B07-858A-D7E41376DD2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6TiSCH IG</a:t>
            </a:r>
            <a:endParaRPr lang="en-US" altLang="en-US" smtClean="0"/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800" b="1" smtClean="0"/>
              <a:t>Reviewed 6TiSCH aspects of IEEE 802.15.4 revision (15-14-0423-25): TSCH, TSCH default timing values, Enh-Ack, CCA, and CSMA-CA</a:t>
            </a:r>
            <a:endParaRPr lang="en-US" altLang="en-US" sz="2800" smtClean="0"/>
          </a:p>
        </p:txBody>
      </p:sp>
      <p:sp>
        <p:nvSpPr>
          <p:cNvPr id="2458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2458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12743" y="6475413"/>
            <a:ext cx="5947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FA55A3DD-E1A5-471F-B3F7-5F579168338A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2476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66CEDC6-5C34-4DBC-8AEB-B59930553171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 b="0"/>
          </a:p>
        </p:txBody>
      </p:sp>
      <p:sp>
        <p:nvSpPr>
          <p:cNvPr id="25605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BB6B925-5DB5-4DFD-B75B-2B45AA490F7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 b="0"/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Dependable IG</a:t>
            </a:r>
            <a:endParaRPr lang="en-US" altLang="en-US" smtClean="0"/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pPr eaLnBrk="1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ja-JP" sz="2000" smtClean="0">
                <a:ea typeface="ＭＳ Ｐゴシック" pitchFamily="34" charset="-128"/>
                <a:cs typeface="Times New Roman" pitchFamily="18" charset="0"/>
              </a:rPr>
              <a:t>Review and Revision on Call for Interest</a:t>
            </a:r>
          </a:p>
          <a:p>
            <a:pPr marL="800100" lvl="1" indent="-342900" eaLnBrk="1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Reviewing Call for Interest at 1</a:t>
            </a:r>
            <a:r>
              <a:rPr lang="en-US" altLang="ja-JP" sz="1800" baseline="30000" smtClean="0">
                <a:ea typeface="ＭＳ Ｐゴシック" pitchFamily="34" charset="-128"/>
                <a:cs typeface="Times New Roman" pitchFamily="18" charset="0"/>
              </a:rPr>
              <a:t>st</a:t>
            </a: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 stage  by Ryuji Kohno doc. 15-14-0449-04</a:t>
            </a:r>
          </a:p>
          <a:p>
            <a:pPr marL="800100" lvl="1" indent="-342900" eaLnBrk="1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Reviewing Time Line and Project Plan by Jussi Haapola   doc. 15-14-0340-01</a:t>
            </a:r>
          </a:p>
          <a:p>
            <a:pPr marL="800100" lvl="1" indent="-342900" eaLnBrk="1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Reviewing Application and Dependability Matrix of TG8 by Ryuji Kohno</a:t>
            </a:r>
          </a:p>
          <a:p>
            <a:pPr marL="800100" lvl="1" indent="-342900" eaLnBrk="1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Revision of  Call for Interest at 1st stage  by Robert Heile and Ben Rolfe  doc. 15-14-0449-06</a:t>
            </a:r>
          </a:p>
          <a:p>
            <a:pPr marL="800100" lvl="1" indent="-342900" eaLnBrk="1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Revision of Time Line and Project Plan by Jussi Haapola   doc. 15-14-0340-02</a:t>
            </a:r>
          </a:p>
          <a:p>
            <a:pPr marL="800100" lvl="1" indent="-342900" eaLnBrk="1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Discussion on PAR and CSD</a:t>
            </a:r>
          </a:p>
          <a:p>
            <a:pPr eaLnBrk="1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ja-JP" sz="2000" smtClean="0">
                <a:ea typeface="ＭＳ Ｐゴシック" pitchFamily="34" charset="-128"/>
                <a:cs typeface="Times New Roman" pitchFamily="18" charset="0"/>
              </a:rPr>
              <a:t>Necessary Process and Possible Timeline to SG and higher steps</a:t>
            </a:r>
          </a:p>
          <a:p>
            <a:pPr marL="800100" lvl="1" indent="-342900" eaLnBrk="1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Call for Interest(CFI):  RELEASE DATE: November 4, 2014, CLOSE DATE: March 13, 2015 (802 Plenary Session in Berlin, Germany)</a:t>
            </a:r>
          </a:p>
          <a:p>
            <a:pPr marL="800100" lvl="1" indent="-342900" eaLnBrk="1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Inviting potential persons in any related fields to present their interest with prospective applications at the IEEE 802 meeting in Atlanta, GA (January 11-14) or at Berlin, Germany (March 8-13, 2015).</a:t>
            </a:r>
          </a:p>
          <a:p>
            <a:pPr marL="800100" lvl="1" indent="-342900" eaLnBrk="1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Time Line;  SG application in May or July 2015 with PAR and CSD. </a:t>
            </a:r>
          </a:p>
        </p:txBody>
      </p:sp>
      <p:sp>
        <p:nvSpPr>
          <p:cNvPr id="2560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2560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12743" y="6475413"/>
            <a:ext cx="5947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078528D5-482B-4EC5-8249-56B7998735C8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3872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DF6F476-EE17-40AD-BA49-A3083A85C74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200" b="0"/>
          </a:p>
        </p:txBody>
      </p:sp>
      <p:sp>
        <p:nvSpPr>
          <p:cNvPr id="26629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C84DB21-D2C6-476F-B983-F4C2503EFA8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200" b="0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THz IG</a:t>
            </a:r>
            <a:endParaRPr lang="en-US" altLang="en-US" smtClean="0"/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en-US" altLang="en-US" sz="1800" smtClean="0"/>
              <a:t>Response to ITU-R liaison</a:t>
            </a:r>
          </a:p>
          <a:p>
            <a:pPr lvl="1"/>
            <a:r>
              <a:rPr lang="en-US" altLang="en-US" sz="1800" smtClean="0"/>
              <a:t>Discussion on the response to the Liaison statement from ITU-R (Doc. 18-14-0042-00-0000) requesting comments on the ITU-R preliminary draft new report on "Technology trends of active services in the band above 275 GHz" (Doc. 18-14-0043-00-0000). </a:t>
            </a:r>
          </a:p>
          <a:p>
            <a:pPr lvl="1"/>
            <a:r>
              <a:rPr lang="en-US" altLang="en-US" sz="1800" smtClean="0"/>
              <a:t>An answer has been finalized (Doc. 15-14-0539-04-0000) . </a:t>
            </a:r>
          </a:p>
        </p:txBody>
      </p:sp>
      <p:sp>
        <p:nvSpPr>
          <p:cNvPr id="2663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266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12743" y="6475413"/>
            <a:ext cx="5947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0370B296-E424-4D04-8BAE-7EAD6361A80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2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4632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9140B85-A0CC-4F7F-93A0-D6BE89421288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109</a:t>
            </a:fld>
            <a:endParaRPr lang="en-US" altLang="en-US" sz="1200" b="0"/>
          </a:p>
        </p:txBody>
      </p:sp>
      <p:sp>
        <p:nvSpPr>
          <p:cNvPr id="27653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B471ED5-9E29-418A-B543-53852E541388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109</a:t>
            </a:fld>
            <a:endParaRPr lang="en-US" altLang="en-US" sz="1200" b="0"/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WNG SC</a:t>
            </a:r>
            <a:endParaRPr lang="en-US" altLang="en-US" smtClean="0"/>
          </a:p>
        </p:txBody>
      </p:sp>
      <p:sp>
        <p:nvSpPr>
          <p:cNvPr id="297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>
            <a:normAutofit/>
          </a:bodyPr>
          <a:lstStyle/>
          <a:p>
            <a:pPr marL="463550" lvl="1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❑"/>
            </a:pPr>
            <a:r>
              <a:rPr lang="en-US" altLang="en-US" sz="1700" b="1" smtClean="0">
                <a:cs typeface="Times New Roman" pitchFamily="18" charset="0"/>
                <a:sym typeface="Times New Roman" pitchFamily="18" charset="0"/>
              </a:rPr>
              <a:t>802.16.3 measurement project by R Marks</a:t>
            </a:r>
          </a:p>
          <a:p>
            <a:pPr marL="806450" lvl="2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❑"/>
            </a:pPr>
            <a:r>
              <a:rPr lang="en-US" altLang="en-US" sz="1700" b="1" smtClean="0">
                <a:cs typeface="Times New Roman" pitchFamily="18" charset="0"/>
                <a:sym typeface="Times New Roman" pitchFamily="18" charset="0"/>
              </a:rPr>
              <a:t>Should 802.15 take over this project?  Resolve by March 2015</a:t>
            </a:r>
          </a:p>
          <a:p>
            <a:pPr marL="463550" lvl="1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❑"/>
            </a:pPr>
            <a:r>
              <a:rPr lang="en-US" altLang="en-US" sz="1700" b="1" smtClean="0">
                <a:cs typeface="Times New Roman" pitchFamily="18" charset="0"/>
                <a:sym typeface="Times New Roman" pitchFamily="18" charset="0"/>
              </a:rPr>
              <a:t>Proposal for railroad communication by J Kim </a:t>
            </a:r>
          </a:p>
          <a:p>
            <a:pPr marL="463550" lvl="1" indent="-457200">
              <a:lnSpc>
                <a:spcPct val="90000"/>
              </a:lnSpc>
            </a:pPr>
            <a:r>
              <a:rPr lang="en-US" altLang="en-US" sz="1300" smtClean="0">
                <a:latin typeface="Arial" charset="0"/>
                <a:cs typeface="Arial" charset="0"/>
              </a:rPr>
              <a:t>In 802.16, ETRI proposed to standardize a high speed (1 Gb/s) rail communications</a:t>
            </a:r>
          </a:p>
          <a:p>
            <a:pPr marL="463550" lvl="1" indent="-457200">
              <a:lnSpc>
                <a:spcPct val="90000"/>
              </a:lnSpc>
            </a:pPr>
            <a:r>
              <a:rPr lang="en-US" altLang="en-US" sz="1300" smtClean="0">
                <a:latin typeface="Arial" charset="0"/>
                <a:cs typeface="Arial" charset="0"/>
              </a:rPr>
              <a:t>Mobile Wireless Backhaul for Fast Moving Cells (15-14-0671-00-wng0) by Junhyeong Kim</a:t>
            </a:r>
          </a:p>
          <a:p>
            <a:pPr marL="806450" lvl="2" indent="-457200">
              <a:lnSpc>
                <a:spcPct val="90000"/>
              </a:lnSpc>
            </a:pPr>
            <a:r>
              <a:rPr lang="en-US" altLang="en-US" sz="1500" smtClean="0">
                <a:latin typeface="Arial" charset="0"/>
                <a:cs typeface="Arial" charset="0"/>
              </a:rPr>
              <a:t>How do you propose to resolve the problem of narrow beam width, high gain antennae with a moving train?  Shadowing is not a critical problem, only need a fixed beam to the train which will be translated to individual callers</a:t>
            </a:r>
          </a:p>
          <a:p>
            <a:pPr marL="806450" lvl="2" indent="-457200">
              <a:lnSpc>
                <a:spcPct val="90000"/>
              </a:lnSpc>
            </a:pPr>
            <a:r>
              <a:rPr lang="en-US" altLang="en-US" sz="1500" smtClean="0">
                <a:latin typeface="Arial" charset="0"/>
                <a:cs typeface="Arial" charset="0"/>
              </a:rPr>
              <a:t>placement of base station every several hundred meters?  shouldn’t need so many</a:t>
            </a:r>
          </a:p>
          <a:p>
            <a:pPr marL="806450" lvl="2" indent="-457200">
              <a:lnSpc>
                <a:spcPct val="90000"/>
              </a:lnSpc>
            </a:pPr>
            <a:r>
              <a:rPr lang="en-US" altLang="en-US" sz="1500" smtClean="0">
                <a:latin typeface="Arial" charset="0"/>
                <a:cs typeface="Arial" charset="0"/>
              </a:rPr>
              <a:t>have you looked into a mechanism of using distributed medium like a lossy coax?  Yes, similar to propagation in tunnels, some issues and some advantages</a:t>
            </a:r>
          </a:p>
          <a:p>
            <a:pPr marL="463550" lvl="1" indent="-457200">
              <a:lnSpc>
                <a:spcPct val="90000"/>
              </a:lnSpc>
            </a:pPr>
            <a:r>
              <a:rPr lang="en-US" altLang="en-US" sz="1300" smtClean="0">
                <a:latin typeface="Arial" charset="0"/>
                <a:cs typeface="Arial" charset="0"/>
              </a:rPr>
              <a:t>Straw poll for interest resulted in 14 individuals (60 present), with 7 wishing to participate in an Interest Group on High Speed Rail Communication, i.e. IG HSRC.  Junhyeong Kim volunteered to lead this IG HSRC.</a:t>
            </a:r>
            <a:endParaRPr lang="en-US" altLang="en-US" sz="1700" b="1" smtClean="0">
              <a:cs typeface="Times New Roman" pitchFamily="18" charset="0"/>
              <a:sym typeface="Times New Roman" pitchFamily="18" charset="0"/>
            </a:endParaRPr>
          </a:p>
          <a:p>
            <a:pPr marL="463550" lvl="1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❑"/>
            </a:pPr>
            <a:r>
              <a:rPr lang="en-US" altLang="en-US" sz="1700" b="1" smtClean="0">
                <a:cs typeface="Times New Roman" pitchFamily="18" charset="0"/>
                <a:sym typeface="Times New Roman" pitchFamily="18" charset="0"/>
              </a:rPr>
              <a:t>Proposal to Create a New Task Group (15.3e) by A Estrada</a:t>
            </a:r>
            <a:endParaRPr lang="en-US" altLang="en-US" sz="1700" smtClean="0">
              <a:cs typeface="Times New Roman" pitchFamily="18" charset="0"/>
              <a:sym typeface="Times New Roman" pitchFamily="18" charset="0"/>
            </a:endParaRPr>
          </a:p>
          <a:p>
            <a:pPr marL="806450" lvl="2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❑"/>
            </a:pPr>
            <a:r>
              <a:rPr lang="en-US" altLang="en-US" sz="1500" smtClean="0"/>
              <a:t>Description of the need for a very high data rate, very low range MAC standard as described in 15-14-0612-04</a:t>
            </a:r>
          </a:p>
          <a:p>
            <a:pPr marL="806450" lvl="2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❑"/>
            </a:pPr>
            <a:r>
              <a:rPr lang="en-US" altLang="en-US" sz="1500" smtClean="0"/>
              <a:t>Working towards a study group</a:t>
            </a:r>
          </a:p>
          <a:p>
            <a:pPr marL="463550" lvl="1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❑"/>
            </a:pPr>
            <a:endParaRPr lang="en-US" altLang="en-US" sz="1700" smtClean="0"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76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2765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12743" y="6475413"/>
            <a:ext cx="5947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3FFE4549-4725-46AF-A32B-F59F3656CE48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109</a:t>
            </a:fld>
            <a:endParaRPr lang="en-US" altLang="en-US" sz="12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4426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Amendment &amp; other ordering notes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 smtClean="0"/>
              <a:t>Editors define publication order independent of working group public timelines:</a:t>
            </a:r>
          </a:p>
          <a:p>
            <a:pPr lvl="1"/>
            <a:r>
              <a:rPr lang="en-US" dirty="0" smtClean="0"/>
              <a:t>Since official timeline is volatile and moves around</a:t>
            </a:r>
          </a:p>
          <a:p>
            <a:pPr lvl="1"/>
            <a:r>
              <a:rPr lang="en-US" dirty="0" smtClean="0"/>
              <a:t>Publication order helps provide stability in amendment numbering, figures, clauses and other numbering assignments</a:t>
            </a:r>
          </a:p>
          <a:p>
            <a:pPr lvl="1"/>
            <a:r>
              <a:rPr lang="en-US" dirty="0" smtClean="0"/>
              <a:t>Editors are committed to maintain a rational publication order</a:t>
            </a:r>
          </a:p>
          <a:p>
            <a:r>
              <a:rPr lang="en-US" dirty="0" smtClean="0"/>
              <a:t>Numbering spreadsheet 802.11-11/1149:</a:t>
            </a:r>
          </a:p>
          <a:p>
            <a:pPr lvl="1"/>
            <a:r>
              <a:rPr lang="en-US" dirty="0" smtClean="0"/>
              <a:t>Succeeding amendments to do their respective updates</a:t>
            </a:r>
          </a:p>
          <a:p>
            <a:pPr lvl="1"/>
            <a:r>
              <a:rPr lang="en-US" dirty="0" smtClean="0"/>
              <a:t>Must match the official timeline after plenaries</a:t>
            </a:r>
          </a:p>
          <a:p>
            <a:endParaRPr lang="en-US" dirty="0" smtClean="0"/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CE635F6-8864-4BBD-8832-5B292A43C38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8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11-14-1462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November 2014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7453376-E934-4AEA-80EE-0C2BDD8C08E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200" b="0"/>
          </a:p>
        </p:txBody>
      </p:sp>
      <p:sp>
        <p:nvSpPr>
          <p:cNvPr id="28677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38C5764-73C1-417F-B22C-38277A99388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200" b="0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Maintenance SC</a:t>
            </a:r>
            <a:endParaRPr lang="en-US" altLang="en-US" smtClean="0"/>
          </a:p>
        </p:txBody>
      </p:sp>
      <p:sp>
        <p:nvSpPr>
          <p:cNvPr id="286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smtClean="0"/>
              <a:t>First Recirculation WG Ballot LB97 on draft 2.0 closed November 4, 2014.   Results 69/13/4 84.15%</a:t>
            </a:r>
          </a:p>
          <a:p>
            <a:pPr>
              <a:lnSpc>
                <a:spcPct val="80000"/>
              </a:lnSpc>
            </a:pPr>
            <a:r>
              <a:rPr lang="en-US" altLang="en-US" sz="2000" smtClean="0"/>
              <a:t>Received 223 comments; 39 left to be resolved.</a:t>
            </a:r>
          </a:p>
          <a:p>
            <a:pPr>
              <a:lnSpc>
                <a:spcPct val="80000"/>
              </a:lnSpc>
            </a:pPr>
            <a:r>
              <a:rPr lang="en-US" altLang="en-US" sz="2000" smtClean="0"/>
              <a:t>Set up BRC to finish addressing comments and send updated draft out for recirculation</a:t>
            </a:r>
          </a:p>
        </p:txBody>
      </p:sp>
      <p:sp>
        <p:nvSpPr>
          <p:cNvPr id="2868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199" y="6523038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2868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0C3C97B-4645-41C5-A1A4-6EEDFC74E33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15423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4EF1FB6-8342-4A27-8340-E6AB83E94360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200" b="0"/>
          </a:p>
        </p:txBody>
      </p:sp>
      <p:sp>
        <p:nvSpPr>
          <p:cNvPr id="29701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2A46114-5D4C-47B7-A9C1-C1844D12B21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200" b="0"/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297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en-US" smtClean="0"/>
              <a:t>This document</a:t>
            </a:r>
          </a:p>
          <a:p>
            <a:r>
              <a:rPr lang="en-US" altLang="en-US" smtClean="0"/>
              <a:t>All Documents</a:t>
            </a:r>
          </a:p>
          <a:p>
            <a:pPr lvl="1"/>
            <a:r>
              <a:rPr lang="en-US" altLang="en-US" smtClean="0">
                <a:hlinkClick r:id="rId3"/>
              </a:rPr>
              <a:t>https://mentor.ieee.org/802.15/documents</a:t>
            </a:r>
            <a:endParaRPr lang="en-US" altLang="en-US" smtClean="0"/>
          </a:p>
          <a:p>
            <a:pPr lvl="2"/>
            <a:r>
              <a:rPr lang="en-US" altLang="en-US" sz="1400" smtClean="0"/>
              <a:t>Current draft is in the members-only area</a:t>
            </a:r>
          </a:p>
          <a:p>
            <a:pPr lvl="3"/>
            <a:r>
              <a:rPr lang="en-US" altLang="en-US" smtClean="0"/>
              <a:t>http://www.ieee802.org/15  </a:t>
            </a:r>
            <a:r>
              <a:rPr lang="en-US" altLang="en-US" sz="1400" smtClean="0">
                <a:sym typeface="Wingdings" pitchFamily="2" charset="2"/>
              </a:rPr>
              <a:t>  </a:t>
            </a:r>
            <a:r>
              <a:rPr lang="en-US" altLang="en-US" sz="1400" u="sng" smtClean="0">
                <a:sym typeface="Wingdings" pitchFamily="2" charset="2"/>
              </a:rPr>
              <a:t>Members_Only_Area</a:t>
            </a:r>
            <a:endParaRPr lang="en-US" altLang="en-US" sz="1400" u="sng" smtClean="0"/>
          </a:p>
          <a:p>
            <a:pPr lvl="3"/>
            <a:r>
              <a:rPr lang="en-US" altLang="en-US" smtClean="0"/>
              <a:t>802.11 members log in using </a:t>
            </a:r>
            <a:r>
              <a:rPr lang="en-US" altLang="en-US" smtClean="0">
                <a:solidFill>
                  <a:srgbClr val="FF0000"/>
                </a:solidFill>
              </a:rPr>
              <a:t>802.11</a:t>
            </a:r>
            <a:r>
              <a:rPr lang="en-US" altLang="en-US" smtClean="0"/>
              <a:t> username and password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3753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7439C61-0A76-445E-9B69-ED9C9D778FD4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112</a:t>
            </a:fld>
            <a:endParaRPr lang="en-US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802.21 Liaison Report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2014-11-07</a:t>
            </a:r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</p:txBody>
      </p:sp>
      <p:graphicFrame>
        <p:nvGraphicFramePr>
          <p:cNvPr id="13319" name="Object 11"/>
          <p:cNvGraphicFramePr>
            <a:graphicFrameLocks noChangeAspect="1"/>
          </p:cNvGraphicFramePr>
          <p:nvPr/>
        </p:nvGraphicFramePr>
        <p:xfrm>
          <a:off x="533400" y="2286000"/>
          <a:ext cx="7881938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Document" r:id="rId4" imgW="8222841" imgH="2756251" progId="Word.Document.8">
                  <p:embed/>
                </p:oleObj>
              </mc:Choice>
              <mc:Fallback>
                <p:oleObj name="Document" r:id="rId4" imgW="8222841" imgH="27562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881938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11-14-1547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12620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25D419E-87A4-490A-B122-326579F7C762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113</a:t>
            </a:fld>
            <a:endParaRPr lang="en-US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Liaison report on 802.21 as presented to 802.11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11-14-1547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3065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9D53B32-37CD-475A-A546-2531299DA3E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114</a:t>
            </a:fld>
            <a:endParaRPr lang="en-US" altLang="en-US" sz="1200" b="0"/>
          </a:p>
        </p:txBody>
      </p:sp>
      <p:sp>
        <p:nvSpPr>
          <p:cNvPr id="15365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9C92105-C286-451D-A419-B044A9365CAE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114</a:t>
            </a:fld>
            <a:endParaRPr lang="en-US" altLang="en-US" sz="1200" b="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802.21.1 Services (SAUC) -&gt; Media Inependent Services and Use Cases (MISU)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5862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ja-JP" sz="1500" smtClean="0">
                <a:ea typeface="ＭＳ Ｐゴシック" pitchFamily="34" charset="-128"/>
              </a:rPr>
              <a:t>There were two presentations and discussions in July: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ja-JP" sz="1300" smtClean="0">
                <a:ea typeface="ＭＳ Ｐゴシック" pitchFamily="34" charset="-128"/>
              </a:rPr>
              <a:t>https://mentor.ieee.org/802.21/dcn/14/21-14-0079-00-SAUC-media-independent-service-for-radio-resource-management-in-heterogeneous-networks.docx</a:t>
            </a:r>
            <a:endParaRPr lang="en-US" altLang="ja-JP" sz="110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ja-JP" sz="1100" smtClean="0">
                <a:ea typeface="ＭＳ Ｐゴシック" pitchFamily="34" charset="-128"/>
              </a:rPr>
              <a:t> </a:t>
            </a:r>
            <a:r>
              <a:rPr lang="en-US" altLang="ja-JP" sz="1300" smtClean="0">
                <a:ea typeface="ＭＳ Ｐゴシック" pitchFamily="34" charset="-128"/>
              </a:rPr>
              <a:t>https://mentor.ieee.org/802.21/dcn/14/21-14-0080-00-SAUC-media-independent-service-for-d2d-communications.docx</a:t>
            </a:r>
            <a:endParaRPr lang="en-US" altLang="ja-JP" sz="11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1500" smtClean="0">
                <a:ea typeface="ＭＳ Ｐゴシック" pitchFamily="34" charset="-128"/>
              </a:rPr>
              <a:t>There were five presentations and discussions in September: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ja-JP" sz="1300" smtClean="0">
                <a:ea typeface="ＭＳ Ｐゴシック" pitchFamily="34" charset="-128"/>
              </a:rPr>
              <a:t>21-14-0157-01-SAUC-use-cases-of-mis-framework-to-cooperate-with-sdn-wireless-access-networks.pptx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ja-JP" sz="1300" smtClean="0">
                <a:ea typeface="ＭＳ Ｐゴシック" pitchFamily="34" charset="-128"/>
              </a:rPr>
              <a:t>21-14-0158-00-SAUC-proposed-text-of-radio-resource-management-service-section-for-ieee-802-21-1-draft-standard.docx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ja-JP" sz="1300" smtClean="0">
                <a:ea typeface="ＭＳ Ｐゴシック" pitchFamily="34" charset="-128"/>
              </a:rPr>
              <a:t>21-14-0159-00-SAUC-proposed-text-of-d2d-communications-service-section-for-ieee-802-21-1-draft-standard.docx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ja-JP" sz="1300" smtClean="0">
                <a:ea typeface="ＭＳ Ｐゴシック" pitchFamily="34" charset="-128"/>
              </a:rPr>
              <a:t>21-14-0163-00-SAUC-media-independent-service-use-case-for-open-screen-service-platform.pptx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ja-JP" sz="1300" smtClean="0">
                <a:ea typeface="ＭＳ Ｐゴシック" pitchFamily="34" charset="-128"/>
              </a:rPr>
              <a:t>21-14-0164-00-SAUC-proposed-text-to-initiate-network-assisted-d2d-communication-for-ieee-802-21-1-draft-standard.docx</a:t>
            </a:r>
          </a:p>
          <a:p>
            <a:pPr>
              <a:lnSpc>
                <a:spcPct val="80000"/>
              </a:lnSpc>
            </a:pPr>
            <a:r>
              <a:rPr lang="en-US" altLang="ja-JP" sz="1500" smtClean="0">
                <a:ea typeface="ＭＳ Ｐゴシック" pitchFamily="34" charset="-128"/>
              </a:rPr>
              <a:t>There were five presentations and discussions in November: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en-US" sz="1300" smtClean="0"/>
              <a:t>Use cases of MIS framework to cooperate with SDN wireless access networks (</a:t>
            </a:r>
            <a:r>
              <a:rPr lang="en-US" altLang="en-US" sz="1100" smtClean="0"/>
              <a:t>DCN- 21-14-0157-00 and 01)</a:t>
            </a:r>
            <a:endParaRPr lang="en-US" altLang="en-US" sz="130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en-US" sz="1300" smtClean="0"/>
              <a:t>Proposed Text of “Radio Resource Management Service” Section for IEEE 802.21.1 Draft Standard (</a:t>
            </a:r>
            <a:r>
              <a:rPr lang="en-US" altLang="en-US" sz="1100" smtClean="0"/>
              <a:t>DCN- 21-14-0158-00-SAUC)</a:t>
            </a:r>
            <a:endParaRPr lang="en-US" altLang="ja-JP" sz="130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en-US" sz="1300" smtClean="0"/>
              <a:t>Proposed Text of “D2D Communications Service” Section for IEEE 802.21.1 Draft Standard (DCN 21-14-0159-00-SAUC)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en-US" sz="1300" smtClean="0"/>
              <a:t>Proposed text to initiate network assisted D2D communication for IEEE 802.21.1 Draft standard  (DCN 21-14-0164-00)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altLang="en-US" sz="1300" smtClean="0"/>
              <a:t>Media Independent Service Use Case for Open Screen Service Platform (DCn- 21-14-0163-00-SAUC)</a:t>
            </a:r>
          </a:p>
        </p:txBody>
      </p:sp>
      <p:sp>
        <p:nvSpPr>
          <p:cNvPr id="1536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1536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16976" y="6475413"/>
            <a:ext cx="58625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FE7D9E23-2CEB-42C4-8EA8-79BF594BA1A8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114</a:t>
            </a:fld>
            <a:endParaRPr lang="en-US" altLang="en-US" sz="12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11-14-1547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595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07043FA-75C7-4247-94C5-6C0CCABD40D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115</a:t>
            </a:fld>
            <a:endParaRPr lang="en-US" altLang="en-US" sz="1200" b="0"/>
          </a:p>
        </p:txBody>
      </p:sp>
      <p:sp>
        <p:nvSpPr>
          <p:cNvPr id="16389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188E713-645A-4EE0-8A09-4D527F80971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115</a:t>
            </a:fld>
            <a:endParaRPr lang="en-US" altLang="en-US" sz="1200" b="0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802.21d (MuGM)</a:t>
            </a:r>
            <a:br>
              <a:rPr lang="en-US" altLang="en-US" sz="2800" smtClean="0"/>
            </a:br>
            <a:r>
              <a:rPr lang="en-US" altLang="en-US" sz="2800" smtClean="0"/>
              <a:t>Multicast Group Management Task Group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1600" b="0" smtClean="0"/>
              <a:t>Chair:  Yoshihiro Ohba (Toshiba)</a:t>
            </a:r>
          </a:p>
          <a:p>
            <a:r>
              <a:rPr lang="en-US" altLang="ko-KR" sz="1800" b="0" smtClean="0">
                <a:ea typeface="굴림" pitchFamily="34" charset="-127"/>
              </a:rPr>
              <a:t>WG ballot on</a:t>
            </a:r>
            <a:r>
              <a:rPr lang="en-US" altLang="zh-CN" sz="1800" b="0" smtClean="0">
                <a:ea typeface="SimSun" pitchFamily="2" charset="-122"/>
              </a:rPr>
              <a:t>: IEEE P802.21d/D05 from June 20 to July 5, 2014</a:t>
            </a:r>
          </a:p>
          <a:p>
            <a:pPr lvl="1"/>
            <a:r>
              <a:rPr lang="en-US" altLang="zh-CN" sz="1600" smtClean="0">
                <a:ea typeface="SimSun" pitchFamily="2" charset="-122"/>
              </a:rPr>
              <a:t>17 approve, 0 disapprove, 2 abstain.</a:t>
            </a:r>
          </a:p>
          <a:p>
            <a:pPr lvl="1"/>
            <a:r>
              <a:rPr lang="en-US" altLang="ko-KR" sz="1600" smtClean="0">
                <a:ea typeface="굴림" pitchFamily="34" charset="-127"/>
              </a:rPr>
              <a:t>0 comments</a:t>
            </a:r>
            <a:endParaRPr lang="en-US" altLang="ja-JP" sz="16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1600" b="0" smtClean="0">
                <a:ea typeface="ＭＳ Ｐゴシック" pitchFamily="34" charset="-128"/>
              </a:rPr>
              <a:t>Approved to go to sponsor ballot</a:t>
            </a:r>
          </a:p>
          <a:p>
            <a:pPr>
              <a:lnSpc>
                <a:spcPct val="80000"/>
              </a:lnSpc>
            </a:pPr>
            <a:r>
              <a:rPr lang="en-US" altLang="ja-JP" sz="1600" b="0" smtClean="0">
                <a:ea typeface="ＭＳ Ｐゴシック" pitchFamily="34" charset="-128"/>
              </a:rPr>
              <a:t>Sponsor Ballot on: IEEE P802.21d/D06</a:t>
            </a:r>
          </a:p>
          <a:p>
            <a:pPr lvl="1"/>
            <a:r>
              <a:rPr lang="en-US" altLang="zh-CN" sz="1600" smtClean="0">
                <a:ea typeface="SimSun" pitchFamily="2" charset="-122"/>
              </a:rPr>
              <a:t>50 approve, 4 disapprove, 1 abstain.</a:t>
            </a:r>
          </a:p>
          <a:p>
            <a:pPr lvl="1"/>
            <a:r>
              <a:rPr lang="en-US" altLang="ko-KR" sz="1600" smtClean="0">
                <a:ea typeface="굴림" pitchFamily="34" charset="-127"/>
              </a:rPr>
              <a:t>119 comments</a:t>
            </a:r>
            <a:endParaRPr lang="en-US" altLang="ja-JP" sz="16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1600" b="0" smtClean="0">
                <a:ea typeface="ＭＳ Ｐゴシック" pitchFamily="34" charset="-128"/>
              </a:rPr>
              <a:t>All comments Reslved</a:t>
            </a:r>
          </a:p>
          <a:p>
            <a:pPr>
              <a:lnSpc>
                <a:spcPct val="80000"/>
              </a:lnSpc>
            </a:pPr>
            <a:r>
              <a:rPr lang="en-US" altLang="ja-JP" sz="1600" b="0" smtClean="0">
                <a:ea typeface="ＭＳ Ｐゴシック" pitchFamily="34" charset="-128"/>
              </a:rPr>
              <a:t>Will go out for Sponsor Ballot recirculation soon.</a:t>
            </a:r>
          </a:p>
        </p:txBody>
      </p:sp>
      <p:sp>
        <p:nvSpPr>
          <p:cNvPr id="1639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1639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16976" y="6475413"/>
            <a:ext cx="58625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053E1767-AD79-4E91-97D0-C7D404A039A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115</a:t>
            </a:fld>
            <a:endParaRPr lang="en-US" altLang="en-US" sz="12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11-14-1547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7135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63B91B0-F688-4301-9089-11F7C1AA0FB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116</a:t>
            </a:fld>
            <a:endParaRPr lang="en-US" altLang="en-US" sz="1200" b="0"/>
          </a:p>
        </p:txBody>
      </p:sp>
      <p:sp>
        <p:nvSpPr>
          <p:cNvPr id="17413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8B04D12-E78D-430A-BD65-1D51D5E253F6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116</a:t>
            </a:fld>
            <a:endParaRPr lang="en-US" altLang="en-US" sz="1200" b="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802.21m (REVP)</a:t>
            </a:r>
            <a:br>
              <a:rPr lang="en-US" altLang="en-US" sz="2800" smtClean="0"/>
            </a:br>
            <a:r>
              <a:rPr lang="en-US" altLang="en-US" sz="2800" smtClean="0"/>
              <a:t>802.21-2008 Revision Project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Working on splitting 802.21c and 802.21d into 802.21m and non-802.21m</a:t>
            </a:r>
          </a:p>
        </p:txBody>
      </p:sp>
      <p:sp>
        <p:nvSpPr>
          <p:cNvPr id="1741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174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16976" y="6475413"/>
            <a:ext cx="58625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B8276306-7703-4494-B9E8-74C3DC229B12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116</a:t>
            </a:fld>
            <a:endParaRPr lang="en-US" altLang="en-US" sz="12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11-14-1547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1707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EB39629-11A4-45CD-BAB6-5AA10E2E9238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117</a:t>
            </a:fld>
            <a:endParaRPr lang="en-US" altLang="en-US" sz="1200" b="0"/>
          </a:p>
        </p:txBody>
      </p:sp>
      <p:sp>
        <p:nvSpPr>
          <p:cNvPr id="18437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252E081-4AA9-41DB-8C0A-EF1E35B999E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117</a:t>
            </a:fld>
            <a:endParaRPr lang="en-US" altLang="en-US" sz="1200" b="0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en-US" smtClean="0"/>
              <a:t>This document</a:t>
            </a:r>
          </a:p>
          <a:p>
            <a:pPr lvl="2"/>
            <a:r>
              <a:rPr lang="en-US" altLang="en-US" sz="1400" smtClean="0"/>
              <a:t>Thanks to Subir Das, Chair of 802.21</a:t>
            </a:r>
          </a:p>
          <a:p>
            <a:r>
              <a:rPr lang="en-US" altLang="en-US" smtClean="0"/>
              <a:t>All Documents</a:t>
            </a:r>
          </a:p>
          <a:p>
            <a:pPr lvl="1"/>
            <a:r>
              <a:rPr lang="en-US" altLang="en-US" smtClean="0">
                <a:hlinkClick r:id="rId3"/>
              </a:rPr>
              <a:t>https://mentor.ieee.org/802.21/documents</a:t>
            </a:r>
            <a:endParaRPr lang="en-US" altLang="en-US" smtClean="0"/>
          </a:p>
          <a:p>
            <a:pPr lvl="2"/>
            <a:r>
              <a:rPr lang="en-US" altLang="en-US" sz="1400" smtClean="0"/>
              <a:t>Current draft is in the members-only area</a:t>
            </a:r>
          </a:p>
          <a:p>
            <a:pPr lvl="3"/>
            <a:r>
              <a:rPr lang="en-US" altLang="en-US" smtClean="0">
                <a:hlinkClick r:id="rId4"/>
              </a:rPr>
              <a:t>http://www.ieee802.org/21</a:t>
            </a:r>
            <a:r>
              <a:rPr lang="en-US" altLang="en-US" smtClean="0"/>
              <a:t>  </a:t>
            </a:r>
            <a:r>
              <a:rPr lang="en-US" altLang="en-US" sz="1400" smtClean="0">
                <a:sym typeface="Wingdings" pitchFamily="2" charset="2"/>
              </a:rPr>
              <a:t>  </a:t>
            </a:r>
            <a:r>
              <a:rPr lang="en-US" altLang="en-US" sz="1400" u="sng" smtClean="0">
                <a:sym typeface="Wingdings" pitchFamily="2" charset="2"/>
              </a:rPr>
              <a:t>Members_Only_Area</a:t>
            </a:r>
            <a:endParaRPr lang="en-US" altLang="en-US" sz="1400" u="sng" smtClean="0"/>
          </a:p>
          <a:p>
            <a:pPr lvl="3"/>
            <a:r>
              <a:rPr lang="en-US" altLang="en-US" smtClean="0"/>
              <a:t>802.11 members log in using </a:t>
            </a:r>
            <a:r>
              <a:rPr lang="en-US" altLang="en-US" smtClean="0">
                <a:solidFill>
                  <a:srgbClr val="FF0000"/>
                </a:solidFill>
              </a:rPr>
              <a:t>802.11</a:t>
            </a:r>
            <a:r>
              <a:rPr lang="en-US" altLang="en-US" smtClean="0"/>
              <a:t> username and password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11-14-1547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19981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 smtClean="0"/>
              <a:t>802.24 Vertical Applications </a:t>
            </a:r>
            <a:br>
              <a:rPr lang="en-GB" dirty="0" smtClean="0"/>
            </a:br>
            <a:r>
              <a:rPr lang="en-GB" dirty="0" smtClean="0"/>
              <a:t>Technical Advisory Group</a:t>
            </a:r>
            <a:br>
              <a:rPr lang="en-GB" dirty="0" smtClean="0"/>
            </a:br>
            <a:r>
              <a:rPr lang="en-GB" dirty="0" smtClean="0"/>
              <a:t>Smart Grid Task Group</a:t>
            </a:r>
            <a:br>
              <a:rPr lang="en-GB" dirty="0" smtClean="0"/>
            </a:br>
            <a:r>
              <a:rPr lang="en-GB" dirty="0" smtClean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2014-11-06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118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678795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11-14-1542 by Tim Godfrey, EPRI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Structure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12976"/>
            <a:ext cx="7772400" cy="2674640"/>
          </a:xfrm>
        </p:spPr>
        <p:txBody>
          <a:bodyPr/>
          <a:lstStyle/>
          <a:p>
            <a:r>
              <a:rPr lang="en-US" dirty="0" smtClean="0"/>
              <a:t>802.24 was formed as the Smart Grid Technical Advisory Group</a:t>
            </a:r>
          </a:p>
          <a:p>
            <a:pPr lvl="1"/>
            <a:r>
              <a:rPr lang="en-US" dirty="0" smtClean="0"/>
              <a:t>Internal / external coordination in matters related to </a:t>
            </a:r>
            <a:r>
              <a:rPr lang="en-US" dirty="0"/>
              <a:t>IEEE 802 Smart </a:t>
            </a:r>
            <a:r>
              <a:rPr lang="en-US" dirty="0" smtClean="0"/>
              <a:t>Grid standards</a:t>
            </a:r>
          </a:p>
          <a:p>
            <a:r>
              <a:rPr lang="en-US" dirty="0" smtClean="0"/>
              <a:t>Scope expansion to “Vertical Applications TAG”</a:t>
            </a:r>
          </a:p>
          <a:p>
            <a:pPr lvl="1"/>
            <a:r>
              <a:rPr lang="en-US" dirty="0" smtClean="0"/>
              <a:t>Smart Grid Task Group (24.1) approved in July, continuing </a:t>
            </a:r>
            <a:r>
              <a:rPr lang="en-US" dirty="0"/>
              <a:t>with previous </a:t>
            </a:r>
            <a:r>
              <a:rPr lang="en-US" dirty="0" smtClean="0"/>
              <a:t>SG TAG </a:t>
            </a:r>
            <a:r>
              <a:rPr lang="en-US" dirty="0"/>
              <a:t>scope</a:t>
            </a:r>
            <a:endParaRPr lang="en-US" dirty="0" smtClean="0"/>
          </a:p>
          <a:p>
            <a:pPr lvl="1"/>
            <a:r>
              <a:rPr lang="en-US" dirty="0" smtClean="0"/>
              <a:t>IoT Application Development Group – developing a scope statement for approval in March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119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 Vertical Applications TAG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802.24.1 Smart Grid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rgbClr val="BFFF8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802.24.2 IoT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11-14-1542 by Tim Godfrey, EPRI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011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11-09-1034-09-0000-wg11-style-guide.doc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2014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11-14-1462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1615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November 2014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9685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24.1 Smart Grid TG: companion presentation for the white paper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Draft is 24-14-0035-00-0000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IoT Application Development Group (ADG)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Presented proposed scope </a:t>
            </a:r>
            <a:r>
              <a:rPr lang="en-US" dirty="0"/>
              <a:t>in document 24-14-0039-00-0000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Will continue to refine and narrow in January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Approved liaison request with IEEE </a:t>
            </a:r>
            <a:r>
              <a:rPr lang="en-US" dirty="0"/>
              <a:t>P2413 “Standard for an Architectural Framework for the Internet of Things (IoT)”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To be approved by Ex 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120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11-14-1542 by Tim Godfrey, EPRI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342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802.1 OmniRAN TG</a:t>
            </a:r>
            <a:br>
              <a:rPr lang="en-US" dirty="0"/>
            </a:br>
            <a:r>
              <a:rPr lang="en-US" dirty="0"/>
              <a:t>Status Report</a:t>
            </a:r>
            <a:br>
              <a:rPr lang="en-US" dirty="0"/>
            </a:br>
            <a:r>
              <a:rPr lang="en-US" dirty="0"/>
              <a:t>to IEEE 802 WGs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9090"/>
            <a:ext cx="6400800" cy="1800200"/>
          </a:xfrm>
        </p:spPr>
        <p:txBody>
          <a:bodyPr/>
          <a:lstStyle/>
          <a:p>
            <a:r>
              <a:rPr lang="en-US" dirty="0"/>
              <a:t>Max Riegel (Nokia Networks)</a:t>
            </a:r>
          </a:p>
          <a:p>
            <a:r>
              <a:rPr lang="en-US" dirty="0"/>
              <a:t>802.1 OmniRAN TG chair</a:t>
            </a:r>
          </a:p>
          <a:p>
            <a:r>
              <a:rPr lang="en-US" dirty="0"/>
              <a:t>2014-11-06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11-14-1545 by Max Riegel, Nokia Networks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DFF75A2-6F5B-4D4B-A1CF-EDEEA4E4B5D9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 OmniRAN TG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OmniRAN TG maintains a Wiki page on mentor to reflect its status and achievements</a:t>
            </a:r>
          </a:p>
          <a:p>
            <a:pPr lvl="1"/>
            <a:r>
              <a:rPr lang="en-US">
                <a:hlinkClick r:id="rId3"/>
              </a:rPr>
              <a:t>https://mentor.ieee.org/omniran/bp/StartPage</a:t>
            </a:r>
            <a:endParaRPr lang="en-US"/>
          </a:p>
          <a:p>
            <a:pPr lvl="1"/>
            <a:r>
              <a:rPr lang="en-US"/>
              <a:t>Also showing meeting announcements and conference call dial-in information</a:t>
            </a:r>
          </a:p>
          <a:p>
            <a:r>
              <a:rPr lang="en-US"/>
              <a:t>OmniRAN filespace on mentor is used for contributions and meeting documents</a:t>
            </a:r>
          </a:p>
          <a:p>
            <a:pPr lvl="1"/>
            <a:r>
              <a:rPr lang="en-US">
                <a:hlinkClick r:id="rId4"/>
              </a:rPr>
              <a:t>https://mentor.ieee.org/omniran/documents</a:t>
            </a:r>
            <a:endParaRPr lang="en-US"/>
          </a:p>
          <a:p>
            <a:r>
              <a:rPr lang="en-US"/>
              <a:t>FYI: OmniRAN P802.1 PAR</a:t>
            </a:r>
          </a:p>
          <a:p>
            <a:pPr lvl="1"/>
            <a:r>
              <a:rPr lang="en-US">
                <a:hlinkClick r:id="rId5"/>
              </a:rPr>
              <a:t>https://development.standards.ieee.org/get-file/P802.1CF.pdf?t=81644900003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</a:t>
            </a:r>
            <a:r>
              <a:rPr lang="en-US" sz="1200" b="0" dirty="0"/>
              <a:t>11-14-1545 by Max Riegel, Nokia Networks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OmniRAN TG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840"/>
            <a:ext cx="8229600" cy="5040560"/>
          </a:xfrm>
        </p:spPr>
        <p:txBody>
          <a:bodyPr>
            <a:normAutofit/>
          </a:bodyPr>
          <a:lstStyle/>
          <a:p>
            <a:r>
              <a:rPr lang="en-US" dirty="0"/>
              <a:t>Meeting in San Antonio, TX on November 3</a:t>
            </a:r>
            <a:r>
              <a:rPr lang="en-US" baseline="30000" dirty="0"/>
              <a:t>rd</a:t>
            </a:r>
            <a:r>
              <a:rPr lang="en-US" dirty="0"/>
              <a:t>  – 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14+ participants, 4 sessions, total 12 hours discussions</a:t>
            </a:r>
          </a:p>
          <a:p>
            <a:pPr lvl="1"/>
            <a:r>
              <a:rPr lang="en-US" dirty="0"/>
              <a:t>9 technical contributions, 8 contributors</a:t>
            </a:r>
          </a:p>
          <a:p>
            <a:pPr lvl="1"/>
            <a:r>
              <a:rPr lang="en-US" dirty="0"/>
              <a:t>Network reference model</a:t>
            </a:r>
          </a:p>
          <a:p>
            <a:pPr lvl="2"/>
            <a:r>
              <a:rPr lang="en-US" dirty="0"/>
              <a:t>Agreed on details and text on NRM</a:t>
            </a:r>
          </a:p>
          <a:p>
            <a:pPr lvl="2"/>
            <a:r>
              <a:rPr lang="en-US" dirty="0"/>
              <a:t>Conclusion captured in </a:t>
            </a:r>
            <a:r>
              <a:rPr lang="en-US" dirty="0">
                <a:hlinkClick r:id="rId3"/>
              </a:rPr>
              <a:t>https://mentor.ieee.org/omniran/dcn/14/omniran-14-0083-00-00TG-p802-1cf-network-reference-model.docx</a:t>
            </a:r>
            <a:endParaRPr lang="en-US" dirty="0"/>
          </a:p>
          <a:p>
            <a:pPr lvl="1"/>
            <a:r>
              <a:rPr lang="en-US" dirty="0"/>
              <a:t>Reviewed initial text proposals on Datapath Establishment, Dynamic Spectrum Access and Network Discovery and Selection</a:t>
            </a:r>
          </a:p>
          <a:p>
            <a:pPr lvl="1"/>
            <a:r>
              <a:rPr lang="en-US" dirty="0"/>
              <a:t>Special session on SDN &amp; NFV on Tuesday afternoon</a:t>
            </a:r>
          </a:p>
          <a:p>
            <a:pPr lvl="1"/>
            <a:r>
              <a:rPr lang="en-US" dirty="0"/>
              <a:t>Discussion about P802.1CF project plan</a:t>
            </a:r>
          </a:p>
          <a:p>
            <a:pPr lvl="2"/>
            <a:r>
              <a:rPr lang="en-US" dirty="0"/>
              <a:t>Initial draft after Mar 2015, WG LB Mar 2016, SB Mar 2017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</a:t>
            </a:r>
            <a:r>
              <a:rPr lang="en-US" sz="1200" b="0" dirty="0"/>
              <a:t>11-14-1545 by Max Riegel, Nokia Networks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15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forward to next session in </a:t>
            </a:r>
            <a:br>
              <a:rPr lang="en-US"/>
            </a:br>
            <a:r>
              <a:rPr lang="en-US"/>
              <a:t>Atlanta, Jan 12-15,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250"/>
            <a:ext cx="8229600" cy="4950550"/>
          </a:xfrm>
        </p:spPr>
        <p:txBody>
          <a:bodyPr>
            <a:normAutofit/>
          </a:bodyPr>
          <a:lstStyle/>
          <a:p>
            <a:r>
              <a:rPr lang="en-US" dirty="0"/>
              <a:t>Envisioned topics:</a:t>
            </a:r>
          </a:p>
          <a:p>
            <a:pPr lvl="1"/>
            <a:r>
              <a:rPr lang="en-US" dirty="0"/>
              <a:t>Review revisions of text on dynamic spectrum access, </a:t>
            </a:r>
            <a:r>
              <a:rPr lang="en-US" dirty="0" err="1"/>
              <a:t>datapath</a:t>
            </a:r>
            <a:r>
              <a:rPr lang="en-US" dirty="0"/>
              <a:t> establishment and NDS</a:t>
            </a:r>
          </a:p>
          <a:p>
            <a:pPr lvl="1"/>
            <a:r>
              <a:rPr lang="en-US" dirty="0"/>
              <a:t>SDN abstraction</a:t>
            </a:r>
          </a:p>
          <a:p>
            <a:pPr lvl="1"/>
            <a:r>
              <a:rPr lang="en-US" dirty="0"/>
              <a:t>Entities and Identifiers</a:t>
            </a:r>
          </a:p>
          <a:p>
            <a:pPr lvl="1"/>
            <a:r>
              <a:rPr lang="en-US" dirty="0"/>
              <a:t>Backhaul representation</a:t>
            </a:r>
          </a:p>
          <a:p>
            <a:pPr lvl="1"/>
            <a:endParaRPr lang="en-US" dirty="0"/>
          </a:p>
          <a:p>
            <a:r>
              <a:rPr lang="en-US" dirty="0"/>
              <a:t>Conference call on December 16</a:t>
            </a:r>
            <a:r>
              <a:rPr lang="en-US" baseline="30000" dirty="0"/>
              <a:t>th</a:t>
            </a:r>
            <a:r>
              <a:rPr lang="en-US" dirty="0"/>
              <a:t> , 10:00AM ET</a:t>
            </a:r>
          </a:p>
          <a:p>
            <a:pPr lvl="1"/>
            <a:r>
              <a:rPr lang="en-US" dirty="0"/>
              <a:t>FYI: Another conference call on </a:t>
            </a:r>
            <a:r>
              <a:rPr lang="en-US" dirty="0" err="1"/>
              <a:t>Februar</a:t>
            </a:r>
            <a:r>
              <a:rPr lang="en-US" dirty="0"/>
              <a:t> 10</a:t>
            </a:r>
            <a:r>
              <a:rPr lang="en-US" baseline="30000" dirty="0"/>
              <a:t>th</a:t>
            </a:r>
            <a:r>
              <a:rPr lang="en-US" dirty="0"/>
              <a:t>, 10:00 AM ET</a:t>
            </a:r>
          </a:p>
          <a:p>
            <a:pPr lvl="1"/>
            <a:r>
              <a:rPr lang="en-US" dirty="0"/>
              <a:t>Dial-in details on </a:t>
            </a:r>
            <a:r>
              <a:rPr lang="en-US" dirty="0" err="1"/>
              <a:t>OmniRAN</a:t>
            </a:r>
            <a:r>
              <a:rPr lang="en-US" dirty="0"/>
              <a:t> TG Wiki page on mentor</a:t>
            </a:r>
            <a:br>
              <a:rPr lang="en-US" dirty="0"/>
            </a:br>
            <a:r>
              <a:rPr lang="en-US" dirty="0">
                <a:hlinkClick r:id="rId3"/>
              </a:rPr>
              <a:t>https://mentor.ieee.org/omniran/bp/StartPage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</a:t>
            </a:r>
            <a:r>
              <a:rPr lang="en-US" sz="1200" b="0" dirty="0"/>
              <a:t>11-14-1545 by Max Riegel, Nokia Networks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Slide </a:t>
            </a:r>
            <a:fld id="{FAC40176-41B9-4EC4-A0E4-266B97466AE6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125</a:t>
            </a:fld>
            <a:endParaRPr lang="en-GB" alt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 smtClean="0"/>
              <a:t>Wednesday Plenary Liaison Reports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Wi-Fi Alliance</a:t>
            </a:r>
          </a:p>
          <a:p>
            <a:r>
              <a:rPr lang="en-US" dirty="0" smtClean="0"/>
              <a:t>IETF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Slide </a:t>
            </a:r>
            <a:fld id="{FAC40176-41B9-4EC4-A0E4-266B97466AE6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126</a:t>
            </a:fld>
            <a:endParaRPr lang="en-GB" alt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2014-11-05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534988" y="2351088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Document" r:id="rId4" imgW="8156175" imgH="2330354" progId="Word.Document.8">
                  <p:embed/>
                </p:oleObj>
              </mc:Choice>
              <mc:Fallback>
                <p:oleObj name="Document" r:id="rId4" imgW="8156175" imgH="23303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51088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¼ of 11-14-1506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Ian Sherlock, Texas Instruments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371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>
              <a:defRPr/>
            </a:pPr>
            <a:r>
              <a:rPr lang="en-US" altLang="en-US" sz="2000" b="0" dirty="0" smtClean="0"/>
              <a:t>The last WFA member meeting was held in the week of 13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Oct 2014 in Berlin </a:t>
            </a:r>
          </a:p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Recent Items of note</a:t>
            </a:r>
          </a:p>
          <a:p>
            <a:pPr lvl="1">
              <a:defRPr/>
            </a:pPr>
            <a:r>
              <a:rPr lang="en-US" altLang="en-US" sz="1600" dirty="0" err="1" smtClean="0"/>
              <a:t>Passpoint</a:t>
            </a:r>
            <a:r>
              <a:rPr lang="en-US" altLang="en-US" sz="1600" dirty="0" smtClean="0"/>
              <a:t> Release 2 certification has launched</a:t>
            </a:r>
          </a:p>
          <a:p>
            <a:pPr lvl="1">
              <a:defRPr/>
            </a:pPr>
            <a:r>
              <a:rPr lang="en-US" altLang="en-US" sz="1600" dirty="0" smtClean="0"/>
              <a:t>Wi-Fi Direct Services certification has launched</a:t>
            </a:r>
          </a:p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Ongoing technical activity at WFA leading to certification, based on IEEE programs</a:t>
            </a:r>
          </a:p>
          <a:p>
            <a:pPr lvl="1">
              <a:defRPr/>
            </a:pPr>
            <a:r>
              <a:rPr lang="en-US" altLang="en-US" sz="1600" dirty="0" smtClean="0"/>
              <a:t>Network Power Save, based on 11v</a:t>
            </a:r>
          </a:p>
          <a:p>
            <a:pPr lvl="1">
              <a:defRPr/>
            </a:pPr>
            <a:r>
              <a:rPr lang="en-US" altLang="en-US" sz="1600" dirty="0" smtClean="0"/>
              <a:t>Location, based on 11v</a:t>
            </a:r>
          </a:p>
          <a:p>
            <a:pPr lvl="1">
              <a:defRPr/>
            </a:pPr>
            <a:r>
              <a:rPr lang="en-US" altLang="en-US" sz="1600" dirty="0" smtClean="0"/>
              <a:t>60GHz technical, based on 802.11ad </a:t>
            </a:r>
          </a:p>
          <a:p>
            <a:pPr lvl="1">
              <a:defRPr/>
            </a:pPr>
            <a:r>
              <a:rPr lang="en-US" altLang="en-US" sz="1600" dirty="0" smtClean="0"/>
              <a:t>VHT5 wave 2, based on 802.11ac </a:t>
            </a:r>
          </a:p>
          <a:p>
            <a:pPr lvl="1">
              <a:defRPr/>
            </a:pPr>
            <a:r>
              <a:rPr lang="en-US" altLang="en-US" sz="1600" dirty="0" smtClean="0"/>
              <a:t>White Spaces, based on 802.11af</a:t>
            </a:r>
          </a:p>
          <a:p>
            <a:pPr marL="457200" lvl="1" indent="0">
              <a:buFontTx/>
              <a:buNone/>
              <a:defRPr/>
            </a:pPr>
            <a:endParaRPr lang="en-US" alt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2/4 of 11-14-1506 by 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Examples of other technical work ongoing in WFA</a:t>
            </a:r>
          </a:p>
          <a:p>
            <a:pPr lvl="1">
              <a:defRPr/>
            </a:pPr>
            <a:r>
              <a:rPr lang="en-US" altLang="en-US" sz="1600" dirty="0" smtClean="0"/>
              <a:t>Neighbor Awareness Networking – low power discovery</a:t>
            </a:r>
          </a:p>
          <a:p>
            <a:pPr lvl="1">
              <a:defRPr/>
            </a:pPr>
            <a:r>
              <a:rPr lang="en-US" altLang="en-US" sz="1600" dirty="0" smtClean="0"/>
              <a:t>Wireless Serial Bus</a:t>
            </a:r>
          </a:p>
          <a:p>
            <a:pPr lvl="1">
              <a:defRPr/>
            </a:pPr>
            <a:r>
              <a:rPr lang="en-US" altLang="en-US" sz="1600" dirty="0" err="1" smtClean="0"/>
              <a:t>WiGig</a:t>
            </a:r>
            <a:r>
              <a:rPr lang="en-US" altLang="en-US" sz="1600" dirty="0" smtClean="0"/>
              <a:t> Display</a:t>
            </a:r>
          </a:p>
          <a:p>
            <a:pPr lvl="1">
              <a:defRPr/>
            </a:pPr>
            <a:r>
              <a:rPr lang="en-US" altLang="en-US" sz="1600" dirty="0" smtClean="0"/>
              <a:t>Security Technical</a:t>
            </a:r>
          </a:p>
          <a:p>
            <a:pPr lvl="1">
              <a:defRPr/>
            </a:pPr>
            <a:r>
              <a:rPr lang="en-US" altLang="en-US" sz="1600" dirty="0" smtClean="0"/>
              <a:t>Wi-Fi Docking</a:t>
            </a:r>
          </a:p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Examples of WFA Activity in other areas, potentially leading to technical work </a:t>
            </a:r>
          </a:p>
          <a:p>
            <a:pPr lvl="1">
              <a:defRPr/>
            </a:pPr>
            <a:r>
              <a:rPr lang="en-US" altLang="en-US" sz="1600" dirty="0" smtClean="0"/>
              <a:t>Automotive</a:t>
            </a:r>
          </a:p>
          <a:p>
            <a:pPr lvl="1">
              <a:defRPr/>
            </a:pPr>
            <a:r>
              <a:rPr lang="en-US" altLang="en-US" sz="1600" dirty="0" smtClean="0"/>
              <a:t>Internet of Things </a:t>
            </a:r>
          </a:p>
          <a:p>
            <a:pPr marL="0" indent="0">
              <a:buFontTx/>
              <a:buNone/>
              <a:defRPr/>
            </a:pPr>
            <a:endParaRPr lang="en-GB" altLang="en-US" sz="2000" b="0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¾ of 11-14-1506 by 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If those sound like interesting areas please plan to attend the next member meeting which is scheduled for the week of </a:t>
            </a:r>
            <a:r>
              <a:rPr lang="en-US" altLang="en-US" sz="2000" b="0" dirty="0"/>
              <a:t>9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Feb 2015 in Seoul.</a:t>
            </a:r>
          </a:p>
          <a:p>
            <a:pPr>
              <a:defRPr/>
            </a:pPr>
            <a:endParaRPr lang="en-GB" altLang="en-US" sz="2000" b="0" dirty="0" smtClean="0"/>
          </a:p>
          <a:p>
            <a:pPr>
              <a:defRPr/>
            </a:pPr>
            <a:r>
              <a:rPr lang="en-GB" altLang="en-US" sz="2000" b="0" dirty="0" smtClean="0"/>
              <a:t>Further information at </a:t>
            </a:r>
            <a:r>
              <a:rPr lang="en-GB" altLang="en-US" sz="2000" b="0" dirty="0" smtClean="0">
                <a:hlinkClick r:id="rId3"/>
              </a:rPr>
              <a:t>http://www.wi-fi.org/</a:t>
            </a:r>
            <a:r>
              <a:rPr lang="en-GB" altLang="en-US" sz="2000" b="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4/4 </a:t>
            </a:r>
            <a:r>
              <a:rPr lang="en-US" sz="1200" b="0" dirty="0" smtClean="0"/>
              <a:t>of </a:t>
            </a:r>
            <a:r>
              <a:rPr lang="en-US" sz="1200" b="0" dirty="0"/>
              <a:t>11-14-1506 by 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735169"/>
              </p:ext>
            </p:extLst>
          </p:nvPr>
        </p:nvGraphicFramePr>
        <p:xfrm>
          <a:off x="914400" y="2398816"/>
          <a:ext cx="7772400" cy="315468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- 3640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- 581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- 15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Sept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- 48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- 109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Jun 2016***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Nov 2014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In Nov 2014, Editors changed the running order and will revisit in November 2015,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1219200" y="5562600"/>
            <a:ext cx="71628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11-14-1462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619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2014-11-05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533400" y="2286000"/>
          <a:ext cx="82296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Document" r:id="rId4" imgW="8252926" imgH="2532697" progId="Word.Document.8">
                  <p:embed/>
                </p:oleObj>
              </mc:Choice>
              <mc:Fallback>
                <p:oleObj name="Document" r:id="rId4" imgW="8252926" imgH="25326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8229600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1/15 of 11-14-1479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Dorothy Stanley, Aruba Networks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18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November 2014.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2/15 of 11-14-1479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5593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hlinkClick r:id="rId3"/>
              </a:rPr>
              <a:t>http://www.iab.org/activities/joint-activities/iab-ieee-coordination/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29 Sept 2014 face </a:t>
            </a:r>
            <a:r>
              <a:rPr lang="en-US" sz="2000" dirty="0"/>
              <a:t>to face </a:t>
            </a:r>
            <a:r>
              <a:rPr lang="en-US" sz="2000" dirty="0" smtClean="0"/>
              <a:t>meeting</a:t>
            </a:r>
            <a:r>
              <a:rPr lang="en-US" sz="2000" dirty="0"/>
              <a:t> </a:t>
            </a:r>
            <a:r>
              <a:rPr lang="en-US" sz="2000" dirty="0" smtClean="0"/>
              <a:t>held, </a:t>
            </a:r>
            <a:r>
              <a:rPr lang="en-US" sz="2000" dirty="0" smtClean="0">
                <a:hlinkClick r:id="rId4"/>
              </a:rPr>
              <a:t>draft minutes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No new 802.11 action items</a:t>
            </a:r>
            <a:endParaRPr lang="en-US" sz="20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5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IEEE 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6"/>
              </a:rPr>
              <a:t>http://ieee-sa.centraldesktop.com/802liaisondb/FrontPage</a:t>
            </a:r>
            <a:endParaRPr lang="en-US" sz="1600" u="sng" dirty="0"/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802 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chair</a:t>
            </a:r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3/15 of 11-14-1479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543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133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114800"/>
          </a:xfrm>
          <a:noFill/>
        </p:spPr>
        <p:txBody>
          <a:bodyPr/>
          <a:lstStyle/>
          <a:p>
            <a:r>
              <a:rPr lang="en-US" dirty="0" smtClean="0"/>
              <a:t>Meetings:</a:t>
            </a:r>
          </a:p>
          <a:p>
            <a:pPr lvl="1"/>
            <a:r>
              <a:rPr lang="en-US" dirty="0" smtClean="0"/>
              <a:t>November 9-14, 2014 – Honolulu</a:t>
            </a:r>
          </a:p>
          <a:p>
            <a:pPr lvl="1"/>
            <a:r>
              <a:rPr lang="en-US" dirty="0" smtClean="0"/>
              <a:t>March 22-27, 2015 – Dallas</a:t>
            </a:r>
          </a:p>
          <a:p>
            <a:pPr lvl="1"/>
            <a:r>
              <a:rPr lang="en-US" dirty="0" smtClean="0"/>
              <a:t>July 19-24, 2015 – Prague</a:t>
            </a:r>
          </a:p>
          <a:p>
            <a:pPr lvl="1"/>
            <a:r>
              <a:rPr lang="en-US" dirty="0" smtClean="0"/>
              <a:t>November 1-6, 2015 - </a:t>
            </a:r>
            <a:r>
              <a:rPr lang="en-US" dirty="0" err="1" smtClean="0"/>
              <a:t>Yokahama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Tutorials (process and technical); </a:t>
            </a:r>
            <a:r>
              <a:rPr lang="en-US" dirty="0"/>
              <a:t>Wireless Tutorial (Donald Eastlake</a:t>
            </a:r>
            <a:r>
              <a:rPr lang="en-US" dirty="0" smtClean="0"/>
              <a:t>) 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4/15 </a:t>
            </a:r>
            <a:r>
              <a:rPr lang="en-US" sz="1200" b="0" dirty="0"/>
              <a:t>of </a:t>
            </a:r>
            <a:r>
              <a:rPr lang="en-US" sz="1200" b="0" dirty="0" smtClean="0"/>
              <a:t>11-14-1479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5068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AC01A7BC-939B-41A1-87B9-B1BECE9E1DDD}" type="slidenum">
              <a:rPr lang="en-US" smtClean="0"/>
              <a:pPr/>
              <a:t>134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to Access White Space database (paws) WG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Received request for IEEE 802.11 review of paws protocol draft document</a:t>
            </a:r>
            <a:r>
              <a:rPr lang="en-US" sz="1800" b="0" dirty="0" smtClean="0"/>
              <a:t>: </a:t>
            </a:r>
            <a:r>
              <a:rPr lang="en-US" sz="1800" b="0" dirty="0" smtClean="0">
                <a:hlinkClick r:id="rId3"/>
              </a:rPr>
              <a:t>https://datatracker.ietf.org/doc/draft-ietf-paws-protocol/</a:t>
            </a:r>
            <a:r>
              <a:rPr lang="en-US" sz="1800" b="0" dirty="0" smtClean="0"/>
              <a:t>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Held IEEE 802.11 Call for Comments</a:t>
            </a:r>
            <a:endParaRPr lang="en-US" sz="1600" b="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b="0" dirty="0" smtClean="0"/>
              <a:t>No comments received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Paws Charter and problem statement documents: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Charter, see </a:t>
            </a:r>
            <a:r>
              <a:rPr lang="en-US" sz="1600" dirty="0" smtClean="0">
                <a:hlinkClick r:id="rId4"/>
              </a:rPr>
              <a:t>https://datatracker.ietf.org/wg/paws/charter/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Problem Statement, see </a:t>
            </a:r>
            <a:r>
              <a:rPr lang="en-US" sz="1600" dirty="0" smtClean="0">
                <a:hlinkClick r:id="rId5"/>
              </a:rPr>
              <a:t>https://datatracker.ietf.org/doc/draft-patil-paws-problem-stmt/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Use Cases and requirements, published as RFC 6953: </a:t>
            </a:r>
            <a:r>
              <a:rPr lang="en-US" sz="1600" dirty="0" smtClean="0">
                <a:hlinkClick r:id="rId6"/>
              </a:rPr>
              <a:t>https://datatracker.ietf.org/doc/rfc6953/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 [November 2014]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PAWS </a:t>
            </a:r>
            <a:r>
              <a:rPr lang="en-US" sz="1600" dirty="0"/>
              <a:t>protocol document </a:t>
            </a:r>
            <a:r>
              <a:rPr lang="en-US" sz="1600" dirty="0">
                <a:hlinkClick r:id="rId7"/>
              </a:rPr>
              <a:t>http://datatracker.ietf.org/doc/draft-ietf-paws-protocol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Sent for publication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5/15 </a:t>
            </a:r>
            <a:r>
              <a:rPr lang="en-US" sz="1200" b="0" dirty="0"/>
              <a:t>of 11-14-1479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183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[November 2014]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 of </a:t>
            </a:r>
            <a:r>
              <a:rPr lang="en-US" sz="1600" dirty="0"/>
              <a:t>NAI-based Dynamic Peer Discovery for RADIUS/TLS and RADIUS/DTLS posted, see </a:t>
            </a:r>
            <a:r>
              <a:rPr lang="en-US" sz="1600" dirty="0">
                <a:hlinkClick r:id="rId4"/>
              </a:rPr>
              <a:t>http://datatracker.ietf.org/doc/draft-ietf-radext-dynamic-discovery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 of </a:t>
            </a:r>
            <a:r>
              <a:rPr lang="en-US" sz="1600" dirty="0"/>
              <a:t>The Network Access </a:t>
            </a:r>
            <a:r>
              <a:rPr lang="en-US" sz="1600" dirty="0" smtClean="0"/>
              <a:t>Identifier draft,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http://datatracker.ietf.org/doc/draft-ietf-radext-nai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6/15</a:t>
            </a:r>
            <a:r>
              <a:rPr lang="en-US" sz="1200" b="0" dirty="0"/>
              <a:t> of 11-14-1479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865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1630FB1-92F5-412B-AEC7-F687C517F0C0}" type="slidenum">
              <a:rPr lang="en-US" smtClean="0"/>
              <a:pPr/>
              <a:t>136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IETF Geographic Location and Privacy (Geopriv) WG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http://www.ietf.org/html.charters/geopriv-charter.html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Specific reference to WLANs: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Carrying Location Objects in RADIUS, see </a:t>
            </a:r>
            <a:r>
              <a:rPr lang="en-US" sz="1600" dirty="0" smtClean="0">
                <a:hlinkClick r:id="rId4"/>
              </a:rPr>
              <a:t>http://www.ietf.org/proceedings/66/IDs/draft-ietf-geopriv-radius-lo-08.txt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Relative </a:t>
            </a:r>
            <a:r>
              <a:rPr lang="en-US" sz="1600" dirty="0"/>
              <a:t>Location, published as RFC 7035, see </a:t>
            </a:r>
            <a:r>
              <a:rPr lang="en-US" sz="1600" dirty="0">
                <a:hlinkClick r:id="rId5"/>
              </a:rPr>
              <a:t>https://datatracker.ietf.org/doc/rfc7035/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Documents referenced in 802.11 (</a:t>
            </a:r>
            <a:r>
              <a:rPr lang="en-US" sz="1800" dirty="0" err="1" smtClean="0"/>
              <a:t>TGv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 err="1" smtClean="0"/>
              <a:t>Geopriv</a:t>
            </a:r>
            <a:r>
              <a:rPr lang="en-US" sz="1600" dirty="0" smtClean="0"/>
              <a:t> Requirements, see </a:t>
            </a:r>
            <a:r>
              <a:rPr lang="en-US" sz="1600" dirty="0" smtClean="0">
                <a:hlinkClick r:id="rId6"/>
              </a:rPr>
              <a:t>http://www.ietf.org/rfc/rfc3693.txt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Civic Address definitions, see </a:t>
            </a:r>
            <a:r>
              <a:rPr lang="en-US" sz="1600" dirty="0" smtClean="0">
                <a:hlinkClick r:id="rId7"/>
              </a:rPr>
              <a:t>http://www.ietf.org/rfc/rfc4776.txt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July 2009 Liaison to IETF GEOPRIV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 smtClean="0">
                <a:hlinkClick r:id="rId8"/>
              </a:rPr>
              <a:t>https://mentor.ieee.org/802.11/dcn/09/11-09-0718-01-000v-liaison-request-to-ietf-geopriv.doc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[November 2014]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One remaining active </a:t>
            </a:r>
            <a:r>
              <a:rPr lang="en-US" sz="1600" dirty="0"/>
              <a:t>WG draft on Representation of Uncertainty and Confidence in </a:t>
            </a:r>
            <a:r>
              <a:rPr lang="en-US" sz="1600" dirty="0" smtClean="0"/>
              <a:t>PIDF-LO : </a:t>
            </a:r>
            <a:r>
              <a:rPr lang="en-US" sz="1600" dirty="0">
                <a:hlinkClick r:id="rId9"/>
              </a:rPr>
              <a:t>http://datatracker.ietf.org/doc/draft-ietf-geopriv-uncertainty</a:t>
            </a:r>
            <a:r>
              <a:rPr lang="en-US" sz="1600" dirty="0" smtClean="0">
                <a:hlinkClick r:id="rId9"/>
              </a:rPr>
              <a:t>/</a:t>
            </a:r>
            <a:r>
              <a:rPr lang="en-US" sz="1600" dirty="0" smtClean="0"/>
              <a:t> submitted for publication</a:t>
            </a:r>
            <a:endParaRPr lang="en-US" sz="9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7/15 </a:t>
            </a:r>
            <a:r>
              <a:rPr lang="en-US" sz="1200" b="0" dirty="0"/>
              <a:t>of 11-14-1479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950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07800250-5732-46B4-B14C-1F0DC15AA41A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Emergency Context Resolution with Internet Technologies (ECRIT) 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dirty="0" smtClean="0">
                <a:hlinkClick r:id="rId3"/>
              </a:rPr>
              <a:t>http://www.ietf.org/dyn/wg/charter/ecrit-charter.html</a:t>
            </a:r>
            <a:r>
              <a:rPr lang="en-GB" sz="1800" dirty="0" smtClean="0"/>
              <a:t> </a:t>
            </a:r>
            <a:endParaRPr lang="en-GB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dirty="0" smtClean="0"/>
              <a:t>Emergency Services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Framework for Emergency Calling using Internet Multimedia, see </a:t>
            </a:r>
            <a:r>
              <a:rPr lang="en-US" sz="1600" dirty="0" smtClean="0">
                <a:hlinkClick r:id="rId4"/>
              </a:rPr>
              <a:t>http://datatracker.ietf.org/doc/rfc6443/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Describing boundaries for Civic Addresses, see </a:t>
            </a:r>
            <a:r>
              <a:rPr lang="en-US" sz="1600" dirty="0" smtClean="0">
                <a:hlinkClick r:id="rId5"/>
              </a:rPr>
              <a:t>http://tools.ietf.org/id/draft-thomson-ecrit-civic-boundary-02.txt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[November 2014]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New: A </a:t>
            </a:r>
            <a:r>
              <a:rPr lang="en-US" sz="1400" dirty="0" err="1"/>
              <a:t>LoST</a:t>
            </a:r>
            <a:r>
              <a:rPr lang="en-US" sz="1400" dirty="0"/>
              <a:t> extension to return complete and similar location info, see </a:t>
            </a:r>
            <a:r>
              <a:rPr lang="en-US" sz="1400" dirty="0">
                <a:hlinkClick r:id="rId6"/>
              </a:rPr>
              <a:t>http://datatracker.ietf.org/doc/draft-ietf-ecrit-similar-location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Next-Generation </a:t>
            </a:r>
            <a:r>
              <a:rPr lang="en-US" sz="1400" dirty="0"/>
              <a:t>Pan-European </a:t>
            </a:r>
            <a:r>
              <a:rPr lang="en-US" sz="1400" dirty="0" err="1" smtClean="0"/>
              <a:t>eCall</a:t>
            </a:r>
            <a:r>
              <a:rPr lang="en-US" sz="1400" dirty="0"/>
              <a:t>, see </a:t>
            </a:r>
            <a:r>
              <a:rPr lang="en-US" sz="1400" dirty="0">
                <a:hlinkClick r:id="rId7"/>
              </a:rPr>
              <a:t>http://datatracker.ietf.org/doc/draft-ietf-ecrit-ecall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Data-Only </a:t>
            </a:r>
            <a:r>
              <a:rPr lang="en-US" sz="1600" dirty="0"/>
              <a:t>Emergency Calls, see </a:t>
            </a:r>
            <a:r>
              <a:rPr lang="en-US" sz="1600" dirty="0">
                <a:hlinkClick r:id="rId8"/>
              </a:rPr>
              <a:t>http://datatracker.ietf.org/doc/draft-ietf-ecrit-data-only-ea</a:t>
            </a:r>
            <a:r>
              <a:rPr lang="en-US" sz="1600" dirty="0" smtClean="0">
                <a:hlinkClick r:id="rId8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8/15 </a:t>
            </a:r>
            <a:r>
              <a:rPr lang="en-US" sz="1200" b="0" dirty="0"/>
              <a:t>of 11-14-1479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663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 smtClean="0">
                <a:hlinkClick r:id="rId3"/>
              </a:rPr>
              <a:t>https://datatracker.ietf.org/wg/homenet/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This working group focuses on the evolving networking technology </a:t>
            </a:r>
            <a:br>
              <a:rPr lang="en-US" sz="1600" dirty="0" smtClean="0"/>
            </a:br>
            <a:r>
              <a:rPr lang="en-US" sz="16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This document is expected to apply the IPv6 addressing architecture, prefix delegation, global and ULA addresses, source address selection rules and other existing components of the IPv6 </a:t>
            </a:r>
            <a:br>
              <a:rPr lang="en-US" sz="1400" dirty="0" smtClean="0"/>
            </a:br>
            <a:r>
              <a:rPr lang="en-US" sz="1400" dirty="0" smtClean="0"/>
              <a:t>architecture, as appropriate.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Updates [November 2014] Documents of interest: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Home </a:t>
            </a:r>
            <a:r>
              <a:rPr lang="en-US" sz="1400" dirty="0"/>
              <a:t>N</a:t>
            </a:r>
            <a:r>
              <a:rPr lang="en-US" sz="1400" dirty="0" smtClean="0"/>
              <a:t>etworking </a:t>
            </a:r>
            <a:r>
              <a:rPr lang="en-US" sz="1400" dirty="0"/>
              <a:t>Architecture for IPv6, Published as IPv6 Home Networking Architecture </a:t>
            </a:r>
            <a:r>
              <a:rPr lang="en-US" sz="1400" dirty="0" smtClean="0"/>
              <a:t>Principle: </a:t>
            </a:r>
            <a:r>
              <a:rPr lang="en-US" sz="1400" dirty="0">
                <a:hlinkClick r:id="rId4"/>
              </a:rPr>
              <a:t>http://datatracker.ietf.org/doc/rfc7368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Nome Networking </a:t>
            </a:r>
            <a:r>
              <a:rPr lang="en-US" sz="1400" dirty="0"/>
              <a:t>Control Protocol: </a:t>
            </a:r>
            <a:r>
              <a:rPr lang="en-US" sz="1400" dirty="0">
                <a:hlinkClick r:id="rId5"/>
              </a:rPr>
              <a:t>http://datatracker.ietf.org/doc/draft-ietf-homenet-hncp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Internet </a:t>
            </a:r>
            <a:r>
              <a:rPr lang="en-US" sz="1400" dirty="0"/>
              <a:t>draft on Prefix and Address Assignment in a Home </a:t>
            </a:r>
            <a:r>
              <a:rPr lang="en-US" sz="1400" dirty="0" smtClean="0"/>
              <a:t>Network: </a:t>
            </a:r>
            <a:r>
              <a:rPr lang="en-US" sz="1400" dirty="0">
                <a:hlinkClick r:id="rId6"/>
              </a:rPr>
              <a:t>http://datatracker.ietf.org/doc/draft-pfister-homenet-prefix-assignment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Internet </a:t>
            </a:r>
            <a:r>
              <a:rPr lang="en-US" sz="1400" dirty="0"/>
              <a:t>draft </a:t>
            </a:r>
            <a:r>
              <a:rPr lang="en-US" sz="1400" dirty="0" smtClean="0"/>
              <a:t>on Minimalist </a:t>
            </a:r>
            <a:r>
              <a:rPr lang="en-US" sz="1400" dirty="0"/>
              <a:t>Port Control Protocol </a:t>
            </a:r>
            <a:r>
              <a:rPr lang="en-US" sz="1400" dirty="0" smtClean="0"/>
              <a:t>Proxy: </a:t>
            </a:r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://datatracker.ietf.org/doc/draft-stenberg-homenet-minimalist-pcp-proxy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New: Special </a:t>
            </a:r>
            <a:r>
              <a:rPr lang="en-US" sz="1400" dirty="0"/>
              <a:t>Use Top Level Domain "home"</a:t>
            </a:r>
            <a:r>
              <a:rPr lang="en-US" sz="1400" dirty="0" smtClean="0"/>
              <a:t>: </a:t>
            </a:r>
            <a:r>
              <a:rPr lang="en-US" sz="1400" dirty="0">
                <a:hlinkClick r:id="rId8"/>
              </a:rPr>
              <a:t>http://datatracker.ietf.org/doc/draft-cheshire-homenet-dot-home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DNS Name </a:t>
            </a:r>
            <a:r>
              <a:rPr lang="en-US" sz="1400" dirty="0" err="1" smtClean="0"/>
              <a:t>Autoconfiguration</a:t>
            </a:r>
            <a:r>
              <a:rPr lang="en-US" sz="1400" dirty="0" smtClean="0"/>
              <a:t> for Home </a:t>
            </a:r>
            <a:r>
              <a:rPr lang="en-US" sz="1400" dirty="0"/>
              <a:t>N</a:t>
            </a:r>
            <a:r>
              <a:rPr lang="en-US" sz="1400" dirty="0" smtClean="0"/>
              <a:t>etwork  </a:t>
            </a:r>
            <a:r>
              <a:rPr lang="en-US" sz="1400" dirty="0"/>
              <a:t>D</a:t>
            </a:r>
            <a:r>
              <a:rPr lang="en-US" sz="1400" dirty="0" smtClean="0"/>
              <a:t>evices: </a:t>
            </a:r>
            <a:r>
              <a:rPr lang="en-US" sz="1400" dirty="0">
                <a:hlinkClick r:id="rId9"/>
              </a:rPr>
              <a:t>http://datatracker.ietf.org/doc/draft-jeong-homenet-device-name-autoconf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9/15 </a:t>
            </a:r>
            <a:r>
              <a:rPr lang="en-US" sz="1200" b="0" dirty="0"/>
              <a:t>of 11-14-1479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5095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Area WG processes submissions related to Operations Area WGs that have closed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Control and Provisioning of Wireless Access Points (CAPWAP) Working Group closed in 2009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</a:t>
            </a:r>
            <a:r>
              <a:rPr lang="en-US" sz="1400" dirty="0"/>
              <a:t>in https://mentor.ieee.org/802.11/dcn/14/11-14-0368-01-0000-march-2014-liaison-to-ietf-report.pptx 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</a:t>
            </a:r>
            <a:r>
              <a:rPr lang="en-US" sz="1400" dirty="0"/>
              <a:t>see </a:t>
            </a: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mentor.ieee.org/802.11/dcn/14/11-14-0684-01-0000-capwap-hybridmac-liaison-response.docx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mentor.ieee.org/802.11/dcn/14/11-14-0913-01-0000-liaison-response-opsawg-capwap-extension.docx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[November 2014]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Sent </a:t>
            </a:r>
            <a:r>
              <a:rPr lang="en-US" sz="1400" dirty="0"/>
              <a:t>to </a:t>
            </a:r>
            <a:r>
              <a:rPr lang="en-US" sz="1400" dirty="0" smtClean="0"/>
              <a:t>IESG: </a:t>
            </a:r>
            <a:r>
              <a:rPr lang="en-US" sz="1400" dirty="0" smtClean="0">
                <a:hlinkClick r:id="rId9"/>
              </a:rPr>
              <a:t>http://datatracker.ietf.org/doc/draft-ietf-opsawg-capwap-hybridmac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 (r5): </a:t>
            </a:r>
            <a:r>
              <a:rPr lang="en-US" sz="1400" u="sng" dirty="0" smtClean="0">
                <a:hlinkClick r:id="rId7"/>
              </a:rPr>
              <a:t>http</a:t>
            </a:r>
            <a:r>
              <a:rPr lang="en-US" sz="1400" u="sng" dirty="0">
                <a:hlinkClick r:id="rId7"/>
              </a:rPr>
              <a:t>://datatracker.ietf.org/doc/draft-ietf-opsawg-capwap-extension</a:t>
            </a:r>
            <a:r>
              <a:rPr lang="en-US" sz="1400" u="sng" dirty="0" smtClean="0">
                <a:hlinkClick r:id="rId7"/>
              </a:rPr>
              <a:t>/</a:t>
            </a:r>
            <a:r>
              <a:rPr lang="en-US" sz="1400" u="sng" dirty="0" smtClean="0"/>
              <a:t> 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>
                <a:hlinkClick r:id="rId10"/>
              </a:rPr>
              <a:t>http</a:t>
            </a:r>
            <a:r>
              <a:rPr lang="en-US" sz="1400" dirty="0">
                <a:hlinkClick r:id="rId10"/>
              </a:rPr>
              <a:t>://datatracker.ietf.org/doc/draft-ietf-opsawg-capwap-alt-tunnel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One additional </a:t>
            </a:r>
            <a:r>
              <a:rPr lang="en-US" sz="1400" dirty="0"/>
              <a:t>individual submission: </a:t>
            </a:r>
            <a:r>
              <a:rPr lang="en-US" sz="1400" dirty="0">
                <a:hlinkClick r:id="rId11"/>
              </a:rPr>
              <a:t>http://datatracker.ietf.org/doc/draft-xue-opsawg-capwap-alt-tunnel-information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/>
              <a:t> “Specification Alternate Tunnel Information for Data Frames in </a:t>
            </a:r>
            <a:r>
              <a:rPr lang="en-US" sz="1400" dirty="0" smtClean="0"/>
              <a:t>WLAN”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10/15 </a:t>
            </a:r>
            <a:r>
              <a:rPr lang="en-US" sz="1200" b="0" dirty="0"/>
              <a:t>of 11-14-1479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457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1003416" y="5875582"/>
            <a:ext cx="6006984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64440"/>
              </p:ext>
            </p:extLst>
          </p:nvPr>
        </p:nvGraphicFramePr>
        <p:xfrm>
          <a:off x="457200" y="1371600"/>
          <a:ext cx="8077200" cy="347757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338221"/>
                <a:gridCol w="381000"/>
                <a:gridCol w="457200"/>
                <a:gridCol w="381000"/>
                <a:gridCol w="304800"/>
                <a:gridCol w="762000"/>
                <a:gridCol w="533400"/>
                <a:gridCol w="533400"/>
                <a:gridCol w="1828800"/>
                <a:gridCol w="11430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3.3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Au, 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819576" y="5410200"/>
            <a:ext cx="580982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956846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Nov 2014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Slide </a:t>
            </a:r>
            <a:fld id="{795EAAF8-1103-4F9A-8384-029AC986883C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11-14-1462 by Peter Ecclesine (Cisco Systems)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November 2014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140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Queue Management (AQM)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Active Queue Management and Packet Scheduling Working Group website: </a:t>
            </a:r>
            <a:r>
              <a:rPr lang="en-US" sz="2000" dirty="0">
                <a:hlinkClick r:id="rId3"/>
              </a:rPr>
              <a:t>http://datatracker.ietf.org/wg/aqm/charter/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IETF Recommendations Regarding Active Queue Management </a:t>
            </a:r>
            <a:r>
              <a:rPr lang="en-US" sz="1800" dirty="0"/>
              <a:t>to update </a:t>
            </a:r>
            <a:r>
              <a:rPr lang="en-US" sz="1800" dirty="0">
                <a:hlinkClick r:id="rId4"/>
              </a:rPr>
              <a:t>https://datatracker.ietf.org/doc/rfc2309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[November </a:t>
            </a:r>
            <a:r>
              <a:rPr lang="en-US" sz="1800" dirty="0"/>
              <a:t>2014]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u="sng" dirty="0" smtClean="0">
                <a:hlinkClick r:id="rId5"/>
              </a:rPr>
              <a:t>http</a:t>
            </a:r>
            <a:r>
              <a:rPr lang="en-US" sz="1800" u="sng" dirty="0">
                <a:hlinkClick r:id="rId5"/>
              </a:rPr>
              <a:t>://datatracker.ietf.org/doc/draft-ietf-aqm-recommendation</a:t>
            </a:r>
            <a:r>
              <a:rPr lang="en-US" sz="1800" u="sng" dirty="0" smtClean="0">
                <a:hlinkClick r:id="rId5"/>
              </a:rPr>
              <a:t>/</a:t>
            </a:r>
            <a:r>
              <a:rPr lang="en-US" sz="1800" u="sng" dirty="0" smtClean="0"/>
              <a:t>  </a:t>
            </a:r>
            <a:r>
              <a:rPr lang="en-US" sz="1800" u="sng" dirty="0"/>
              <a:t> </a:t>
            </a:r>
            <a:endParaRPr lang="en-US" sz="1800" u="sng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New: Controlled Delay Active Queue </a:t>
            </a:r>
            <a:r>
              <a:rPr lang="en-US" sz="1400" dirty="0" smtClean="0"/>
              <a:t>Management, </a:t>
            </a:r>
            <a:r>
              <a:rPr lang="en-US" sz="1400" dirty="0"/>
              <a:t>see </a:t>
            </a:r>
            <a:r>
              <a:rPr lang="en-US" sz="1400" dirty="0">
                <a:hlinkClick r:id="rId6"/>
              </a:rPr>
              <a:t>http://datatracker.ietf.org/doc/draft-ietf-aqm-codel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New: The </a:t>
            </a:r>
            <a:r>
              <a:rPr lang="en-US" sz="1400" dirty="0"/>
              <a:t>Benefits and Pitfalls of using Explicit Congestion Notification (ECN), see </a:t>
            </a:r>
            <a:r>
              <a:rPr lang="en-US" sz="1400" dirty="0">
                <a:hlinkClick r:id="rId7"/>
              </a:rPr>
              <a:t>http://datatracker.ietf.org/doc/draft-ietf-aqm-ecn-benefits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New: AQM Characterization Guidelines, see </a:t>
            </a:r>
            <a:r>
              <a:rPr lang="en-US" sz="1400" dirty="0">
                <a:hlinkClick r:id="rId8"/>
              </a:rPr>
              <a:t>http://datatracker.ietf.org/doc/draft-ietf-aqm-eval-guidelines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New: On Queuing</a:t>
            </a:r>
            <a:r>
              <a:rPr lang="en-US" sz="1400" dirty="0"/>
              <a:t>, Marking, and Dropping, see </a:t>
            </a:r>
            <a:r>
              <a:rPr lang="en-US" sz="1400" dirty="0">
                <a:hlinkClick r:id="rId9"/>
              </a:rPr>
              <a:t>http://datatracker.ietf.org/doc/draft-ietf-aqm-fq-implementation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New: </a:t>
            </a:r>
            <a:r>
              <a:rPr lang="en-US" sz="1400" dirty="0" smtClean="0"/>
              <a:t>PIE</a:t>
            </a:r>
            <a:r>
              <a:rPr lang="en-US" sz="1400" dirty="0"/>
              <a:t>: A Lightweight Control Scheme To Address the </a:t>
            </a:r>
            <a:r>
              <a:rPr lang="en-US" sz="1400" dirty="0" err="1"/>
              <a:t>Bufferbloat</a:t>
            </a:r>
            <a:r>
              <a:rPr lang="en-US" sz="1400" dirty="0"/>
              <a:t> </a:t>
            </a:r>
            <a:r>
              <a:rPr lang="en-US" sz="1400" dirty="0" smtClean="0"/>
              <a:t>Problem, </a:t>
            </a:r>
            <a:r>
              <a:rPr lang="en-US" sz="1400" dirty="0"/>
              <a:t>see </a:t>
            </a:r>
            <a:r>
              <a:rPr lang="en-US" sz="1400" dirty="0">
                <a:hlinkClick r:id="rId10"/>
              </a:rPr>
              <a:t>http://datatracker.ietf.org/doc/draft-ietf-aqm-pie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11/15 </a:t>
            </a:r>
            <a:r>
              <a:rPr lang="en-US" sz="1200" b="0" dirty="0"/>
              <a:t>of 11-14-1479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253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141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[November </a:t>
            </a:r>
            <a:r>
              <a:rPr lang="en-US" sz="1800" dirty="0"/>
              <a:t>2014</a:t>
            </a:r>
            <a:r>
              <a:rPr lang="en-US" sz="1800" dirty="0" smtClean="0"/>
              <a:t>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Updated: Prohibiting </a:t>
            </a:r>
            <a:r>
              <a:rPr lang="en-US" sz="1800" dirty="0"/>
              <a:t>RC4 Cipher Suites</a:t>
            </a:r>
            <a:r>
              <a:rPr lang="en-US" sz="1800" dirty="0" smtClean="0"/>
              <a:t> </a:t>
            </a:r>
            <a:r>
              <a:rPr lang="en-US" sz="1800" dirty="0"/>
              <a:t>, see </a:t>
            </a:r>
            <a:r>
              <a:rPr lang="en-US" sz="1800" dirty="0">
                <a:hlinkClick r:id="rId4"/>
              </a:rPr>
              <a:t>http://datatracker.ietf.org/doc/draft-ietf-tls-prohibiting-rc4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Updated: </a:t>
            </a:r>
            <a:r>
              <a:rPr lang="en-US" sz="1800" dirty="0" smtClean="0"/>
              <a:t>Negotiated </a:t>
            </a:r>
            <a:r>
              <a:rPr lang="en-US" sz="1800" dirty="0"/>
              <a:t>Finite Field </a:t>
            </a:r>
            <a:r>
              <a:rPr lang="en-US" sz="1800" dirty="0" err="1"/>
              <a:t>Diffie</a:t>
            </a:r>
            <a:r>
              <a:rPr lang="en-US" sz="1800" dirty="0"/>
              <a:t>-Hellman Ephemeral Parameters for TLS , see </a:t>
            </a:r>
            <a:r>
              <a:rPr lang="en-US" sz="1800" dirty="0">
                <a:hlinkClick r:id="rId5"/>
              </a:rPr>
              <a:t>http://datatracker.ietf.org/doc/draft-ietf-tls-negotiated-ff-dhe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Updated: TLS version 1.3 </a:t>
            </a:r>
            <a:r>
              <a:rPr lang="en-US" sz="1800" u="sng" dirty="0" smtClean="0">
                <a:hlinkClick r:id="rId6"/>
              </a:rPr>
              <a:t>http</a:t>
            </a:r>
            <a:r>
              <a:rPr lang="en-US" sz="1800" u="sng" dirty="0">
                <a:hlinkClick r:id="rId6"/>
              </a:rPr>
              <a:t>://datatracker.ietf.org/doc/draft-ietf-tls-tls13</a:t>
            </a:r>
            <a:r>
              <a:rPr lang="en-US" sz="1800" u="sng" dirty="0" smtClean="0">
                <a:hlinkClick r:id="rId6"/>
              </a:rPr>
              <a:t>/</a:t>
            </a:r>
            <a:r>
              <a:rPr lang="en-US" sz="18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800" u="sng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12/15 </a:t>
            </a:r>
            <a:r>
              <a:rPr lang="en-US" sz="1200" b="0" dirty="0"/>
              <a:t>of 11-14-1479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891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142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[November </a:t>
            </a:r>
            <a:r>
              <a:rPr lang="en-US" sz="1800" dirty="0"/>
              <a:t>2014</a:t>
            </a:r>
            <a:r>
              <a:rPr lang="en-US" sz="1800" dirty="0" smtClean="0"/>
              <a:t>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</a:t>
            </a:r>
            <a:r>
              <a:rPr lang="en-US" sz="1600" dirty="0"/>
              <a:t>Multicast DNS (</a:t>
            </a:r>
            <a:r>
              <a:rPr lang="en-US" sz="1600" dirty="0" err="1"/>
              <a:t>mDNS</a:t>
            </a:r>
            <a:r>
              <a:rPr lang="en-US" sz="1600" dirty="0"/>
              <a:t>) Threat Model and Security </a:t>
            </a:r>
            <a:r>
              <a:rPr lang="en-US" sz="1600" dirty="0" smtClean="0"/>
              <a:t>Consideration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http://datatracker.ietf.org/doc/draft-rafiee-dnssd-mdns-threatmodel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Requirements document in working group last call: </a:t>
            </a:r>
            <a:r>
              <a:rPr lang="en-US" sz="1600" u="sng" dirty="0" smtClean="0">
                <a:hlinkClick r:id="rId5"/>
              </a:rPr>
              <a:t>http</a:t>
            </a:r>
            <a:r>
              <a:rPr lang="en-US" sz="1600" u="sng" dirty="0">
                <a:hlinkClick r:id="rId5"/>
              </a:rPr>
              <a:t>://datatracker.ietf.org/doc/draft-ietf-dnssd-requirements</a:t>
            </a:r>
            <a:r>
              <a:rPr lang="en-US" sz="1600" u="sng" dirty="0" smtClean="0">
                <a:hlinkClick r:id="rId5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13/15 </a:t>
            </a:r>
            <a:r>
              <a:rPr lang="en-US" sz="1200" b="0" dirty="0"/>
              <a:t>of 11-14-1479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733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143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6LOWPAN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600" b="0" dirty="0">
                <a:hlinkClick r:id="rId3"/>
              </a:rPr>
              <a:t>http://datatracker.ietf.org/wg/6lowpan/charter/</a:t>
            </a:r>
            <a:endParaRPr lang="en-GB" sz="1600" b="0" dirty="0"/>
          </a:p>
          <a:p>
            <a:pPr lvl="1">
              <a:lnSpc>
                <a:spcPct val="80000"/>
              </a:lnSpc>
            </a:pPr>
            <a:r>
              <a:rPr lang="en-US" sz="1600" dirty="0"/>
              <a:t>Focus: IPv6 over Low Power PAN: Adaption of IPv6 protocol to operate on constrained nodes and link layers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ROLL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4"/>
              </a:rPr>
              <a:t>http://datatracker.ietf.org/wg/roll/</a:t>
            </a:r>
            <a:r>
              <a:rPr lang="en-GB" sz="1600" dirty="0"/>
              <a:t> </a:t>
            </a:r>
          </a:p>
          <a:p>
            <a:pPr lvl="1"/>
            <a:r>
              <a:rPr lang="en-US" sz="1600" dirty="0"/>
              <a:t>Focus: Routing over Low Power and </a:t>
            </a:r>
            <a:r>
              <a:rPr lang="en-US" sz="1600" dirty="0" err="1"/>
              <a:t>Lossy</a:t>
            </a:r>
            <a:r>
              <a:rPr lang="en-US" sz="1600" dirty="0"/>
              <a:t> </a:t>
            </a:r>
            <a:r>
              <a:rPr lang="en-US" sz="1600" dirty="0" smtClean="0"/>
              <a:t>Networks</a:t>
            </a:r>
          </a:p>
          <a:p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</a:t>
            </a:r>
            <a:endParaRPr lang="en-GB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600" dirty="0"/>
              <a:t>Constrained </a:t>
            </a:r>
            <a:r>
              <a:rPr lang="en-US" sz="1600" dirty="0" err="1"/>
              <a:t>RESTful</a:t>
            </a:r>
            <a:r>
              <a:rPr lang="en-US" sz="1600" dirty="0"/>
              <a:t> Environments)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5"/>
              </a:rPr>
              <a:t>http://datatracker.ietf.org/wg/core/</a:t>
            </a:r>
            <a:r>
              <a:rPr lang="en-GB" sz="1600" b="0" dirty="0"/>
              <a:t> </a:t>
            </a:r>
            <a:endParaRPr lang="en-GB" sz="1600" dirty="0"/>
          </a:p>
          <a:p>
            <a:pPr lvl="1"/>
            <a:r>
              <a:rPr lang="en-US" sz="1600" dirty="0"/>
              <a:t>Focus: framework for resource-oriented applications intended to run on constrained IP networks. </a:t>
            </a:r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14/15 </a:t>
            </a:r>
            <a:r>
              <a:rPr lang="en-US" sz="1200" b="0" dirty="0"/>
              <a:t>of 11-14-1479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155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144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RFC 4017 - IEEE 802.11 Requirements on EAP Methods</a:t>
            </a:r>
          </a:p>
          <a:p>
            <a:r>
              <a:rPr lang="en-US" dirty="0" smtClean="0"/>
              <a:t>Jan 2012 report (PAWS, </a:t>
            </a:r>
            <a:r>
              <a:rPr lang="en-US" dirty="0" err="1" smtClean="0"/>
              <a:t>Homenet</a:t>
            </a:r>
            <a:r>
              <a:rPr lang="en-US" dirty="0" smtClean="0"/>
              <a:t> details), </a:t>
            </a:r>
            <a:r>
              <a:rPr lang="en-US" dirty="0" smtClean="0">
                <a:hlinkClick r:id="rId3"/>
              </a:rPr>
              <a:t>https://mentor.ieee.org/802.11/dcn/12/11-12-0122-01-0000-january-2012-liaison-to-ietf.ppt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15/15 </a:t>
            </a:r>
            <a:r>
              <a:rPr lang="en-US" sz="1200" b="0" dirty="0"/>
              <a:t>of 11-14-1479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5894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dirty="0" smtClean="0"/>
              <a:t>I’m going to suggest going forward we use a single style with appropriately set tabs,  and use leading</a:t>
            </a:r>
            <a:r>
              <a:rPr lang="en-US" dirty="0" smtClean="0"/>
              <a:t> </a:t>
            </a:r>
            <a:r>
              <a:rPr lang="en-GB" dirty="0" smtClean="0"/>
              <a:t>Tabs to distinguish the syntax and description parts. (Adrian Stephens Feb 9, 2010)</a:t>
            </a:r>
          </a:p>
          <a:p>
            <a:r>
              <a:rPr lang="en-GB" dirty="0" smtClean="0"/>
              <a:t> Keep embedded figures using </a:t>
            </a:r>
            <a:r>
              <a:rPr lang="en-GB" dirty="0" err="1" smtClean="0"/>
              <a:t>visio</a:t>
            </a:r>
            <a:r>
              <a:rPr lang="en-GB" dirty="0" smtClean="0"/>
              <a:t> as long as possible</a:t>
            </a:r>
            <a:endParaRPr lang="en-US" dirty="0" smtClean="0"/>
          </a:p>
          <a:p>
            <a:pPr lvl="1"/>
            <a:r>
              <a:rPr lang="en-GB" dirty="0" smtClean="0"/>
              <a:t>Near the end of sponsor ballot,  turn these all into .</a:t>
            </a:r>
            <a:r>
              <a:rPr lang="en-GB" dirty="0" err="1" smtClean="0"/>
              <a:t>wmf</a:t>
            </a:r>
            <a:r>
              <a:rPr lang="en-GB" dirty="0" smtClean="0"/>
              <a:t> (windows meta file) format files (you can do this from </a:t>
            </a:r>
            <a:r>
              <a:rPr lang="en-GB" dirty="0" err="1" smtClean="0"/>
              <a:t>visio</a:t>
            </a:r>
            <a:r>
              <a:rPr lang="en-GB" dirty="0" smtClean="0"/>
              <a:t> using “save as”).   Keep separate files for the .</a:t>
            </a:r>
            <a:r>
              <a:rPr lang="en-GB" dirty="0" err="1" smtClean="0"/>
              <a:t>vsd</a:t>
            </a:r>
            <a:r>
              <a:rPr lang="en-GB" dirty="0" smtClean="0"/>
              <a:t> source and the .</a:t>
            </a:r>
            <a:r>
              <a:rPr lang="en-GB" dirty="0" err="1" smtClean="0"/>
              <a:t>wmf</a:t>
            </a:r>
            <a:r>
              <a:rPr lang="en-GB" dirty="0" smtClean="0"/>
              <a:t> file that is linked to from frame. There is likelihood we should use .</a:t>
            </a:r>
            <a:r>
              <a:rPr lang="en-GB" dirty="0" err="1" smtClean="0"/>
              <a:t>emf</a:t>
            </a:r>
            <a:endParaRPr lang="en-GB" dirty="0" smtClean="0"/>
          </a:p>
          <a:p>
            <a:r>
              <a:rPr lang="en-GB" dirty="0" smtClean="0"/>
              <a:t>Frame templates for </a:t>
            </a:r>
            <a:r>
              <a:rPr lang="en-GB" dirty="0" err="1" smtClean="0"/>
              <a:t>11aa</a:t>
            </a:r>
            <a:r>
              <a:rPr lang="en-GB" dirty="0" smtClean="0"/>
              <a:t>, </a:t>
            </a:r>
            <a:r>
              <a:rPr lang="en-GB" dirty="0" err="1" smtClean="0"/>
              <a:t>11ac</a:t>
            </a:r>
            <a:r>
              <a:rPr lang="en-GB" dirty="0" smtClean="0"/>
              <a:t>, </a:t>
            </a:r>
            <a:r>
              <a:rPr lang="en-GB" dirty="0" err="1" smtClean="0"/>
              <a:t>11af</a:t>
            </a:r>
            <a:r>
              <a:rPr lang="en-GB" dirty="0" smtClean="0"/>
              <a:t> </a:t>
            </a:r>
          </a:p>
          <a:p>
            <a:r>
              <a:rPr lang="en-GB" dirty="0" smtClean="0"/>
              <a:t>Text version of MIB is available (2012, ae2012, aa2012, ad2012, acD5.0, afD5.0. mcD3.0)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11-14-1462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469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63552"/>
              </p:ext>
            </p:extLst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11-14-1524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271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November 2014, San Antonio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11-14-1524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5192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Architecture work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Reviewed “Distribution System Access Facility” concept, as ‘upper part’ of an AP (between the STA and the DS)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Need similar understanding for mesh STAs, and various types of ‘relays’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Discussed proposal to make DS_SAP normative; move Annex R into a main-body clause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Would be helpful to also show Portal to anything other than 802.3, like 802.15.4 or 802.16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Annex Q also needs work to align terminology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Discussed </a:t>
            </a:r>
            <a:r>
              <a:rPr lang="en-US" sz="2200" dirty="0" err="1" smtClean="0"/>
              <a:t>REVmc’s</a:t>
            </a:r>
            <a:r>
              <a:rPr lang="en-US" sz="2200" dirty="0" smtClean="0"/>
              <a:t> Figure 5-1, and clarifying the arrows in the role-specific following figures.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 smtClean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Good concepts being discussed, but work is moving slowly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Consider a two-track approach, to provide specific guidance to TGs actively doing amendments, and “boil the ocean” on a separate track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11-14-1524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325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4648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ea typeface="ＭＳ Ｐゴシック" pitchFamily="34" charset="-128"/>
              </a:rPr>
              <a:t>IETF/802 coordination </a:t>
            </a:r>
            <a:r>
              <a:rPr lang="en-US" sz="2800" dirty="0" smtClean="0">
                <a:ea typeface="ＭＳ Ｐゴシック" pitchFamily="34" charset="-128"/>
              </a:rPr>
              <a:t>update</a:t>
            </a:r>
            <a:endParaRPr lang="en-US" sz="2800" dirty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ea typeface="ＭＳ Ｐゴシック" pitchFamily="34" charset="-128"/>
              </a:rPr>
              <a:t>No news</a:t>
            </a:r>
            <a:endParaRPr lang="en-US" alt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 smtClean="0">
                <a:ea typeface="ＭＳ Ｐゴシック" pitchFamily="34" charset="-128"/>
              </a:rPr>
              <a:t>Joint meeting with TGak, and 802.1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>
                <a:ea typeface="ＭＳ Ｐゴシック" pitchFamily="34" charset="-128"/>
              </a:rPr>
              <a:t>Discussed coordination of project dates between 802.11REV, 802.11ak, 802.1Qbz and 802.1AC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>
                <a:ea typeface="ＭＳ Ｐゴシック" pitchFamily="34" charset="-128"/>
              </a:rPr>
              <a:t>Concepts shared between 802.11REV and 802.1AC are generally agreed and stable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>
                <a:ea typeface="ＭＳ Ｐゴシック" pitchFamily="34" charset="-128"/>
              </a:rPr>
              <a:t>Concepts shared between 802.11ak and 801.1AC are still being formulated, and will be subject of joint discussions in January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11-14-1524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51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November 2014 closing plenary meeting. Attendance information and liaison reports are also included.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None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11-14-1524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4252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2014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Two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802.11 Architecture topics: DSAF, DS_SAP, Figure 5-1 et </a:t>
            </a:r>
            <a:r>
              <a:rPr lang="en-US" sz="2600" dirty="0" err="1" smtClean="0"/>
              <a:t>seq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IETF/802: CAPWAP, PAWS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As needed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IEEE 1588, if needed.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One joint session with TGak and 802.1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11ak architecture discussions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11-14-1524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623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PAR </a:t>
            </a:r>
            <a:r>
              <a:rPr lang="en-US" dirty="0"/>
              <a:t>Review </a:t>
            </a:r>
            <a:r>
              <a:rPr lang="en-US" dirty="0" smtClean="0"/>
              <a:t>SC Closing </a:t>
            </a:r>
            <a:r>
              <a:rPr lang="en-US" smtClean="0"/>
              <a:t>Report </a:t>
            </a:r>
            <a:br>
              <a:rPr lang="en-US" smtClean="0"/>
            </a:br>
            <a:r>
              <a:rPr lang="en-US" smtClean="0"/>
              <a:t>November </a:t>
            </a:r>
            <a:r>
              <a:rPr lang="en-US" dirty="0"/>
              <a:t>2014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33550"/>
            <a:ext cx="7772400" cy="396875"/>
          </a:xfrm>
          <a:ln/>
        </p:spPr>
        <p:txBody>
          <a:bodyPr/>
          <a:lstStyle/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2014-11-06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765067"/>
              </p:ext>
            </p:extLst>
          </p:nvPr>
        </p:nvGraphicFramePr>
        <p:xfrm>
          <a:off x="522288" y="2286000"/>
          <a:ext cx="8050212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Document" r:id="rId4" imgW="8245941" imgH="2538755" progId="Word.Document.8">
                  <p:embed/>
                </p:oleObj>
              </mc:Choice>
              <mc:Fallback>
                <p:oleObj name="Document" r:id="rId4" imgW="8245941" imgH="253875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286000"/>
                        <a:ext cx="8050212" cy="246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11-14-1543 by Jon Rosdahl, CSR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234854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23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2697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Snapshot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24936" cy="4683224"/>
          </a:xfrm>
          <a:ln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Review of Proposed PAR documents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802c, Amendment: Local Media Access Control (MAC) Addressing, </a:t>
            </a:r>
            <a:r>
              <a:rPr lang="en-US" sz="1800" dirty="0">
                <a:hlinkClick r:id="rId3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4"/>
              </a:rPr>
              <a:t>CSD</a:t>
            </a:r>
            <a:r>
              <a:rPr lang="en-US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802.1AS-rev - Timing and Synchronization for Time-Sensitive Applications, </a:t>
            </a:r>
            <a:r>
              <a:rPr lang="en-US" sz="1800" dirty="0">
                <a:hlinkClick r:id="rId5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6"/>
              </a:rPr>
              <a:t>CSD</a:t>
            </a:r>
            <a:r>
              <a:rPr lang="en-US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802.1Qch- Amendment: Cyclic Queuing and Forwarding, </a:t>
            </a:r>
            <a:r>
              <a:rPr lang="en-US" sz="1800" dirty="0">
                <a:hlinkClick r:id="rId7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8"/>
              </a:rPr>
              <a:t>CSD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802.3bv- Amendment, 1000 Mb/s Operation Over Plastic Optical Fiber , </a:t>
            </a:r>
            <a:r>
              <a:rPr lang="en-US" sz="1800" dirty="0">
                <a:hlinkClick r:id="rId9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10"/>
              </a:rPr>
              <a:t>CSD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802.3by- Amendment: Media Access Control Parameters, Physical Layers and Management Parameters for 25 Gb/s Operation, </a:t>
            </a:r>
            <a:r>
              <a:rPr lang="en-US" sz="1800" dirty="0">
                <a:hlinkClick r:id="rId11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12"/>
              </a:rPr>
              <a:t>CSD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802.15.7a- Amendment for a Physical Layer Supporting Optical Camera Communications,  </a:t>
            </a:r>
            <a:r>
              <a:rPr lang="en-US" sz="1800" dirty="0">
                <a:hlinkClick r:id="rId13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14"/>
              </a:rPr>
              <a:t>5C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Meeting times: Monday PM2, Tuesday AM2, Thursday </a:t>
            </a:r>
            <a:r>
              <a:rPr lang="en-US" altLang="en-US" dirty="0" smtClean="0"/>
              <a:t>AM2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11-14-1543 by Jon Rosdahl,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556652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altLang="en-US" sz="2400" dirty="0"/>
              <a:t>PAR SC –  November 2014</a:t>
            </a:r>
            <a:br>
              <a:rPr lang="en-US" altLang="en-US" sz="2400" dirty="0"/>
            </a:br>
            <a:r>
              <a:rPr lang="en-US" altLang="en-US" sz="2400" dirty="0"/>
              <a:t>Chair: Jon Rosdahl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4824536"/>
          </a:xfrm>
        </p:spPr>
        <p:txBody>
          <a:bodyPr/>
          <a:lstStyle/>
          <a:p>
            <a:pPr marL="0" indent="0"/>
            <a:r>
              <a:rPr lang="en-US" dirty="0" smtClean="0"/>
              <a:t>Monday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Welcome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Determine order of review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Review PARs/CSD posted for review this week.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Recess</a:t>
            </a:r>
          </a:p>
          <a:p>
            <a:pPr marL="0" indent="0"/>
            <a:r>
              <a:rPr lang="en-US" dirty="0" smtClean="0"/>
              <a:t>Tuesday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Complete review of PARs/CSD and post comments to 802 WGs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Recess</a:t>
            </a:r>
          </a:p>
          <a:p>
            <a:pPr marL="0" indent="0"/>
            <a:r>
              <a:rPr lang="en-US" dirty="0" smtClean="0"/>
              <a:t>Thursday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Review Response to Comments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Prepare Report for 802.11 WG closing plenary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Adjourn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11-14-1543 by Jon Rosdahl,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131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399"/>
          </a:xfrm>
        </p:spPr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181600"/>
          </a:xfrm>
          <a:noFill/>
        </p:spPr>
        <p:txBody>
          <a:bodyPr/>
          <a:lstStyle/>
          <a:p>
            <a:r>
              <a:rPr lang="en-US" dirty="0"/>
              <a:t>802.11 has posted comments for the PARs </a:t>
            </a:r>
            <a:r>
              <a:rPr lang="en-US" dirty="0" smtClean="0"/>
              <a:t>under consideration </a:t>
            </a:r>
            <a:r>
              <a:rPr lang="en-US" dirty="0"/>
              <a:t>for the 802 November 2014 </a:t>
            </a:r>
            <a:r>
              <a:rPr lang="en-US" dirty="0" smtClean="0"/>
              <a:t>Plenary </a:t>
            </a:r>
            <a:r>
              <a:rPr lang="en-US" dirty="0"/>
              <a:t>in the </a:t>
            </a:r>
            <a:r>
              <a:rPr lang="en-US" dirty="0" smtClean="0"/>
              <a:t>doc:11-1339r1: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3"/>
              </a:rPr>
              <a:t>https://mentor.ieee.org/802.11/dcn/14/11-14-1339-01-0000-802-11-par-review-november-2014.pptx</a:t>
            </a:r>
            <a:endParaRPr lang="en-US" dirty="0" smtClean="0"/>
          </a:p>
          <a:p>
            <a:r>
              <a:rPr lang="en-US" dirty="0" smtClean="0"/>
              <a:t>We sent comments </a:t>
            </a:r>
            <a:r>
              <a:rPr lang="en-US" dirty="0"/>
              <a:t>for the following WGs:</a:t>
            </a:r>
            <a:br>
              <a:rPr lang="en-US" dirty="0"/>
            </a:br>
            <a:r>
              <a:rPr lang="en-US" dirty="0"/>
              <a:t>   </a:t>
            </a:r>
            <a:r>
              <a:rPr lang="en-US" dirty="0" smtClean="0"/>
              <a:t>802.1 – 802c, 802.1as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 </a:t>
            </a:r>
            <a:r>
              <a:rPr lang="en-US" dirty="0" smtClean="0"/>
              <a:t>802.3 – 802.3bv, 802.3by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 </a:t>
            </a:r>
            <a:r>
              <a:rPr lang="en-US" dirty="0" smtClean="0"/>
              <a:t>802.15 – 802.15.7a</a:t>
            </a:r>
          </a:p>
          <a:p>
            <a:r>
              <a:rPr lang="en-US" dirty="0" smtClean="0"/>
              <a:t>Response to Comments and report to 802.11 WG in the doc: 11-1339r4:</a:t>
            </a:r>
          </a:p>
          <a:p>
            <a:r>
              <a:rPr lang="en-US" dirty="0" smtClean="0">
                <a:hlinkClick r:id="rId4"/>
              </a:rPr>
              <a:t>https://mentor.ieee.org/802.11/dcn/14/11-14-1339-04-0000-802-11-par-review-november-2014.pptx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11-14-1543 by Jon Rosdahl,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769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15074" y="6475413"/>
            <a:ext cx="232726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560863"/>
          </a:xfrm>
          <a:ln/>
        </p:spPr>
        <p:txBody>
          <a:bodyPr/>
          <a:lstStyle/>
          <a:p>
            <a:r>
              <a:rPr lang="en-US" dirty="0" smtClean="0"/>
              <a:t>Comments sent out: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mentor.ieee.org/802.11/dcn/14/11-14-1339-01-0000-802-11-par-review-november-2014.pptx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Comment Feedback and final report: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mentor.ieee.org/802.11/dcn/14/11-14-1339-03-0000-802-11-par-review-november-2014.pptx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11-14-1543 by Jon Rosdahl,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81620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Publicity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2014-09-19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188284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11-14-1531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58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the Publicity SC for November 2014, San Antonio, Texas,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11-14-1531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699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16723"/>
          </a:xfrm>
        </p:spPr>
        <p:txBody>
          <a:bodyPr/>
          <a:lstStyle/>
          <a:p>
            <a:r>
              <a:rPr lang="en-GB" sz="3600" dirty="0" smtClean="0"/>
              <a:t>Discussion topics</a:t>
            </a:r>
          </a:p>
          <a:p>
            <a:pPr lvl="1"/>
            <a:r>
              <a:rPr lang="en-GB" sz="2800" dirty="0" smtClean="0"/>
              <a:t>“What’s </a:t>
            </a:r>
            <a:r>
              <a:rPr lang="en-GB" sz="2800" dirty="0"/>
              <a:t>IEEE 802.11 doing” </a:t>
            </a:r>
            <a:r>
              <a:rPr lang="en-GB" sz="2800" dirty="0" smtClean="0"/>
              <a:t>Presentation</a:t>
            </a:r>
            <a:endParaRPr lang="en-GB" sz="2800" dirty="0"/>
          </a:p>
          <a:p>
            <a:pPr lvl="2"/>
            <a:r>
              <a:rPr lang="en-GB" sz="2600" dirty="0" smtClean="0"/>
              <a:t>Reviewed updates from the September 2014 meeting, including lifecycle diagrams and text</a:t>
            </a:r>
          </a:p>
          <a:p>
            <a:pPr lvl="2"/>
            <a:r>
              <a:rPr lang="en-GB" sz="2600" dirty="0"/>
              <a:t>Placed “IEEE_802 </a:t>
            </a:r>
            <a:r>
              <a:rPr lang="en-GB" sz="2600" dirty="0" smtClean="0"/>
              <a:t>11-update4.ppt” on </a:t>
            </a:r>
            <a:r>
              <a:rPr lang="en-GB" sz="2600" smtClean="0"/>
              <a:t>central desktop</a:t>
            </a:r>
            <a:endParaRPr lang="en-GB" sz="2600" dirty="0" smtClean="0"/>
          </a:p>
          <a:p>
            <a:pPr lvl="2"/>
            <a:r>
              <a:rPr lang="en-GB" sz="2600" dirty="0" smtClean="0"/>
              <a:t>More updates required</a:t>
            </a:r>
          </a:p>
          <a:p>
            <a:pPr lvl="2"/>
            <a:r>
              <a:rPr lang="en-GB" sz="2600" dirty="0" smtClean="0"/>
              <a:t>Ask each TG for input</a:t>
            </a:r>
          </a:p>
          <a:p>
            <a:r>
              <a:rPr lang="en-GB" sz="3600" dirty="0" smtClean="0"/>
              <a:t>Plans for January 2015</a:t>
            </a:r>
          </a:p>
          <a:p>
            <a:pPr lvl="1"/>
            <a:r>
              <a:rPr lang="en-GB" sz="2800" dirty="0" smtClean="0"/>
              <a:t>1 slot</a:t>
            </a:r>
          </a:p>
          <a:p>
            <a:pPr lvl="1"/>
            <a:r>
              <a:rPr lang="en-GB" sz="2800" dirty="0" smtClean="0"/>
              <a:t>Merge in more material</a:t>
            </a:r>
          </a:p>
          <a:p>
            <a:endParaRPr lang="en-GB" sz="2000" dirty="0"/>
          </a:p>
          <a:p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11-14-1531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7739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05153"/>
            <a:ext cx="4531670" cy="61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30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</a:t>
            </a:r>
            <a:r>
              <a:rPr lang="en-US" sz="2800" dirty="0" smtClean="0">
                <a:latin typeface="Times New Roman" charset="0"/>
              </a:rPr>
              <a:t>802.11/15 </a:t>
            </a:r>
            <a:r>
              <a:rPr lang="en-US" sz="2800" dirty="0">
                <a:latin typeface="Times New Roman" charset="0"/>
              </a:rPr>
              <a:t>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San Antonio Closing </a:t>
            </a:r>
            <a:r>
              <a:rPr lang="en-US" sz="2800" dirty="0">
                <a:latin typeface="Times New Roman" charset="0"/>
              </a:rPr>
              <a:t>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2014-11-07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823150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11-14-1368 by Rich Kennedy, MediaTek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779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31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November 2014 </a:t>
            </a: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802.11/15 </a:t>
            </a:r>
            <a:r>
              <a:rPr lang="en-US" dirty="0">
                <a:latin typeface="Times New Roman" charset="0"/>
              </a:rPr>
              <a:t>Regulatory Standing Committee meeting in </a:t>
            </a:r>
            <a:r>
              <a:rPr lang="en-US" dirty="0" smtClean="0">
                <a:latin typeface="Times New Roman" charset="0"/>
              </a:rPr>
              <a:t>San Antonio.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11-14-1368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529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Administrative items </a:t>
            </a:r>
          </a:p>
          <a:p>
            <a:pPr eaLnBrk="1" hangingPunct="1"/>
            <a:r>
              <a:rPr lang="en-US" altLang="en-US" dirty="0"/>
              <a:t>Introduction </a:t>
            </a:r>
          </a:p>
          <a:p>
            <a:pPr eaLnBrk="1" hangingPunct="1"/>
            <a:r>
              <a:rPr lang="en-US" altLang="en-US" dirty="0"/>
              <a:t>The regulatory summaries</a:t>
            </a:r>
          </a:p>
          <a:p>
            <a:pPr eaLnBrk="1" hangingPunct="1"/>
            <a:r>
              <a:rPr lang="en-US" altLang="en-US" dirty="0"/>
              <a:t>Regulatory issues </a:t>
            </a:r>
          </a:p>
          <a:p>
            <a:pPr eaLnBrk="1" hangingPunct="1"/>
            <a:r>
              <a:rPr lang="en-US" altLang="en-US" dirty="0"/>
              <a:t>Actions required</a:t>
            </a:r>
          </a:p>
          <a:p>
            <a:pPr lvl="1" eaLnBrk="1" hangingPunct="1"/>
            <a:r>
              <a:rPr lang="en-US" altLang="en-US" dirty="0"/>
              <a:t>NPRM FCC 14-144 – White Space Devices and 600 MHz band</a:t>
            </a:r>
          </a:p>
          <a:p>
            <a:pPr lvl="1" eaLnBrk="1" hangingPunct="1"/>
            <a:r>
              <a:rPr lang="en-US" altLang="en-US" dirty="0"/>
              <a:t>NOI FCC 14-154 – 24 GHz and above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AOB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Adjourn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11-14-1368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40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Accomplishments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0413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charset="0"/>
              </a:rPr>
              <a:t>DSRC Tiger Team Chair reviewed the status of the group</a:t>
            </a:r>
          </a:p>
          <a:p>
            <a:r>
              <a:rPr lang="en-US" altLang="en-US" sz="2000" dirty="0" smtClean="0"/>
              <a:t>FCC </a:t>
            </a:r>
            <a:r>
              <a:rPr lang="en-US" altLang="en-US" sz="2000" dirty="0"/>
              <a:t>Chairman Wheeler’s letter to Senator </a:t>
            </a:r>
            <a:r>
              <a:rPr lang="en-US" altLang="en-US" sz="2000" dirty="0" smtClean="0"/>
              <a:t>Rubio that mentions the work of the Tiger Team was read and discussed</a:t>
            </a:r>
            <a:endParaRPr lang="en-US" altLang="en-US" sz="2000" dirty="0"/>
          </a:p>
          <a:p>
            <a:r>
              <a:rPr lang="en-US" altLang="en-US" sz="2000" dirty="0" smtClean="0"/>
              <a:t>SC Chair proposed finishing </a:t>
            </a:r>
            <a:r>
              <a:rPr lang="en-US" altLang="en-US" sz="2000" dirty="0"/>
              <a:t>the </a:t>
            </a:r>
            <a:r>
              <a:rPr lang="en-US" altLang="en-US" sz="2000" dirty="0" smtClean="0"/>
              <a:t>work and reporting back to the FCC by January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European Union regulatory summaries</a:t>
            </a:r>
          </a:p>
          <a:p>
            <a:pPr lvl="1"/>
            <a:r>
              <a:rPr lang="en-US" altLang="en-US" sz="1800" dirty="0" smtClean="0"/>
              <a:t>Ofcom </a:t>
            </a:r>
            <a:r>
              <a:rPr lang="en-US" altLang="en-US" sz="1800" dirty="0"/>
              <a:t>PSSR consultation results still pending</a:t>
            </a:r>
          </a:p>
          <a:p>
            <a:pPr lvl="1"/>
            <a:r>
              <a:rPr lang="en-US" altLang="en-US" sz="1800" dirty="0"/>
              <a:t>Ofcom concerned about WSD performance in trials</a:t>
            </a:r>
          </a:p>
          <a:p>
            <a:pPr lvl="1"/>
            <a:r>
              <a:rPr lang="en-US" altLang="en-US" sz="1800" dirty="0" smtClean="0"/>
              <a:t>SE24 </a:t>
            </a:r>
            <a:r>
              <a:rPr lang="en-US" altLang="en-US" sz="1800" dirty="0"/>
              <a:t>WI52 on sharing in 5725-5925 MHz </a:t>
            </a:r>
            <a:r>
              <a:rPr lang="en-US" altLang="en-US" sz="1800" dirty="0" smtClean="0"/>
              <a:t>continues</a:t>
            </a:r>
            <a:endParaRPr lang="en-US" altLang="en-US" sz="1800" dirty="0"/>
          </a:p>
          <a:p>
            <a:pPr lvl="2"/>
            <a:endParaRPr lang="en-US" altLang="en-US" dirty="0"/>
          </a:p>
          <a:p>
            <a:pPr eaLnBrk="1" hangingPunct="1"/>
            <a:endParaRPr lang="en-US" dirty="0" smtClean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282F1470-F9B3-5847-96D0-F2997491E7EE}" type="slidenum">
              <a:rPr lang="en-US"/>
              <a:pPr/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11-14-1368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987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99013"/>
          </a:xfrm>
        </p:spPr>
        <p:txBody>
          <a:bodyPr/>
          <a:lstStyle/>
          <a:p>
            <a:r>
              <a:rPr lang="en-US" altLang="en-US" sz="2000" dirty="0"/>
              <a:t>North </a:t>
            </a:r>
            <a:r>
              <a:rPr lang="en-US" altLang="en-US" sz="2000" dirty="0" smtClean="0"/>
              <a:t>America regulatory summaries</a:t>
            </a:r>
            <a:endParaRPr lang="en-US" altLang="en-US" sz="2000" dirty="0"/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/>
              <a:t>Globalstar NPRM status [NPRM RC closed in June]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/>
              <a:t>NPRM 13-22 – R&amp;O (FCC 14-30) and petitions for reconsideration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/>
              <a:t>FCC 3.5 GHz FNPRM status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/>
              <a:t>Changes to TVWS rules in NPRM FCC 14-144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/>
              <a:t>Incentive auctions delayed again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 smtClean="0"/>
              <a:t>NHTSA </a:t>
            </a:r>
            <a:r>
              <a:rPr lang="en-US" altLang="en-US" sz="1800" dirty="0"/>
              <a:t>V2V </a:t>
            </a:r>
            <a:r>
              <a:rPr lang="en-US" altLang="en-US" sz="1800" dirty="0" smtClean="0"/>
              <a:t>ANPRM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 smtClean="0"/>
              <a:t>Action items discussed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 smtClean="0"/>
              <a:t>NPRM FCC 14-144 White Space Devices and 600 MHz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600" dirty="0" smtClean="0"/>
              <a:t>Group decided not to develop comments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600" dirty="0"/>
              <a:t>Chair sent request for input to the </a:t>
            </a:r>
            <a:r>
              <a:rPr lang="en-US" altLang="en-US" sz="1600" dirty="0" smtClean="0"/>
              <a:t>reflector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NOI FCC 14-154 Above 24 GHz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 smtClean="0"/>
              <a:t>Group </a:t>
            </a:r>
            <a:r>
              <a:rPr lang="en-US" altLang="en-US" dirty="0"/>
              <a:t>decided not to develop comments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 smtClean="0"/>
              <a:t>Chair sent request for input to the reflector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dirty="0" smtClean="0"/>
              <a:t>Planned for teleconferences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 smtClean="0"/>
              <a:t>SC bi-weekly </a:t>
            </a:r>
            <a:r>
              <a:rPr lang="en-US" altLang="en-US" sz="1800" dirty="0"/>
              <a:t>on Thursdays, 12:30 to 13:30 ET </a:t>
            </a:r>
            <a:endParaRPr lang="en-US" altLang="en-US" sz="1800" dirty="0" smtClean="0"/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 smtClean="0"/>
              <a:t>DSRC Coex TT </a:t>
            </a:r>
            <a:r>
              <a:rPr lang="en-US" sz="1800" dirty="0" smtClean="0">
                <a:latin typeface="Times New Roman" charset="0"/>
              </a:rPr>
              <a:t>weekly </a:t>
            </a:r>
            <a:r>
              <a:rPr lang="en-US" sz="1800" dirty="0">
                <a:latin typeface="Times New Roman" charset="0"/>
              </a:rPr>
              <a:t>on Fridays, 13:00 to 14:00 ET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z="1800" dirty="0"/>
          </a:p>
          <a:p>
            <a:pPr lvl="1" eaLnBrk="1" hangingPunct="1">
              <a:spcBef>
                <a:spcPct val="0"/>
              </a:spcBef>
            </a:pPr>
            <a:endParaRPr lang="en-US" altLang="en-US" dirty="0"/>
          </a:p>
          <a:p>
            <a:pPr lvl="2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06AD267-EA73-F249-B603-690111D8779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11-14-1368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068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References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 smtClean="0"/>
              <a:t>FCC Chairman’s letter to Senator Rubio re 5 GHz sharing </a:t>
            </a:r>
          </a:p>
          <a:p>
            <a:pPr marL="685800" lvl="2" indent="-285750" eaLnBrk="1" hangingPunct="1">
              <a:buFont typeface="Courier New" panose="02070309020205020404" pitchFamily="49" charset="0"/>
              <a:buChar char="o"/>
            </a:pPr>
            <a:r>
              <a:rPr lang="en-US" altLang="en-US" sz="1600" dirty="0">
                <a:hlinkClick r:id="rId3"/>
              </a:rPr>
              <a:t>https://</a:t>
            </a:r>
            <a:r>
              <a:rPr lang="en-US" altLang="en-US" sz="1600" dirty="0" smtClean="0">
                <a:hlinkClick r:id="rId3"/>
              </a:rPr>
              <a:t>mentor.ieee.org/802.18/dcn/14/18-14-0074-00-0000-letter-from-fcc-chairman-on-5-ghz-sharing-bill.pdf</a:t>
            </a:r>
            <a:r>
              <a:rPr lang="en-US" altLang="en-US" sz="1600" dirty="0" smtClean="0"/>
              <a:t> </a:t>
            </a:r>
          </a:p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 smtClean="0"/>
              <a:t>NPRM FCC 14-144</a:t>
            </a:r>
          </a:p>
          <a:p>
            <a:pPr marL="685800" lvl="2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hlinkClick r:id="rId4"/>
              </a:rPr>
              <a:t>https://</a:t>
            </a:r>
            <a:r>
              <a:rPr lang="en-US" altLang="en-US" sz="1600" dirty="0" smtClean="0">
                <a:hlinkClick r:id="rId4"/>
              </a:rPr>
              <a:t>apps.fcc.gov/edocs_public/attachmatch/FCC-14-144A1.pdf</a:t>
            </a:r>
            <a:r>
              <a:rPr lang="en-US" altLang="en-US" sz="1600" dirty="0" smtClean="0"/>
              <a:t> </a:t>
            </a:r>
          </a:p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 smtClean="0"/>
              <a:t>NOI FCC 14-154</a:t>
            </a:r>
          </a:p>
          <a:p>
            <a:pPr marL="685800" lvl="2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hlinkClick r:id="rId5"/>
              </a:rPr>
              <a:t>http://</a:t>
            </a:r>
            <a:r>
              <a:rPr lang="en-US" altLang="en-US" sz="1600" dirty="0" smtClean="0">
                <a:hlinkClick r:id="rId5"/>
              </a:rPr>
              <a:t>transition.fcc.gov/Daily_Releases/Daily_Business/2014/db1017/FCC-14-154A1.pdf</a:t>
            </a:r>
            <a:r>
              <a:rPr lang="en-US" altLang="en-US" sz="1600" dirty="0" smtClean="0"/>
              <a:t> </a:t>
            </a:r>
            <a:endParaRPr lang="en-US" alt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460DC96-E733-4CD4-80FD-48F4A3C18114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11-14-1368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162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F0B6F06A-3056-43F0-B898-9CCBF11349C0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2014-11-07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539750" y="2276475"/>
          <a:ext cx="77089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Document" r:id="rId4" imgW="8127059" imgH="2305470" progId="Word.Document.8">
                  <p:embed/>
                </p:oleObj>
              </mc:Choice>
              <mc:Fallback>
                <p:oleObj name="Document" r:id="rId4" imgW="8127059" imgH="23054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77089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11-14-1533 by Clint Chaplin, Chair (Samsung)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1144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6DC0AD88-D413-44FB-BDCA-D752D9A972E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November 2014, San Antonio, Texas,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11-14-1533 by Clint Chaplin, Chair (Samsung)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398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72679352-8982-44BC-8C50-CA5A0C4296FF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/>
              <a:t>Presentations at November 2014 meeting</a:t>
            </a:r>
          </a:p>
          <a:p>
            <a:pPr lvl="1" eaLnBrk="1" hangingPunct="1"/>
            <a:r>
              <a:rPr lang="en-US" altLang="en-US" smtClean="0"/>
              <a:t>WLAN Transmission Scheme With Iteratively-Decoded OFDM Multi-Symbols (11-14-1376-01-0wng-wlan-transmission-scheme-with-iteratively-decoded-ofdm-multi-symbols.pptx) – Maciej Krasicki</a:t>
            </a:r>
          </a:p>
          <a:p>
            <a:pPr lvl="1" eaLnBrk="1" hangingPunct="1"/>
            <a:r>
              <a:rPr lang="en-US" altLang="en-US" smtClean="0"/>
              <a:t>Next Generation Positioning Overview and Challenges (11-14-1464-00-0wng-ng-positioning-overview-and-chalanges.pptx) - Jonathan Segev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en-US" smtClean="0"/>
              <a:t>Minutes</a:t>
            </a:r>
          </a:p>
          <a:p>
            <a:pPr lvl="1">
              <a:lnSpc>
                <a:spcPct val="90000"/>
              </a:lnSpc>
            </a:pPr>
            <a:r>
              <a:rPr lang="en-GB" altLang="en-US" smtClean="0"/>
              <a:t>11-14-1485-00-0wng-november-2014-wng-meeting-minutes-san-antonio.doc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ko-KR" smtClean="0">
                <a:ea typeface="Gulim" pitchFamily="34" charset="-127"/>
              </a:rPr>
              <a:t>Plans for January 2015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1 2 hour session</a:t>
            </a:r>
            <a:endParaRPr lang="en-GB" alt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11-14-1533 by Clint Chaplin, Chair (Samsung)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5395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</a:t>
            </a:r>
            <a:br>
              <a:rPr lang="en-GB" dirty="0" smtClean="0"/>
            </a:br>
            <a:r>
              <a:rPr lang="en-GB" dirty="0" smtClean="0"/>
              <a:t>(Nov 2014)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2014-11-7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323575"/>
              </p:ext>
            </p:extLst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11-14-1528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318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128088"/>
              </p:ext>
            </p:extLst>
          </p:nvPr>
        </p:nvGraphicFramePr>
        <p:xfrm>
          <a:off x="1143000" y="0"/>
          <a:ext cx="7205664" cy="651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3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November 2014 in San Antonio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11-14-1528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0656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IEEE 802 has pushed ten standards completely through the PSDO ratification process …</a:t>
            </a:r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6665" y="6475413"/>
            <a:ext cx="2167260" cy="184666"/>
          </a:xfrm>
        </p:spPr>
        <p:txBody>
          <a:bodyPr/>
          <a:lstStyle/>
          <a:p>
            <a:r>
              <a:rPr lang="en-US" dirty="0"/>
              <a:t>Adrian Stephens, Intel Corporation</a:t>
            </a: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248310"/>
              </p:ext>
            </p:extLst>
          </p:nvPr>
        </p:nvGraphicFramePr>
        <p:xfrm>
          <a:off x="1275708" y="1990164"/>
          <a:ext cx="6392636" cy="4175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(2012)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(16 Feb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11-14-1528 by Andrew Myles, Cisco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… and IEEE 802 has ten standards in the pipeline for ratification under the PSDO process</a:t>
            </a:r>
            <a:endParaRPr lang="en-AU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907480"/>
              </p:ext>
            </p:extLst>
          </p:nvPr>
        </p:nvGraphicFramePr>
        <p:xfrm>
          <a:off x="2067796" y="2060848"/>
          <a:ext cx="6392636" cy="4175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802.11ac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(Sep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802.11af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(Sep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802.1AEbw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802.1Xbx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IEEE pub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802.1Q-Rev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IEEE pub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 (Oct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802.3.1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(Oct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(May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15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for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802.22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1563740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63740" y="5301208"/>
            <a:ext cx="3600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563740" y="2708920"/>
            <a:ext cx="4320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563740" y="3068960"/>
            <a:ext cx="4320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0" y="2492896"/>
            <a:ext cx="1563740" cy="43204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802.11</a:t>
            </a: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TGmc</a:t>
            </a:r>
            <a:endParaRPr kumimoji="0" lang="en-A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-36512" y="4797152"/>
            <a:ext cx="1563740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802.1 WG 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-16076" y="2852936"/>
            <a:ext cx="1563740" cy="43204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802.11</a:t>
            </a: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TGmc</a:t>
            </a:r>
            <a:endParaRPr kumimoji="0" lang="en-A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-36512" y="5085184"/>
            <a:ext cx="1563740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802.3 WG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15888" y="3645024"/>
            <a:ext cx="1563740" cy="43204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 resolution  responsibility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11-14-1528 by Andrew Myles, Cisco</a:t>
            </a:r>
          </a:p>
        </p:txBody>
      </p:sp>
      <p:sp>
        <p:nvSpPr>
          <p:cNvPr id="15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November 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6441611"/>
            <a:ext cx="259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/>
              <a:t>Adrian Stephens, Intel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discussed the outcomes of the SC6  meeting in London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Thank you to the IEEE 802 delegation</a:t>
            </a:r>
          </a:p>
          <a:p>
            <a:pPr lvl="1"/>
            <a:r>
              <a:rPr lang="en-AU" dirty="0"/>
              <a:t>Bruce Kraemer (</a:t>
            </a:r>
            <a:r>
              <a:rPr lang="en-AU" dirty="0" err="1"/>
              <a:t>HoD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Adrian Stephens (</a:t>
            </a:r>
            <a:r>
              <a:rPr lang="en-AU" dirty="0" err="1"/>
              <a:t>HoD</a:t>
            </a:r>
            <a:r>
              <a:rPr lang="en-AU" dirty="0"/>
              <a:t> in training)</a:t>
            </a:r>
          </a:p>
          <a:p>
            <a:pPr lvl="1"/>
            <a:r>
              <a:rPr lang="en-AU" dirty="0"/>
              <a:t>Stephen McCann</a:t>
            </a:r>
          </a:p>
          <a:p>
            <a:pPr lvl="1"/>
            <a:r>
              <a:rPr lang="en-AU" dirty="0"/>
              <a:t>Jodi </a:t>
            </a:r>
            <a:r>
              <a:rPr lang="en-AU" dirty="0" err="1"/>
              <a:t>Haasz</a:t>
            </a:r>
            <a:r>
              <a:rPr lang="en-AU" dirty="0"/>
              <a:t> (IEEE staff)</a:t>
            </a:r>
          </a:p>
          <a:p>
            <a:r>
              <a:rPr lang="en-AU" dirty="0" smtClean="0"/>
              <a:t>The SC6 agenda/attendance in London was very light</a:t>
            </a:r>
          </a:p>
          <a:p>
            <a:pPr lvl="1"/>
            <a:r>
              <a:rPr lang="en-AU" dirty="0" smtClean="0"/>
              <a:t>IEEE 802 provided updates under PSDO process</a:t>
            </a:r>
          </a:p>
          <a:p>
            <a:pPr lvl="1"/>
            <a:r>
              <a:rPr lang="en-AU" dirty="0" smtClean="0"/>
              <a:t>802.22 WG allocated maintenance responsibility for 8802-22</a:t>
            </a:r>
          </a:p>
          <a:p>
            <a:pPr lvl="1"/>
            <a:r>
              <a:rPr lang="en-AU" dirty="0" smtClean="0"/>
              <a:t>No discussion on </a:t>
            </a:r>
            <a:r>
              <a:rPr lang="en-AU" dirty="0" err="1" smtClean="0"/>
              <a:t>TePA</a:t>
            </a:r>
            <a:r>
              <a:rPr lang="en-AU" dirty="0"/>
              <a:t> </a:t>
            </a:r>
            <a:r>
              <a:rPr lang="en-AU" dirty="0" smtClean="0"/>
              <a:t>or  EUHT proposals ... are they finished?</a:t>
            </a:r>
          </a:p>
          <a:p>
            <a:pPr lvl="1"/>
            <a:r>
              <a:rPr lang="en-AU" dirty="0" smtClean="0"/>
              <a:t>Limited </a:t>
            </a:r>
            <a:r>
              <a:rPr lang="en-AU" dirty="0"/>
              <a:t>d</a:t>
            </a:r>
            <a:r>
              <a:rPr lang="en-AU" dirty="0" smtClean="0"/>
              <a:t>iscussions on “</a:t>
            </a:r>
            <a:r>
              <a:rPr lang="en-AU" i="1" dirty="0" smtClean="0"/>
              <a:t>Virtual AP</a:t>
            </a:r>
            <a:r>
              <a:rPr lang="en-AU" dirty="0" smtClean="0"/>
              <a:t>” and “</a:t>
            </a:r>
            <a:r>
              <a:rPr lang="en-GB" i="1" dirty="0"/>
              <a:t>Optimization technology in WLAN</a:t>
            </a:r>
            <a:r>
              <a:rPr lang="en-AU" dirty="0" smtClean="0"/>
              <a:t>” … they will be dealt with in WG7 in teleconferences</a:t>
            </a:r>
          </a:p>
          <a:p>
            <a:pPr lvl="1"/>
            <a:r>
              <a:rPr lang="en-AU" dirty="0" smtClean="0"/>
              <a:t>SC6 will make a greater use of teleconferences in future </a:t>
            </a:r>
            <a:endParaRPr lang="en-AU" dirty="0"/>
          </a:p>
          <a:p>
            <a:endParaRPr lang="en-AU" dirty="0"/>
          </a:p>
          <a:p>
            <a:pPr lvl="1"/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11-14-1528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331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will focus in Atlanta on PSDO matters and WG7 proposal teleconferences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Report on any discussion on IEEE submissions to SC6 under PSDO process</a:t>
            </a:r>
          </a:p>
          <a:p>
            <a:r>
              <a:rPr lang="en-AU" dirty="0" smtClean="0"/>
              <a:t>Discuss the current renegotiation of PSDO agreements</a:t>
            </a:r>
          </a:p>
          <a:p>
            <a:r>
              <a:rPr lang="en-AU" dirty="0" smtClean="0"/>
              <a:t>Report on status of teleconferences in SC6/WG7 on </a:t>
            </a:r>
          </a:p>
          <a:p>
            <a:pPr lvl="1"/>
            <a:r>
              <a:rPr lang="en-AU" dirty="0" smtClean="0"/>
              <a:t>“Virtual AP”</a:t>
            </a:r>
          </a:p>
          <a:p>
            <a:pPr lvl="1"/>
            <a:r>
              <a:rPr lang="en-AU" dirty="0" smtClean="0"/>
              <a:t>“</a:t>
            </a:r>
            <a:r>
              <a:rPr lang="en-GB" dirty="0" smtClean="0"/>
              <a:t>Optimization </a:t>
            </a:r>
            <a:r>
              <a:rPr lang="en-GB" dirty="0"/>
              <a:t>technology in WLAN</a:t>
            </a:r>
            <a:r>
              <a:rPr lang="en-AU" dirty="0" smtClean="0"/>
              <a:t>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11-14-1528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237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November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838011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11-14-1530 by Dorothy Stanley (Aruba Networks)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209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November 2014.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11-14-1530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814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724400"/>
          </a:xfrm>
        </p:spPr>
        <p:txBody>
          <a:bodyPr/>
          <a:lstStyle/>
          <a:p>
            <a:r>
              <a:rPr lang="en-US" dirty="0" smtClean="0"/>
              <a:t>Continued processing comments received in LB 202 – Second recirculation  (779 comments, approximately 400 editorial)</a:t>
            </a:r>
            <a:r>
              <a:rPr lang="en-US" altLang="ja-JP" sz="2200" dirty="0" smtClean="0"/>
              <a:t> </a:t>
            </a:r>
          </a:p>
          <a:p>
            <a:pPr lvl="1"/>
            <a:r>
              <a:rPr lang="en-US" altLang="ja-JP" dirty="0" smtClean="0"/>
              <a:t>600+ CID resolutions approved; 75 editorial and 100 technical remain</a:t>
            </a:r>
          </a:p>
          <a:p>
            <a:pPr lvl="1"/>
            <a:r>
              <a:rPr lang="en-US" altLang="ja-JP" dirty="0" smtClean="0"/>
              <a:t>Approved element ID extensions proposal, </a:t>
            </a:r>
            <a:r>
              <a:rPr lang="en-US" altLang="ja-JP" dirty="0"/>
              <a:t>see </a:t>
            </a:r>
            <a:r>
              <a:rPr lang="en-US" altLang="ja-JP" dirty="0" smtClean="0">
                <a:hlinkClick r:id="rId3"/>
              </a:rPr>
              <a:t>11-13-1353-03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Approved text changes and liaison related to 3GPP reference liaison, see </a:t>
            </a:r>
            <a:r>
              <a:rPr lang="en-US" altLang="ja-JP" dirty="0" smtClean="0">
                <a:hlinkClick r:id="rId4"/>
              </a:rPr>
              <a:t>11-13-1421</a:t>
            </a:r>
            <a:r>
              <a:rPr lang="en-US" altLang="ja-JP" dirty="0" smtClean="0"/>
              <a:t> and </a:t>
            </a:r>
            <a:r>
              <a:rPr lang="en-US" altLang="ja-JP" dirty="0" smtClean="0">
                <a:hlinkClick r:id="rId5"/>
              </a:rPr>
              <a:t>11-14-1520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Approved resolutions to ISO comments on 11ac and 11af, see </a:t>
            </a:r>
            <a:r>
              <a:rPr lang="en-US" altLang="ja-JP" dirty="0" smtClean="0">
                <a:hlinkClick r:id="rId6"/>
              </a:rPr>
              <a:t>11-13-0123r7</a:t>
            </a:r>
            <a:endParaRPr lang="en-US" altLang="ja-JP" dirty="0" smtClean="0"/>
          </a:p>
          <a:p>
            <a:r>
              <a:rPr lang="en-US" dirty="0" smtClean="0"/>
              <a:t>Agenda, includes motions</a:t>
            </a:r>
          </a:p>
          <a:p>
            <a:pPr lvl="1"/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mentor.ieee.org/802.11/dcn/14/11-14-1321-07-000m-tgmc-agenda-november-2014.pptx</a:t>
            </a:r>
            <a:r>
              <a:rPr lang="en-US" dirty="0" smtClean="0"/>
              <a:t> </a:t>
            </a:r>
            <a:endParaRPr lang="en-US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11-14-1530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7995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CE52B3C-2F0B-4C64-A8D2-767D28EE4D42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7572B9B-6DB1-4FB8-8862-3341F24B999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- modified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29-30 Aug 2012 – </a:t>
            </a:r>
            <a:r>
              <a:rPr lang="en-US" altLang="en-US" sz="2000" dirty="0" err="1" smtClean="0">
                <a:solidFill>
                  <a:srgbClr val="006600"/>
                </a:solidFill>
              </a:rPr>
              <a:t>NesCom</a:t>
            </a:r>
            <a:r>
              <a:rPr lang="en-US" altLang="en-US" sz="2000" dirty="0" smtClean="0">
                <a:solidFill>
                  <a:srgbClr val="006600"/>
                </a:solidFill>
              </a:rPr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Sept 2012 – Begin to process CC input,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Dec 2012 – March/May 2013  – 11ad integration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Jan 2013 – First WG Letter ballot  - without 11ad – on D1.0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Dec 2013 – May 2014 – 11ac, 11af integration – D3.0 in May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July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Jan 2015 </a:t>
            </a:r>
            <a:r>
              <a:rPr lang="en-US" altLang="en-US" sz="2000" dirty="0">
                <a:solidFill>
                  <a:schemeClr val="accent2"/>
                </a:solidFill>
              </a:rPr>
              <a:t>– D4.0 Recirculation, </a:t>
            </a:r>
            <a:r>
              <a:rPr lang="en-US" altLang="en-US" sz="2000" dirty="0" smtClean="0">
                <a:solidFill>
                  <a:schemeClr val="accent2"/>
                </a:solidFill>
              </a:rPr>
              <a:t>goal to follow </a:t>
            </a:r>
            <a:r>
              <a:rPr lang="en-US" altLang="en-US" sz="2000" dirty="0">
                <a:solidFill>
                  <a:schemeClr val="accent2"/>
                </a:solidFill>
              </a:rPr>
              <a:t>with </a:t>
            </a:r>
            <a:r>
              <a:rPr lang="en-US" altLang="en-US" sz="2000" dirty="0" smtClean="0">
                <a:solidFill>
                  <a:schemeClr val="accent2"/>
                </a:solidFill>
              </a:rPr>
              <a:t>D5.0 unchanged </a:t>
            </a:r>
            <a:r>
              <a:rPr lang="en-US" altLang="en-US" sz="2000" dirty="0" smtClean="0"/>
              <a:t>(was Nov 2014)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Form Sponsor Pool:  Open Dec 15</a:t>
            </a:r>
            <a:r>
              <a:rPr lang="en-US" altLang="en-US" sz="2000" baseline="30000" dirty="0" smtClean="0">
                <a:solidFill>
                  <a:schemeClr val="accent2"/>
                </a:solidFill>
              </a:rPr>
              <a:t>th</a:t>
            </a:r>
            <a:r>
              <a:rPr lang="en-US" altLang="en-US" sz="2000" dirty="0" smtClean="0">
                <a:solidFill>
                  <a:schemeClr val="accent2"/>
                </a:solidFill>
              </a:rPr>
              <a:t> or so, close Feb 2015 – (min 45 days); good for 6 months (end of July 2015)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EC conditional </a:t>
            </a:r>
            <a:r>
              <a:rPr lang="en-US" altLang="en-US" sz="2000" dirty="0"/>
              <a:t>SB approval March </a:t>
            </a:r>
            <a:r>
              <a:rPr lang="en-US" altLang="en-US" sz="2000" dirty="0" smtClean="0"/>
              <a:t>2015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*new* - plan ad-hoc comment resolution meeting July 2015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Nov </a:t>
            </a:r>
            <a:r>
              <a:rPr lang="en-US" altLang="en-US" sz="2000" dirty="0"/>
              <a:t>2015/March 2016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March 2016 – </a:t>
            </a:r>
            <a:r>
              <a:rPr lang="en-US" altLang="en-US" sz="2000" dirty="0" err="1"/>
              <a:t>RevCom</a:t>
            </a:r>
            <a:r>
              <a:rPr lang="en-US" altLang="en-US" sz="2000" dirty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11-14-1530 by Dorothy Stanley, Aruba Networks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203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altLang="en-US" dirty="0"/>
              <a:t>Nov 21, Dec 5, 12, 19 </a:t>
            </a:r>
            <a:r>
              <a:rPr lang="en-US" altLang="en-US" dirty="0" smtClean="0"/>
              <a:t> and Jan 9</a:t>
            </a:r>
          </a:p>
          <a:p>
            <a:r>
              <a:rPr lang="en-US" dirty="0"/>
              <a:t>January 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Complete </a:t>
            </a:r>
            <a:r>
              <a:rPr lang="en-US" dirty="0"/>
              <a:t>comment resolution of comments received from  WGLB on P802.11REVmc D3.0 and approve letter ballot recirculation on D4.0</a:t>
            </a:r>
          </a:p>
          <a:p>
            <a:endParaRPr lang="en-US" altLang="en-US" sz="2800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11-14-1530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326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714725"/>
              </p:ext>
            </p:extLst>
          </p:nvPr>
        </p:nvGraphicFramePr>
        <p:xfrm>
          <a:off x="381000" y="1219201"/>
          <a:ext cx="8305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69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November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2014-11-06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681060"/>
              </p:ext>
            </p:extLst>
          </p:nvPr>
        </p:nvGraphicFramePr>
        <p:xfrm>
          <a:off x="533400" y="2667000"/>
          <a:ext cx="81534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Document" r:id="rId4" imgW="8702097" imgH="4148699" progId="Word.Document.8">
                  <p:embed/>
                </p:oleObj>
              </mc:Choice>
              <mc:Fallback>
                <p:oleObj name="Document" r:id="rId4" imgW="8702097" imgH="41486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8153400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11-14-1535 by Yongho Seok (NEWRACOM)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554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San Antonio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r>
              <a:rPr lang="en-US" altLang="ko-KR" smtClean="0"/>
              <a:t>November 2014</a:t>
            </a:r>
            <a:endParaRPr lang="en-US" altLang="ko-KR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51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11-14-1535 by Yongho Seok (NEWRACOM)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8889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Letter Ballot 205 for Draft 3.0 closed October 25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 smtClean="0"/>
              <a:t>506 comments received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In this meeting, all comments received from LB205 have been assigned to 17 volunteers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Also, total 111 comments with </a:t>
            </a:r>
            <a:r>
              <a:rPr lang="en-US" altLang="ko-KR" dirty="0"/>
              <a:t>9</a:t>
            </a:r>
            <a:r>
              <a:rPr lang="en-US" altLang="ko-KR" dirty="0" smtClean="0"/>
              <a:t> </a:t>
            </a:r>
            <a:r>
              <a:rPr lang="en-US" altLang="ko-KR" dirty="0"/>
              <a:t>submissions </a:t>
            </a:r>
            <a:r>
              <a:rPr lang="en-US" altLang="ko-KR" dirty="0" smtClean="0"/>
              <a:t>addressed</a:t>
            </a:r>
            <a:endParaRPr lang="en-US" altLang="ko-KR" dirty="0"/>
          </a:p>
          <a:p>
            <a:pPr lvl="1"/>
            <a:r>
              <a:rPr lang="en-US" altLang="ko-KR" dirty="0" smtClean="0"/>
              <a:t>395 comments </a:t>
            </a:r>
            <a:r>
              <a:rPr lang="en-US" altLang="ko-KR" dirty="0"/>
              <a:t>unresolved after </a:t>
            </a:r>
            <a:r>
              <a:rPr lang="en-US" altLang="ko-KR" dirty="0" smtClean="0"/>
              <a:t>November F2F meeting</a:t>
            </a:r>
          </a:p>
          <a:p>
            <a:pPr lvl="1"/>
            <a:r>
              <a:rPr lang="en-US" altLang="ko-KR" dirty="0" smtClean="0"/>
              <a:t>LB203 comment spreadsheet: 11-14/1372r3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Instructed the editor to generate Draft </a:t>
            </a:r>
            <a:r>
              <a:rPr lang="en-US" altLang="ko-KR" dirty="0" smtClean="0"/>
              <a:t>3.1</a:t>
            </a: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11-14-1535 by Yongho Seok (NEWRACOM)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103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Continue to address LB205 comments and start Second WG Recirculation Letter Ballot in January 2015 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11-14-1535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440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ko-KR" dirty="0" smtClean="0"/>
              <a:t>November 18 (</a:t>
            </a:r>
            <a:r>
              <a:rPr lang="en-US" altLang="ko-KR" dirty="0"/>
              <a:t>Tuesday)</a:t>
            </a:r>
            <a:r>
              <a:rPr lang="en-US" altLang="ko-KR" dirty="0" smtClean="0"/>
              <a:t>, </a:t>
            </a:r>
            <a:r>
              <a:rPr lang="en-US" altLang="ko-KR" dirty="0"/>
              <a:t>8PM ET for 2 hour</a:t>
            </a:r>
          </a:p>
          <a:p>
            <a:pPr marL="609600" indent="-609600"/>
            <a:r>
              <a:rPr lang="en-US" altLang="ko-KR" dirty="0" smtClean="0"/>
              <a:t>December 2</a:t>
            </a:r>
            <a:r>
              <a:rPr lang="en-US" altLang="ko-KR" dirty="0"/>
              <a:t> (Tuesday)</a:t>
            </a:r>
            <a:r>
              <a:rPr lang="en-US" altLang="ko-KR" dirty="0" smtClean="0"/>
              <a:t>, </a:t>
            </a:r>
            <a:r>
              <a:rPr lang="en-US" altLang="ko-KR" dirty="0"/>
              <a:t>8PM ET for 2 hour</a:t>
            </a:r>
          </a:p>
          <a:p>
            <a:pPr marL="609600" indent="-609600"/>
            <a:r>
              <a:rPr lang="en-US" altLang="ko-KR" dirty="0"/>
              <a:t>December </a:t>
            </a:r>
            <a:r>
              <a:rPr lang="en-US" altLang="ko-KR" dirty="0" smtClean="0"/>
              <a:t>9</a:t>
            </a:r>
            <a:r>
              <a:rPr lang="en-US" altLang="ko-KR" dirty="0"/>
              <a:t> (Tuesday)</a:t>
            </a:r>
            <a:r>
              <a:rPr lang="en-US" altLang="ko-KR" dirty="0" smtClean="0"/>
              <a:t>, </a:t>
            </a:r>
            <a:r>
              <a:rPr lang="en-US" altLang="ko-KR" dirty="0"/>
              <a:t>8PM ET for 2 hour</a:t>
            </a:r>
          </a:p>
          <a:p>
            <a:pPr marL="609600" indent="-609600"/>
            <a:r>
              <a:rPr lang="en-US" altLang="ko-KR" dirty="0"/>
              <a:t>December </a:t>
            </a:r>
            <a:r>
              <a:rPr lang="en-US" altLang="ko-KR" dirty="0" smtClean="0"/>
              <a:t>16</a:t>
            </a:r>
            <a:r>
              <a:rPr lang="en-US" altLang="ko-KR" dirty="0"/>
              <a:t> (Tuesday)</a:t>
            </a:r>
            <a:r>
              <a:rPr lang="en-US" altLang="ko-KR" dirty="0" smtClean="0"/>
              <a:t>, </a:t>
            </a:r>
            <a:r>
              <a:rPr lang="en-US" altLang="ko-KR" dirty="0"/>
              <a:t>8PM ET for 2 hour</a:t>
            </a:r>
          </a:p>
          <a:p>
            <a:pPr marL="609600" indent="-609600"/>
            <a:r>
              <a:rPr lang="en-US" altLang="ko-KR" dirty="0"/>
              <a:t>December </a:t>
            </a:r>
            <a:r>
              <a:rPr lang="en-US" altLang="ko-KR" dirty="0" smtClean="0"/>
              <a:t>23</a:t>
            </a:r>
            <a:r>
              <a:rPr lang="en-US" altLang="ko-KR" dirty="0"/>
              <a:t> (Tuesday)</a:t>
            </a:r>
            <a:r>
              <a:rPr lang="en-US" altLang="ko-KR" dirty="0" smtClean="0"/>
              <a:t>, </a:t>
            </a:r>
            <a:r>
              <a:rPr lang="en-US" altLang="ko-KR" dirty="0"/>
              <a:t>8PM ET for 2 hour</a:t>
            </a:r>
          </a:p>
          <a:p>
            <a:pPr marL="609600" indent="-609600"/>
            <a:r>
              <a:rPr lang="en-US" altLang="ko-KR" smtClean="0"/>
              <a:t>January </a:t>
            </a:r>
            <a:r>
              <a:rPr lang="en-US" altLang="ko-KR" dirty="0" smtClean="0"/>
              <a:t>6</a:t>
            </a:r>
            <a:r>
              <a:rPr lang="en-US" altLang="ko-KR" dirty="0"/>
              <a:t> (Tuesday)</a:t>
            </a:r>
            <a:r>
              <a:rPr lang="en-US" altLang="ko-KR" dirty="0" smtClean="0"/>
              <a:t>, </a:t>
            </a:r>
            <a:r>
              <a:rPr lang="en-US" altLang="ko-KR" dirty="0"/>
              <a:t>8PM ET for 2 hour</a:t>
            </a:r>
          </a:p>
          <a:p>
            <a:pPr marL="609600" indent="-609600"/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11-14-1535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034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TGah</a:t>
            </a:r>
            <a:r>
              <a:rPr lang="en-US" dirty="0" smtClean="0"/>
              <a:t> 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altLang="ko-KR" dirty="0" smtClean="0"/>
              <a:t>Internal </a:t>
            </a:r>
            <a:r>
              <a:rPr lang="en-US" altLang="ko-KR" dirty="0"/>
              <a:t>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dirty="0"/>
              <a:t>Initial Recirculation Letter Ballot : </a:t>
            </a:r>
            <a:r>
              <a:rPr lang="en-US" altLang="ko-KR" dirty="0" smtClean="0"/>
              <a:t>September </a:t>
            </a:r>
            <a:r>
              <a:rPr lang="en-US" altLang="ko-KR" dirty="0"/>
              <a:t>2014 </a:t>
            </a:r>
          </a:p>
          <a:p>
            <a:r>
              <a:rPr lang="en-US" altLang="ko-KR" dirty="0"/>
              <a:t>Initial Sponsor Ballot : February 2015</a:t>
            </a:r>
          </a:p>
          <a:p>
            <a:r>
              <a:rPr lang="en-US" altLang="ko-KR" dirty="0"/>
              <a:t>Initial Recirculation Sponsor Ballot : November 2015</a:t>
            </a:r>
          </a:p>
          <a:p>
            <a:r>
              <a:rPr lang="en-US" altLang="ko-KR" dirty="0"/>
              <a:t>EC Approval : January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March </a:t>
            </a:r>
            <a:r>
              <a:rPr lang="en-US" altLang="ko-KR" dirty="0" smtClean="0"/>
              <a:t>2016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11-14-1535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983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2014-9-18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85859" cy="968693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92959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Fuji </a:t>
                      </a:r>
                      <a:r>
                        <a:rPr lang="en-US" altLang="ja-JP" sz="1400" dirty="0" err="1" smtClean="0"/>
                        <a:t>Blg</a:t>
                      </a:r>
                      <a:r>
                        <a:rPr lang="en-US" altLang="ja-JP" sz="1400" dirty="0" smtClean="0"/>
                        <a:t> 28 2F, 2-7-26 Kita-Aoyama, Minato-</a:t>
                      </a:r>
                      <a:r>
                        <a:rPr lang="en-US" altLang="ja-JP" sz="1400" dirty="0" err="1" smtClean="0"/>
                        <a:t>ku</a:t>
                      </a:r>
                      <a:r>
                        <a:rPr lang="en-US" altLang="ja-JP" sz="1400" dirty="0" smtClean="0"/>
                        <a:t>, Tokyo, 107-0061,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+81-3-6890-0594 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56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11-14-1540 by Hiroshi Mano (KDTI)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96913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November 2014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San Antonio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57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11-14-1540 by Hiroshi Mano (KDTI)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November 2014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 smtClean="0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– </a:t>
            </a:r>
            <a:b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Nov 2014 San Antonio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58200" cy="41910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Joint meeting with </a:t>
            </a:r>
            <a:r>
              <a:rPr lang="en-US" altLang="ja-JP" sz="2800" dirty="0" err="1" smtClean="0"/>
              <a:t>TGaq</a:t>
            </a:r>
            <a:r>
              <a:rPr lang="en-US" altLang="ja-JP" sz="2800" dirty="0" smtClean="0"/>
              <a:t> (</a:t>
            </a:r>
            <a:r>
              <a:rPr lang="en-US" altLang="ja-JP" sz="2800" dirty="0" err="1" smtClean="0"/>
              <a:t>Adhoc</a:t>
            </a:r>
            <a:r>
              <a:rPr lang="en-US" altLang="ja-JP" sz="2800" dirty="0" smtClean="0"/>
              <a:t>)</a:t>
            </a:r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Jan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58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11-14-1540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029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endParaRPr lang="en-US" altLang="ja-JP" dirty="0" smtClean="0"/>
          </a:p>
          <a:p>
            <a:r>
              <a:rPr lang="en-US" altLang="ja-JP" dirty="0" smtClean="0"/>
              <a:t>9 regular slots + 1Joint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meeting with </a:t>
            </a:r>
            <a:r>
              <a:rPr lang="en-US" altLang="ja-JP" dirty="0" err="1" smtClean="0"/>
              <a:t>Tgaq</a:t>
            </a:r>
            <a:endParaRPr lang="en-US" altLang="ja-JP" dirty="0" smtClean="0"/>
          </a:p>
          <a:p>
            <a:r>
              <a:rPr lang="en-US" altLang="ja-JP" dirty="0" smtClean="0"/>
              <a:t>Approve the past meeting and teleconference minutes</a:t>
            </a:r>
          </a:p>
          <a:p>
            <a:pPr lvl="1"/>
            <a:r>
              <a:rPr lang="en-US" altLang="ja-JP" dirty="0" smtClean="0"/>
              <a:t>Athens 14/1332r1</a:t>
            </a:r>
          </a:p>
          <a:p>
            <a:pPr lvl="1"/>
            <a:r>
              <a:rPr lang="en-US" altLang="ja-JP" dirty="0" smtClean="0">
                <a:hlinkClick r:id="rId3"/>
              </a:rPr>
              <a:t>https://mentor.ieee.org/802.11/dcn/14/11-14-1332-01-00ai-september-2014-athens-session-minutes.doc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Teleconference 14/1361r2</a:t>
            </a:r>
          </a:p>
          <a:p>
            <a:pPr lvl="1"/>
            <a:r>
              <a:rPr lang="en-US" altLang="ja-JP" dirty="0" smtClean="0">
                <a:hlinkClick r:id="rId4"/>
              </a:rPr>
              <a:t>https://mentor.ieee.org/802.11/dcn/14/11-14-1361-02-00ai-september-november-teleconference-minutes.doc</a:t>
            </a:r>
            <a:endParaRPr lang="en-US" altLang="ja-JP" dirty="0" smtClean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59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11-14-1540 by Hiroshi Mano (KDTI)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November 2014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4036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778" y="622032"/>
            <a:ext cx="7200000" cy="5657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85801"/>
            <a:ext cx="2909229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2/2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Comment resolution of WG LB204 </a:t>
            </a:r>
          </a:p>
          <a:p>
            <a:pPr lvl="1"/>
            <a:r>
              <a:rPr lang="en-US" altLang="ja-JP" dirty="0" smtClean="0"/>
              <a:t>999 comments were received form LB04</a:t>
            </a:r>
          </a:p>
          <a:p>
            <a:pPr lvl="1"/>
            <a:r>
              <a:rPr lang="en-US" altLang="ja-JP" b="1" dirty="0" smtClean="0"/>
              <a:t>approved </a:t>
            </a:r>
            <a:r>
              <a:rPr lang="en-US" altLang="ja-JP" dirty="0" smtClean="0"/>
              <a:t>resolutions for 455 CIDs</a:t>
            </a:r>
          </a:p>
          <a:p>
            <a:pPr lvl="1"/>
            <a:r>
              <a:rPr lang="en-US" altLang="ja-JP" dirty="0" smtClean="0"/>
              <a:t>230 technical comments </a:t>
            </a:r>
            <a:r>
              <a:rPr lang="en-US" altLang="ja-JP" b="1" dirty="0" smtClean="0"/>
              <a:t>open</a:t>
            </a:r>
          </a:p>
          <a:p>
            <a:pPr lvl="1"/>
            <a:r>
              <a:rPr lang="en-US" altLang="ja-JP" dirty="0" smtClean="0"/>
              <a:t>225 editorial </a:t>
            </a:r>
            <a:r>
              <a:rPr lang="en-US" altLang="ja-JP" b="1" dirty="0" smtClean="0"/>
              <a:t>open</a:t>
            </a:r>
          </a:p>
          <a:p>
            <a:r>
              <a:rPr lang="en-US" altLang="ja-JP" dirty="0" smtClean="0"/>
              <a:t>Approved to </a:t>
            </a:r>
            <a:r>
              <a:rPr lang="en-US" dirty="0" smtClean="0"/>
              <a:t>provide additional information to the ANA on </a:t>
            </a:r>
            <a:r>
              <a:rPr lang="en-US" dirty="0" err="1" smtClean="0"/>
              <a:t>TGai</a:t>
            </a:r>
            <a:r>
              <a:rPr lang="en-US" dirty="0" smtClean="0"/>
              <a:t> Element ID assignment request</a:t>
            </a:r>
            <a:endParaRPr lang="en-US" altLang="ja-JP" dirty="0" smtClean="0"/>
          </a:p>
          <a:p>
            <a:r>
              <a:rPr lang="en-US" altLang="ja-JP" dirty="0" smtClean="0"/>
              <a:t>Approved Plan for Jan</a:t>
            </a:r>
          </a:p>
          <a:p>
            <a:r>
              <a:rPr lang="en-US" altLang="ja-JP" dirty="0" smtClean="0"/>
              <a:t>Approved Time 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r>
              <a:rPr lang="en-US" smtClean="0"/>
              <a:t>November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60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11-14-1540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22378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Jan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LB204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March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61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11-14-1540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529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no changes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Mar14/Sep14/Jan15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Form Sponsor Ballot Pool / Reform	            	Mar15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Jul15/ Sep 15		</a:t>
            </a:r>
          </a:p>
          <a:p>
            <a:pPr lvl="1"/>
            <a:r>
              <a:rPr lang="en-US" altLang="ja-JP" dirty="0" smtClean="0"/>
              <a:t>Final 802.11 WG Approval	                             Nov 15</a:t>
            </a:r>
          </a:p>
          <a:p>
            <a:pPr lvl="1"/>
            <a:r>
              <a:rPr lang="en-US" altLang="ja-JP" dirty="0" smtClean="0"/>
              <a:t>final or Conditional 802 EC Approval           	Nov 15</a:t>
            </a:r>
          </a:p>
          <a:p>
            <a:pPr lvl="1">
              <a:buClr>
                <a:schemeClr val="tx1"/>
              </a:buClr>
            </a:pPr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Mar 16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Adrian Stephens, Intel Corporation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11-14-1540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901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7962900" cy="2362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 between Nov</a:t>
            </a:r>
            <a:r>
              <a:rPr lang="en-US" altLang="ja-JP" dirty="0" smtClean="0"/>
              <a:t>18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to  Jan 20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except Dec 23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, Dec 30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, Jan 13</a:t>
            </a:r>
            <a:r>
              <a:rPr lang="en-US" altLang="ja-JP" baseline="30000" dirty="0" smtClean="0"/>
              <a:t>th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Tuesdays 10:00 ET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1.0Hour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r>
              <a:rPr lang="en-US" altLang="ja-JP" dirty="0" smtClean="0"/>
              <a:t>Note</a:t>
            </a:r>
          </a:p>
          <a:p>
            <a:pPr lvl="1">
              <a:defRPr/>
            </a:pP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on Nov 11</a:t>
            </a:r>
            <a:r>
              <a:rPr lang="en-US" altLang="ja-JP" baseline="30000" dirty="0" smtClean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 has been approved in Athens.</a:t>
            </a:r>
          </a:p>
          <a:p>
            <a:pPr>
              <a:buNone/>
              <a:defRPr/>
            </a:pP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November 2014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63</a:t>
            </a:fld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11-14-1540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41405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14-1186r13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-Motion-deck</a:t>
            </a:r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LB204 comments for Draft 3.0</a:t>
            </a:r>
          </a:p>
          <a:p>
            <a:pPr lvl="1"/>
            <a:r>
              <a:rPr lang="en-US" altLang="ja-JP" dirty="0" smtClean="0"/>
              <a:t>https://mentor.ieee.org/802.11/dcn/14/11-14-1351-11-00ai-tgai-lb204-comments-for-draft-3-0.xlsx	</a:t>
            </a:r>
          </a:p>
          <a:p>
            <a:pPr lvl="1"/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9883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64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11-14-1540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7115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November 2014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50107"/>
              </p:ext>
            </p:extLst>
          </p:nvPr>
        </p:nvGraphicFramePr>
        <p:xfrm>
          <a:off x="712788" y="2743200"/>
          <a:ext cx="82454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Document" r:id="rId4" imgW="8602509" imgH="996814" progId="Word.Document.8">
                  <p:embed/>
                </p:oleObj>
              </mc:Choice>
              <mc:Fallback>
                <p:oleObj name="Document" r:id="rId4" imgW="8602509" imgH="9968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2743200"/>
                        <a:ext cx="8245475" cy="94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11-14-1529 by Haiming Wang (SEU)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15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</a:t>
            </a:r>
            <a:r>
              <a:rPr lang="en-US" dirty="0" err="1" smtClean="0"/>
              <a:t>TGaj</a:t>
            </a:r>
            <a:r>
              <a:rPr lang="en-US" dirty="0" smtClean="0"/>
              <a:t> for the November 2014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11-14-1529 by Haiming Wang (SEU)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572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12 submissions were covered during the meeting covering areas related to: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Comment Resolution for 11aj (60 GHz)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Link budget analysis for 11aj (45GHz)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New Technique Proposals </a:t>
            </a:r>
            <a:r>
              <a:rPr lang="en-US" altLang="zh-CN" dirty="0"/>
              <a:t>for 11aj (45GHz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Extended the call-for-proposals of 11aj (45GHz) to May 2015.</a:t>
            </a:r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Reviewed the Task Group timeline. 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11-14-1529 by Haiming Wang (SEU)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564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2015 Goals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solidFill>
                  <a:srgbClr val="000000"/>
                </a:solidFill>
              </a:rPr>
              <a:t>Comment Resolution for CC20 of 11aj (60 GHz)</a:t>
            </a:r>
          </a:p>
          <a:p>
            <a:pPr marL="0" indent="0"/>
            <a:endParaRPr lang="en-US" altLang="zh-CN" dirty="0">
              <a:solidFill>
                <a:srgbClr val="000000"/>
              </a:solidFill>
            </a:endParaRPr>
          </a:p>
          <a:p>
            <a:pPr marL="0" indent="0"/>
            <a:r>
              <a:rPr lang="en-US" altLang="zh-CN" dirty="0">
                <a:solidFill>
                  <a:srgbClr val="000000"/>
                </a:solidFill>
              </a:rPr>
              <a:t>Technique Proposal Presentation for 11aj (45 GHz)</a:t>
            </a:r>
          </a:p>
          <a:p>
            <a:pPr marL="0" indent="0"/>
            <a:endParaRPr lang="en-US" altLang="zh-CN" dirty="0">
              <a:solidFill>
                <a:srgbClr val="000000"/>
              </a:solidFill>
            </a:endParaRPr>
          </a:p>
          <a:p>
            <a:pPr marL="0" indent="0"/>
            <a:r>
              <a:rPr lang="en-US" altLang="zh-CN" dirty="0">
                <a:solidFill>
                  <a:srgbClr val="000000"/>
                </a:solidFill>
              </a:rPr>
              <a:t>Update the </a:t>
            </a:r>
            <a:r>
              <a:rPr lang="en-US" altLang="zh-CN" dirty="0" err="1">
                <a:solidFill>
                  <a:srgbClr val="000000"/>
                </a:solidFill>
              </a:rPr>
              <a:t>TGaj</a:t>
            </a:r>
            <a:r>
              <a:rPr lang="en-US" altLang="zh-CN" dirty="0">
                <a:solidFill>
                  <a:srgbClr val="000000"/>
                </a:solidFill>
              </a:rPr>
              <a:t> timeline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11-14-1529 by Haiming Wang (SEU)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559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smtClean="0">
                <a:cs typeface="MS PGothic" pitchFamily="34" charset="-128"/>
              </a:rPr>
              <a:t>December 11, </a:t>
            </a:r>
            <a:r>
              <a:rPr lang="en-US" altLang="zh-CN" sz="3200" dirty="0">
                <a:cs typeface="MS PGothic" pitchFamily="34" charset="-128"/>
              </a:rPr>
              <a:t>2014, 9pm (ET)</a:t>
            </a:r>
          </a:p>
          <a:p>
            <a:pPr lvl="1"/>
            <a:r>
              <a:rPr lang="en-US" altLang="zh-CN" dirty="0">
                <a:ea typeface="MS PGothic" pitchFamily="34" charset="-128"/>
                <a:cs typeface="MS PGothic" pitchFamily="34" charset="-128"/>
              </a:rPr>
              <a:t>Beijing Time: </a:t>
            </a:r>
            <a:r>
              <a:rPr lang="en-US" altLang="zh-CN" dirty="0" smtClean="0">
                <a:ea typeface="MS PGothic" pitchFamily="34" charset="-128"/>
                <a:cs typeface="MS PGothic" pitchFamily="34" charset="-128"/>
              </a:rPr>
              <a:t>December 12, </a:t>
            </a:r>
            <a:r>
              <a:rPr lang="en-US" altLang="zh-CN" dirty="0">
                <a:ea typeface="MS PGothic" pitchFamily="34" charset="-128"/>
                <a:cs typeface="MS PGothic" pitchFamily="34" charset="-128"/>
              </a:rPr>
              <a:t>2014, 9am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11-14-1529 by Haiming Wang (SEU)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857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32548"/>
              </p:ext>
            </p:extLst>
          </p:nvPr>
        </p:nvGraphicFramePr>
        <p:xfrm>
          <a:off x="1600200" y="21336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70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/>
              <a:t>TGak</a:t>
            </a:r>
            <a:r>
              <a:rPr lang="en-GB" sz="3600" dirty="0" smtClean="0"/>
              <a:t> November Closing Report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2014-11-06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994744"/>
              </p:ext>
            </p:extLst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797968"/>
                <a:gridCol w="1224136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Eastlake, 3</a:t>
                      </a:r>
                      <a:r>
                        <a:rPr lang="en-US" sz="1600" b="0" baseline="30000" dirty="0" smtClean="0">
                          <a:effectLst/>
                          <a:latin typeface="Times New Roman"/>
                          <a:ea typeface="Times New Roman"/>
                        </a:rPr>
                        <a:t>rd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11-14-1537 by Donald Eastlake, Huawei Technologies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30968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71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12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AK at the IEEE 802.11 Meeting, November 2014, held in San Antonio, Texas.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11-14-1537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81099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80112" y="6475413"/>
            <a:ext cx="2962226" cy="26595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7918648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/>
              <a:t>Resolved 6</a:t>
            </a:r>
            <a:r>
              <a:rPr lang="en-US" sz="2400" dirty="0" smtClean="0"/>
              <a:t>% </a:t>
            </a:r>
            <a:r>
              <a:rPr lang="en-US" sz="2400" dirty="0"/>
              <a:t>more of the comments from </a:t>
            </a:r>
            <a:r>
              <a:rPr lang="en-US" sz="2400" dirty="0" smtClean="0"/>
              <a:t>CC17.</a:t>
            </a:r>
          </a:p>
          <a:p>
            <a:pPr lvl="2">
              <a:buFont typeface="Times New Roman" pitchFamily="16" charset="0"/>
              <a:buChar char="•"/>
            </a:pPr>
            <a:r>
              <a:rPr lang="en-US" sz="2400" dirty="0"/>
              <a:t>6</a:t>
            </a:r>
            <a:r>
              <a:rPr lang="en-US" sz="2400" dirty="0" smtClean="0"/>
              <a:t>% </a:t>
            </a:r>
            <a:r>
              <a:rPr lang="en-US" sz="2400" dirty="0"/>
              <a:t>remain to be resolved.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Met </a:t>
            </a:r>
            <a:r>
              <a:rPr lang="en-GB" sz="2400" dirty="0"/>
              <a:t>jointly with </a:t>
            </a:r>
            <a:r>
              <a:rPr lang="en-GB" sz="2400" dirty="0" smtClean="0"/>
              <a:t>802.1 and ARC </a:t>
            </a:r>
            <a:r>
              <a:rPr lang="en-GB" sz="2400" dirty="0"/>
              <a:t>SC Thursday </a:t>
            </a:r>
            <a:r>
              <a:rPr lang="en-GB" sz="2400" dirty="0" smtClean="0"/>
              <a:t>AM1.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A D0.05 was produced and posted and a D0.06 is in process.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Received and discussed the </a:t>
            </a:r>
            <a:r>
              <a:rPr lang="en-GB" sz="2400" dirty="0"/>
              <a:t>submissions </a:t>
            </a:r>
            <a:r>
              <a:rPr lang="en-GB" sz="2400" dirty="0" smtClean="0"/>
              <a:t>listed on the next page.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minutes of this </a:t>
            </a:r>
            <a:r>
              <a:rPr lang="en-GB" sz="2400" dirty="0" err="1"/>
              <a:t>TGak</a:t>
            </a:r>
            <a:r>
              <a:rPr lang="en-GB" sz="2400" dirty="0"/>
              <a:t> meeting will be in 11-</a:t>
            </a:r>
            <a:r>
              <a:rPr lang="en-GB" sz="2400" dirty="0" smtClean="0"/>
              <a:t>14/1538 </a:t>
            </a:r>
            <a:r>
              <a:rPr lang="en-GB" sz="2400" dirty="0"/>
              <a:t>and an annotated agenda is in 11-</a:t>
            </a:r>
            <a:r>
              <a:rPr lang="en-GB" sz="2400" dirty="0" smtClean="0"/>
              <a:t>14/1320r9.</a:t>
            </a:r>
            <a:endParaRPr lang="en-GB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11-14-1537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75910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Submissions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altLang="ja-JP" sz="2400" dirty="0">
                <a:cs typeface="ＭＳ Ｐゴシック" charset="0"/>
              </a:rPr>
              <a:t>11-14/0539r4</a:t>
            </a:r>
            <a:r>
              <a:rPr lang="en-US" sz="2400" dirty="0"/>
              <a:t>, “</a:t>
            </a:r>
            <a:r>
              <a:rPr lang="en-US" sz="2400" dirty="0" err="1"/>
              <a:t>Som</a:t>
            </a:r>
            <a:r>
              <a:rPr lang="en-GB" sz="2400" dirty="0"/>
              <a:t>e Proposed Changes to 11ak D0.01 (CC17)</a:t>
            </a:r>
            <a:r>
              <a:rPr lang="en-US" sz="2400" dirty="0"/>
              <a:t> ”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11</a:t>
            </a:r>
            <a:r>
              <a:rPr lang="en-US" sz="2400" dirty="0"/>
              <a:t>-14/</a:t>
            </a:r>
            <a:r>
              <a:rPr lang="en-US" sz="2400" dirty="0" smtClean="0"/>
              <a:t>0562r3, “</a:t>
            </a:r>
            <a:r>
              <a:rPr lang="en-GB" sz="2400" dirty="0"/>
              <a:t>802.11ak and 802.1AC Convergence Function</a:t>
            </a:r>
            <a:r>
              <a:rPr lang="en-US" sz="2400" dirty="0" smtClean="0"/>
              <a:t>”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11-</a:t>
            </a:r>
            <a:r>
              <a:rPr lang="en-US" sz="2400" dirty="0"/>
              <a:t>14/</a:t>
            </a:r>
            <a:r>
              <a:rPr lang="en-US" sz="2400" dirty="0" smtClean="0"/>
              <a:t>1213r1, “</a:t>
            </a:r>
            <a:r>
              <a:rPr lang="en-GB" sz="2400" dirty="0"/>
              <a:t>AP Architectural concepts, and</a:t>
            </a:r>
            <a:br>
              <a:rPr lang="en-GB" sz="2400" dirty="0"/>
            </a:br>
            <a:r>
              <a:rPr lang="en-GB" sz="2400" dirty="0"/>
              <a:t>Distribution System Access Function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cs typeface="ＭＳ Ｐゴシック" charset="0"/>
              </a:rPr>
              <a:t>11-14/1423r4, “</a:t>
            </a:r>
            <a:r>
              <a:rPr lang="en-GB" sz="2400" dirty="0"/>
              <a:t>CC17 MAH assigned comments</a:t>
            </a:r>
            <a:r>
              <a:rPr lang="en-US" altLang="ja-JP" sz="2400" dirty="0">
                <a:cs typeface="ＭＳ Ｐゴシック" charset="0"/>
              </a:rPr>
              <a:t>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11-14/1438r2, “</a:t>
            </a:r>
            <a:r>
              <a:rPr lang="en-GB" sz="2400" dirty="0"/>
              <a:t>11ak PICS</a:t>
            </a:r>
            <a:r>
              <a:rPr lang="en-US" sz="2400" dirty="0"/>
              <a:t>”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400" dirty="0" smtClean="0">
                <a:cs typeface="ＭＳ Ｐゴシック" charset="0"/>
              </a:rPr>
              <a:t>11-</a:t>
            </a:r>
            <a:r>
              <a:rPr lang="en-US" altLang="ja-JP" sz="2400" dirty="0">
                <a:cs typeface="ＭＳ Ｐゴシック" charset="0"/>
              </a:rPr>
              <a:t>14/1482r3</a:t>
            </a:r>
            <a:r>
              <a:rPr lang="en-US" altLang="ja-JP" sz="2400" dirty="0" smtClean="0">
                <a:cs typeface="ＭＳ Ｐゴシック" charset="0"/>
              </a:rPr>
              <a:t>, “Link Costs”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11-14-1537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86154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868144" y="6475413"/>
            <a:ext cx="2674194" cy="19394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</a:t>
            </a:r>
            <a:r>
              <a:rPr lang="en-GB" sz="2200" dirty="0" smtClean="0"/>
              <a:t>1 ½ </a:t>
            </a:r>
            <a:r>
              <a:rPr lang="en-GB" sz="2200" dirty="0"/>
              <a:t>hour teleconferences, to be joint with </a:t>
            </a:r>
            <a:r>
              <a:rPr lang="en-GB" sz="2200" dirty="0" smtClean="0"/>
              <a:t>802.1Qbz, </a:t>
            </a:r>
            <a:r>
              <a:rPr lang="en-GB" sz="2200" dirty="0"/>
              <a:t>on </a:t>
            </a:r>
            <a:r>
              <a:rPr lang="en-US" sz="2200" dirty="0"/>
              <a:t>Monday, </a:t>
            </a:r>
            <a:r>
              <a:rPr lang="en-US" sz="2200" dirty="0" smtClean="0"/>
              <a:t>November 24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</a:t>
            </a:r>
            <a:r>
              <a:rPr lang="en-US" sz="2400" dirty="0" smtClean="0"/>
              <a:t>and December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both </a:t>
            </a:r>
            <a:r>
              <a:rPr lang="en-US" sz="2200" dirty="0" smtClean="0"/>
              <a:t>at 11am Eastern </a:t>
            </a:r>
            <a:r>
              <a:rPr lang="en-US" sz="2200" dirty="0"/>
              <a:t>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January 2015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Complete comment resolution on CC17.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Produce a D1.0 and go to Letter Ballot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 and 802.11 ARC.</a:t>
            </a:r>
          </a:p>
          <a:p>
            <a:pPr marL="457200" lvl="1" indent="0"/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11-14-1537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55162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75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2014-11-06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5858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11-14-1300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278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76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November 2014, San Antonio, Texas,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11-14-1300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5107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77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r>
              <a:rPr lang="en-GB" dirty="0"/>
              <a:t>Comment Collection</a:t>
            </a:r>
          </a:p>
          <a:p>
            <a:pPr lvl="1"/>
            <a:r>
              <a:rPr lang="en-GB" sz="1800" dirty="0"/>
              <a:t>Resolved all 75 comments and instructed Editor to create D0.04</a:t>
            </a:r>
            <a:r>
              <a:rPr lang="en-GB" sz="1800" dirty="0" smtClean="0"/>
              <a:t>.</a:t>
            </a:r>
          </a:p>
          <a:p>
            <a:pPr lvl="1"/>
            <a:endParaRPr lang="en-GB" sz="1800" dirty="0" smtClean="0"/>
          </a:p>
          <a:p>
            <a:r>
              <a:rPr lang="en-GB" dirty="0" smtClean="0"/>
              <a:t>Technical presentations</a:t>
            </a:r>
          </a:p>
          <a:p>
            <a:pPr lvl="1"/>
            <a:r>
              <a:rPr lang="en-GB" sz="1800" dirty="0" smtClean="0"/>
              <a:t>11-14-1489r4</a:t>
            </a:r>
            <a:r>
              <a:rPr lang="en-GB" sz="1800" dirty="0"/>
              <a:t>	</a:t>
            </a:r>
            <a:r>
              <a:rPr lang="en-GB" sz="1800" dirty="0" smtClean="0"/>
              <a:t>Updates to Draft 0.02</a:t>
            </a:r>
          </a:p>
          <a:p>
            <a:pPr lvl="1"/>
            <a:r>
              <a:rPr lang="en-GB" sz="1800" dirty="0" smtClean="0"/>
              <a:t>11-14-1504r1	References to Upper Layer Protocols</a:t>
            </a:r>
            <a:endParaRPr lang="en-GB" sz="1800" dirty="0"/>
          </a:p>
          <a:p>
            <a:pPr lvl="1"/>
            <a:r>
              <a:rPr lang="en-GB" sz="1800" dirty="0" smtClean="0"/>
              <a:t>11-14-1499r0	</a:t>
            </a:r>
            <a:r>
              <a:rPr lang="en-GB" sz="1800" dirty="0"/>
              <a:t>IMS Service Discovery using </a:t>
            </a:r>
            <a:r>
              <a:rPr lang="en-GB" sz="1800" dirty="0" smtClean="0"/>
              <a:t>PAD</a:t>
            </a:r>
          </a:p>
          <a:p>
            <a:pPr lvl="1"/>
            <a:r>
              <a:rPr lang="en-GB" sz="1800" dirty="0" smtClean="0"/>
              <a:t>11-14-1491r0	</a:t>
            </a:r>
            <a:r>
              <a:rPr lang="en-GB" sz="1800" dirty="0"/>
              <a:t>ANQP Service Discovery elements</a:t>
            </a:r>
          </a:p>
          <a:p>
            <a:pPr lvl="1"/>
            <a:r>
              <a:rPr lang="en-GB" sz="1800" dirty="0" smtClean="0"/>
              <a:t>11-14-1477r0</a:t>
            </a:r>
            <a:r>
              <a:rPr lang="en-GB" sz="1800" dirty="0"/>
              <a:t>	Network Discovery and Service Discovery</a:t>
            </a:r>
            <a:endParaRPr lang="en-GB" sz="1800" dirty="0" smtClean="0"/>
          </a:p>
          <a:p>
            <a:pPr lvl="1"/>
            <a:r>
              <a:rPr lang="en-GB" sz="1800" dirty="0" smtClean="0"/>
              <a:t>11-14-1525r0 	ULP </a:t>
            </a:r>
            <a:r>
              <a:rPr lang="en-GB" sz="1800" dirty="0"/>
              <a:t>capability </a:t>
            </a:r>
            <a:r>
              <a:rPr lang="en-GB" sz="1800" dirty="0" smtClean="0"/>
              <a:t>representation</a:t>
            </a:r>
          </a:p>
          <a:p>
            <a:endParaRPr lang="en-GB" sz="1800" dirty="0"/>
          </a:p>
          <a:p>
            <a:r>
              <a:rPr lang="en-GB" dirty="0" smtClean="0"/>
              <a:t>Teleconference: </a:t>
            </a:r>
            <a:r>
              <a:rPr lang="en-GB" dirty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December 2014 , 12:00 (noon) ET</a:t>
            </a:r>
          </a:p>
          <a:p>
            <a:endParaRPr lang="en-GB" dirty="0" smtClean="0"/>
          </a:p>
          <a:p>
            <a:r>
              <a:rPr lang="en-GB" dirty="0" smtClean="0"/>
              <a:t>Plans for January 2015</a:t>
            </a:r>
            <a:endParaRPr lang="en-GB" sz="2000" dirty="0" smtClean="0"/>
          </a:p>
          <a:p>
            <a:pPr lvl="1"/>
            <a:r>
              <a:rPr lang="en-GB" sz="1800" dirty="0" smtClean="0"/>
              <a:t>Further presentations and prepare Draft D1.0 for letter ballot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11-14-1300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2355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November 2014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11-14-1536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7054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November 2014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11-14-1536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314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209623"/>
              </p:ext>
            </p:extLst>
          </p:nvPr>
        </p:nvGraphicFramePr>
        <p:xfrm>
          <a:off x="228600" y="950942"/>
          <a:ext cx="8763000" cy="5504724"/>
        </p:xfrm>
        <a:graphic>
          <a:graphicData uri="http://schemas.openxmlformats.org/drawingml/2006/table">
            <a:tbl>
              <a:tblPr/>
              <a:tblGrid>
                <a:gridCol w="842597"/>
                <a:gridCol w="1179634"/>
                <a:gridCol w="4212980"/>
                <a:gridCol w="2527789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Publicity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Wireless LAN (HEW)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NG60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60 GHz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TG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CA" dirty="0" smtClean="0"/>
              <a:t>The TG approved a motion to create four ad hoc groups. </a:t>
            </a:r>
            <a:endParaRPr lang="en-CA" dirty="0"/>
          </a:p>
          <a:p>
            <a:pPr lvl="1"/>
            <a:r>
              <a:rPr lang="en-CA" sz="1800" dirty="0" smtClean="0"/>
              <a:t>MAC</a:t>
            </a:r>
            <a:endParaRPr lang="en-CA" sz="1600" dirty="0"/>
          </a:p>
          <a:p>
            <a:pPr lvl="1"/>
            <a:r>
              <a:rPr lang="en-CA" sz="1800" dirty="0" smtClean="0"/>
              <a:t>PHY</a:t>
            </a:r>
            <a:endParaRPr lang="en-CA" sz="1600" dirty="0"/>
          </a:p>
          <a:p>
            <a:pPr lvl="1"/>
            <a:r>
              <a:rPr lang="en-CA" sz="1800" dirty="0" smtClean="0"/>
              <a:t>Multiuser</a:t>
            </a:r>
            <a:endParaRPr lang="en-CA" sz="1600" dirty="0"/>
          </a:p>
          <a:p>
            <a:pPr lvl="1"/>
            <a:r>
              <a:rPr lang="en-CA" sz="1800" dirty="0"/>
              <a:t>Spatial </a:t>
            </a:r>
            <a:r>
              <a:rPr lang="en-CA" sz="1800" dirty="0" smtClean="0"/>
              <a:t>Reuse</a:t>
            </a:r>
            <a:endParaRPr lang="en-CA" sz="1600" dirty="0" smtClean="0"/>
          </a:p>
          <a:p>
            <a:r>
              <a:rPr lang="en-CA" dirty="0" smtClean="0"/>
              <a:t>The TG approved a motion to have 3 co-chairs for each of the ad </a:t>
            </a:r>
            <a:r>
              <a:rPr lang="en-CA" dirty="0" err="1" smtClean="0"/>
              <a:t>hocs</a:t>
            </a:r>
            <a:r>
              <a:rPr lang="en-CA" dirty="0" smtClean="0"/>
              <a:t>. Ad hoc chairs election is scheduled for January 2015 meeting on Tuesday.</a:t>
            </a:r>
          </a:p>
          <a:p>
            <a:r>
              <a:rPr lang="en-CA" dirty="0" smtClean="0"/>
              <a:t>Ad hoc meetings will start on March 2015</a:t>
            </a:r>
          </a:p>
          <a:p>
            <a:r>
              <a:rPr lang="en-CA" dirty="0" smtClean="0"/>
              <a:t>Robert Stacey was appointed as the TG technical Editor</a:t>
            </a:r>
            <a:endParaRPr lang="en-CA" dirty="0"/>
          </a:p>
          <a:p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11-14-1536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0943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 – TG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114800"/>
          </a:xfrm>
        </p:spPr>
        <p:txBody>
          <a:bodyPr/>
          <a:lstStyle/>
          <a:p>
            <a:r>
              <a:rPr lang="en-CA" dirty="0" smtClean="0"/>
              <a:t>Approved the first revision of the TG Specification Framework document (11-14/1453).</a:t>
            </a:r>
          </a:p>
          <a:p>
            <a:r>
              <a:rPr lang="en-CA" dirty="0" smtClean="0"/>
              <a:t>Approved new revisions of TG documents.</a:t>
            </a:r>
          </a:p>
          <a:p>
            <a:pPr lvl="1"/>
            <a:r>
              <a:rPr lang="en-CA" dirty="0" smtClean="0">
                <a:hlinkClick r:id="rId3"/>
              </a:rPr>
              <a:t>https://mentor.ieee.org/802.11/dcn/14/11-14-0571-06-00ax-evaluation-methodology.docx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>
                <a:hlinkClick r:id="rId4"/>
              </a:rPr>
              <a:t>https://mentor.ieee.org/802.11/dcn/14/11-14-0980-05-00ax-simulation-scenarios.docx</a:t>
            </a:r>
            <a:r>
              <a:rPr lang="en-CA" dirty="0" smtClean="0"/>
              <a:t> </a:t>
            </a:r>
          </a:p>
          <a:p>
            <a:r>
              <a:rPr lang="en-CA" dirty="0" smtClean="0"/>
              <a:t>Other TG documents</a:t>
            </a:r>
          </a:p>
          <a:p>
            <a:pPr lvl="1"/>
            <a:r>
              <a:rPr lang="en-CA" dirty="0" smtClean="0">
                <a:hlinkClick r:id="rId5"/>
              </a:rPr>
              <a:t>https://mentor.ieee.org/802.11/dcn/14/11-14-0882-04-00ax-tgax-channel-model-document.docx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>
                <a:hlinkClick r:id="rId6"/>
              </a:rPr>
              <a:t>https://mentor.ieee.org/802.11/dcn/14/11-14-1009-02-00ax-proposed-802-11ax-functional-requirements.doc</a:t>
            </a:r>
            <a:r>
              <a:rPr lang="en-CA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11-14-1536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180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Technical Presentations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About 35 technical submissions covered during the week.</a:t>
            </a:r>
          </a:p>
          <a:p>
            <a:r>
              <a:rPr lang="en-CA" dirty="0" smtClean="0"/>
              <a:t>A list of the submissions is available in the agenda document available at: </a:t>
            </a:r>
          </a:p>
          <a:p>
            <a:pPr lvl="1"/>
            <a:r>
              <a:rPr lang="en-CA" dirty="0">
                <a:hlinkClick r:id="rId3"/>
              </a:rPr>
              <a:t>https://mentor.ieee.org/802.11/dcn/14/11-14-1319-</a:t>
            </a:r>
            <a:r>
              <a:rPr lang="en-CA" dirty="0" smtClean="0">
                <a:hlinkClick r:id="rId3"/>
              </a:rPr>
              <a:t>07-</a:t>
            </a:r>
            <a:r>
              <a:rPr lang="en-CA" dirty="0">
                <a:hlinkClick r:id="rId3"/>
              </a:rPr>
              <a:t>00ax-tgax-november-2014-meeting-</a:t>
            </a:r>
            <a:r>
              <a:rPr lang="en-CA" dirty="0" smtClean="0">
                <a:hlinkClick r:id="rId3"/>
              </a:rPr>
              <a:t>agenda.ppt</a:t>
            </a:r>
            <a:r>
              <a:rPr lang="en-CA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11-14-1536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284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2015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/>
              <a:t>Continue to advance the TG documents based submissions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Technical </a:t>
            </a:r>
            <a:r>
              <a:rPr lang="en-US" sz="2800" dirty="0" smtClean="0"/>
              <a:t>Presentation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11-14-1536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634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Thursday December 4 	10:00 – 12:00 ET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11-14-1536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5628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NG60 SG November 2014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777561"/>
              </p:ext>
            </p:extLst>
          </p:nvPr>
        </p:nvGraphicFramePr>
        <p:xfrm>
          <a:off x="709613" y="2743200"/>
          <a:ext cx="828198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Document" r:id="rId4" imgW="8597900" imgH="990600" progId="Word.Document.8">
                  <p:embed/>
                </p:oleObj>
              </mc:Choice>
              <mc:Fallback>
                <p:oleObj name="Document" r:id="rId4" imgW="8597900" imgH="990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2743200"/>
                        <a:ext cx="8281987" cy="884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11-14-1514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752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NG60 SG for the November 2014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11-14-1514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863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6 submissions were covered during the meeting covering areas related to: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Use cases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Channel model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Technical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Draft PAR and CSD proposals</a:t>
            </a:r>
            <a:endParaRPr lang="en-US" dirty="0"/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Reviewed the Study Group timeline. </a:t>
            </a:r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Approved a motion for Study Group extension.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11-14-1514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515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2015 Goals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Review presentations that inform the SG in its effort to develop PAR &amp; CSD, such as: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Use cases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Problems statements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Scope and purpose</a:t>
            </a: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Draft PAR </a:t>
            </a:r>
            <a:r>
              <a:rPr lang="en-US" dirty="0">
                <a:latin typeface="Times New Roman" charset="0"/>
                <a:ea typeface="MS PGothic" charset="0"/>
              </a:rPr>
              <a:t>and CSD proposals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11-14-1514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259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December </a:t>
            </a:r>
            <a:r>
              <a:rPr lang="en-US" dirty="0" smtClean="0"/>
              <a:t>16, 2014 </a:t>
            </a:r>
            <a:r>
              <a:rPr lang="en-US" dirty="0"/>
              <a:t>(Tuesday), 7am PT – 8am PT</a:t>
            </a:r>
          </a:p>
          <a:p>
            <a:pPr algn="just"/>
            <a:r>
              <a:rPr lang="en-US" dirty="0"/>
              <a:t>January </a:t>
            </a:r>
            <a:r>
              <a:rPr lang="en-US" dirty="0" smtClean="0"/>
              <a:t>6, 2015 </a:t>
            </a:r>
            <a:r>
              <a:rPr lang="en-US" dirty="0"/>
              <a:t>(Tuesday), 7am PT – 8am PT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11-14-1514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883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(Nov ‘14)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2014-11-03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712625"/>
              </p:ext>
            </p:extLst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11-14-1462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016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 802.19 Liaison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85800" y="16764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2014-11-06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32670"/>
              </p:ext>
            </p:extLst>
          </p:nvPr>
        </p:nvGraphicFramePr>
        <p:xfrm>
          <a:off x="552450" y="2319338"/>
          <a:ext cx="7605713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Document" r:id="rId4" imgW="8258040" imgH="2881108" progId="Word.Document.8">
                  <p:embed/>
                </p:oleObj>
              </mc:Choice>
              <mc:Fallback>
                <p:oleObj name="Document" r:id="rId4" imgW="8258040" imgH="28811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319338"/>
                        <a:ext cx="7605713" cy="265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11-14-1544 by Peter Ecclesine (Cisco Systems)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334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altLang="en-US" smtClean="0"/>
              <a:t>Presentation Outline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pPr>
              <a:defRPr/>
            </a:pPr>
            <a:r>
              <a:rPr lang="en-US" altLang="en-US" sz="2000" dirty="0" smtClean="0"/>
              <a:t>Part 1 – Let’s Work Together</a:t>
            </a:r>
          </a:p>
          <a:p>
            <a:pPr>
              <a:defRPr/>
            </a:pPr>
            <a:r>
              <a:rPr lang="en-US" altLang="en-US" sz="2000" dirty="0" smtClean="0"/>
              <a:t>Part 2 – Lessons Learned </a:t>
            </a:r>
          </a:p>
          <a:p>
            <a:pPr lvl="1">
              <a:defRPr/>
            </a:pPr>
            <a:r>
              <a:rPr lang="en-US" altLang="en-US" sz="1800" dirty="0" smtClean="0"/>
              <a:t>IEEE 802.11</a:t>
            </a:r>
          </a:p>
          <a:p>
            <a:pPr lvl="1">
              <a:defRPr/>
            </a:pPr>
            <a:r>
              <a:rPr lang="en-US" altLang="en-US" sz="1800" dirty="0" smtClean="0"/>
              <a:t>IEEE 802.15.2</a:t>
            </a:r>
          </a:p>
          <a:p>
            <a:pPr lvl="1">
              <a:defRPr/>
            </a:pPr>
            <a:r>
              <a:rPr lang="en-US" altLang="en-US" sz="1800" dirty="0" smtClean="0"/>
              <a:t>IEEE 802.16h</a:t>
            </a:r>
          </a:p>
          <a:p>
            <a:pPr lvl="1">
              <a:defRPr/>
            </a:pPr>
            <a:r>
              <a:rPr lang="en-US" altLang="en-US" sz="1800" dirty="0" smtClean="0"/>
              <a:t>IEEE 802.22</a:t>
            </a:r>
          </a:p>
          <a:p>
            <a:pPr lvl="1">
              <a:defRPr/>
            </a:pPr>
            <a:r>
              <a:rPr lang="en-US" altLang="en-US" sz="1800" dirty="0" smtClean="0"/>
              <a:t>IEEE 802.19.1</a:t>
            </a:r>
            <a:endParaRPr lang="en-US" altLang="en-US" sz="1600" dirty="0"/>
          </a:p>
          <a:p>
            <a:pPr>
              <a:defRPr/>
            </a:pPr>
            <a:r>
              <a:rPr lang="en-US" altLang="en-US" sz="2000" dirty="0" smtClean="0"/>
              <a:t>Part 3 – Backup</a:t>
            </a:r>
          </a:p>
          <a:p>
            <a:pPr marL="857250" lvl="1" indent="-457200">
              <a:defRPr/>
            </a:pPr>
            <a:r>
              <a:rPr lang="en-US" altLang="en-US" sz="1800" dirty="0" smtClean="0"/>
              <a:t>Coexistence History in IEEE 802</a:t>
            </a:r>
          </a:p>
          <a:p>
            <a:pPr marL="857250" lvl="1" indent="-457200">
              <a:defRPr/>
            </a:pPr>
            <a:r>
              <a:rPr lang="en-US" altLang="en-US" sz="1800" dirty="0" smtClean="0"/>
              <a:t>Coexistence Scenarios and Metrics</a:t>
            </a:r>
          </a:p>
          <a:p>
            <a:pPr marL="857250" lvl="1" indent="-457200">
              <a:defRPr/>
            </a:pPr>
            <a:r>
              <a:rPr lang="en-US" altLang="en-US" sz="1800" dirty="0" smtClean="0"/>
              <a:t>Examples of Coexistence Assurance Documents</a:t>
            </a:r>
          </a:p>
          <a:p>
            <a:pPr marL="857250" lvl="1" indent="-457200">
              <a:defRPr/>
            </a:pPr>
            <a:r>
              <a:rPr lang="en-US" altLang="en-US" sz="1800" dirty="0" smtClean="0"/>
              <a:t>Coexistence Mechanisms: IEEE 802.11, 802.15.2, 802.16h, and 802.22</a:t>
            </a:r>
          </a:p>
          <a:p>
            <a:pPr marL="857250" lvl="1" indent="-457200">
              <a:defRPr/>
            </a:pPr>
            <a:r>
              <a:rPr lang="en-US" altLang="en-US" sz="1800" dirty="0" smtClean="0"/>
              <a:t>Overview of 802.19.1 Standard for TVWS Coexistence</a:t>
            </a:r>
          </a:p>
          <a:p>
            <a:pPr marL="857250" lvl="1" indent="-457200">
              <a:defRPr/>
            </a:pPr>
            <a:r>
              <a:rPr lang="en-US" altLang="en-US" sz="1800" dirty="0"/>
              <a:t>IEEE 802 Coexistence </a:t>
            </a:r>
            <a:r>
              <a:rPr lang="en-US" altLang="en-US" sz="1800" dirty="0" smtClean="0"/>
              <a:t>Process</a:t>
            </a:r>
            <a:endParaRPr lang="en-US" altLang="en-US" sz="1800" dirty="0"/>
          </a:p>
          <a:p>
            <a:pPr marL="857250" lvl="1" indent="-457200">
              <a:defRPr/>
            </a:pPr>
            <a:r>
              <a:rPr lang="en-US" altLang="en-US" sz="1800" dirty="0" smtClean="0"/>
              <a:t>References</a:t>
            </a:r>
          </a:p>
          <a:p>
            <a:pPr marL="0" indent="0">
              <a:buFontTx/>
              <a:buNone/>
              <a:defRPr/>
            </a:pPr>
            <a:endParaRPr lang="en-US" altLang="en-US" sz="2000" dirty="0" smtClean="0"/>
          </a:p>
          <a:p>
            <a:pPr marL="857250" lvl="1" indent="-457200">
              <a:buFont typeface="Times New Roman" panose="02020603050405020304" pitchFamily="18" charset="0"/>
              <a:buAutoNum type="arabicPeriod"/>
              <a:defRPr/>
            </a:pPr>
            <a:endParaRPr lang="en-US" altLang="en-US" sz="1600" dirty="0" smtClean="0"/>
          </a:p>
          <a:p>
            <a:pPr marL="457200" indent="-457200">
              <a:buFont typeface="Times New Roman" panose="02020603050405020304" pitchFamily="18" charset="0"/>
              <a:buAutoNum type="arabicPeriod"/>
              <a:defRPr/>
            </a:pPr>
            <a:endParaRPr lang="en-US" altLang="en-US" sz="2000" dirty="0" smtClean="0"/>
          </a:p>
          <a:p>
            <a:pPr marL="457200" indent="-457200">
              <a:buFont typeface="Times New Roman" panose="02020603050405020304" pitchFamily="18" charset="0"/>
              <a:buAutoNum type="arabicPeriod"/>
              <a:defRPr/>
            </a:pPr>
            <a:endParaRPr lang="en-US" altLang="en-US" sz="2000" dirty="0" smtClean="0"/>
          </a:p>
          <a:p>
            <a:pPr marL="457200" indent="-457200">
              <a:buFont typeface="Times New Roman" panose="02020603050405020304" pitchFamily="18" charset="0"/>
              <a:buAutoNum type="arabicPeriod"/>
              <a:defRPr/>
            </a:pPr>
            <a:endParaRPr lang="en-US" altLang="en-US" sz="2000" dirty="0" smtClean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A9F8A59-783C-4043-8A93-DC888CB006E2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200" b="0"/>
          </a:p>
        </p:txBody>
      </p:sp>
      <p:sp>
        <p:nvSpPr>
          <p:cNvPr id="92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5413"/>
            <a:ext cx="1533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11-14-1544 by Paul Nikolich, IEEE 802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5628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84213"/>
            <a:ext cx="8001000" cy="839787"/>
          </a:xfrm>
        </p:spPr>
        <p:txBody>
          <a:bodyPr/>
          <a:lstStyle/>
          <a:p>
            <a:r>
              <a:rPr lang="en-US" altLang="en-US" smtClean="0"/>
              <a:t>IEEE 802 wants to work with 3GPP to achieve consensus on 802.11/LAA sharing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7244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2000" smtClean="0"/>
              <a:t>IEEE 802 would like the opportunity to review the 3GPP coexistence simulation studies related to LAA and 802.11 and provide feedback</a:t>
            </a:r>
          </a:p>
          <a:p>
            <a:pPr>
              <a:lnSpc>
                <a:spcPct val="95000"/>
              </a:lnSpc>
            </a:pPr>
            <a:r>
              <a:rPr lang="en-US" altLang="en-US" sz="2000" smtClean="0"/>
              <a:t>IEEE 802 would also like to review a range of documents throughout the period of the study item</a:t>
            </a:r>
          </a:p>
          <a:p>
            <a:pPr>
              <a:lnSpc>
                <a:spcPct val="95000"/>
              </a:lnSpc>
            </a:pPr>
            <a:r>
              <a:rPr lang="en-US" altLang="en-US" sz="2000" smtClean="0"/>
              <a:t>Examples of information that IEEE 802 is interested in reviewing include,</a:t>
            </a:r>
          </a:p>
          <a:p>
            <a:pPr lvl="1">
              <a:lnSpc>
                <a:spcPct val="95000"/>
              </a:lnSpc>
            </a:pPr>
            <a:r>
              <a:rPr lang="en-US" altLang="en-US" smtClean="0"/>
              <a:t>The SI schedule as it develops</a:t>
            </a:r>
          </a:p>
          <a:p>
            <a:pPr lvl="1">
              <a:lnSpc>
                <a:spcPct val="95000"/>
              </a:lnSpc>
            </a:pPr>
            <a:r>
              <a:rPr lang="en-US" altLang="en-US" smtClean="0"/>
              <a:t>Details of the fairness criteria </a:t>
            </a:r>
          </a:p>
          <a:p>
            <a:pPr lvl="1">
              <a:lnSpc>
                <a:spcPct val="95000"/>
              </a:lnSpc>
            </a:pPr>
            <a:r>
              <a:rPr lang="en-US" altLang="en-US" smtClean="0"/>
              <a:t>The simulation scenarios</a:t>
            </a:r>
          </a:p>
          <a:p>
            <a:pPr lvl="1">
              <a:lnSpc>
                <a:spcPct val="95000"/>
              </a:lnSpc>
            </a:pPr>
            <a:r>
              <a:rPr lang="en-US" altLang="en-US" smtClean="0"/>
              <a:t>The LBT related parameters</a:t>
            </a:r>
          </a:p>
          <a:p>
            <a:pPr lvl="1">
              <a:lnSpc>
                <a:spcPct val="95000"/>
              </a:lnSpc>
            </a:pPr>
            <a:r>
              <a:rPr lang="en-US" altLang="en-US" smtClean="0"/>
              <a:t>The simulation methodology</a:t>
            </a:r>
          </a:p>
          <a:p>
            <a:pPr lvl="1">
              <a:lnSpc>
                <a:spcPct val="95000"/>
              </a:lnSpc>
            </a:pPr>
            <a:r>
              <a:rPr lang="en-US" altLang="en-US" smtClean="0"/>
              <a:t>Other coexistence mechanisms for fair sharing</a:t>
            </a:r>
          </a:p>
          <a:p>
            <a:pPr>
              <a:lnSpc>
                <a:spcPct val="95000"/>
              </a:lnSpc>
            </a:pPr>
            <a:r>
              <a:rPr lang="en-US" altLang="en-US" sz="2000" smtClean="0"/>
              <a:t>Our goal is for IEEE 802 and 3GPP to build towards a consensus on the best way for LAA to fairly share the same spectrum with 802.11 systems</a:t>
            </a:r>
          </a:p>
          <a:p>
            <a:pPr>
              <a:lnSpc>
                <a:spcPct val="95000"/>
              </a:lnSpc>
            </a:pPr>
            <a:endParaRPr lang="en-US" altLang="en-US" sz="2000" smtClean="0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B012FC4-7F87-41E2-8D06-051849D5262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200" b="0"/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5413"/>
            <a:ext cx="1533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11-14-1544 by Paul Nikolich, IEEE 802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2859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58125" cy="914400"/>
          </a:xfrm>
        </p:spPr>
        <p:txBody>
          <a:bodyPr/>
          <a:lstStyle/>
          <a:p>
            <a:r>
              <a:rPr lang="en-US" altLang="en-US" sz="2800" smtClean="0"/>
              <a:t>IEEE 802.11 CSMA/CA is better suited to sharing unlicensed spectrum  than TDMA-like systems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495800"/>
          </a:xfrm>
        </p:spPr>
        <p:txBody>
          <a:bodyPr/>
          <a:lstStyle/>
          <a:p>
            <a:r>
              <a:rPr lang="en-US" altLang="en-US" smtClean="0"/>
              <a:t>CSMA/CA works in ISM bands (such as 2.4 and 5.8 GHz band) where there is uncontrolled energy in the band</a:t>
            </a:r>
          </a:p>
          <a:p>
            <a:r>
              <a:rPr lang="en-US" altLang="en-US" smtClean="0"/>
              <a:t>IEEE 802.11 attempted to use TDMA-like systems (PCF and HCCA), and they have failed in the marketplace for a variety of reasons</a:t>
            </a:r>
          </a:p>
          <a:p>
            <a:pPr lvl="1"/>
            <a:r>
              <a:rPr lang="en-US" altLang="en-US" smtClean="0"/>
              <a:t>It is impractical to coordinate access between low-cost independent systems, particularly for mobile devices moving across networks</a:t>
            </a:r>
          </a:p>
          <a:p>
            <a:pPr lvl="1"/>
            <a:r>
              <a:rPr lang="en-US" altLang="en-US" smtClean="0"/>
              <a:t>The performance provided by CSMA/CA has proven by its wide adoption in the marketplace to be good enough for the vast majority of use cases</a:t>
            </a:r>
          </a:p>
          <a:p>
            <a:r>
              <a:rPr lang="en-US" altLang="en-US" smtClean="0"/>
              <a:t>License-exempt wireless systems cannot rely on the guaranteed reception of radio management and control traffic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AD972D4-3BD9-4023-9F19-084D84421D5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200" b="0"/>
          </a:p>
        </p:txBody>
      </p:sp>
      <p:sp>
        <p:nvSpPr>
          <p:cNvPr id="204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5413"/>
            <a:ext cx="1533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11-14-1544 by Paul Nikolich, IEEE 802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4207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95275" y="685800"/>
            <a:ext cx="8391525" cy="1219200"/>
          </a:xfrm>
        </p:spPr>
        <p:txBody>
          <a:bodyPr/>
          <a:lstStyle/>
          <a:p>
            <a:r>
              <a:rPr lang="en-US" altLang="en-US" sz="2800" smtClean="0"/>
              <a:t>IEEE 802.16h: it is challenging to make scheduled systems, like 802.16h, compatible with 802.11 systems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16388"/>
          </a:xfrm>
        </p:spPr>
        <p:txBody>
          <a:bodyPr/>
          <a:lstStyle/>
          <a:p>
            <a:r>
              <a:rPr lang="en-US" altLang="en-US" smtClean="0"/>
              <a:t>Note: Of all the 802 systems, 802.16h is the closest analog to LTE in unlicensed bands</a:t>
            </a:r>
          </a:p>
          <a:p>
            <a:r>
              <a:rPr lang="en-US" altLang="en-US" smtClean="0"/>
              <a:t>The time-synchronization requirements of 802.16h systems are incompatible with deployed 802.11 systems</a:t>
            </a:r>
          </a:p>
          <a:p>
            <a:r>
              <a:rPr lang="en-US" altLang="en-US" smtClean="0"/>
              <a:t>Coordination access required a high-cost high-speed control channel between 802.16h and 802.11 systems, which may be impractical</a:t>
            </a:r>
          </a:p>
          <a:p>
            <a:r>
              <a:rPr lang="en-US" altLang="en-US" smtClean="0"/>
              <a:t>Coordination of policy between 802.16h and multiple 802.11 systems is challenging since 802.11 systems are often independently managed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CEFFB13-51EB-42DD-852A-C3E69C7FDF4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200" b="0"/>
          </a:p>
        </p:txBody>
      </p:sp>
      <p:sp>
        <p:nvSpPr>
          <p:cNvPr id="235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5413"/>
            <a:ext cx="1533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11-14-1544 by Paul Nikolich, IEEE 802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225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8EF66EE-0789-45D2-9C93-2FDD6B02A94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802.15 Liaison Report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2014-11-07</a:t>
            </a:r>
          </a:p>
        </p:txBody>
      </p:sp>
      <p:graphicFrame>
        <p:nvGraphicFramePr>
          <p:cNvPr id="13319" name="Object 11"/>
          <p:cNvGraphicFramePr>
            <a:graphicFrameLocks noChangeAspect="1"/>
          </p:cNvGraphicFramePr>
          <p:nvPr/>
        </p:nvGraphicFramePr>
        <p:xfrm>
          <a:off x="533400" y="2286000"/>
          <a:ext cx="7802563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Document" r:id="rId4" imgW="8222841" imgH="2878142" progId="Word.Document.8">
                  <p:embed/>
                </p:oleObj>
              </mc:Choice>
              <mc:Fallback>
                <p:oleObj name="Document" r:id="rId4" imgW="8222841" imgH="28781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802563" cy="272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13943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EFAC3EA-C491-4BBB-84C2-6D1C15BE9C99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Liaison report on 802.15 as presented to 802.11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5008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72C2401-798F-4B86-B3E4-13EBD5E2CF8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15365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BFC2A26-12DC-4875-82E5-419EE348B16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802.15.3d</a:t>
            </a:r>
            <a:br>
              <a:rPr lang="en-US" altLang="en-US" sz="2800" smtClean="0"/>
            </a:br>
            <a:r>
              <a:rPr lang="en-US" altLang="en-US" sz="2800" smtClean="0"/>
              <a:t>100 Gb/s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de-DE" altLang="en-US" dirty="0" smtClean="0"/>
              <a:t>Worked on </a:t>
            </a:r>
          </a:p>
          <a:p>
            <a:pPr lvl="1"/>
            <a:r>
              <a:rPr lang="en-US" altLang="en-US" b="1" i="1" dirty="0" smtClean="0"/>
              <a:t>Applications Requirements Document (ARD) </a:t>
            </a:r>
            <a:r>
              <a:rPr lang="en-US" altLang="en-US" dirty="0" smtClean="0"/>
              <a:t>(Document </a:t>
            </a:r>
            <a:r>
              <a:rPr lang="en-US" altLang="en-US" b="1" dirty="0" smtClean="0"/>
              <a:t>15-14-0304-07-003d</a:t>
            </a:r>
            <a:r>
              <a:rPr lang="en-US" altLang="en-US" dirty="0" smtClean="0"/>
              <a:t>)</a:t>
            </a:r>
            <a:endParaRPr lang="de-DE" altLang="en-US" dirty="0" smtClean="0"/>
          </a:p>
          <a:p>
            <a:pPr lvl="1"/>
            <a:r>
              <a:rPr lang="en-US" altLang="en-US" b="1" i="1" dirty="0" smtClean="0"/>
              <a:t>Channel Modeling Document (CMD) </a:t>
            </a:r>
            <a:r>
              <a:rPr lang="en-US" altLang="en-US" dirty="0" smtClean="0"/>
              <a:t>(Document </a:t>
            </a:r>
            <a:r>
              <a:rPr lang="en-US" altLang="en-US" b="1" dirty="0" smtClean="0"/>
              <a:t>15-14-0310-04-003d</a:t>
            </a:r>
            <a:r>
              <a:rPr lang="en-US" altLang="en-US" dirty="0" smtClean="0"/>
              <a:t>)</a:t>
            </a:r>
            <a:endParaRPr lang="de-DE" altLang="en-US" dirty="0" smtClean="0"/>
          </a:p>
          <a:p>
            <a:pPr lvl="1"/>
            <a:r>
              <a:rPr lang="en-US" altLang="en-US" b="1" i="1" dirty="0" smtClean="0"/>
              <a:t>Technical Requirements Document (TRD) </a:t>
            </a:r>
            <a:r>
              <a:rPr lang="en-US" altLang="en-US" dirty="0" smtClean="0"/>
              <a:t>(Document </a:t>
            </a:r>
            <a:r>
              <a:rPr lang="en-US" altLang="en-US" b="1" dirty="0" smtClean="0"/>
              <a:t>15-14-0309-03-003d</a:t>
            </a:r>
            <a:r>
              <a:rPr lang="en-US" altLang="en-US" dirty="0" smtClean="0"/>
              <a:t>)</a:t>
            </a:r>
            <a:endParaRPr lang="de-DE" altLang="en-US" dirty="0" smtClean="0"/>
          </a:p>
        </p:txBody>
      </p:sp>
      <p:sp>
        <p:nvSpPr>
          <p:cNvPr id="1536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1536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51216" y="6475413"/>
            <a:ext cx="51776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1221C460-58C5-418E-B528-9D04483B927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7024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B538209-8075-4CB3-ACE7-C386C0A5ECF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16389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4855655-483F-45D5-9768-0976C688F0BF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802.15.4n</a:t>
            </a:r>
            <a:br>
              <a:rPr lang="en-US" altLang="en-US" sz="2800" smtClean="0"/>
            </a:br>
            <a:r>
              <a:rPr lang="en-US" altLang="en-US" sz="2800" smtClean="0"/>
              <a:t>Chinese Medical Band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en-US" dirty="0" smtClean="0">
                <a:cs typeface="Times New Roman" pitchFamily="18" charset="0"/>
              </a:rPr>
              <a:t>Letter Ballot (LB-96) Results: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cs typeface="Times New Roman" pitchFamily="18" charset="0"/>
              </a:rPr>
              <a:t>Yes 94, No 5, Abstain 8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 smtClean="0">
                <a:cs typeface="Times New Roman" pitchFamily="18" charset="0"/>
              </a:rPr>
              <a:t>LB-96 Passed with 44 comments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 smtClean="0">
                <a:cs typeface="Times New Roman" pitchFamily="18" charset="0"/>
              </a:rPr>
              <a:t>No new “No” voters, all comments editorial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cs typeface="Times New Roman" pitchFamily="18" charset="0"/>
              </a:rPr>
              <a:t>Addressed all of the comments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cs typeface="Times New Roman" pitchFamily="18" charset="0"/>
              </a:rPr>
              <a:t>Going out for last recirculation WG ballot after meeting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cs typeface="Times New Roman" pitchFamily="18" charset="0"/>
              </a:rPr>
              <a:t>Setting up sponsor ballot pool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dirty="0" smtClean="0">
              <a:cs typeface="Times New Roman" pitchFamily="18" charset="0"/>
            </a:endParaRPr>
          </a:p>
        </p:txBody>
      </p:sp>
      <p:sp>
        <p:nvSpPr>
          <p:cNvPr id="1639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639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51216" y="6475413"/>
            <a:ext cx="51776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557B626E-8F4D-4DB8-B6B9-D32C8DD70E80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3005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2014</a:t>
            </a:r>
            <a:endParaRPr lang="en-US" altLang="en-US" sz="1800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58293E6-5FE6-44C7-95D3-AF5637D3E32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17413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ED474FC-365C-4228-BDCB-40C72CDD878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802.15.4q</a:t>
            </a:r>
            <a:br>
              <a:rPr lang="en-US" altLang="en-US" sz="2800" smtClean="0"/>
            </a:br>
            <a:r>
              <a:rPr lang="en-US" altLang="en-US" sz="2800" smtClean="0"/>
              <a:t>Ultra Low Power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First Initial WG Ballot LB95 on draft 1.0 closed October 10, 2014.   Results 68/12/6 85.00% Passed!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Received 300 comments; 200 resolved.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Set up BRC to finish addressing comments and send updated draft out for recirculation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Hope to get recirculation done by next meeting</a:t>
            </a:r>
          </a:p>
        </p:txBody>
      </p:sp>
      <p:sp>
        <p:nvSpPr>
          <p:cNvPr id="1741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5/17 of 11-14-1546 by 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1516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76784</TotalTime>
  <Words>11720</Words>
  <Application>Microsoft Office PowerPoint</Application>
  <PresentationFormat>On-screen Show (4:3)</PresentationFormat>
  <Paragraphs>2552</Paragraphs>
  <Slides>144</Slides>
  <Notes>144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46" baseType="lpstr">
      <vt:lpstr>Default Design</vt:lpstr>
      <vt:lpstr>Document</vt:lpstr>
      <vt:lpstr>802.11 November 2014 Closing Reports</vt:lpstr>
      <vt:lpstr>Abstract</vt:lpstr>
      <vt:lpstr>Attendance</vt:lpstr>
      <vt:lpstr>Attendance Total</vt:lpstr>
      <vt:lpstr>Attendance Histogram (Thu) </vt:lpstr>
      <vt:lpstr>Attendance by Country</vt:lpstr>
      <vt:lpstr>Type of Groups</vt:lpstr>
      <vt:lpstr>Groups</vt:lpstr>
      <vt:lpstr>802.11 WG Editor’s Meeting (Nov ‘14)</vt:lpstr>
      <vt:lpstr>Volunteer Editor Contacts</vt:lpstr>
      <vt:lpstr>Amendment &amp; other ordering notes</vt:lpstr>
      <vt:lpstr>802.11 Style Guide</vt:lpstr>
      <vt:lpstr>Editor Amendment Ordering</vt:lpstr>
      <vt:lpstr>Draft Development Snapshot</vt:lpstr>
      <vt:lpstr>MIB style, Visio and Frame practices </vt:lpstr>
      <vt:lpstr>ARC Closing Report </vt:lpstr>
      <vt:lpstr>Abstract</vt:lpstr>
      <vt:lpstr>Work Completed</vt:lpstr>
      <vt:lpstr>Work Completed (con’t)</vt:lpstr>
      <vt:lpstr>Teleconference(s)</vt:lpstr>
      <vt:lpstr>January 2014 Plans</vt:lpstr>
      <vt:lpstr>PAR Review SC Closing Report  November 2014</vt:lpstr>
      <vt:lpstr>Snapshot</vt:lpstr>
      <vt:lpstr>PAR SC –  November 2014 Chair: Jon Rosdahl</vt:lpstr>
      <vt:lpstr>Output</vt:lpstr>
      <vt:lpstr>References</vt:lpstr>
      <vt:lpstr>Publicity Closing Report</vt:lpstr>
      <vt:lpstr>Abstract</vt:lpstr>
      <vt:lpstr>PowerPoint Presentation</vt:lpstr>
      <vt:lpstr>IEEE 802.11/15 Regulatory SC San Antonio Closing Report</vt:lpstr>
      <vt:lpstr>Abstract</vt:lpstr>
      <vt:lpstr>Agenda</vt:lpstr>
      <vt:lpstr>Accomplishments</vt:lpstr>
      <vt:lpstr>Accomplishments [2]</vt:lpstr>
      <vt:lpstr>References</vt:lpstr>
      <vt:lpstr>Closing Report</vt:lpstr>
      <vt:lpstr>Abstract</vt:lpstr>
      <vt:lpstr>PowerPoint Presentation</vt:lpstr>
      <vt:lpstr>IEEE 802 JTC1 SC closing report (Nov 2014)</vt:lpstr>
      <vt:lpstr>Abstract</vt:lpstr>
      <vt:lpstr>IEEE 802 has pushed ten standards completely through the PSDO ratification process …</vt:lpstr>
      <vt:lpstr>… and IEEE 802 has ten standards in the pipeline for ratification under the PSDO process</vt:lpstr>
      <vt:lpstr>The SC discussed the outcomes of the SC6  meeting in London</vt:lpstr>
      <vt:lpstr>The SC will focus in Atlanta on PSDO matters and WG7 proposal teleconferences</vt:lpstr>
      <vt:lpstr>IEEE 802.11mc Closing Report for November 2014</vt:lpstr>
      <vt:lpstr>Abstract</vt:lpstr>
      <vt:lpstr>Status </vt:lpstr>
      <vt:lpstr>TGmc Plan of Record - modified</vt:lpstr>
      <vt:lpstr>Teleconferences and next steps</vt:lpstr>
      <vt:lpstr>IEEE 802.11ah Closing Report for November 2014</vt:lpstr>
      <vt:lpstr>Abstract</vt:lpstr>
      <vt:lpstr>Activity in TGah</vt:lpstr>
      <vt:lpstr>Going forward</vt:lpstr>
      <vt:lpstr>Teleconference</vt:lpstr>
      <vt:lpstr>TGah Timeline – No change</vt:lpstr>
      <vt:lpstr>IEEE 802.11TGai Closing Report</vt:lpstr>
      <vt:lpstr>Abstract</vt:lpstr>
      <vt:lpstr>IEEE 802.11 FILS TGai –  Nov 2014 San Antonio</vt:lpstr>
      <vt:lpstr>Accomplishments  TGai  1/2</vt:lpstr>
      <vt:lpstr>Accomplishments  TGai  2/2</vt:lpstr>
      <vt:lpstr>Plan for Jan</vt:lpstr>
      <vt:lpstr>Time line of TGai (no changes)</vt:lpstr>
      <vt:lpstr>Teleconference Schedule </vt:lpstr>
      <vt:lpstr>Reference</vt:lpstr>
      <vt:lpstr>IEEE 802.11aj November 2014 Closing Report</vt:lpstr>
      <vt:lpstr>Abstract</vt:lpstr>
      <vt:lpstr>Work Completed</vt:lpstr>
      <vt:lpstr>January 2015 Goals</vt:lpstr>
      <vt:lpstr>Conference Call Times</vt:lpstr>
      <vt:lpstr>TGak November Closing Report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November 2014 Closing Report</vt:lpstr>
      <vt:lpstr>Abstract</vt:lpstr>
      <vt:lpstr>TG Structure</vt:lpstr>
      <vt:lpstr>Work Completed – TG Documents</vt:lpstr>
      <vt:lpstr>Work Completed – Technical Presentations</vt:lpstr>
      <vt:lpstr>January 2015 Goals</vt:lpstr>
      <vt:lpstr>Conference Call Times</vt:lpstr>
      <vt:lpstr>NG60 SG November 2014 Closing Report</vt:lpstr>
      <vt:lpstr>Abstract</vt:lpstr>
      <vt:lpstr>Work Completed</vt:lpstr>
      <vt:lpstr>January 2015 Goals</vt:lpstr>
      <vt:lpstr>Conference Call Times</vt:lpstr>
      <vt:lpstr>Nov 802.19 Liaison Report</vt:lpstr>
      <vt:lpstr>Presentation Outline</vt:lpstr>
      <vt:lpstr>IEEE 802 wants to work with 3GPP to achieve consensus on 802.11/LAA sharing</vt:lpstr>
      <vt:lpstr>IEEE 802.11 CSMA/CA is better suited to sharing unlicensed spectrum  than TDMA-like systems</vt:lpstr>
      <vt:lpstr>IEEE 802.16h: it is challenging to make scheduled systems, like 802.16h, compatible with 802.11 systems</vt:lpstr>
      <vt:lpstr>802.15 Liaison Report</vt:lpstr>
      <vt:lpstr>Abstract</vt:lpstr>
      <vt:lpstr>802.15.3d 100 Gb/s</vt:lpstr>
      <vt:lpstr>802.15.4n Chinese Medical Band</vt:lpstr>
      <vt:lpstr>802.15.4q Ultra Low Power</vt:lpstr>
      <vt:lpstr>802.15.4r Distance Measurement Techniques</vt:lpstr>
      <vt:lpstr>802.15.4s Spectrum Resources Usage</vt:lpstr>
      <vt:lpstr>802.15.8 Peer Aware Communications</vt:lpstr>
      <vt:lpstr>802.15.9 Key Management Protocol</vt:lpstr>
      <vt:lpstr>802.15.10 Layer 2/Mesh Under Routing (L2R)</vt:lpstr>
      <vt:lpstr>802.15.7a Optical Camera Communication SG</vt:lpstr>
      <vt:lpstr>6TiSCH IG</vt:lpstr>
      <vt:lpstr>Dependable IG</vt:lpstr>
      <vt:lpstr>THz IG</vt:lpstr>
      <vt:lpstr>WNG SC</vt:lpstr>
      <vt:lpstr>Maintenance SC</vt:lpstr>
      <vt:lpstr>References</vt:lpstr>
      <vt:lpstr>802.21 Liaison Report</vt:lpstr>
      <vt:lpstr>Abstract</vt:lpstr>
      <vt:lpstr>802.21.1 Services (SAUC) -&gt; Media Inependent Services and Use Cases (MISU)</vt:lpstr>
      <vt:lpstr>802.21d (MuGM) Multicast Group Management Task Group</vt:lpstr>
      <vt:lpstr>802.21m (REVP) 802.21-2008 Revision Project</vt:lpstr>
      <vt:lpstr>References</vt:lpstr>
      <vt:lpstr>802.24 Vertical Applications  Technical Advisory Group Smart Grid Task Group Liaison Report</vt:lpstr>
      <vt:lpstr>802.24 Structure</vt:lpstr>
      <vt:lpstr>November 2014 activities</vt:lpstr>
      <vt:lpstr>IEEE 802.1 OmniRAN TG Status Report to IEEE 802 WGs</vt:lpstr>
      <vt:lpstr>IEEE 802.1 OmniRAN TG Resources</vt:lpstr>
      <vt:lpstr>OmniRAN TG Achievements</vt:lpstr>
      <vt:lpstr>Looking forward to next session in  Atlanta, Jan 12-15, 2015</vt:lpstr>
      <vt:lpstr>Wednesday Plenary Liaison Reports</vt:lpstr>
      <vt:lpstr>Wi-Fi Alliance Liaison Update</vt:lpstr>
      <vt:lpstr>PowerPoint Presentation</vt:lpstr>
      <vt:lpstr>PowerPoint Presentation</vt:lpstr>
      <vt:lpstr>PowerPoint Presentation</vt:lpstr>
      <vt:lpstr>IEEE 802.11-IETF Liaison Report</vt:lpstr>
      <vt:lpstr>Abstract</vt:lpstr>
      <vt:lpstr>IETF- IEEE 802 Liaison Activity  </vt:lpstr>
      <vt:lpstr>IETF Meetings</vt:lpstr>
      <vt:lpstr>Protocol to Access White Space database (paws) WG</vt:lpstr>
      <vt:lpstr>RADEXT WG</vt:lpstr>
      <vt:lpstr>IETF Geographic Location and Privacy (Geopriv) WG</vt:lpstr>
      <vt:lpstr>Emergency Context Resolution with Internet Technologies (ECRIT) </vt:lpstr>
      <vt:lpstr>Home Networking (homenet) WG</vt:lpstr>
      <vt:lpstr>Operations Area Working Group</vt:lpstr>
      <vt:lpstr>Active Queue Management (AQM)</vt:lpstr>
      <vt:lpstr>Transport Layer Security (TLS)</vt:lpstr>
      <vt:lpstr>Extensions for Scalable DNS Service Discovery (dnssd)</vt:lpstr>
      <vt:lpstr>Of Interest to Smart Grid</vt:lpstr>
      <vt:lpstr>References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Reports</dc:title>
  <dc:creator>dstanley@arubanetworks.com</dc:creator>
  <cp:lastModifiedBy>Dorothy Stanley</cp:lastModifiedBy>
  <cp:revision>1285</cp:revision>
  <cp:lastPrinted>1998-02-10T13:28:06Z</cp:lastPrinted>
  <dcterms:created xsi:type="dcterms:W3CDTF">1998-02-10T13:07:52Z</dcterms:created>
  <dcterms:modified xsi:type="dcterms:W3CDTF">2014-11-08T14:52:33Z</dcterms:modified>
</cp:coreProperties>
</file>