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0" r:id="rId3"/>
    <p:sldId id="274" r:id="rId4"/>
    <p:sldId id="323" r:id="rId5"/>
    <p:sldId id="275" r:id="rId6"/>
    <p:sldId id="326" r:id="rId7"/>
    <p:sldId id="334" r:id="rId8"/>
    <p:sldId id="332" r:id="rId9"/>
    <p:sldId id="335" r:id="rId10"/>
    <p:sldId id="325" r:id="rId11"/>
    <p:sldId id="337" r:id="rId12"/>
    <p:sldId id="336" r:id="rId13"/>
    <p:sldId id="327" r:id="rId14"/>
    <p:sldId id="328" r:id="rId15"/>
    <p:sldId id="329" r:id="rId16"/>
    <p:sldId id="330" r:id="rId17"/>
    <p:sldId id="331" r:id="rId18"/>
    <p:sldId id="333" r:id="rId19"/>
    <p:sldId id="301" r:id="rId2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99CCFF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7842" autoAdjust="0"/>
  </p:normalViewPr>
  <p:slideViewPr>
    <p:cSldViewPr>
      <p:cViewPr>
        <p:scale>
          <a:sx n="85" d="100"/>
          <a:sy n="85" d="100"/>
        </p:scale>
        <p:origin x="-112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36228-2FD9-4C1D-9731-C9A654C28F74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59DA3550-1FB9-403C-AF46-C45CE770A839}">
      <dgm:prSet phldrT="[Text]"/>
      <dgm:spPr/>
      <dgm:t>
        <a:bodyPr/>
        <a:lstStyle/>
        <a:p>
          <a:r>
            <a:rPr lang="en-US" smtClean="0"/>
            <a:t>RSSI </a:t>
          </a:r>
        </a:p>
        <a:p>
          <a:r>
            <a:rPr lang="en-US" smtClean="0"/>
            <a:t>~5-10m</a:t>
          </a:r>
          <a:endParaRPr lang="en-US" dirty="0" smtClean="0"/>
        </a:p>
      </dgm:t>
    </dgm:pt>
    <dgm:pt modelId="{01960343-48E5-4B8F-B18C-7C7C89A986A0}" type="parTrans" cxnId="{E87A8F87-2F25-408B-82C2-AFBCCC6D00C1}">
      <dgm:prSet/>
      <dgm:spPr/>
      <dgm:t>
        <a:bodyPr/>
        <a:lstStyle/>
        <a:p>
          <a:endParaRPr lang="en-US"/>
        </a:p>
      </dgm:t>
    </dgm:pt>
    <dgm:pt modelId="{61AF3C06-7D89-4C9C-87C7-89FA4CF76234}" type="sibTrans" cxnId="{E87A8F87-2F25-408B-82C2-AFBCCC6D00C1}">
      <dgm:prSet/>
      <dgm:spPr/>
      <dgm:t>
        <a:bodyPr/>
        <a:lstStyle/>
        <a:p>
          <a:endParaRPr lang="en-US"/>
        </a:p>
      </dgm:t>
    </dgm:pt>
    <dgm:pt modelId="{1D2BA242-61A4-45F9-A00C-E60F9FC64A6D}">
      <dgm:prSet phldrT="[Text]"/>
      <dgm:spPr/>
      <dgm:t>
        <a:bodyPr/>
        <a:lstStyle/>
        <a:p>
          <a:r>
            <a:rPr lang="en-US" dirty="0" smtClean="0"/>
            <a:t>Time Of Departure ~3-5m</a:t>
          </a:r>
        </a:p>
      </dgm:t>
    </dgm:pt>
    <dgm:pt modelId="{7E63B200-BD19-432A-BC1A-34CA15F56527}" type="parTrans" cxnId="{B816C61A-6805-4CDE-966D-15C8D0A6C68D}">
      <dgm:prSet/>
      <dgm:spPr/>
      <dgm:t>
        <a:bodyPr/>
        <a:lstStyle/>
        <a:p>
          <a:endParaRPr lang="en-US"/>
        </a:p>
      </dgm:t>
    </dgm:pt>
    <dgm:pt modelId="{D66AF98F-AD3B-4E9C-AF36-DA22DADBBEE5}" type="sibTrans" cxnId="{B816C61A-6805-4CDE-966D-15C8D0A6C68D}">
      <dgm:prSet/>
      <dgm:spPr/>
      <dgm:t>
        <a:bodyPr/>
        <a:lstStyle/>
        <a:p>
          <a:endParaRPr lang="en-US"/>
        </a:p>
      </dgm:t>
    </dgm:pt>
    <dgm:pt modelId="{467F2BB7-F310-48A4-944E-F96F12F70647}">
      <dgm:prSet phldrT="[Text]"/>
      <dgm:spPr/>
      <dgm:t>
        <a:bodyPr/>
        <a:lstStyle/>
        <a:p>
          <a:r>
            <a:rPr lang="en-US" dirty="0" smtClean="0"/>
            <a:t>Fine timing measurement 1-2m</a:t>
          </a:r>
        </a:p>
      </dgm:t>
    </dgm:pt>
    <dgm:pt modelId="{A3818017-F04A-4422-BA63-C35574DD2DFB}" type="parTrans" cxnId="{F361AE7E-AB5C-4CC3-B111-FBB26F871C0F}">
      <dgm:prSet/>
      <dgm:spPr/>
      <dgm:t>
        <a:bodyPr/>
        <a:lstStyle/>
        <a:p>
          <a:endParaRPr lang="en-US"/>
        </a:p>
      </dgm:t>
    </dgm:pt>
    <dgm:pt modelId="{121F11CE-89B3-45A0-A3A2-AFEC0A6687B3}" type="sibTrans" cxnId="{F361AE7E-AB5C-4CC3-B111-FBB26F871C0F}">
      <dgm:prSet/>
      <dgm:spPr/>
      <dgm:t>
        <a:bodyPr/>
        <a:lstStyle/>
        <a:p>
          <a:endParaRPr lang="en-US"/>
        </a:p>
      </dgm:t>
    </dgm:pt>
    <dgm:pt modelId="{E907CBA1-203F-4EE4-BE9B-92CBF7EF2CCE}">
      <dgm:prSet phldrT="[Text]"/>
      <dgm:spPr/>
      <dgm:t>
        <a:bodyPr/>
        <a:lstStyle/>
        <a:p>
          <a:r>
            <a:rPr lang="en-US" dirty="0" smtClean="0"/>
            <a:t>Next Generation …</a:t>
          </a:r>
        </a:p>
      </dgm:t>
    </dgm:pt>
    <dgm:pt modelId="{EFE93677-C564-4976-A5E5-6EF2C5954844}" type="parTrans" cxnId="{D953B481-A48F-48D1-A9A3-C4433C437D02}">
      <dgm:prSet/>
      <dgm:spPr/>
      <dgm:t>
        <a:bodyPr/>
        <a:lstStyle/>
        <a:p>
          <a:endParaRPr lang="en-US"/>
        </a:p>
      </dgm:t>
    </dgm:pt>
    <dgm:pt modelId="{077F8A74-A16A-42C2-A68A-148A94304934}" type="sibTrans" cxnId="{D953B481-A48F-48D1-A9A3-C4433C437D02}">
      <dgm:prSet/>
      <dgm:spPr/>
      <dgm:t>
        <a:bodyPr/>
        <a:lstStyle/>
        <a:p>
          <a:endParaRPr lang="en-US"/>
        </a:p>
      </dgm:t>
    </dgm:pt>
    <dgm:pt modelId="{07F16DBB-010D-48C3-9D04-AE9400FD820C}" type="pres">
      <dgm:prSet presAssocID="{CA236228-2FD9-4C1D-9731-C9A654C28F74}" presName="Name0" presStyleCnt="0">
        <dgm:presLayoutVars>
          <dgm:dir/>
          <dgm:animLvl val="lvl"/>
          <dgm:resizeHandles val="exact"/>
        </dgm:presLayoutVars>
      </dgm:prSet>
      <dgm:spPr/>
    </dgm:pt>
    <dgm:pt modelId="{72D6FFA8-9713-4EFE-A890-14D7068BCA14}" type="pres">
      <dgm:prSet presAssocID="{59DA3550-1FB9-403C-AF46-C45CE770A83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BE6574-790B-479C-980E-DB6771898DC3}" type="pres">
      <dgm:prSet presAssocID="{61AF3C06-7D89-4C9C-87C7-89FA4CF76234}" presName="parTxOnlySpace" presStyleCnt="0"/>
      <dgm:spPr/>
    </dgm:pt>
    <dgm:pt modelId="{25FAD896-E16F-4E10-80CC-7994548F69F5}" type="pres">
      <dgm:prSet presAssocID="{1D2BA242-61A4-45F9-A00C-E60F9FC64A6D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9B74D-D0B0-405B-8F0B-B638C553A9DE}" type="pres">
      <dgm:prSet presAssocID="{D66AF98F-AD3B-4E9C-AF36-DA22DADBBEE5}" presName="parTxOnlySpace" presStyleCnt="0"/>
      <dgm:spPr/>
    </dgm:pt>
    <dgm:pt modelId="{7FF3EB8F-858D-4EE7-BAC3-364FB13F440B}" type="pres">
      <dgm:prSet presAssocID="{467F2BB7-F310-48A4-944E-F96F12F70647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FC8B31-C9C2-4791-9CE0-37C1549CC2B6}" type="pres">
      <dgm:prSet presAssocID="{121F11CE-89B3-45A0-A3A2-AFEC0A6687B3}" presName="parTxOnlySpace" presStyleCnt="0"/>
      <dgm:spPr/>
    </dgm:pt>
    <dgm:pt modelId="{A2C6F42D-00C8-4FA9-8F9F-F5EA6240260C}" type="pres">
      <dgm:prSet presAssocID="{E907CBA1-203F-4EE4-BE9B-92CBF7EF2CCE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B73628-62DD-46EA-A7CF-B396EFA17E20}" type="presOf" srcId="{1D2BA242-61A4-45F9-A00C-E60F9FC64A6D}" destId="{25FAD896-E16F-4E10-80CC-7994548F69F5}" srcOrd="0" destOrd="0" presId="urn:microsoft.com/office/officeart/2005/8/layout/chevron1"/>
    <dgm:cxn modelId="{B816C61A-6805-4CDE-966D-15C8D0A6C68D}" srcId="{CA236228-2FD9-4C1D-9731-C9A654C28F74}" destId="{1D2BA242-61A4-45F9-A00C-E60F9FC64A6D}" srcOrd="1" destOrd="0" parTransId="{7E63B200-BD19-432A-BC1A-34CA15F56527}" sibTransId="{D66AF98F-AD3B-4E9C-AF36-DA22DADBBEE5}"/>
    <dgm:cxn modelId="{FB276382-E0E1-4B74-84EC-6B29D895E275}" type="presOf" srcId="{CA236228-2FD9-4C1D-9731-C9A654C28F74}" destId="{07F16DBB-010D-48C3-9D04-AE9400FD820C}" srcOrd="0" destOrd="0" presId="urn:microsoft.com/office/officeart/2005/8/layout/chevron1"/>
    <dgm:cxn modelId="{885DEE0D-B770-47BD-812C-E904E02AE526}" type="presOf" srcId="{467F2BB7-F310-48A4-944E-F96F12F70647}" destId="{7FF3EB8F-858D-4EE7-BAC3-364FB13F440B}" srcOrd="0" destOrd="0" presId="urn:microsoft.com/office/officeart/2005/8/layout/chevron1"/>
    <dgm:cxn modelId="{F361AE7E-AB5C-4CC3-B111-FBB26F871C0F}" srcId="{CA236228-2FD9-4C1D-9731-C9A654C28F74}" destId="{467F2BB7-F310-48A4-944E-F96F12F70647}" srcOrd="2" destOrd="0" parTransId="{A3818017-F04A-4422-BA63-C35574DD2DFB}" sibTransId="{121F11CE-89B3-45A0-A3A2-AFEC0A6687B3}"/>
    <dgm:cxn modelId="{E87A8F87-2F25-408B-82C2-AFBCCC6D00C1}" srcId="{CA236228-2FD9-4C1D-9731-C9A654C28F74}" destId="{59DA3550-1FB9-403C-AF46-C45CE770A839}" srcOrd="0" destOrd="0" parTransId="{01960343-48E5-4B8F-B18C-7C7C89A986A0}" sibTransId="{61AF3C06-7D89-4C9C-87C7-89FA4CF76234}"/>
    <dgm:cxn modelId="{C5600375-F618-4F74-9F7E-BFDBA92FE129}" type="presOf" srcId="{E907CBA1-203F-4EE4-BE9B-92CBF7EF2CCE}" destId="{A2C6F42D-00C8-4FA9-8F9F-F5EA6240260C}" srcOrd="0" destOrd="0" presId="urn:microsoft.com/office/officeart/2005/8/layout/chevron1"/>
    <dgm:cxn modelId="{C3672AC3-EEC2-4799-853D-F7AA23B50454}" type="presOf" srcId="{59DA3550-1FB9-403C-AF46-C45CE770A839}" destId="{72D6FFA8-9713-4EFE-A890-14D7068BCA14}" srcOrd="0" destOrd="0" presId="urn:microsoft.com/office/officeart/2005/8/layout/chevron1"/>
    <dgm:cxn modelId="{D953B481-A48F-48D1-A9A3-C4433C437D02}" srcId="{CA236228-2FD9-4C1D-9731-C9A654C28F74}" destId="{E907CBA1-203F-4EE4-BE9B-92CBF7EF2CCE}" srcOrd="3" destOrd="0" parTransId="{EFE93677-C564-4976-A5E5-6EF2C5954844}" sibTransId="{077F8A74-A16A-42C2-A68A-148A94304934}"/>
    <dgm:cxn modelId="{054E538F-2766-4371-AA7F-0438F73E2BD9}" type="presParOf" srcId="{07F16DBB-010D-48C3-9D04-AE9400FD820C}" destId="{72D6FFA8-9713-4EFE-A890-14D7068BCA14}" srcOrd="0" destOrd="0" presId="urn:microsoft.com/office/officeart/2005/8/layout/chevron1"/>
    <dgm:cxn modelId="{0D2EE502-3DF1-44A3-B3B1-8386B562B2B0}" type="presParOf" srcId="{07F16DBB-010D-48C3-9D04-AE9400FD820C}" destId="{3CBE6574-790B-479C-980E-DB6771898DC3}" srcOrd="1" destOrd="0" presId="urn:microsoft.com/office/officeart/2005/8/layout/chevron1"/>
    <dgm:cxn modelId="{6A4AEFD0-5DB6-4D84-AC96-657E56EF5B97}" type="presParOf" srcId="{07F16DBB-010D-48C3-9D04-AE9400FD820C}" destId="{25FAD896-E16F-4E10-80CC-7994548F69F5}" srcOrd="2" destOrd="0" presId="urn:microsoft.com/office/officeart/2005/8/layout/chevron1"/>
    <dgm:cxn modelId="{972A6E4B-6186-4726-AD96-72883C26006E}" type="presParOf" srcId="{07F16DBB-010D-48C3-9D04-AE9400FD820C}" destId="{C9E9B74D-D0B0-405B-8F0B-B638C553A9DE}" srcOrd="3" destOrd="0" presId="urn:microsoft.com/office/officeart/2005/8/layout/chevron1"/>
    <dgm:cxn modelId="{BCFC1EED-52F0-48F6-BD6A-E429C387B2C6}" type="presParOf" srcId="{07F16DBB-010D-48C3-9D04-AE9400FD820C}" destId="{7FF3EB8F-858D-4EE7-BAC3-364FB13F440B}" srcOrd="4" destOrd="0" presId="urn:microsoft.com/office/officeart/2005/8/layout/chevron1"/>
    <dgm:cxn modelId="{1BF5E0C1-6798-4487-AD66-3F2D97FECD60}" type="presParOf" srcId="{07F16DBB-010D-48C3-9D04-AE9400FD820C}" destId="{E2FC8B31-C9C2-4791-9CE0-37C1549CC2B6}" srcOrd="5" destOrd="0" presId="urn:microsoft.com/office/officeart/2005/8/layout/chevron1"/>
    <dgm:cxn modelId="{A6A7D741-C61C-49E6-9641-91444911D924}" type="presParOf" srcId="{07F16DBB-010D-48C3-9D04-AE9400FD820C}" destId="{A2C6F42D-00C8-4FA9-8F9F-F5EA6240260C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D6FFA8-9713-4EFE-A890-14D7068BCA14}">
      <dsp:nvSpPr>
        <dsp:cNvPr id="0" name=""/>
        <dsp:cNvSpPr/>
      </dsp:nvSpPr>
      <dsp:spPr>
        <a:xfrm>
          <a:off x="380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RSSI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~5-10m</a:t>
          </a:r>
          <a:endParaRPr lang="en-US" sz="1800" kern="1200" dirty="0" smtClean="0"/>
        </a:p>
      </dsp:txBody>
      <dsp:txXfrm>
        <a:off x="447120" y="1588686"/>
        <a:ext cx="1329940" cy="886626"/>
      </dsp:txXfrm>
    </dsp:sp>
    <dsp:sp modelId="{25FAD896-E16F-4E10-80CC-7994548F69F5}">
      <dsp:nvSpPr>
        <dsp:cNvPr id="0" name=""/>
        <dsp:cNvSpPr/>
      </dsp:nvSpPr>
      <dsp:spPr>
        <a:xfrm>
          <a:off x="199871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3694"/>
            <a:lumOff val="948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Time Of Departure ~3-5m</a:t>
          </a:r>
        </a:p>
      </dsp:txBody>
      <dsp:txXfrm>
        <a:off x="2442030" y="1588686"/>
        <a:ext cx="1329940" cy="886626"/>
      </dsp:txXfrm>
    </dsp:sp>
    <dsp:sp modelId="{7FF3EB8F-858D-4EE7-BAC3-364FB13F440B}">
      <dsp:nvSpPr>
        <dsp:cNvPr id="0" name=""/>
        <dsp:cNvSpPr/>
      </dsp:nvSpPr>
      <dsp:spPr>
        <a:xfrm>
          <a:off x="399362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7387"/>
            <a:lumOff val="189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Fine timing measurement 1-2m</a:t>
          </a:r>
        </a:p>
      </dsp:txBody>
      <dsp:txXfrm>
        <a:off x="4436940" y="1588686"/>
        <a:ext cx="1329940" cy="886626"/>
      </dsp:txXfrm>
    </dsp:sp>
    <dsp:sp modelId="{A2C6F42D-00C8-4FA9-8F9F-F5EA6240260C}">
      <dsp:nvSpPr>
        <dsp:cNvPr id="0" name=""/>
        <dsp:cNvSpPr/>
      </dsp:nvSpPr>
      <dsp:spPr>
        <a:xfrm>
          <a:off x="5988537" y="1588686"/>
          <a:ext cx="2216566" cy="886626"/>
        </a:xfrm>
        <a:prstGeom prst="chevron">
          <a:avLst/>
        </a:prstGeom>
        <a:solidFill>
          <a:schemeClr val="accent2">
            <a:shade val="80000"/>
            <a:hueOff val="0"/>
            <a:satOff val="-11081"/>
            <a:lumOff val="284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Next Generation …</a:t>
          </a:r>
        </a:p>
      </dsp:txBody>
      <dsp:txXfrm>
        <a:off x="6431850" y="1588686"/>
        <a:ext cx="1329940" cy="886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802.11-14/1329r4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753411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019524" y="9001125"/>
            <a:ext cx="319395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8374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01992" y="9001125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/>
              <a:t>Page </a:t>
            </a:r>
            <a:fld id="{8AA50CA4-A066-401F-B064-6E95FCBB410C}" type="slidenum">
              <a:rPr lang="en-US" altLang="en-US"/>
              <a:pPr/>
              <a:t>14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dirty="0" smtClean="0"/>
              <a:t>M</a:t>
            </a:r>
            <a:r>
              <a:rPr lang="en-US" sz="1600" b="0" dirty="0" smtClean="0"/>
              <a:t>aking development effort easier.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600" b="0" dirty="0" smtClean="0"/>
              <a:t>time to market shorter which provide an opportunity for cost efficient strong penetration real world products.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200" b="0" dirty="0" smtClean="0"/>
              <a:t>Using existing connectivity technology also promotes interoperability as it uses existing SDOs and ITOs.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the Swiss army knife of modern days – the smartphone,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Vendor</a:t>
            </a:r>
            <a:r>
              <a:rPr lang="en-US" baseline="0" dirty="0" smtClean="0"/>
              <a:t> reluctant to add radios. 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15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20060" cy="215444"/>
          </a:xfrm>
        </p:spPr>
        <p:txBody>
          <a:bodyPr/>
          <a:lstStyle/>
          <a:p>
            <a:r>
              <a:rPr lang="en-US" altLang="ja-JP" smtClean="0"/>
              <a:t>March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2833661" cy="369332"/>
          </a:xfrm>
        </p:spPr>
        <p:txBody>
          <a:bodyPr/>
          <a:lstStyle/>
          <a:p>
            <a:r>
              <a:rPr lang="en-US" smtClean="0"/>
              <a:t>Yasuhiko Inoue, NTT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93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802.11-14/1329r4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November 2014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(Aruba Networks)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386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802.11-14/1329r4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09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802.11-14/1329r4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2014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67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802.11-14/1329r4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7.xml"/><Relationship Id="rId7" Type="http://schemas.openxmlformats.org/officeDocument/2006/relationships/diagramColors" Target="../diagrams/colors1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emf"/><Relationship Id="rId5" Type="http://schemas.openxmlformats.org/officeDocument/2006/relationships/diagramLayout" Target="../diagrams/layout1.xml"/><Relationship Id="rId10" Type="http://schemas.openxmlformats.org/officeDocument/2006/relationships/image" Target="../media/image2.emf"/><Relationship Id="rId4" Type="http://schemas.openxmlformats.org/officeDocument/2006/relationships/diagramData" Target="../diagrams/data1.xml"/><Relationship Id="rId9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123-07-000m-iso-jtc1-sc6-8802-11-2012-comments.xl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20-00-0000-liaison-response-3gpp-document-reference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2014-11-07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46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the IEEE 802 LMSC to extend 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Edward Au on </a:t>
            </a:r>
            <a:r>
              <a:rPr lang="en-GB" altLang="en-US" sz="2400" b="1" dirty="0"/>
              <a:t>behalf of </a:t>
            </a:r>
            <a:r>
              <a:rPr lang="en-GB" altLang="en-US" sz="2400" dirty="0" smtClean="0"/>
              <a:t>NG60 SG</a:t>
            </a:r>
            <a:endParaRPr lang="en-GB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Rich </a:t>
            </a:r>
            <a:r>
              <a:rPr lang="en-GB" altLang="en-US" sz="2400" b="1" dirty="0" smtClean="0"/>
              <a:t>Kennedy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54-0-0 Passes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NG60 </a:t>
            </a:r>
            <a:r>
              <a:rPr lang="en-GB" altLang="en-US" sz="2400" b="1" dirty="0"/>
              <a:t>Study Group vote: </a:t>
            </a:r>
            <a:r>
              <a:rPr lang="en-US" altLang="en-US" sz="2400" b="1" dirty="0" smtClean="0"/>
              <a:t>Yes</a:t>
            </a:r>
            <a:r>
              <a:rPr lang="en-US" altLang="en-US" sz="2400" b="1" dirty="0"/>
              <a:t>: 58, No: 0,  Abstain: 0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26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TGai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ANA request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motion - Amend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Motion to amend to remove “Fragment element”: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Request </a:t>
            </a:r>
            <a:r>
              <a:rPr lang="en-US" altLang="en-US" sz="2400" b="1" dirty="0" smtClean="0"/>
              <a:t>assignment of element IDs from the legacy space for the following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AP-CSN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Public Key Indicator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strike="sngStrike" dirty="0"/>
              <a:t>Fragment element</a:t>
            </a:r>
            <a:endParaRPr lang="en-US" altLang="en-US" sz="4000" b="1" strike="sngStrike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</a:t>
            </a:r>
            <a:r>
              <a:rPr lang="en-GB" altLang="en-US" sz="2400" b="1" dirty="0" smtClean="0"/>
              <a:t>Peter Ecclesine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</a:t>
            </a:r>
            <a:r>
              <a:rPr lang="en-GB" altLang="en-US" sz="2400" b="1" dirty="0" smtClean="0"/>
              <a:t>Stephen McCann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0-25-11 Fails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 marL="0" indent="0" algn="just">
              <a:spcBef>
                <a:spcPct val="20000"/>
              </a:spcBef>
            </a:pP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07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err="1" smtClean="0">
                <a:solidFill>
                  <a:schemeClr val="tx2"/>
                </a:solidFill>
              </a:rPr>
              <a:t>TGai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 ANA request motion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Request </a:t>
            </a:r>
            <a:r>
              <a:rPr lang="en-US" altLang="en-US" sz="2400" b="1" dirty="0" smtClean="0"/>
              <a:t>assignment of element IDs from the legacy space for the following elements: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CAG Number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Indication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AP-CSN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Differentiated Initial Link Setup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FILS Public Key Indicator element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Fragment element</a:t>
            </a:r>
            <a:endParaRPr lang="en-US" altLang="en-US" sz="40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Moved: Hiroshi </a:t>
            </a:r>
            <a:r>
              <a:rPr lang="en-GB" altLang="en-US" sz="2400" dirty="0"/>
              <a:t>M</a:t>
            </a:r>
            <a:r>
              <a:rPr lang="en-GB" altLang="en-US" sz="2400" b="1" dirty="0" smtClean="0"/>
              <a:t>ano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Seconded: Marc </a:t>
            </a:r>
            <a:r>
              <a:rPr lang="en-GB" altLang="en-US" sz="2400" b="1" dirty="0" err="1" smtClean="0"/>
              <a:t>Emmelman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36-0-8 Passes</a:t>
            </a:r>
            <a:endParaRPr lang="en-GB" altLang="en-US" sz="2400" b="1" dirty="0" smtClean="0"/>
          </a:p>
          <a:p>
            <a:pPr>
              <a:buFont typeface="Arial"/>
              <a:buChar char="•"/>
            </a:pPr>
            <a:r>
              <a:rPr lang="en-GB" altLang="en-US" sz="1600" dirty="0" err="1" smtClean="0"/>
              <a:t>TGai</a:t>
            </a:r>
            <a:r>
              <a:rPr lang="en-GB" altLang="en-US" sz="1600" dirty="0" smtClean="0"/>
              <a:t> </a:t>
            </a:r>
            <a:r>
              <a:rPr lang="en-GB" altLang="en-US" sz="1600" dirty="0" smtClean="0"/>
              <a:t>motion result:</a:t>
            </a:r>
            <a:r>
              <a:rPr lang="en-US" sz="1600" dirty="0" smtClean="0"/>
              <a:t>y/n/a</a:t>
            </a:r>
            <a:r>
              <a:rPr lang="en-US" sz="1600" dirty="0"/>
              <a:t>: 8/0/2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NG60 Study </a:t>
            </a:r>
            <a:r>
              <a:rPr lang="en-US" altLang="en-US" sz="3200" b="1" dirty="0">
                <a:solidFill>
                  <a:schemeClr val="tx2"/>
                </a:solidFill>
              </a:rPr>
              <a:t>Group Extension</a:t>
            </a:r>
          </a:p>
        </p:txBody>
      </p:sp>
      <p:sp>
        <p:nvSpPr>
          <p:cNvPr id="57347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Extend </a:t>
            </a:r>
            <a:r>
              <a:rPr lang="en-US" altLang="en-US" sz="2400" b="1" dirty="0"/>
              <a:t>the IEEE 802.11 NG60 Study </a:t>
            </a:r>
            <a:r>
              <a:rPr lang="en-US" altLang="en-US" sz="2400" b="1" dirty="0" smtClean="0"/>
              <a:t>Group.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GB" altLang="en-US" sz="2400" dirty="0" smtClean="0"/>
              <a:t>Result: EC Consent agenda; no objection.</a:t>
            </a:r>
            <a:endParaRPr lang="en-GB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GB" altLang="en-US" sz="2400" dirty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altLang="en-US" sz="2400" b="1" dirty="0" smtClean="0"/>
              <a:t>WG 11 </a:t>
            </a:r>
            <a:r>
              <a:rPr lang="en-GB" altLang="en-US" sz="2400" b="1" dirty="0"/>
              <a:t>vote: </a:t>
            </a:r>
            <a:r>
              <a:rPr lang="en-US" altLang="en-US" sz="2400" b="1" dirty="0" smtClean="0"/>
              <a:t>54-0-0 </a:t>
            </a:r>
            <a:r>
              <a:rPr lang="en-US" altLang="en-US" sz="2400" dirty="0"/>
              <a:t>(Y/N/A)</a:t>
            </a:r>
          </a:p>
          <a:p>
            <a:pPr marL="0" indent="0">
              <a:spcBef>
                <a:spcPct val="20000"/>
              </a:spcBef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Dorothy Stanley, Aruba Networks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3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Approve formation of </a:t>
            </a:r>
            <a:r>
              <a:rPr lang="en-GB" dirty="0"/>
              <a:t>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Adrian </a:t>
            </a:r>
            <a:r>
              <a:rPr lang="en-GB" dirty="0" smtClean="0"/>
              <a:t>Stephens</a:t>
            </a:r>
            <a:endParaRPr lang="en-GB" dirty="0" smtClean="0"/>
          </a:p>
          <a:p>
            <a:r>
              <a:rPr lang="en-GB" dirty="0" smtClean="0"/>
              <a:t>Seconded: </a:t>
            </a:r>
            <a:r>
              <a:rPr lang="en-GB" dirty="0" smtClean="0"/>
              <a:t>Subir Das</a:t>
            </a:r>
          </a:p>
          <a:p>
            <a:r>
              <a:rPr lang="en-GB" dirty="0" smtClean="0"/>
              <a:t>Result: 14-0-0 Passes</a:t>
            </a:r>
            <a:endParaRPr lang="en-GB" dirty="0" smtClean="0"/>
          </a:p>
          <a:p>
            <a:r>
              <a:rPr lang="en-GB" dirty="0" smtClean="0"/>
              <a:t>WG </a:t>
            </a:r>
            <a:r>
              <a:rPr lang="en-GB" dirty="0" smtClean="0"/>
              <a:t>11 Result: 136-0-4 </a:t>
            </a:r>
            <a:r>
              <a:rPr lang="en-GB" dirty="0" smtClean="0"/>
              <a:t> </a:t>
            </a:r>
            <a:r>
              <a:rPr lang="en-US" altLang="en-US" dirty="0"/>
              <a:t>(Y/N/A)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/>
              <a:t>Why 802.11 Based </a:t>
            </a:r>
            <a:r>
              <a:rPr lang="en-US" sz="2800" dirty="0" smtClean="0"/>
              <a:t>Positioning?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Positioning has symbiotic relation with data connectivity: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Positioning </a:t>
            </a:r>
            <a:r>
              <a:rPr lang="en-US" sz="1600" dirty="0" smtClean="0"/>
              <a:t>means nothing without c</a:t>
            </a:r>
            <a:r>
              <a:rPr lang="en-US" sz="1600" dirty="0"/>
              <a:t>ontextual </a:t>
            </a:r>
            <a:r>
              <a:rPr lang="en-US" sz="1600" dirty="0" smtClean="0"/>
              <a:t>information.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sym typeface="Wingdings" panose="05000000000000000000" pitchFamily="2" charset="2"/>
              </a:rPr>
              <a:t>Data connectivity improves with the addition of positioning.</a:t>
            </a:r>
            <a:endParaRPr lang="en-US" sz="1600" dirty="0">
              <a:sym typeface="Wingdings" panose="05000000000000000000" pitchFamily="2" charset="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802.11 </a:t>
            </a:r>
            <a:r>
              <a:rPr lang="en-US" sz="2000" b="0" dirty="0"/>
              <a:t>based WLAN </a:t>
            </a:r>
            <a:r>
              <a:rPr lang="en-US" sz="2000" b="0" dirty="0" smtClean="0"/>
              <a:t>is almost ubiquitous in many indoor environments </a:t>
            </a:r>
            <a:r>
              <a:rPr lang="en-US" sz="1800" b="0" dirty="0" smtClean="0"/>
              <a:t>(malls, retail chains)</a:t>
            </a:r>
            <a:r>
              <a:rPr lang="en-US" sz="2000" b="0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Building on existing </a:t>
            </a:r>
            <a:r>
              <a:rPr lang="en-US" sz="2000" b="0" dirty="0" smtClean="0"/>
              <a:t>technology </a:t>
            </a:r>
            <a:r>
              <a:rPr lang="en-US" sz="2000" b="0" dirty="0"/>
              <a:t>enables </a:t>
            </a:r>
            <a:r>
              <a:rPr lang="en-US" sz="2000" b="0" dirty="0" smtClean="0"/>
              <a:t>reuse: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Many </a:t>
            </a:r>
            <a:r>
              <a:rPr lang="en-US" sz="1600" b="0" dirty="0"/>
              <a:t>of the use cases revolve around the smartphone (already packed with radios, </a:t>
            </a:r>
            <a:r>
              <a:rPr lang="en-US" sz="1600" b="0" dirty="0" smtClean="0"/>
              <a:t>reuse </a:t>
            </a:r>
            <a:r>
              <a:rPr lang="en-US" sz="1600" b="0" dirty="0"/>
              <a:t>keeps complexity of actual device </a:t>
            </a:r>
            <a:r>
              <a:rPr lang="en-US" sz="1600" b="0" dirty="0" smtClean="0"/>
              <a:t>in check</a:t>
            </a:r>
            <a:r>
              <a:rPr lang="en-US" sz="1600" b="0" dirty="0"/>
              <a:t>). </a:t>
            </a:r>
            <a:endParaRPr lang="en-US" sz="16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Reuse of connectivity technology shortens and simplifies technology development.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sp>
        <p:nvSpPr>
          <p:cNvPr id="7" name="Rounded Rectangle 6"/>
          <p:cNvSpPr/>
          <p:nvPr/>
        </p:nvSpPr>
        <p:spPr bwMode="auto">
          <a:xfrm>
            <a:off x="914400" y="5107642"/>
            <a:ext cx="7443422" cy="827681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Symbiotic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relationship between data and 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positioning services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3in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191512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516" y="685800"/>
            <a:ext cx="8640960" cy="914399"/>
          </a:xfrm>
        </p:spPr>
        <p:txBody>
          <a:bodyPr/>
          <a:lstStyle/>
          <a:p>
            <a:r>
              <a:rPr lang="en-US" sz="2800" dirty="0" smtClean="0"/>
              <a:t>Evolution of 802.11 </a:t>
            </a:r>
            <a:r>
              <a:rPr lang="en-US" sz="2800" dirty="0"/>
              <a:t>Based </a:t>
            </a:r>
            <a:r>
              <a:rPr lang="en-US" sz="2800" dirty="0" smtClean="0"/>
              <a:t>Positioning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ja-JP" smtClean="0"/>
              <a:t>November 2014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Dorothy Stanley, Aruba Networks</a:t>
            </a:r>
            <a:endParaRPr lang="en-GB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59864895"/>
              </p:ext>
            </p:extLst>
          </p:nvPr>
        </p:nvGraphicFramePr>
        <p:xfrm>
          <a:off x="503548" y="476672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1325809"/>
              </p:ext>
            </p:extLst>
          </p:nvPr>
        </p:nvGraphicFramePr>
        <p:xfrm>
          <a:off x="2997057" y="3897052"/>
          <a:ext cx="2695861" cy="2172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Visio" r:id="rId9" imgW="2374130" imgH="1914639" progId="Visio.Drawing.11">
                  <p:embed/>
                </p:oleObj>
              </mc:Choice>
              <mc:Fallback>
                <p:oleObj name="Visio" r:id="rId9" imgW="2374130" imgH="191463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7057" y="3897052"/>
                        <a:ext cx="2695861" cy="21724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06929" y="3897052"/>
            <a:ext cx="3269373" cy="1834705"/>
          </a:xfrm>
          <a:prstGeom prst="rect">
            <a:avLst/>
          </a:prstGeom>
        </p:spPr>
      </p:pic>
      <p:pic>
        <p:nvPicPr>
          <p:cNvPr id="11" name="Picture 2" descr="http://www.wifigear.co.uk/productimages/fullsize/0E9EFE1D-F937-420C-84AD-202A38BB0940.pn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6" y="4071729"/>
            <a:ext cx="2616689" cy="1997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609600" y="6201489"/>
            <a:ext cx="63963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Slide 9 in https</a:t>
            </a:r>
            <a:r>
              <a:rPr lang="en-US" sz="1000" dirty="0"/>
              <a:t>://mentor.ieee.org/802.11/dcn/14/11-14-1464-02-0wng-ng-positioning-overview-and-chalanges.pptx</a:t>
            </a:r>
          </a:p>
        </p:txBody>
      </p:sp>
    </p:spTree>
    <p:extLst>
      <p:ext uri="{BB962C8B-B14F-4D97-AF65-F5344CB8AC3E}">
        <p14:creationId xmlns:p14="http://schemas.microsoft.com/office/powerpoint/2010/main" val="33933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Liaison to ISO/IEC JTC1 SC6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r>
              <a:rPr lang="en-US" altLang="en-US" sz="2200" dirty="0" smtClean="0"/>
              <a:t>Approve </a:t>
            </a:r>
            <a:r>
              <a:rPr lang="en-US" altLang="en-US" sz="2200" dirty="0" smtClean="0"/>
              <a:t>liaising of the document cited below to SC6 as the IEEE 802 response to SC6 NB comments on the recent ballots on </a:t>
            </a:r>
            <a:r>
              <a:rPr lang="en-US" sz="2200" dirty="0" smtClean="0"/>
              <a:t>Submission </a:t>
            </a:r>
            <a:r>
              <a:rPr lang="en-US" sz="2200" dirty="0"/>
              <a:t>of IEEE </a:t>
            </a:r>
            <a:r>
              <a:rPr lang="en-US" sz="2200" dirty="0" err="1"/>
              <a:t>Std</a:t>
            </a:r>
            <a:r>
              <a:rPr lang="en-US" sz="2200" dirty="0"/>
              <a:t> 802.11af-2013 </a:t>
            </a:r>
            <a:r>
              <a:rPr lang="en-US" sz="2200" dirty="0" smtClean="0"/>
              <a:t>and IEEE </a:t>
            </a:r>
            <a:r>
              <a:rPr lang="en-US" sz="2200" dirty="0" err="1" smtClean="0"/>
              <a:t>Std</a:t>
            </a:r>
            <a:r>
              <a:rPr lang="en-US" sz="2200" dirty="0" smtClean="0"/>
              <a:t> 802.11ac-2013 under </a:t>
            </a:r>
            <a:r>
              <a:rPr lang="en-US" sz="2200" dirty="0"/>
              <a:t>the ISO/IEEE </a:t>
            </a:r>
            <a:r>
              <a:rPr lang="en-US" sz="2200" dirty="0" smtClean="0"/>
              <a:t>PSDO agreement</a:t>
            </a:r>
            <a:r>
              <a:rPr lang="en-US" altLang="en-US" sz="2200" dirty="0" smtClean="0"/>
              <a:t> </a:t>
            </a:r>
          </a:p>
          <a:p>
            <a:pPr lvl="1"/>
            <a:r>
              <a:rPr lang="en-US" altLang="en-US" b="1" dirty="0" smtClean="0"/>
              <a:t>Document </a:t>
            </a:r>
            <a:r>
              <a:rPr lang="en-US" b="1" dirty="0" smtClean="0">
                <a:hlinkClick r:id="rId3"/>
              </a:rPr>
              <a:t>https</a:t>
            </a:r>
            <a:r>
              <a:rPr lang="en-US" b="1" dirty="0">
                <a:hlinkClick r:id="rId3"/>
              </a:rPr>
              <a:t>://</a:t>
            </a:r>
            <a:r>
              <a:rPr lang="en-US" b="1" dirty="0" smtClean="0">
                <a:hlinkClick r:id="rId3"/>
              </a:rPr>
              <a:t>mentor.ieee.org/802.11/dcn/13/11-13-0123-07-000m-iso-jtc1-sc6-8802-11-2012-comments.xls</a:t>
            </a:r>
            <a:r>
              <a:rPr lang="en-US" b="1" dirty="0" smtClean="0"/>
              <a:t>  </a:t>
            </a:r>
            <a:r>
              <a:rPr lang="en-US" b="1" dirty="0" smtClean="0"/>
              <a:t>t</a:t>
            </a:r>
            <a:r>
              <a:rPr lang="en-US" altLang="en-US" b="1" dirty="0" smtClean="0"/>
              <a:t>he </a:t>
            </a:r>
            <a:r>
              <a:rPr lang="en-US" altLang="en-US" b="1" dirty="0"/>
              <a:t>“N16035-11ac” and “N16036-11af” </a:t>
            </a:r>
            <a:r>
              <a:rPr lang="en-US" altLang="en-US" b="1" dirty="0" smtClean="0"/>
              <a:t>tabs</a:t>
            </a:r>
          </a:p>
          <a:p>
            <a:pPr marL="685800" lvl="2" indent="-342900"/>
            <a:r>
              <a:rPr lang="en-US" altLang="en-US" sz="2000" b="1" dirty="0" smtClean="0"/>
              <a:t>In </a:t>
            </a:r>
            <a:r>
              <a:rPr lang="en-US" altLang="en-US" sz="2000" b="1" dirty="0" smtClean="0"/>
              <a:t>WG11: </a:t>
            </a:r>
            <a:r>
              <a:rPr lang="en-US" altLang="en-US" sz="2000" b="1" dirty="0"/>
              <a:t>53-0-1 (Y/N/A)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Adrian Stephens</a:t>
            </a:r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Subir Das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14-0-0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750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2014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WG11 plenary</a:t>
            </a:r>
          </a:p>
          <a:p>
            <a:pPr lvl="1"/>
            <a:r>
              <a:rPr lang="en-US" b="0" dirty="0" smtClean="0"/>
              <a:t>R2: containing motions for Friday WG11 plenary</a:t>
            </a:r>
          </a:p>
          <a:p>
            <a:pPr lvl="1"/>
            <a:r>
              <a:rPr lang="en-US" b="0" dirty="0" smtClean="0"/>
              <a:t>R3: at conclusion of  Friday WG11 plenary</a:t>
            </a:r>
          </a:p>
          <a:p>
            <a:pPr lvl="1"/>
            <a:r>
              <a:rPr lang="en-US" dirty="0" smtClean="0"/>
              <a:t>R4: at the conclusion </a:t>
            </a:r>
            <a:r>
              <a:rPr lang="en-US" dirty="0" smtClean="0"/>
              <a:t>of .11 motion consideration at the </a:t>
            </a:r>
            <a:r>
              <a:rPr lang="en-US" dirty="0" smtClean="0"/>
              <a:t>Friday EC plenary</a:t>
            </a: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Generation Positioning Study Group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Request approval by IEEE 802 LMSC to form an 802.11 Study Group </a:t>
            </a:r>
            <a:r>
              <a:rPr lang="en-GB" dirty="0" smtClean="0"/>
              <a:t>to </a:t>
            </a:r>
            <a:r>
              <a:rPr lang="en-GB" dirty="0"/>
              <a:t>investigate the requirements and feasibility of improved 802.11 based positioning </a:t>
            </a:r>
            <a:r>
              <a:rPr lang="en-GB" dirty="0" smtClean="0"/>
              <a:t>[as </a:t>
            </a:r>
            <a:r>
              <a:rPr lang="en-GB" dirty="0"/>
              <a:t>described in </a:t>
            </a:r>
            <a:r>
              <a:rPr lang="en-GB" dirty="0" smtClean="0"/>
              <a:t>11-14-1193-01-0wng-beyond-indoor-navigation.pptx] with </a:t>
            </a:r>
            <a:r>
              <a:rPr lang="en-GB" dirty="0"/>
              <a:t>the intent of creating a PAR </a:t>
            </a:r>
            <a:r>
              <a:rPr lang="en-GB" dirty="0" smtClean="0"/>
              <a:t>and CSD (including </a:t>
            </a:r>
            <a:r>
              <a:rPr lang="en-GB" dirty="0"/>
              <a:t>five </a:t>
            </a:r>
            <a:r>
              <a:rPr lang="en-GB" dirty="0" smtClean="0"/>
              <a:t>criteria).</a:t>
            </a:r>
          </a:p>
          <a:p>
            <a:endParaRPr lang="en-GB" dirty="0"/>
          </a:p>
          <a:p>
            <a:r>
              <a:rPr lang="en-GB" dirty="0" smtClean="0"/>
              <a:t>Moved:  Jonathan Segev</a:t>
            </a:r>
          </a:p>
          <a:p>
            <a:r>
              <a:rPr lang="en-GB" dirty="0" smtClean="0"/>
              <a:t>Seconded: Carlos Aldana</a:t>
            </a:r>
          </a:p>
          <a:p>
            <a:r>
              <a:rPr lang="en-GB" dirty="0" smtClean="0"/>
              <a:t>Result: 136-0-4 Motion passes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9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769928"/>
              </p:ext>
            </p:extLst>
          </p:nvPr>
        </p:nvGraphicFramePr>
        <p:xfrm>
          <a:off x="98286" y="990597"/>
          <a:ext cx="8893314" cy="5078883"/>
        </p:xfrm>
        <a:graphic>
          <a:graphicData uri="http://schemas.openxmlformats.org/drawingml/2006/table">
            <a:tbl>
              <a:tblPr/>
              <a:tblGrid>
                <a:gridCol w="2833734"/>
                <a:gridCol w="3588299"/>
                <a:gridCol w="1057708"/>
                <a:gridCol w="1413573"/>
              </a:tblGrid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fr-FR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 (13:00ET), Jan 5</a:t>
                      </a:r>
                      <a:endParaRPr lang="fr-FR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</a:t>
                      </a:r>
                      <a:b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Bi-weekly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Thursdays Nov 21 through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March 31st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Team</a:t>
                      </a: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Weekly Fridays Nov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through March 31</a:t>
                      </a:r>
                      <a:r>
                        <a:rPr lang="en-GB" sz="21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GB" sz="21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Tgah</a:t>
                      </a:r>
                      <a:endParaRPr lang="en-GB" sz="21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18, Dec 2, 9, 16, 23, Jan 6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 Nov 11, 18, 25, Dec 2, 9, 16,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 20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Monday Nov 24, Dec 15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 Dec 9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</a:t>
                      </a:r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58043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  <a:endParaRPr lang="en-GB" sz="2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 Nov 21, Dec 5, 12, 19, Jan 9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2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 Dec 4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</a:t>
                      </a:r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11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2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2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636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NG60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16, Jan 6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Aruba Networks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362200" y="6096000"/>
            <a:ext cx="4136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Motion to approve</a:t>
            </a:r>
            <a:r>
              <a:rPr lang="en-US" sz="1800" dirty="0" smtClean="0"/>
              <a:t>: Unanimous consent 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07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802.11 Operations Manual (OM) changes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Accept document 11-14/0629r5 as the 802.11 operations manual.</a:t>
            </a:r>
          </a:p>
          <a:p>
            <a:endParaRPr lang="en-GB" dirty="0" smtClean="0"/>
          </a:p>
          <a:p>
            <a:r>
              <a:rPr lang="en-GB" dirty="0" smtClean="0"/>
              <a:t>Moved: Dorothy Stanley</a:t>
            </a:r>
          </a:p>
          <a:p>
            <a:r>
              <a:rPr lang="en-GB" dirty="0" smtClean="0"/>
              <a:t>Seconded: </a:t>
            </a:r>
            <a:r>
              <a:rPr lang="en-GB" dirty="0" smtClean="0"/>
              <a:t>Stephen McCann</a:t>
            </a:r>
            <a:endParaRPr lang="en-GB" dirty="0" smtClean="0"/>
          </a:p>
          <a:p>
            <a:r>
              <a:rPr lang="en-GB" dirty="0" smtClean="0"/>
              <a:t>Result: </a:t>
            </a:r>
            <a:r>
              <a:rPr lang="en-GB" dirty="0" smtClean="0"/>
              <a:t>54-0-0 Passes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(Revision </a:t>
            </a:r>
            <a:r>
              <a:rPr lang="en-GB" dirty="0"/>
              <a:t>6</a:t>
            </a:r>
            <a:r>
              <a:rPr lang="en-GB" dirty="0" smtClean="0"/>
              <a:t> will also be uploaded containing tracked changes accepted).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5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– ISO comments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2400" b="1" dirty="0" smtClean="0"/>
              <a:t>Approve resolutions to comments in</a:t>
            </a:r>
          </a:p>
          <a:p>
            <a:pPr marL="685800" lvl="2" indent="-342900"/>
            <a:r>
              <a:rPr lang="en-US" altLang="en-US" sz="2400" b="1" dirty="0" smtClean="0"/>
              <a:t>The </a:t>
            </a:r>
            <a:r>
              <a:rPr lang="en-US" altLang="en-US" sz="2400" b="1" dirty="0"/>
              <a:t>“</a:t>
            </a:r>
            <a:r>
              <a:rPr lang="en-US" altLang="en-US" sz="2400" b="1" dirty="0" smtClean="0"/>
              <a:t>N16035-11ac” and “N16036-11af</a:t>
            </a:r>
            <a:r>
              <a:rPr lang="en-US" altLang="en-US" sz="2400" b="1" dirty="0"/>
              <a:t>” </a:t>
            </a:r>
            <a:r>
              <a:rPr lang="en-US" altLang="en-US" sz="2400" b="1" dirty="0" smtClean="0"/>
              <a:t>tabs in </a:t>
            </a:r>
            <a:r>
              <a:rPr lang="en-US" sz="2400" b="1" dirty="0" smtClean="0">
                <a:hlinkClick r:id="rId3"/>
              </a:rPr>
              <a:t>https</a:t>
            </a:r>
            <a:r>
              <a:rPr lang="en-US" sz="2400" b="1" dirty="0">
                <a:hlinkClick r:id="rId3"/>
              </a:rPr>
              <a:t>://</a:t>
            </a:r>
            <a:r>
              <a:rPr lang="en-US" sz="2400" b="1" dirty="0" smtClean="0">
                <a:hlinkClick r:id="rId3"/>
              </a:rPr>
              <a:t>mentor.ieee.org/802.11/dcn/13/11-13-0123-07-000m-iso-jtc1-sc6-8802-11-2012-comments.xls</a:t>
            </a:r>
            <a:r>
              <a:rPr lang="en-US" sz="2400" b="1" dirty="0" smtClean="0"/>
              <a:t> </a:t>
            </a:r>
          </a:p>
          <a:p>
            <a:pPr marL="342900" lvl="2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Moved: Dorothy Stanley</a:t>
            </a:r>
          </a:p>
          <a:p>
            <a:r>
              <a:rPr lang="en-US" altLang="en-US" dirty="0" smtClean="0"/>
              <a:t>Seconded: Andrew Myles</a:t>
            </a:r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53-0-1 Passes</a:t>
            </a:r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Result</a:t>
            </a:r>
            <a:r>
              <a:rPr lang="en-US" altLang="en-US" dirty="0"/>
              <a:t>: </a:t>
            </a:r>
            <a:r>
              <a:rPr lang="en-US" altLang="en-US" dirty="0" smtClean="0"/>
              <a:t>15-0-2</a:t>
            </a:r>
            <a:endParaRPr lang="en-US" altLang="en-US" dirty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063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3GPP Liaison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Char char="•"/>
            </a:pPr>
            <a:r>
              <a:rPr lang="en-US" altLang="en-US" sz="2400" b="1" dirty="0">
                <a:ea typeface="+mn-ea"/>
                <a:cs typeface="+mn-cs"/>
              </a:rPr>
              <a:t>Approve the liaison in </a:t>
            </a:r>
            <a:r>
              <a:rPr lang="en-US" altLang="en-US" sz="2400" b="1" dirty="0">
                <a:ea typeface="+mn-ea"/>
                <a:cs typeface="+mn-cs"/>
                <a:hlinkClick r:id="rId3"/>
              </a:rPr>
              <a:t>https://mentor.ieee.org/802.11/dcn/14/11-14-1520-00-0000-liaison-response-3gpp-document-reference.docx</a:t>
            </a:r>
            <a:r>
              <a:rPr lang="en-US" altLang="en-US" sz="2400" b="1" dirty="0">
                <a:ea typeface="+mn-ea"/>
                <a:cs typeface="+mn-cs"/>
              </a:rPr>
              <a:t> with editorial license to the WG chair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Dorothy Stanley</a:t>
            </a:r>
          </a:p>
          <a:p>
            <a:r>
              <a:rPr lang="en-US" altLang="en-US" dirty="0" smtClean="0"/>
              <a:t>Second: Stephen </a:t>
            </a:r>
            <a:r>
              <a:rPr lang="en-US" altLang="en-US" dirty="0" smtClean="0"/>
              <a:t>McCann</a:t>
            </a:r>
          </a:p>
          <a:p>
            <a:r>
              <a:rPr lang="en-US" altLang="en-US" dirty="0" smtClean="0"/>
              <a:t>Result: 55-0-1 Passes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Result: 19-0-0</a:t>
            </a:r>
          </a:p>
        </p:txBody>
      </p:sp>
    </p:spTree>
    <p:extLst>
      <p:ext uri="{BB962C8B-B14F-4D97-AF65-F5344CB8AC3E}">
        <p14:creationId xmlns:p14="http://schemas.microsoft.com/office/powerpoint/2010/main" val="384216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86688</TotalTime>
  <Words>1345</Words>
  <Application>Microsoft Office PowerPoint</Application>
  <PresentationFormat>On-screen Show (4:3)</PresentationFormat>
  <Paragraphs>317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Default Design</vt:lpstr>
      <vt:lpstr>Document</vt:lpstr>
      <vt:lpstr>Visio</vt:lpstr>
      <vt:lpstr>802.11 November 2014 WG Motions</vt:lpstr>
      <vt:lpstr>Abstract</vt:lpstr>
      <vt:lpstr>Wednesday</vt:lpstr>
      <vt:lpstr>Next Generation Positioning Study Group</vt:lpstr>
      <vt:lpstr>Friday</vt:lpstr>
      <vt:lpstr>PowerPoint Presentation</vt:lpstr>
      <vt:lpstr>802.11 Operations Manual (OM) changes</vt:lpstr>
      <vt:lpstr>Motion  – ISO comments </vt:lpstr>
      <vt:lpstr>3GPP Liaison</vt:lpstr>
      <vt:lpstr>PowerPoint Presentation</vt:lpstr>
      <vt:lpstr>PowerPoint Presentation</vt:lpstr>
      <vt:lpstr>PowerPoint Presentation</vt:lpstr>
      <vt:lpstr>Friday – EC Motions</vt:lpstr>
      <vt:lpstr>PowerPoint Presentation</vt:lpstr>
      <vt:lpstr>Next Generation Positioning Study Group</vt:lpstr>
      <vt:lpstr>Why 802.11 Based Positioning?</vt:lpstr>
      <vt:lpstr>Evolution of 802.11 Based Positioning</vt:lpstr>
      <vt:lpstr>Liaison to ISO/IEC JTC1 SC6 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September 2014</cp:keywords>
  <cp:lastModifiedBy>Dorothy Stanley</cp:lastModifiedBy>
  <cp:revision>1593</cp:revision>
  <cp:lastPrinted>1998-02-10T13:28:06Z</cp:lastPrinted>
  <dcterms:created xsi:type="dcterms:W3CDTF">1998-02-10T13:07:52Z</dcterms:created>
  <dcterms:modified xsi:type="dcterms:W3CDTF">2014-11-07T22:21:00Z</dcterms:modified>
</cp:coreProperties>
</file>