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346" r:id="rId2"/>
    <p:sldId id="2347" r:id="rId3"/>
    <p:sldId id="2312" r:id="rId4"/>
    <p:sldId id="2348" r:id="rId5"/>
    <p:sldId id="2360" r:id="rId6"/>
    <p:sldId id="2352" r:id="rId7"/>
    <p:sldId id="2350" r:id="rId8"/>
    <p:sldId id="2313" r:id="rId9"/>
    <p:sldId id="2355" r:id="rId10"/>
    <p:sldId id="2356" r:id="rId11"/>
    <p:sldId id="2349" r:id="rId12"/>
    <p:sldId id="2357" r:id="rId13"/>
    <p:sldId id="2358" r:id="rId14"/>
    <p:sldId id="2322" r:id="rId15"/>
    <p:sldId id="2288" r:id="rId16"/>
    <p:sldId id="2345" r:id="rId17"/>
    <p:sldId id="2353" r:id="rId18"/>
    <p:sldId id="2354" r:id="rId19"/>
    <p:sldId id="2359" r:id="rId20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FFFF00"/>
    <a:srgbClr val="000000"/>
    <a:srgbClr val="66FF33"/>
    <a:srgbClr val="FF9966"/>
    <a:srgbClr val="FF9900"/>
    <a:srgbClr val="0033CC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31" autoAdjust="0"/>
    <p:restoredTop sz="95795" autoAdjust="0"/>
  </p:normalViewPr>
  <p:slideViewPr>
    <p:cSldViewPr>
      <p:cViewPr>
        <p:scale>
          <a:sx n="93" d="100"/>
          <a:sy n="93" d="100"/>
        </p:scale>
        <p:origin x="-834" y="-72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892"/>
    </p:cViewPr>
  </p:sorterViewPr>
  <p:notesViewPr>
    <p:cSldViewPr>
      <p:cViewPr>
        <p:scale>
          <a:sx n="100" d="100"/>
          <a:sy n="100" d="100"/>
        </p:scale>
        <p:origin x="-1380" y="84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802.11-14/1328r0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802.11-14/1328r0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802.11-14/1328r0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(Aruba Networks)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6CD2053-CE7E-4805-AA40-0F7DC5D6B99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802.11-14/1328r0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November 2014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(Aruba Networks)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2F5A16F2-D536-4D0D-80F8-5F180B657BF5}" type="slidenum">
              <a:rPr lang="en-US" altLang="en-US" sz="1200" smtClean="0"/>
              <a:pPr/>
              <a:t>10</a:t>
            </a:fld>
            <a:endParaRPr lang="en-US" altLang="en-US" sz="1200" smtClean="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doc.: IEEE 802.11-14/1328r0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November 2014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5613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28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00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272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44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altLang="ja-JP" sz="1200" smtClean="0"/>
              <a:t>Dorothy Stanley (Aruba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4058" y="686126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Page </a:t>
            </a:r>
            <a:fld id="{28621934-9F53-47E3-9670-3F15BFB461D9}" type="slidenum">
              <a:rPr lang="en-US" altLang="ja-JP" sz="1200" smtClean="0"/>
              <a:pPr/>
              <a:t>11</a:t>
            </a:fld>
            <a:endParaRPr lang="en-US" altLang="ja-JP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988" y="3365466"/>
            <a:ext cx="7500627" cy="31888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doc.: IEEE 802.11-14/1328r0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November 2014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5613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28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00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272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44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altLang="ja-JP" sz="1200" smtClean="0"/>
              <a:t>Dorothy Stanley (Aruba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4058" y="686126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Page </a:t>
            </a:r>
            <a:fld id="{28621934-9F53-47E3-9670-3F15BFB461D9}" type="slidenum">
              <a:rPr lang="en-US" altLang="ja-JP" sz="1200" smtClean="0"/>
              <a:pPr/>
              <a:t>12</a:t>
            </a:fld>
            <a:endParaRPr lang="en-US" altLang="ja-JP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988" y="3365466"/>
            <a:ext cx="7500627" cy="31888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2052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6295415" y="22630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doc.: IEEE 802.11-14/1328r0</a:t>
            </a:r>
            <a:endParaRPr kumimoji="0" lang="en-US" altLang="ja-JP" sz="140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450" y="22629"/>
            <a:ext cx="920060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November 2014</a:t>
            </a:r>
            <a:endParaRPr kumimoji="0" lang="en-US" altLang="ja-JP" sz="140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447122" y="6860614"/>
            <a:ext cx="204414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4343898" indent="-24343898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62247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2289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83541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44187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30483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kumimoji="0" lang="en-US" altLang="ja-JP" sz="1200" smtClean="0"/>
              <a:t>Dorothy Stanley (Aruba Networks)</a:t>
            </a:r>
            <a:endParaRPr kumimoji="0" lang="en-US" altLang="ja-JP" sz="1200"/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6458" y="6860613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Page </a:t>
            </a:r>
            <a:fld id="{FDEBB0B6-6BC0-4525-9580-DAF908CCEE70}" type="slidenum">
              <a:rPr kumimoji="0" lang="en-US" altLang="ja-JP" sz="1200"/>
              <a:pPr/>
              <a:t>14</a:t>
            </a:fld>
            <a:endParaRPr kumimoji="0" lang="en-US" altLang="ja-JP" sz="120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6" y="3365652"/>
            <a:ext cx="7499774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802.11-14/1328r0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035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802.11-14/1328r0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November 2014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Dorothy Stanley (Aruba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6D6C22B6-2965-4139-855C-391D8DEB72C6}" type="slidenum">
              <a:rPr lang="en-US" altLang="en-US" smtClean="0"/>
              <a:pPr>
                <a:spcBef>
                  <a:spcPct val="0"/>
                </a:spcBef>
                <a:defRPr/>
              </a:pPr>
              <a:t>17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802.11-14/1328r0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November 2014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802.11-14/1328r0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November 2014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19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802.11-14/1328r0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(Aruba Networks)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E44BBC3-2BE2-477F-8831-C9D153AA6D75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November 2014</a:t>
            </a:r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(Aruba Networks)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802.11-14/1328r0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November 2014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752251" y="6864241"/>
            <a:ext cx="273857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Dorothy Stanley (Aruba Networks)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381EF510-C895-4E84-A644-174CFBD3CA4F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0" y="534988"/>
            <a:ext cx="3535363" cy="2651125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0969" y="3366317"/>
            <a:ext cx="6870665" cy="319054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802.11-14/1328r0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November 2014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Dorothy Stanley (Aruba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A26A5D11-B8D5-46A8-97D0-D556201F74F7}" type="slidenum">
              <a:rPr lang="en-US" altLang="en-US" smtClean="0"/>
              <a:pPr>
                <a:spcBef>
                  <a:spcPct val="0"/>
                </a:spcBef>
                <a:defRPr/>
              </a:pPr>
              <a:t>6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802.11-14/1328r0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7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8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802.11-14/1328r0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November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(Aruba Networks)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9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802.11-14/1328r0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 smtClean="0"/>
              <a:t>Report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233-41-000m-revmc-wg-ballot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1/files/public/docs2014/ch-mjt-cyclic-queuing-and-forwarding-par-csd-0814-v01.pdf" TargetMode="External"/><Relationship Id="rId13" Type="http://schemas.openxmlformats.org/officeDocument/2006/relationships/hyperlink" Target="https://mentor.ieee.org/802.15/dcn/14/15-14-0601-00-007a-p802-15-7a-par-myproject-2014-09-28.pdf" TargetMode="External"/><Relationship Id="rId3" Type="http://schemas.openxmlformats.org/officeDocument/2006/relationships/hyperlink" Target="http://www.ieee802.org/1/files/public/docs2014/new-addresses-thaler-local-address-par-v01.pdf" TargetMode="External"/><Relationship Id="rId7" Type="http://schemas.openxmlformats.org/officeDocument/2006/relationships/hyperlink" Target="http://www.ieee802.org/1/files/public/docs2014/ch-mjt-cyclic-queuing-and-forwarding-par-0914-v01.pdf" TargetMode="External"/><Relationship Id="rId12" Type="http://schemas.openxmlformats.org/officeDocument/2006/relationships/hyperlink" Target="http://www.ieee802.org/3/25GSG/25GE_CSD_0914_adopted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ieee802.org/1/files/public/docs2014/new-802-1AS-rev-draft-csd-0514-v1.pptx" TargetMode="External"/><Relationship Id="rId11" Type="http://schemas.openxmlformats.org/officeDocument/2006/relationships/hyperlink" Target="http://www.ieee802.org/3/25GSG/25GE_PAR_final_110914.pdf" TargetMode="External"/><Relationship Id="rId5" Type="http://schemas.openxmlformats.org/officeDocument/2006/relationships/hyperlink" Target="http://www.ieee802.org/1/files/public/docs2014/new-802-1AS-rev-draft-par-0514-v1.pdf" TargetMode="External"/><Relationship Id="rId10" Type="http://schemas.openxmlformats.org/officeDocument/2006/relationships/hyperlink" Target="http://www.ieee802.org/3/GEPOFSG/CSD_GEPOF_0914.pdf" TargetMode="External"/><Relationship Id="rId4" Type="http://schemas.openxmlformats.org/officeDocument/2006/relationships/hyperlink" Target="http://www.ieee802.org/1/files/public/docs2014/new-addresses-thaler-local-address-csd-v01.pdf" TargetMode="External"/><Relationship Id="rId9" Type="http://schemas.openxmlformats.org/officeDocument/2006/relationships/hyperlink" Target="http://www.ieee802.org/3/GEPOFSG/P802_3bv_PAR_240914.pdf" TargetMode="External"/><Relationship Id="rId14" Type="http://schemas.openxmlformats.org/officeDocument/2006/relationships/hyperlink" Target="https://mentor.ieee.org/802.15/dcn/14/15-14-0216-03-007a-draft-csd-for-ieee-802-15-sg7a-occ.docx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6FF4BAE-72DF-4F23-B52C-B99528A354D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1066800"/>
          </a:xfrm>
        </p:spPr>
        <p:txBody>
          <a:bodyPr/>
          <a:lstStyle/>
          <a:p>
            <a:r>
              <a:rPr lang="en-US" dirty="0"/>
              <a:t>WG11  </a:t>
            </a:r>
            <a:r>
              <a:rPr lang="en-US" dirty="0" smtClean="0"/>
              <a:t>Opening </a:t>
            </a:r>
            <a:r>
              <a:rPr lang="en-US" dirty="0"/>
              <a:t>Report </a:t>
            </a:r>
            <a:r>
              <a:rPr lang="en-US" dirty="0" smtClean="0"/>
              <a:t>Snapshot slides 2014-11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2014-11-02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2122568"/>
              </p:ext>
            </p:extLst>
          </p:nvPr>
        </p:nvGraphicFramePr>
        <p:xfrm>
          <a:off x="523875" y="2281238"/>
          <a:ext cx="8178800" cy="2506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3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81238"/>
                        <a:ext cx="8178800" cy="2506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  <p:extLst>
      <p:ext uri="{BB962C8B-B14F-4D97-AF65-F5344CB8AC3E}">
        <p14:creationId xmlns:p14="http://schemas.microsoft.com/office/powerpoint/2010/main" val="8547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708186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2014</a:t>
            </a:r>
            <a:endParaRPr lang="en-US" altLang="en-US" sz="1800" dirty="0" smtClean="0"/>
          </a:p>
        </p:txBody>
      </p:sp>
      <p:sp>
        <p:nvSpPr>
          <p:cNvPr id="1433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7" y="6475413"/>
            <a:ext cx="223695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Aruba Networks</a:t>
            </a:r>
            <a:endParaRPr lang="en-US" altLang="en-US" sz="1200" b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D64E2BD6-5A6A-4F20-8165-901C95E595CB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 smtClean="0"/>
          </a:p>
        </p:txBody>
      </p:sp>
      <p:sp>
        <p:nvSpPr>
          <p:cNvPr id="14341" name="Title 1"/>
          <p:cNvSpPr>
            <a:spLocks noGrp="1"/>
          </p:cNvSpPr>
          <p:nvPr>
            <p:ph type="title" idx="4294967295"/>
          </p:nvPr>
        </p:nvSpPr>
        <p:spPr>
          <a:xfrm>
            <a:off x="6096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November 2014</a:t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sz="3600" dirty="0" smtClean="0"/>
          </a:p>
        </p:txBody>
      </p:sp>
      <p:sp>
        <p:nvSpPr>
          <p:cNvPr id="14342" name="Content Placeholder 2"/>
          <p:cNvSpPr>
            <a:spLocks noGrp="1"/>
          </p:cNvSpPr>
          <p:nvPr>
            <p:ph idx="4294967295"/>
          </p:nvPr>
        </p:nvSpPr>
        <p:spPr>
          <a:xfrm>
            <a:off x="685800" y="1905000"/>
            <a:ext cx="8458200" cy="4114800"/>
          </a:xfrm>
        </p:spPr>
        <p:txBody>
          <a:bodyPr lIns="91440" tIns="45720" rIns="91440" bIns="45720"/>
          <a:lstStyle/>
          <a:p>
            <a:r>
              <a:rPr lang="en-AU" altLang="en-US" dirty="0"/>
              <a:t>Report on SC6 meeting in London</a:t>
            </a:r>
          </a:p>
          <a:p>
            <a:pPr marL="685800" lvl="2" indent="-342900"/>
            <a:r>
              <a:rPr lang="en-AU" altLang="en-US" sz="2200" dirty="0"/>
              <a:t>There was little technical discussion in WG1 or WG7 at the London meeting relevant to IEEE 802 at the London meeting </a:t>
            </a:r>
          </a:p>
          <a:p>
            <a:pPr marL="685800" lvl="2" indent="-342900"/>
            <a:r>
              <a:rPr lang="en-AU" altLang="en-US" sz="2200" dirty="0"/>
              <a:t>There were some significant procedural issues in SC6 arising out of the London meeting</a:t>
            </a:r>
          </a:p>
          <a:p>
            <a:r>
              <a:rPr lang="en-AU" altLang="en-US" dirty="0"/>
              <a:t>Review status of previous SC6 proposals</a:t>
            </a:r>
          </a:p>
          <a:p>
            <a:pPr lvl="1"/>
            <a:r>
              <a:rPr lang="en-AU" altLang="en-US" dirty="0"/>
              <a:t>Probably no need to track WAPI, TEPA-AC, </a:t>
            </a:r>
            <a:r>
              <a:rPr lang="en-AU" altLang="en-US" dirty="0" err="1"/>
              <a:t>TLSec</a:t>
            </a:r>
            <a:r>
              <a:rPr lang="en-AU" altLang="en-US" dirty="0"/>
              <a:t>, </a:t>
            </a:r>
            <a:r>
              <a:rPr lang="en-AU" altLang="en-US" dirty="0" err="1"/>
              <a:t>TISec</a:t>
            </a:r>
            <a:r>
              <a:rPr lang="en-AU" altLang="en-US" dirty="0"/>
              <a:t>, TAAA in the future because of lack of recent activity</a:t>
            </a:r>
          </a:p>
          <a:p>
            <a:pPr lvl="1"/>
            <a:r>
              <a:rPr lang="en-AU" altLang="en-US" dirty="0"/>
              <a:t>Probably no need to track UHT, EUHT because they have been repurposed into ITS space in China</a:t>
            </a:r>
          </a:p>
          <a:p>
            <a:pPr lvl="1"/>
            <a:r>
              <a:rPr lang="en-AU" altLang="en-US" dirty="0"/>
              <a:t>Virtual AP issue still needs tracking</a:t>
            </a:r>
          </a:p>
          <a:p>
            <a:pPr lvl="1"/>
            <a:r>
              <a:rPr lang="en-AU" altLang="en-US" dirty="0"/>
              <a:t>Optimization technology issue still needs tracking</a:t>
            </a:r>
          </a:p>
        </p:txBody>
      </p:sp>
    </p:spTree>
    <p:extLst>
      <p:ext uri="{BB962C8B-B14F-4D97-AF65-F5344CB8AC3E}">
        <p14:creationId xmlns:p14="http://schemas.microsoft.com/office/powerpoint/2010/main" val="365305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ja-JP" dirty="0" err="1" smtClean="0"/>
              <a:t>TGmc</a:t>
            </a:r>
            <a:r>
              <a:rPr lang="en-US" altLang="ja-JP" dirty="0" smtClean="0"/>
              <a:t> </a:t>
            </a:r>
            <a:r>
              <a:rPr lang="en-US" altLang="ja-JP" dirty="0"/>
              <a:t>802.11 Revision – </a:t>
            </a:r>
            <a:r>
              <a:rPr lang="en-US" altLang="ja-JP" dirty="0" smtClean="0"/>
              <a:t>November 2014</a:t>
            </a:r>
            <a:br>
              <a:rPr lang="en-US" altLang="ja-JP" dirty="0" smtClean="0"/>
            </a:br>
            <a:r>
              <a:rPr lang="en-US" altLang="ja-JP" dirty="0" smtClean="0"/>
              <a:t>Chair: Dorothy Stanley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305800" cy="44958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ja-JP" dirty="0"/>
              <a:t>Since the </a:t>
            </a:r>
            <a:r>
              <a:rPr lang="en-US" altLang="ja-JP" dirty="0" smtClean="0"/>
              <a:t>September </a:t>
            </a:r>
            <a:r>
              <a:rPr lang="en-US" altLang="ja-JP" dirty="0"/>
              <a:t>2014 meeting: </a:t>
            </a:r>
          </a:p>
          <a:p>
            <a:pPr lvl="1">
              <a:defRPr/>
            </a:pPr>
            <a:r>
              <a:rPr lang="en-US" altLang="ja-JP" dirty="0" smtClean="0"/>
              <a:t>Three teleconferences held: comment resolution</a:t>
            </a:r>
          </a:p>
          <a:p>
            <a:pPr lvl="1">
              <a:defRPr/>
            </a:pPr>
            <a:r>
              <a:rPr lang="en-US" altLang="ja-JP" dirty="0" smtClean="0"/>
              <a:t>779 comments received in LB202 (WG recirculation, 90% approval) on P802.11REVmc D3.0, which incorporated 11ac &amp; 11af.</a:t>
            </a:r>
          </a:p>
          <a:p>
            <a:pPr lvl="1">
              <a:defRPr/>
            </a:pPr>
            <a:r>
              <a:rPr lang="en-US" altLang="ja-JP" dirty="0" smtClean="0"/>
              <a:t>Comment </a:t>
            </a:r>
            <a:r>
              <a:rPr lang="en-US" altLang="ja-JP" dirty="0"/>
              <a:t>spreadsheet</a:t>
            </a:r>
            <a:r>
              <a:rPr lang="en-US" altLang="ja-JP" dirty="0" smtClean="0"/>
              <a:t>: </a:t>
            </a:r>
            <a:r>
              <a:rPr lang="en-US" altLang="ja-JP" dirty="0" smtClean="0">
                <a:hlinkClick r:id="rId3"/>
              </a:rPr>
              <a:t>11-14-0233</a:t>
            </a:r>
            <a:r>
              <a:rPr lang="en-US" altLang="ja-JP" dirty="0" smtClean="0"/>
              <a:t> </a:t>
            </a:r>
            <a:r>
              <a:rPr lang="en-US" altLang="ja-JP" dirty="0" smtClean="0"/>
              <a:t>includes </a:t>
            </a:r>
            <a:r>
              <a:rPr lang="en-US" altLang="ja-JP" dirty="0" smtClean="0"/>
              <a:t>comment </a:t>
            </a:r>
            <a:r>
              <a:rPr lang="en-US" altLang="ja-JP" dirty="0" smtClean="0"/>
              <a:t>assignees</a:t>
            </a:r>
            <a:r>
              <a:rPr lang="en-US" altLang="ja-JP" dirty="0" smtClean="0"/>
              <a:t>. </a:t>
            </a:r>
            <a:endParaRPr lang="en-US" altLang="ja-JP" dirty="0"/>
          </a:p>
          <a:p>
            <a:pPr>
              <a:defRPr/>
            </a:pPr>
            <a:r>
              <a:rPr lang="en-US" altLang="ja-JP" dirty="0" smtClean="0"/>
              <a:t>Goals </a:t>
            </a:r>
            <a:r>
              <a:rPr lang="en-US" altLang="ja-JP" dirty="0"/>
              <a:t>for </a:t>
            </a:r>
            <a:r>
              <a:rPr lang="en-US" altLang="ja-JP" dirty="0" smtClean="0"/>
              <a:t>November </a:t>
            </a:r>
            <a:r>
              <a:rPr lang="en-US" altLang="ja-JP" dirty="0"/>
              <a:t>Meeting:</a:t>
            </a:r>
          </a:p>
          <a:p>
            <a:pPr lvl="1">
              <a:defRPr/>
            </a:pPr>
            <a:r>
              <a:rPr lang="en-US" altLang="ja-JP" sz="2200" dirty="0"/>
              <a:t>LB202 comment </a:t>
            </a:r>
            <a:r>
              <a:rPr lang="en-US" altLang="ja-JP" sz="2200" dirty="0" smtClean="0"/>
              <a:t>resolution, agenda in 11-14-1321</a:t>
            </a:r>
            <a:endParaRPr lang="en-US" altLang="ja-JP" sz="2200" dirty="0"/>
          </a:p>
          <a:p>
            <a:pPr lvl="1">
              <a:defRPr/>
            </a:pPr>
            <a:r>
              <a:rPr lang="en-US" altLang="ja-JP" sz="2200" dirty="0"/>
              <a:t>Wednesday PM2 – Deprecation </a:t>
            </a:r>
            <a:r>
              <a:rPr lang="en-US" altLang="ja-JP" sz="2200" dirty="0" smtClean="0"/>
              <a:t>CIDs &amp; </a:t>
            </a:r>
            <a:r>
              <a:rPr lang="en-US" altLang="ja-JP" sz="2200" dirty="0" smtClean="0"/>
              <a:t>Liaison related items</a:t>
            </a:r>
            <a:endParaRPr lang="en-US" altLang="ja-JP" sz="2200" dirty="0"/>
          </a:p>
          <a:p>
            <a:pPr>
              <a:defRPr/>
            </a:pPr>
            <a:r>
              <a:rPr lang="en-US" altLang="ja-JP" dirty="0" smtClean="0"/>
              <a:t>Working </a:t>
            </a:r>
            <a:r>
              <a:rPr lang="en-US" altLang="ja-JP" dirty="0"/>
              <a:t>Group </a:t>
            </a:r>
            <a:r>
              <a:rPr lang="en-US" altLang="ja-JP" dirty="0" smtClean="0"/>
              <a:t>LB on D4.0 </a:t>
            </a:r>
            <a:r>
              <a:rPr lang="en-US" altLang="ja-JP" dirty="0"/>
              <a:t>in </a:t>
            </a:r>
            <a:r>
              <a:rPr lang="en-US" altLang="ja-JP" dirty="0" smtClean="0"/>
              <a:t>November/January </a:t>
            </a:r>
          </a:p>
          <a:p>
            <a:pPr lvl="1">
              <a:defRPr/>
            </a:pPr>
            <a:r>
              <a:rPr lang="en-US" altLang="ja-JP" dirty="0" smtClean="0"/>
              <a:t>150 technical and 84 editorial comments remain</a:t>
            </a:r>
          </a:p>
          <a:p>
            <a:pPr lvl="1">
              <a:defRPr/>
            </a:pPr>
            <a:r>
              <a:rPr lang="en-US" altLang="ja-JP" dirty="0" smtClean="0"/>
              <a:t>goal of unchanged recirculation ballot and </a:t>
            </a:r>
            <a:r>
              <a:rPr lang="en-US" altLang="ja-JP" dirty="0"/>
              <a:t>sponsor </a:t>
            </a:r>
            <a:r>
              <a:rPr lang="en-US" altLang="ja-JP" dirty="0" smtClean="0"/>
              <a:t>ballot following D4.0</a:t>
            </a:r>
            <a:endParaRPr lang="en-US" altLang="ja-JP" dirty="0" smtClean="0"/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800" smtClean="0"/>
              <a:t>November 2014</a:t>
            </a:r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D. Stanley, Aruba Networks</a:t>
            </a:r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Slide </a:t>
            </a:r>
            <a:fld id="{6B63967B-F2D8-43B0-AF08-1DEBB082438A}" type="slidenum">
              <a:rPr lang="en-US" altLang="ja-JP" sz="1200" smtClean="0"/>
              <a:pPr/>
              <a:t>11</a:t>
            </a:fld>
            <a:endParaRPr lang="en-US" altLang="ja-JP" sz="1200" smtClean="0"/>
          </a:p>
        </p:txBody>
      </p:sp>
    </p:spTree>
    <p:extLst>
      <p:ext uri="{BB962C8B-B14F-4D97-AF65-F5344CB8AC3E}">
        <p14:creationId xmlns:p14="http://schemas.microsoft.com/office/powerpoint/2010/main" val="391256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ja-JP" dirty="0" err="1" smtClean="0"/>
              <a:t>TGmc</a:t>
            </a:r>
            <a:r>
              <a:rPr lang="en-US" altLang="ja-JP" dirty="0" smtClean="0"/>
              <a:t> </a:t>
            </a:r>
            <a:r>
              <a:rPr lang="en-US" altLang="ja-JP" dirty="0"/>
              <a:t>802.11 Revision – </a:t>
            </a:r>
            <a:r>
              <a:rPr lang="en-US" altLang="ja-JP" dirty="0" smtClean="0"/>
              <a:t>November 2014</a:t>
            </a:r>
            <a:br>
              <a:rPr lang="en-US" altLang="ja-JP" dirty="0" smtClean="0"/>
            </a:br>
            <a:r>
              <a:rPr lang="en-US" altLang="ja-JP" dirty="0" smtClean="0"/>
              <a:t>Chair: Dorothy Stanley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762000" y="2362200"/>
            <a:ext cx="3581400" cy="48006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ja-JP" sz="2000" dirty="0"/>
              <a:t>Gabor Bajko</a:t>
            </a:r>
          </a:p>
          <a:p>
            <a:pPr>
              <a:defRPr/>
            </a:pPr>
            <a:r>
              <a:rPr lang="en-US" altLang="ja-JP" sz="2000" dirty="0" smtClean="0"/>
              <a:t>Carlos </a:t>
            </a:r>
            <a:r>
              <a:rPr lang="en-US" altLang="ja-JP" sz="2000" dirty="0" err="1"/>
              <a:t>Cordiero</a:t>
            </a:r>
            <a:endParaRPr lang="en-US" altLang="ja-JP" sz="2000" dirty="0"/>
          </a:p>
          <a:p>
            <a:pPr>
              <a:defRPr/>
            </a:pPr>
            <a:r>
              <a:rPr lang="en-US" altLang="ja-JP" sz="2000" dirty="0"/>
              <a:t>Peter Ecclesine</a:t>
            </a:r>
          </a:p>
          <a:p>
            <a:pPr>
              <a:defRPr/>
            </a:pPr>
            <a:r>
              <a:rPr lang="en-US" altLang="ja-JP" sz="2000" dirty="0" smtClean="0"/>
              <a:t>Vinko </a:t>
            </a:r>
            <a:r>
              <a:rPr lang="en-US" altLang="ja-JP" sz="2000" dirty="0"/>
              <a:t>Erceg</a:t>
            </a:r>
          </a:p>
          <a:p>
            <a:pPr>
              <a:defRPr/>
            </a:pPr>
            <a:r>
              <a:rPr lang="en-US" altLang="ja-JP" sz="2000" dirty="0"/>
              <a:t>Matthew Fischer</a:t>
            </a:r>
          </a:p>
          <a:p>
            <a:pPr>
              <a:defRPr/>
            </a:pPr>
            <a:r>
              <a:rPr lang="en-US" altLang="ja-JP" sz="2000" dirty="0" smtClean="0"/>
              <a:t>Mark </a:t>
            </a:r>
            <a:r>
              <a:rPr lang="en-US" altLang="ja-JP" sz="2000" dirty="0"/>
              <a:t>Hamilton</a:t>
            </a:r>
          </a:p>
          <a:p>
            <a:pPr>
              <a:defRPr/>
            </a:pPr>
            <a:r>
              <a:rPr lang="en-US" altLang="ja-JP" sz="2000" dirty="0" smtClean="0"/>
              <a:t>Dan Harkins</a:t>
            </a:r>
          </a:p>
          <a:p>
            <a:pPr>
              <a:defRPr/>
            </a:pPr>
            <a:r>
              <a:rPr lang="en-US" altLang="ja-JP" sz="2000" dirty="0" smtClean="0"/>
              <a:t>Brian Hart</a:t>
            </a:r>
          </a:p>
          <a:p>
            <a:pPr>
              <a:defRPr/>
            </a:pPr>
            <a:r>
              <a:rPr lang="en-US" altLang="ja-JP" sz="2000" dirty="0"/>
              <a:t>VK Jones</a:t>
            </a:r>
          </a:p>
          <a:p>
            <a:pPr>
              <a:defRPr/>
            </a:pPr>
            <a:r>
              <a:rPr lang="en-US" altLang="ja-JP" sz="2000" dirty="0" smtClean="0"/>
              <a:t>Stephen </a:t>
            </a:r>
            <a:r>
              <a:rPr lang="en-US" altLang="ja-JP" sz="2000" dirty="0"/>
              <a:t>McCann</a:t>
            </a:r>
          </a:p>
          <a:p>
            <a:pPr>
              <a:defRPr/>
            </a:pPr>
            <a:endParaRPr lang="en-US" altLang="ja-JP" dirty="0"/>
          </a:p>
          <a:p>
            <a:pPr marL="457200" lvl="1" indent="0">
              <a:buFontTx/>
              <a:buNone/>
              <a:defRPr/>
            </a:pPr>
            <a:endParaRPr lang="en-US" altLang="ja-JP" sz="2600" dirty="0" smtClean="0"/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800" smtClean="0"/>
              <a:t>November 2014</a:t>
            </a:r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D. Stanley, Aruba Networks</a:t>
            </a:r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Slide </a:t>
            </a:r>
            <a:fld id="{6B63967B-F2D8-43B0-AF08-1DEBB082438A}" type="slidenum">
              <a:rPr lang="en-US" altLang="ja-JP" sz="1200" smtClean="0"/>
              <a:pPr/>
              <a:t>12</a:t>
            </a:fld>
            <a:endParaRPr lang="en-US" altLang="ja-JP" sz="120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869094" y="2362200"/>
            <a:ext cx="3581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ja-JP" sz="2000" dirty="0"/>
              <a:t>Michael Montemurro</a:t>
            </a:r>
          </a:p>
          <a:p>
            <a:pPr>
              <a:defRPr/>
            </a:pPr>
            <a:r>
              <a:rPr lang="en-US" altLang="ja-JP" sz="2000" dirty="0"/>
              <a:t>Eldad Perahia</a:t>
            </a:r>
          </a:p>
          <a:p>
            <a:pPr>
              <a:defRPr/>
            </a:pPr>
            <a:r>
              <a:rPr lang="en-US" altLang="ja-JP" sz="2000" kern="0" dirty="0" smtClean="0"/>
              <a:t>Ron </a:t>
            </a:r>
            <a:r>
              <a:rPr lang="en-US" altLang="ja-JP" sz="2000" kern="0" dirty="0"/>
              <a:t>Porat</a:t>
            </a:r>
          </a:p>
          <a:p>
            <a:pPr>
              <a:defRPr/>
            </a:pPr>
            <a:r>
              <a:rPr lang="en-US" altLang="ja-JP" sz="2000" dirty="0" smtClean="0"/>
              <a:t>Mark </a:t>
            </a:r>
            <a:r>
              <a:rPr lang="en-US" altLang="ja-JP" sz="2000" dirty="0"/>
              <a:t>Rison</a:t>
            </a:r>
          </a:p>
          <a:p>
            <a:pPr>
              <a:defRPr/>
            </a:pPr>
            <a:r>
              <a:rPr lang="en-US" altLang="ja-JP" sz="2000" dirty="0"/>
              <a:t>Jon Rosdahl</a:t>
            </a:r>
          </a:p>
          <a:p>
            <a:pPr>
              <a:defRPr/>
            </a:pPr>
            <a:r>
              <a:rPr lang="en-US" altLang="ja-JP" sz="2000" kern="0" dirty="0" err="1"/>
              <a:t>Yongho</a:t>
            </a:r>
            <a:r>
              <a:rPr lang="en-US" altLang="ja-JP" sz="2000" kern="0" dirty="0"/>
              <a:t> </a:t>
            </a:r>
            <a:r>
              <a:rPr lang="en-US" altLang="ja-JP" sz="2000" kern="0" dirty="0" err="1"/>
              <a:t>Seok</a:t>
            </a:r>
            <a:endParaRPr lang="en-US" altLang="ja-JP" sz="2000" kern="0" dirty="0"/>
          </a:p>
          <a:p>
            <a:pPr>
              <a:defRPr/>
            </a:pPr>
            <a:r>
              <a:rPr lang="en-US" altLang="ja-JP" sz="2000" dirty="0" smtClean="0"/>
              <a:t>Graham Smith</a:t>
            </a:r>
          </a:p>
          <a:p>
            <a:pPr>
              <a:defRPr/>
            </a:pPr>
            <a:r>
              <a:rPr lang="en-US" altLang="ja-JP" sz="2000" dirty="0" smtClean="0"/>
              <a:t>Dorothy Stanley</a:t>
            </a:r>
          </a:p>
          <a:p>
            <a:pPr>
              <a:defRPr/>
            </a:pPr>
            <a:r>
              <a:rPr lang="en-US" altLang="ja-JP" sz="2000" dirty="0" smtClean="0"/>
              <a:t>Adrian Stephens</a:t>
            </a:r>
          </a:p>
          <a:p>
            <a:pPr>
              <a:defRPr/>
            </a:pPr>
            <a:r>
              <a:rPr lang="en-US" altLang="ja-JP" sz="2000" kern="0" dirty="0" smtClean="0"/>
              <a:t>Qi Wang</a:t>
            </a:r>
          </a:p>
          <a:p>
            <a:pPr>
              <a:defRPr/>
            </a:pPr>
            <a:r>
              <a:rPr lang="en-US" altLang="ja-JP" sz="2000" dirty="0" smtClean="0"/>
              <a:t>Menzo </a:t>
            </a:r>
            <a:r>
              <a:rPr lang="en-US" altLang="ja-JP" sz="2000" dirty="0"/>
              <a:t>Wentink</a:t>
            </a:r>
          </a:p>
          <a:p>
            <a:pPr>
              <a:defRPr/>
            </a:pPr>
            <a:endParaRPr lang="en-US" altLang="ja-JP" kern="0" dirty="0" smtClean="0"/>
          </a:p>
          <a:p>
            <a:pPr marL="457200" lvl="1" indent="0">
              <a:buFontTx/>
              <a:buNone/>
              <a:defRPr/>
            </a:pPr>
            <a:endParaRPr lang="en-US" altLang="ja-JP" sz="2600" kern="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914400" y="1752600"/>
            <a:ext cx="77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Thanks LB202 CID Assignees (more to be added)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55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/>
          </p:cNvSpPr>
          <p:nvPr>
            <p:ph type="sldNum" sz="quarter" idx="4294967295"/>
          </p:nvPr>
        </p:nvSpPr>
        <p:spPr>
          <a:xfrm>
            <a:off x="4344987" y="6475412"/>
            <a:ext cx="530227" cy="182564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>
            <a:normAutofit/>
          </a:bodyPr>
          <a:lstStyle>
            <a:lvl1pPr defTabSz="896111">
              <a:defRPr sz="1100"/>
            </a:lvl1pPr>
          </a:lstStyle>
          <a:p>
            <a:pPr lvl="0">
              <a:defRPr sz="1800"/>
            </a:pPr>
            <a:fld id="{86CB4B4D-7CA3-9044-876B-883B54F8677D}" type="slidenum">
              <a:rPr sz="1100"/>
              <a:t>13</a:t>
            </a:fld>
            <a:endParaRPr sz="1100"/>
          </a:p>
        </p:txBody>
      </p:sp>
      <p:sp>
        <p:nvSpPr>
          <p:cNvPr id="62" name="Shape 62"/>
          <p:cNvSpPr>
            <a:spLocks noGrp="1"/>
          </p:cNvSpPr>
          <p:nvPr>
            <p:ph type="body" idx="1"/>
          </p:nvPr>
        </p:nvSpPr>
        <p:spPr>
          <a:xfrm>
            <a:off x="609600" y="2286000"/>
            <a:ext cx="7772400" cy="4419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/>
            </a:pPr>
            <a:r>
              <a:rPr lang="en-US" dirty="0" smtClean="0"/>
              <a:t>Recirculation Letter </a:t>
            </a:r>
            <a:r>
              <a:rPr lang="en-US" dirty="0"/>
              <a:t>Ballot 205 for Draft 3.0 closed on October 25</a:t>
            </a:r>
          </a:p>
          <a:p>
            <a:pPr lvl="1">
              <a:buFont typeface="Times New Roman"/>
              <a:buChar char="–"/>
              <a:defRPr sz="1800"/>
            </a:pPr>
            <a:r>
              <a:rPr lang="en-US" sz="1800" dirty="0">
                <a:ea typeface="Times New Roman"/>
                <a:cs typeface="Times New Roman"/>
                <a:sym typeface="Times New Roman"/>
              </a:rPr>
              <a:t>89.66 approval ratio: Motion Passes</a:t>
            </a:r>
          </a:p>
          <a:p>
            <a:pPr lvl="1">
              <a:buFont typeface="Times New Roman"/>
              <a:buChar char="–"/>
              <a:defRPr sz="1800"/>
            </a:pPr>
            <a:r>
              <a:rPr lang="en-US" sz="1800" dirty="0">
                <a:ea typeface="Times New Roman"/>
                <a:cs typeface="Times New Roman"/>
                <a:sym typeface="Times New Roman"/>
              </a:rPr>
              <a:t>506 comments received in LB205: 179 editorial comments, 327 technical comments</a:t>
            </a:r>
          </a:p>
          <a:p>
            <a:pPr marL="0" lvl="0" indent="0">
              <a:buNone/>
              <a:defRPr sz="1800"/>
            </a:pPr>
            <a:endParaRPr lang="en-US" dirty="0" smtClean="0"/>
          </a:p>
          <a:p>
            <a:pPr>
              <a:defRPr/>
            </a:pPr>
            <a:r>
              <a:rPr lang="en-US" dirty="0"/>
              <a:t>Goals for November Meeting:</a:t>
            </a:r>
          </a:p>
          <a:p>
            <a:pPr lvl="1">
              <a:buFont typeface="Times New Roman"/>
              <a:buChar char="–"/>
              <a:defRPr sz="1800"/>
            </a:pPr>
            <a:r>
              <a:rPr lang="en-US" sz="1800" dirty="0">
                <a:ea typeface="Times New Roman"/>
                <a:cs typeface="Times New Roman"/>
                <a:sym typeface="Times New Roman"/>
              </a:rPr>
              <a:t>Start LB205 comment resolution</a:t>
            </a:r>
          </a:p>
          <a:p>
            <a:pPr lvl="1">
              <a:buFont typeface="Times New Roman"/>
              <a:buChar char="–"/>
              <a:defRPr sz="1800"/>
            </a:pPr>
            <a:r>
              <a:rPr lang="en-US" sz="1800" dirty="0">
                <a:ea typeface="Times New Roman"/>
                <a:cs typeface="Times New Roman"/>
                <a:sym typeface="Times New Roman"/>
              </a:rPr>
              <a:t>Hear presentations </a:t>
            </a:r>
          </a:p>
          <a:p>
            <a:pPr lvl="1">
              <a:buFont typeface="Times New Roman"/>
              <a:buChar char="–"/>
              <a:defRPr sz="1800"/>
            </a:pPr>
            <a:r>
              <a:rPr lang="en-US" sz="1800" dirty="0">
                <a:ea typeface="Times New Roman"/>
                <a:cs typeface="Times New Roman"/>
                <a:sym typeface="Times New Roman"/>
              </a:rPr>
              <a:t>Timeline Update</a:t>
            </a:r>
          </a:p>
        </p:txBody>
      </p:sp>
      <p:sp>
        <p:nvSpPr>
          <p:cNvPr id="63" name="Shape 63"/>
          <p:cNvSpPr>
            <a:spLocks noGrp="1"/>
          </p:cNvSpPr>
          <p:nvPr>
            <p:ph type="title"/>
          </p:nvPr>
        </p:nvSpPr>
        <p:spPr>
          <a:xfrm>
            <a:off x="696912" y="838200"/>
            <a:ext cx="7772400" cy="1066800"/>
          </a:xfrm>
          <a:prstGeom prst="rect">
            <a:avLst/>
          </a:prstGeom>
        </p:spPr>
        <p:txBody>
          <a:bodyPr lIns="0" tIns="0" rIns="0" bIns="0">
            <a:normAutofit fontScale="90000"/>
          </a:bodyPr>
          <a:lstStyle/>
          <a:p>
            <a:pPr lvl="0" defTabSz="676655">
              <a:defRPr sz="1800"/>
            </a:pPr>
            <a:r>
              <a:rPr sz="3600" dirty="0"/>
              <a:t>IEEE 802.11ah - </a:t>
            </a:r>
            <a:r>
              <a:rPr lang="en-US" sz="3600" dirty="0" smtClean="0"/>
              <a:t>November</a:t>
            </a:r>
            <a:r>
              <a:rPr sz="3600" dirty="0" smtClean="0"/>
              <a:t> 2014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100" b="0" dirty="0">
                <a:ea typeface="Times New Roman"/>
                <a:cs typeface="Times New Roman"/>
                <a:sym typeface="Times New Roman"/>
              </a:rPr>
              <a:t>sub 1GHz PHY</a:t>
            </a:r>
            <a:r>
              <a:rPr sz="2300" dirty="0"/>
              <a:t/>
            </a:r>
            <a:br>
              <a:rPr sz="2300" dirty="0"/>
            </a:br>
            <a:r>
              <a:rPr sz="3600" dirty="0" smtClean="0"/>
              <a:t>Chair</a:t>
            </a:r>
            <a:r>
              <a:rPr sz="3600" dirty="0"/>
              <a:t>: </a:t>
            </a:r>
            <a:r>
              <a:rPr sz="3600" dirty="0" err="1"/>
              <a:t>Yongho</a:t>
            </a:r>
            <a:r>
              <a:rPr sz="3600" dirty="0"/>
              <a:t> </a:t>
            </a:r>
            <a:r>
              <a:rPr sz="3600" dirty="0" err="1"/>
              <a:t>Seok</a:t>
            </a:r>
            <a:endParaRPr sz="3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D. Stanley, Aruba Networks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17290" y="304800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053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9144000" cy="1066800"/>
          </a:xfrm>
        </p:spPr>
        <p:txBody>
          <a:bodyPr lIns="91440" tIns="45720" rIns="91440" bIns="45720"/>
          <a:lstStyle/>
          <a:p>
            <a:r>
              <a:rPr lang="en-US" altLang="ja-JP" dirty="0" smtClean="0"/>
              <a:t>IEEE 802.11 FILS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– November</a:t>
            </a:r>
            <a:r>
              <a:rPr lang="en-US" altLang="en-US" dirty="0" smtClean="0"/>
              <a:t> </a:t>
            </a:r>
            <a:r>
              <a:rPr lang="en-US" altLang="en-US" dirty="0"/>
              <a:t>2014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b="0" dirty="0" smtClean="0">
                <a:ea typeface="ＭＳ Ｐゴシック" pitchFamily="34" charset="-128"/>
              </a:rPr>
              <a:t>Fast </a:t>
            </a:r>
            <a:r>
              <a:rPr lang="en-US" altLang="ja-JP" sz="2800" b="0" dirty="0">
                <a:ea typeface="ＭＳ Ｐゴシック" pitchFamily="34" charset="-128"/>
              </a:rPr>
              <a:t>Initial Link Setup </a:t>
            </a:r>
            <a:r>
              <a:rPr lang="en-US" altLang="ja-JP" sz="2800" dirty="0">
                <a:ea typeface="ＭＳ Ｐゴシック" pitchFamily="34" charset="-128"/>
              </a:rPr>
              <a:t/>
            </a:r>
            <a:br>
              <a:rPr lang="en-US" altLang="ja-JP" sz="2800" dirty="0">
                <a:ea typeface="ＭＳ Ｐゴシック" pitchFamily="34" charset="-128"/>
              </a:rPr>
            </a:br>
            <a:r>
              <a:rPr lang="en-US" altLang="ja-JP" dirty="0">
                <a:ea typeface="ＭＳ Ｐゴシック" pitchFamily="34" charset="-128"/>
              </a:rPr>
              <a:t>Chair: Hiroshi Mano</a:t>
            </a:r>
            <a:endParaRPr lang="en-US" altLang="ja-JP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800" smtClean="0"/>
              <a:t>November 2014</a:t>
            </a: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 smtClean="0"/>
              <a:t>D. Stanley, Aruba Networks</a:t>
            </a:r>
            <a:endParaRPr kumimoji="0" lang="en-US" altLang="ja-JP" sz="1200"/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Slide </a:t>
            </a:r>
            <a:fld id="{862CA545-4953-4182-B2DE-C9F9E5AA9B8C}" type="slidenum">
              <a:rPr kumimoji="0" lang="en-US" altLang="ja-JP" sz="1200"/>
              <a:pPr/>
              <a:t>14</a:t>
            </a:fld>
            <a:endParaRPr kumimoji="0" lang="en-US" altLang="ja-JP" sz="12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209800"/>
            <a:ext cx="8458200" cy="41148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for the  Meeting:</a:t>
            </a:r>
          </a:p>
          <a:p>
            <a:pPr lvl="1"/>
            <a:r>
              <a:rPr lang="en-US" altLang="ja-JP" sz="2800" dirty="0"/>
              <a:t>Approve minutes of past meeting and teleconference</a:t>
            </a:r>
          </a:p>
          <a:p>
            <a:pPr lvl="1"/>
            <a:r>
              <a:rPr lang="en-US" altLang="ja-JP" sz="2800" dirty="0"/>
              <a:t>Comment resolution of WG </a:t>
            </a:r>
            <a:r>
              <a:rPr lang="en-US" altLang="ja-JP" sz="2800" dirty="0" err="1"/>
              <a:t>Recirc</a:t>
            </a:r>
            <a:r>
              <a:rPr lang="en-US" altLang="ja-JP" sz="2800" dirty="0"/>
              <a:t>  LB204</a:t>
            </a:r>
          </a:p>
          <a:p>
            <a:pPr lvl="1"/>
            <a:r>
              <a:rPr lang="en-US" altLang="ja-JP" sz="2800" dirty="0"/>
              <a:t>Approve to forward the draft to WG </a:t>
            </a:r>
            <a:r>
              <a:rPr lang="en-US" altLang="ja-JP" sz="2800" dirty="0" err="1"/>
              <a:t>Recirc</a:t>
            </a:r>
            <a:endParaRPr lang="en-US" altLang="ja-JP" sz="2800" dirty="0"/>
          </a:p>
          <a:p>
            <a:pPr lvl="1"/>
            <a:r>
              <a:rPr lang="en-US" altLang="ja-JP" sz="2800" dirty="0"/>
              <a:t>Approve Timeline</a:t>
            </a:r>
          </a:p>
          <a:p>
            <a:pPr lvl="1"/>
            <a:r>
              <a:rPr lang="en-US" altLang="ja-JP" sz="2800" dirty="0"/>
              <a:t>Approve Teleconference schedule</a:t>
            </a:r>
          </a:p>
          <a:p>
            <a:pPr lvl="1"/>
            <a:r>
              <a:rPr lang="en-US" altLang="ja-JP" sz="2800" dirty="0"/>
              <a:t>Approve Plan for  Jan</a:t>
            </a:r>
          </a:p>
        </p:txBody>
      </p:sp>
    </p:spTree>
    <p:extLst>
      <p:ext uri="{BB962C8B-B14F-4D97-AF65-F5344CB8AC3E}">
        <p14:creationId xmlns:p14="http://schemas.microsoft.com/office/powerpoint/2010/main" val="304196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 smtClean="0"/>
              <a:t>IEEE 802.11aj - November</a:t>
            </a:r>
            <a:r>
              <a:rPr lang="en-US" altLang="en-US" dirty="0" smtClean="0"/>
              <a:t> </a:t>
            </a:r>
            <a:r>
              <a:rPr lang="en-US" altLang="en-US" dirty="0"/>
              <a:t>2014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China millimeter wave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Chair: Xiaoming </a:t>
            </a:r>
            <a:r>
              <a:rPr lang="en-US" dirty="0" err="1" smtClean="0"/>
              <a:t>Peng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2286000"/>
            <a:ext cx="8077200" cy="3810000"/>
          </a:xfrm>
        </p:spPr>
        <p:txBody>
          <a:bodyPr/>
          <a:lstStyle/>
          <a:p>
            <a:pPr marL="0" indent="0">
              <a:defRPr/>
            </a:pPr>
            <a:r>
              <a:rPr lang="en-US" altLang="zh-CN" dirty="0">
                <a:solidFill>
                  <a:srgbClr val="000000"/>
                </a:solidFill>
                <a:ea typeface="ＭＳ Ｐゴシック" charset="0"/>
              </a:rPr>
              <a:t> Comment Resolution for 60GHz CC20</a:t>
            </a:r>
          </a:p>
          <a:p>
            <a:pPr marL="0" indent="0">
              <a:defRPr/>
            </a:pPr>
            <a:endParaRPr lang="en-US" altLang="zh-CN" dirty="0">
              <a:solidFill>
                <a:srgbClr val="000000"/>
              </a:solidFill>
              <a:ea typeface="ＭＳ Ｐゴシック" charset="0"/>
            </a:endParaRPr>
          </a:p>
          <a:p>
            <a:pPr marL="0" indent="0">
              <a:defRPr/>
            </a:pPr>
            <a:r>
              <a:rPr lang="en-US" altLang="zh-CN" dirty="0">
                <a:solidFill>
                  <a:srgbClr val="000000"/>
                </a:solidFill>
                <a:ea typeface="ＭＳ Ｐゴシック" charset="0"/>
              </a:rPr>
              <a:t> Complete Proposal Presentation for 45GHz</a:t>
            </a:r>
          </a:p>
          <a:p>
            <a:pPr marL="0" indent="0">
              <a:defRPr/>
            </a:pPr>
            <a:endParaRPr lang="en-US" altLang="zh-CN" dirty="0">
              <a:solidFill>
                <a:srgbClr val="000000"/>
              </a:solidFill>
              <a:ea typeface="ＭＳ Ｐゴシック" charset="0"/>
            </a:endParaRPr>
          </a:p>
          <a:p>
            <a:pPr marL="0" indent="0">
              <a:defRPr/>
            </a:pPr>
            <a:r>
              <a:rPr lang="en-US" altLang="zh-CN" dirty="0">
                <a:solidFill>
                  <a:srgbClr val="000000"/>
                </a:solidFill>
                <a:ea typeface="ＭＳ Ｐゴシック" charset="0"/>
              </a:rPr>
              <a:t> New Technique Proposal Presentation for 45GHz</a:t>
            </a:r>
          </a:p>
        </p:txBody>
      </p:sp>
    </p:spTree>
    <p:extLst>
      <p:ext uri="{BB962C8B-B14F-4D97-AF65-F5344CB8AC3E}">
        <p14:creationId xmlns:p14="http://schemas.microsoft.com/office/powerpoint/2010/main" val="27923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Group 802.11ak </a:t>
            </a:r>
            <a:r>
              <a:rPr lang="en-US" dirty="0" smtClean="0"/>
              <a:t>Nov</a:t>
            </a:r>
            <a:r>
              <a:rPr lang="en-US" dirty="0" smtClean="0"/>
              <a:t>ember </a:t>
            </a:r>
            <a:r>
              <a:rPr lang="en-US" dirty="0" smtClean="0"/>
              <a:t>2014</a:t>
            </a:r>
            <a:br>
              <a:rPr lang="en-US" dirty="0" smtClean="0"/>
            </a:br>
            <a:r>
              <a:rPr lang="en-GB" sz="2400" b="0" dirty="0"/>
              <a:t>Enhancements For Transit Links Within Bridged </a:t>
            </a:r>
            <a:r>
              <a:rPr lang="en-GB" sz="2400" b="0" dirty="0" smtClean="0"/>
              <a:t>Networks</a:t>
            </a:r>
            <a:br>
              <a:rPr lang="en-GB" sz="2400" b="0" dirty="0" smtClean="0"/>
            </a:br>
            <a:r>
              <a:rPr lang="en-GB" dirty="0" smtClean="0"/>
              <a:t>Chair: Donald Eastlake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848600" cy="3810000"/>
          </a:xfrm>
        </p:spPr>
        <p:txBody>
          <a:bodyPr/>
          <a:lstStyle/>
          <a:p>
            <a:pPr marL="609600" indent="-609600"/>
            <a:endParaRPr lang="en-US" dirty="0" smtClean="0"/>
          </a:p>
          <a:p>
            <a:pPr marL="609600" indent="-609600"/>
            <a:r>
              <a:rPr lang="en-US" dirty="0"/>
              <a:t>Since the September meeting, 11ak Draft D0.04 has been posted and 2 teleconferences were held.</a:t>
            </a:r>
          </a:p>
          <a:p>
            <a:pPr marL="609600" indent="-609600"/>
            <a:r>
              <a:rPr lang="en-US" dirty="0"/>
              <a:t>September 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Receive and discuss technical presentations.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Resolve remaining comments from Comment Collection #17 on P802.11ak Draft D0.01. See 11-14/0559r12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Joint meeting with 802.1 and ARC SC Thursday morning.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Adopt a D1.0 Draft.</a:t>
            </a:r>
          </a:p>
          <a:p>
            <a:pPr marL="609600" indent="-609600"/>
            <a:r>
              <a:rPr lang="en-US" dirty="0"/>
              <a:t>Agenda: See 11-14/1320</a:t>
            </a:r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November 2014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9634" y="6475413"/>
            <a:ext cx="2094291" cy="184666"/>
          </a:xfrm>
          <a:noFill/>
        </p:spPr>
        <p:txBody>
          <a:bodyPr/>
          <a:lstStyle/>
          <a:p>
            <a:r>
              <a:rPr lang="en-US" smtClean="0"/>
              <a:t>D. Stanley, Aruba Networks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203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November 2014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Aruba Networks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74A0509A-D48E-40D5-8883-70734577A7D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17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802.11aq – November 2014</a:t>
            </a:r>
            <a:br>
              <a:rPr lang="en-US" altLang="en-US" dirty="0" smtClean="0"/>
            </a:br>
            <a:r>
              <a:rPr lang="en-US" altLang="en-US" sz="2800" b="0" dirty="0" smtClean="0"/>
              <a:t>Pre-Association Discovery</a:t>
            </a:r>
            <a:r>
              <a:rPr lang="en-US" altLang="en-US" sz="2400" b="0" dirty="0" smtClean="0"/>
              <a:t/>
            </a:r>
            <a:br>
              <a:rPr lang="en-US" altLang="en-US" sz="2400" b="0" dirty="0" smtClean="0"/>
            </a:br>
            <a:r>
              <a:rPr lang="en-GB" dirty="0"/>
              <a:t>Chair: Stephen McCann</a:t>
            </a:r>
            <a:endParaRPr lang="en-US" altLang="en-US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209800"/>
            <a:ext cx="7772400" cy="39624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en-US" dirty="0"/>
              <a:t>Working on comments from D0.02 comment collection</a:t>
            </a:r>
          </a:p>
          <a:p>
            <a:pPr>
              <a:defRPr/>
            </a:pPr>
            <a:r>
              <a:rPr lang="en-US" altLang="en-US" dirty="0"/>
              <a:t>Presentations</a:t>
            </a:r>
          </a:p>
          <a:p>
            <a:pPr lvl="1">
              <a:defRPr/>
            </a:pPr>
            <a:r>
              <a:rPr lang="en-US" altLang="en-US" dirty="0"/>
              <a:t>Pre-Association Discovery Protocol (PADP)</a:t>
            </a:r>
          </a:p>
          <a:p>
            <a:pPr lvl="1">
              <a:defRPr/>
            </a:pPr>
            <a:r>
              <a:rPr lang="en-US" altLang="en-US" dirty="0"/>
              <a:t>Service Identifiers</a:t>
            </a:r>
          </a:p>
          <a:p>
            <a:pPr lvl="1">
              <a:defRPr/>
            </a:pPr>
            <a:r>
              <a:rPr lang="en-US" altLang="en-US" dirty="0"/>
              <a:t>Encapsulation of high layer request/responses</a:t>
            </a:r>
          </a:p>
          <a:p>
            <a:pPr>
              <a:defRPr/>
            </a:pPr>
            <a:r>
              <a:rPr lang="en-US" altLang="en-US" dirty="0"/>
              <a:t>Documents under development</a:t>
            </a:r>
          </a:p>
          <a:p>
            <a:pPr lvl="1">
              <a:defRPr/>
            </a:pPr>
            <a:r>
              <a:rPr lang="en-US" altLang="en-US" dirty="0"/>
              <a:t>Update of Draft D0.02</a:t>
            </a:r>
          </a:p>
          <a:p>
            <a:pPr marL="457200" lvl="1" indent="0">
              <a:buFontTx/>
              <a:buNone/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dirty="0"/>
              <a:t>Agenda for this meeting is 11-14/1325r1</a:t>
            </a:r>
          </a:p>
        </p:txBody>
      </p:sp>
    </p:spTree>
    <p:extLst>
      <p:ext uri="{BB962C8B-B14F-4D97-AF65-F5344CB8AC3E}">
        <p14:creationId xmlns:p14="http://schemas.microsoft.com/office/powerpoint/2010/main" val="33117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November 2014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Aruba Networks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802.11ax – November 2014</a:t>
            </a:r>
            <a:br>
              <a:rPr lang="en-US" altLang="en-US" dirty="0" smtClean="0"/>
            </a:br>
            <a:r>
              <a:rPr lang="en-US" sz="2800" b="0" dirty="0"/>
              <a:t>High Efficiency WLAN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</a:t>
            </a:r>
            <a:r>
              <a:rPr lang="en-US" dirty="0"/>
              <a:t>Osama </a:t>
            </a:r>
            <a:r>
              <a:rPr lang="en-US" dirty="0" err="1"/>
              <a:t>Aboul-Magd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286000"/>
            <a:ext cx="8534400" cy="3124200"/>
          </a:xfrm>
        </p:spPr>
        <p:txBody>
          <a:bodyPr lIns="91440" tIns="45720" rIns="91440" bIns="45720"/>
          <a:lstStyle/>
          <a:p>
            <a:r>
              <a:rPr lang="en-CA" altLang="en-US" sz="2200" dirty="0"/>
              <a:t>Approval of meeting and </a:t>
            </a:r>
            <a:r>
              <a:rPr lang="en-CA" altLang="en-US" sz="2200" dirty="0" err="1"/>
              <a:t>telecon</a:t>
            </a:r>
            <a:r>
              <a:rPr lang="en-CA" altLang="en-US" sz="2200" dirty="0"/>
              <a:t> minutes since September 2014.</a:t>
            </a:r>
          </a:p>
          <a:p>
            <a:r>
              <a:rPr lang="en-CA" altLang="en-US" sz="2200" dirty="0"/>
              <a:t>Continue the discussion on ad hoc groups structure and leadership.</a:t>
            </a:r>
          </a:p>
          <a:p>
            <a:r>
              <a:rPr lang="en-CA" altLang="en-US" sz="2000" dirty="0"/>
              <a:t>Continue to advance TG documents.</a:t>
            </a:r>
          </a:p>
          <a:p>
            <a:pPr lvl="1"/>
            <a:r>
              <a:rPr lang="en-CA" altLang="en-US" sz="1600" dirty="0"/>
              <a:t>Simulation Scenarios (11-14/0980r4)</a:t>
            </a:r>
          </a:p>
          <a:p>
            <a:pPr lvl="1"/>
            <a:r>
              <a:rPr lang="en-CA" altLang="en-US" sz="1600" dirty="0"/>
              <a:t>Evaluation Methodology (11-14/0571r5)</a:t>
            </a:r>
          </a:p>
          <a:p>
            <a:pPr lvl="1"/>
            <a:r>
              <a:rPr lang="en-CA" altLang="en-US" sz="1600" dirty="0"/>
              <a:t>Channel Models (11-14/0882r4)</a:t>
            </a:r>
          </a:p>
          <a:p>
            <a:pPr lvl="1"/>
            <a:r>
              <a:rPr lang="en-CA" altLang="en-US" sz="1600" dirty="0"/>
              <a:t>Functional Requirement (11-14/1009r2)</a:t>
            </a:r>
          </a:p>
          <a:p>
            <a:pPr lvl="1"/>
            <a:r>
              <a:rPr lang="en-CA" altLang="en-US" sz="1600" dirty="0"/>
              <a:t>Specification Framework (</a:t>
            </a:r>
            <a:r>
              <a:rPr lang="en-CA" altLang="en-US" sz="1600" dirty="0" err="1"/>
              <a:t>tbd</a:t>
            </a:r>
            <a:r>
              <a:rPr lang="en-CA" altLang="en-US" sz="1600" dirty="0"/>
              <a:t>)</a:t>
            </a:r>
          </a:p>
          <a:p>
            <a:r>
              <a:rPr lang="en-CA" altLang="en-US" sz="2000" dirty="0"/>
              <a:t>Technical Presentations.</a:t>
            </a:r>
          </a:p>
          <a:p>
            <a:r>
              <a:rPr lang="en-US" altLang="en-US" sz="2000" dirty="0"/>
              <a:t>Agenda for this meeting is available  in document 11-14/1319r1.</a:t>
            </a:r>
          </a:p>
        </p:txBody>
      </p:sp>
    </p:spTree>
    <p:extLst>
      <p:ext uri="{BB962C8B-B14F-4D97-AF65-F5344CB8AC3E}">
        <p14:creationId xmlns:p14="http://schemas.microsoft.com/office/powerpoint/2010/main" val="3769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November 2014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Aruba Networks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19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NG60 Study Group – November 2014</a:t>
            </a:r>
            <a:br>
              <a:rPr lang="en-US" altLang="en-US" dirty="0" smtClean="0"/>
            </a:br>
            <a:r>
              <a:rPr lang="en-US" sz="2800" b="0" dirty="0" smtClean="0"/>
              <a:t>Next Generation 60GHz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Edward Au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286000"/>
            <a:ext cx="7848600" cy="3886200"/>
          </a:xfrm>
        </p:spPr>
        <p:txBody>
          <a:bodyPr lIns="91440" tIns="45720" rIns="91440" bIns="45720"/>
          <a:lstStyle/>
          <a:p>
            <a:r>
              <a:rPr lang="en-CA" dirty="0"/>
              <a:t>Continue to receive submissions that would assist in drafting the PAR and the CSD.</a:t>
            </a:r>
          </a:p>
          <a:p>
            <a:pPr lvl="1"/>
            <a:r>
              <a:rPr lang="en-CA" sz="2400" b="1" dirty="0"/>
              <a:t>A call for submission was issued on the IEEE 802.11 reflector. </a:t>
            </a:r>
          </a:p>
          <a:p>
            <a:r>
              <a:rPr lang="en-CA" dirty="0"/>
              <a:t>Agree on a timeline for the SG.</a:t>
            </a:r>
          </a:p>
          <a:p>
            <a:r>
              <a:rPr lang="en-CA" dirty="0"/>
              <a:t>Ask the IEEE 802 EC for an extension of the SG</a:t>
            </a:r>
            <a:r>
              <a:rPr lang="en-US" dirty="0"/>
              <a:t>.</a:t>
            </a:r>
          </a:p>
          <a:p>
            <a:r>
              <a:rPr lang="en-US" dirty="0"/>
              <a:t>Agenda for this meeting is available in document 11-14/1313r0.</a:t>
            </a:r>
          </a:p>
        </p:txBody>
      </p:sp>
    </p:spTree>
    <p:extLst>
      <p:ext uri="{BB962C8B-B14F-4D97-AF65-F5344CB8AC3E}">
        <p14:creationId xmlns:p14="http://schemas.microsoft.com/office/powerpoint/2010/main" val="43441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6A3C817-90AA-4156-AA2D-4B4610122376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83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WG snapshot slides for the November 2014 session:</a:t>
            </a:r>
          </a:p>
          <a:p>
            <a:pPr>
              <a:buFontTx/>
              <a:buNone/>
            </a:pPr>
            <a:endParaRPr lang="en-US" altLang="en-US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066800" y="2590800"/>
            <a:ext cx="77724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2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US" altLang="en-US" sz="14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Architecture (ARC)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Project Authorization Request (PAR) </a:t>
            </a:r>
            <a:r>
              <a:rPr lang="en-US" altLang="en-US" sz="1800" kern="0" dirty="0" smtClean="0"/>
              <a:t>SC </a:t>
            </a:r>
            <a:r>
              <a:rPr lang="en-US" altLang="en-US" sz="1800" kern="0" dirty="0" smtClean="0">
                <a:solidFill>
                  <a:srgbClr val="3366FF"/>
                </a:solidFill>
              </a:rPr>
              <a:t>(New)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Publicity Standing Committee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Regulatory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Wireless Next Generation </a:t>
            </a:r>
            <a:br>
              <a:rPr lang="en-US" altLang="en-US" sz="1800" kern="0" dirty="0" smtClean="0"/>
            </a:br>
            <a:r>
              <a:rPr lang="en-US" altLang="en-US" sz="1800" kern="0" dirty="0" smtClean="0"/>
              <a:t>(WNG)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802 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/>
              <a:t>TGmc</a:t>
            </a:r>
            <a:r>
              <a:rPr lang="en-US" altLang="en-US" sz="1800" kern="0" dirty="0"/>
              <a:t> (Revision)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Tgah</a:t>
            </a:r>
            <a:r>
              <a:rPr lang="en-US" altLang="en-US" sz="1800" kern="0" dirty="0" smtClean="0"/>
              <a:t> (Sub 1GHz PHY)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Tgai</a:t>
            </a:r>
            <a:r>
              <a:rPr lang="en-US" altLang="en-US" sz="1800" kern="0" dirty="0" smtClean="0"/>
              <a:t> (Fast Initial Link Setup)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Tgaj</a:t>
            </a:r>
            <a:r>
              <a:rPr lang="en-US" altLang="en-US" sz="1800" kern="0" dirty="0" smtClean="0"/>
              <a:t> (</a:t>
            </a:r>
            <a:r>
              <a:rPr lang="en-US" sz="1800" dirty="0"/>
              <a:t>China millimeter wave</a:t>
            </a:r>
            <a:r>
              <a:rPr lang="en-US" altLang="en-US" sz="18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Tgak</a:t>
            </a:r>
            <a:r>
              <a:rPr lang="en-US" altLang="en-US" sz="1800" kern="0" dirty="0" smtClean="0"/>
              <a:t> (</a:t>
            </a:r>
            <a:r>
              <a:rPr lang="en-GB" sz="1800" dirty="0"/>
              <a:t>Enhancements For Transit Links Within Bridged </a:t>
            </a:r>
            <a:r>
              <a:rPr lang="en-GB" sz="1800" dirty="0" smtClean="0"/>
              <a:t>Networks)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Tgaq</a:t>
            </a:r>
            <a:r>
              <a:rPr lang="en-US" altLang="en-US" sz="1800" kern="0" dirty="0" smtClean="0"/>
              <a:t> (Pre-Association Discovery)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Tgax</a:t>
            </a:r>
            <a:r>
              <a:rPr lang="en-US" altLang="en-US" sz="1800" kern="0" dirty="0" smtClean="0"/>
              <a:t> (High Efficiency WLAN</a:t>
            </a:r>
            <a:r>
              <a:rPr lang="en-US" altLang="en-US" sz="16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NG60 Study Group</a:t>
            </a:r>
          </a:p>
          <a:p>
            <a:pPr>
              <a:buFontTx/>
              <a:buNone/>
            </a:pPr>
            <a:endParaRPr lang="en-US" alt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74707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Editors Meeting - November 2014</a:t>
            </a:r>
            <a:br>
              <a:rPr lang="en-US" dirty="0" smtClean="0"/>
            </a:br>
            <a:r>
              <a:rPr lang="en-US" dirty="0" smtClean="0"/>
              <a:t>Chairs: Peter Ecclesine, Adrian Stephens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Aruba Networks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2014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ANA Status / Process / What is administered</a:t>
            </a:r>
          </a:p>
          <a:p>
            <a:r>
              <a:rPr lang="en-US" dirty="0"/>
              <a:t>Numbering Alignment process / </a:t>
            </a:r>
            <a:r>
              <a:rPr lang="en-US" dirty="0" smtClean="0"/>
              <a:t>Spreadsheet</a:t>
            </a:r>
          </a:p>
          <a:p>
            <a:r>
              <a:rPr lang="en-US" dirty="0" smtClean="0"/>
              <a:t>MDR Status</a:t>
            </a:r>
            <a:endParaRPr lang="en-US" dirty="0"/>
          </a:p>
          <a:p>
            <a:r>
              <a:rPr lang="en-US" dirty="0"/>
              <a:t>Amendment Ordering / Draft Snapshots</a:t>
            </a:r>
          </a:p>
          <a:p>
            <a:r>
              <a:rPr lang="en-US" dirty="0"/>
              <a:t>Style Guide for 802.11 </a:t>
            </a:r>
          </a:p>
          <a:p>
            <a:r>
              <a:rPr lang="en-US" dirty="0"/>
              <a:t>Editor backup </a:t>
            </a:r>
            <a:r>
              <a:rPr lang="en-US" dirty="0" smtClean="0"/>
              <a:t>practices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1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802.11 ARC – November 2014</a:t>
            </a:r>
            <a:br>
              <a:rPr lang="en-US" altLang="en-US" dirty="0" smtClean="0"/>
            </a:br>
            <a:r>
              <a:rPr lang="en-US" altLang="en-US" dirty="0" smtClean="0"/>
              <a:t>Chair: Mark Hamilton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8305800" cy="48006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r>
              <a:rPr lang="en-US" i="1" dirty="0"/>
              <a:t>Note: meeting Tuesday AM2, as well as Wed AM1/Thus AM1</a:t>
            </a:r>
          </a:p>
          <a:p>
            <a:pPr>
              <a:lnSpc>
                <a:spcPct val="80000"/>
              </a:lnSpc>
              <a:defRPr/>
            </a:pPr>
            <a:r>
              <a:rPr lang="en-US" dirty="0"/>
              <a:t>802.1AC revision: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/>
              <a:t>Review/Discussion of 802.1AC draft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/>
              <a:t>DS and Portal architecture (and Annex R), with 802.1 (802.1AC and Bridge) concepts</a:t>
            </a:r>
          </a:p>
          <a:p>
            <a:pPr>
              <a:lnSpc>
                <a:spcPct val="80000"/>
              </a:lnSpc>
              <a:defRPr/>
            </a:pPr>
            <a:r>
              <a:rPr lang="en-US" dirty="0"/>
              <a:t>AP/DS architecture and 802 concepts (for </a:t>
            </a:r>
            <a:r>
              <a:rPr lang="en-US" dirty="0" err="1"/>
              <a:t>REVmc</a:t>
            </a:r>
            <a:r>
              <a:rPr lang="en-US" dirty="0"/>
              <a:t>):</a:t>
            </a:r>
            <a:r>
              <a:rPr lang="en-US" b="0" dirty="0"/>
              <a:t>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AP’s “Distribution System Access” function concept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Make DS_SAP normative?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>
                <a:ea typeface="ＭＳ Ｐゴシック" pitchFamily="34" charset="-128"/>
              </a:rPr>
              <a:t>MIB attributes Design Pattern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>
                <a:ea typeface="ＭＳ Ｐゴシック" pitchFamily="34" charset="-128"/>
              </a:rPr>
              <a:t>Joint session Thurs AM1 with </a:t>
            </a:r>
            <a:r>
              <a:rPr lang="en-US" dirty="0" err="1">
                <a:ea typeface="ＭＳ Ｐゴシック" pitchFamily="34" charset="-128"/>
              </a:rPr>
              <a:t>TGak</a:t>
            </a:r>
            <a:r>
              <a:rPr lang="en-US" dirty="0">
                <a:ea typeface="ＭＳ Ｐゴシック" pitchFamily="34" charset="-128"/>
              </a:rPr>
              <a:t> and 802.1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>
                <a:ea typeface="ＭＳ Ｐゴシック" pitchFamily="34" charset="-128"/>
              </a:rPr>
              <a:t>Architecture discussions in </a:t>
            </a:r>
            <a:r>
              <a:rPr lang="en-US" dirty="0" err="1">
                <a:ea typeface="ＭＳ Ｐゴシック" pitchFamily="34" charset="-128"/>
              </a:rPr>
              <a:t>TGak</a:t>
            </a:r>
            <a:r>
              <a:rPr lang="en-US" dirty="0">
                <a:ea typeface="ＭＳ Ｐゴシック" pitchFamily="34" charset="-128"/>
              </a:rPr>
              <a:t>/802.1Qbz/802.1AC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>
                <a:ea typeface="ＭＳ Ｐゴシック" pitchFamily="34" charset="-128"/>
              </a:rPr>
              <a:t>Architectural view of 11ak Bridged LAN</a:t>
            </a:r>
          </a:p>
          <a:p>
            <a:pPr marL="342900" lvl="1" indent="-342900" eaLnBrk="1" hangingPunct="1">
              <a:lnSpc>
                <a:spcPct val="80000"/>
              </a:lnSpc>
              <a:buFontTx/>
              <a:buChar char="•"/>
              <a:defRPr/>
            </a:pPr>
            <a:r>
              <a:rPr lang="en-US" sz="2400" b="1" dirty="0"/>
              <a:t>No activity expected:</a:t>
            </a:r>
          </a:p>
          <a:p>
            <a:pPr marL="685800" lvl="2" indent="-342900" eaLnBrk="1" hangingPunct="1">
              <a:lnSpc>
                <a:spcPct val="80000"/>
              </a:lnSpc>
              <a:defRPr/>
            </a:pPr>
            <a:r>
              <a:rPr lang="en-US" sz="2000" dirty="0">
                <a:ea typeface="ＭＳ Ｐゴシック" pitchFamily="34" charset="-128"/>
              </a:rPr>
              <a:t>IEEE 1588 mapping to IEEE 802.11</a:t>
            </a:r>
          </a:p>
          <a:p>
            <a:pPr marL="685800" lvl="2" indent="-342900" eaLnBrk="1" hangingPunct="1">
              <a:lnSpc>
                <a:spcPct val="80000"/>
              </a:lnSpc>
              <a:defRPr/>
            </a:pPr>
            <a:r>
              <a:rPr lang="en-US" sz="2000" dirty="0">
                <a:ea typeface="ＭＳ Ｐゴシック" pitchFamily="34" charset="-128"/>
              </a:rPr>
              <a:t>IETF/802 coordination (RFC 4441, PAWS, CAPWAP)</a:t>
            </a:r>
            <a:endParaRPr lang="en-US" sz="2000" b="0" dirty="0" smtClean="0"/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2014</a:t>
            </a:r>
            <a:endParaRPr lang="en-US" altLang="en-US" sz="1800" dirty="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69100" y="6475413"/>
            <a:ext cx="17748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Aruba Networks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44B080B-AAF0-4B6B-9761-A4B57386F86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34722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PAR SC –  November 2014</a:t>
            </a:r>
            <a:br>
              <a:rPr lang="en-US" altLang="en-US" dirty="0" smtClean="0"/>
            </a:br>
            <a:r>
              <a:rPr lang="en-US" altLang="en-US" dirty="0" smtClean="0"/>
              <a:t>Chair: Jon Rosdahl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Aruba Networks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133600"/>
            <a:ext cx="8305800" cy="5367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 smtClean="0"/>
              <a:t>Review of Proposed PAR </a:t>
            </a:r>
            <a:r>
              <a:rPr lang="en-US" altLang="en-US" sz="2400" b="1" dirty="0" smtClean="0"/>
              <a:t>documents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802c</a:t>
            </a:r>
            <a:r>
              <a:rPr lang="en-US" sz="1800" dirty="0"/>
              <a:t>, Amendment: Local Media Access Control (MAC) Addressing, </a:t>
            </a:r>
            <a:r>
              <a:rPr lang="en-US" sz="1800" dirty="0">
                <a:hlinkClick r:id="rId3"/>
              </a:rPr>
              <a:t>PAR</a:t>
            </a:r>
            <a:r>
              <a:rPr lang="en-US" sz="1800" dirty="0"/>
              <a:t> and </a:t>
            </a:r>
            <a:r>
              <a:rPr lang="en-US" sz="1800" dirty="0">
                <a:hlinkClick r:id="rId4"/>
              </a:rPr>
              <a:t>CSD</a:t>
            </a:r>
            <a:r>
              <a:rPr lang="en-US" sz="1800" dirty="0"/>
              <a:t> </a:t>
            </a:r>
            <a:endParaRPr lang="en-US" sz="1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802.1AS-rev </a:t>
            </a:r>
            <a:r>
              <a:rPr lang="en-US" sz="1800" dirty="0"/>
              <a:t>- Timing and Synchronization for Time-Sensitive Applications, </a:t>
            </a:r>
            <a:r>
              <a:rPr lang="en-US" sz="1800" dirty="0">
                <a:hlinkClick r:id="rId5"/>
              </a:rPr>
              <a:t>PAR</a:t>
            </a:r>
            <a:r>
              <a:rPr lang="en-US" sz="1800" dirty="0"/>
              <a:t> and </a:t>
            </a:r>
            <a:r>
              <a:rPr lang="en-US" sz="1800" dirty="0">
                <a:hlinkClick r:id="rId6"/>
              </a:rPr>
              <a:t>CSD</a:t>
            </a:r>
            <a:r>
              <a:rPr lang="en-US" sz="1800" dirty="0"/>
              <a:t> </a:t>
            </a:r>
            <a:endParaRPr lang="en-US" sz="1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802.1Qch-</a:t>
            </a:r>
            <a:r>
              <a:rPr lang="en-US" sz="1800" dirty="0"/>
              <a:t> Amendment: Cyclic Queuing and Forwarding, </a:t>
            </a:r>
            <a:r>
              <a:rPr lang="en-US" sz="1800" dirty="0">
                <a:hlinkClick r:id="rId7"/>
              </a:rPr>
              <a:t>PAR</a:t>
            </a:r>
            <a:r>
              <a:rPr lang="en-US" sz="1800" dirty="0"/>
              <a:t> and </a:t>
            </a:r>
            <a:r>
              <a:rPr lang="en-US" sz="1800" dirty="0" smtClean="0">
                <a:hlinkClick r:id="rId8"/>
              </a:rPr>
              <a:t>CSD</a:t>
            </a:r>
            <a:endParaRPr lang="en-US" sz="1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802.3bv-</a:t>
            </a:r>
            <a:r>
              <a:rPr lang="en-US" sz="1800" dirty="0"/>
              <a:t> Amendment, 1000 Mb/s Operation Over Plastic Optical Fiber , </a:t>
            </a:r>
            <a:r>
              <a:rPr lang="en-US" sz="1800" dirty="0">
                <a:hlinkClick r:id="rId9"/>
              </a:rPr>
              <a:t>PAR</a:t>
            </a:r>
            <a:r>
              <a:rPr lang="en-US" sz="1800" dirty="0"/>
              <a:t> and </a:t>
            </a:r>
            <a:r>
              <a:rPr lang="en-US" sz="1800" dirty="0" smtClean="0">
                <a:hlinkClick r:id="rId10"/>
              </a:rPr>
              <a:t>CSD</a:t>
            </a:r>
            <a:endParaRPr lang="en-US" sz="1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802.3by-</a:t>
            </a:r>
            <a:r>
              <a:rPr lang="en-US" sz="1800" dirty="0"/>
              <a:t> Amendment: Media Access Control Parameters, Physical Layers and Management Parameters for 25 Gb/s Operation, </a:t>
            </a:r>
            <a:r>
              <a:rPr lang="en-US" sz="1800" dirty="0">
                <a:hlinkClick r:id="rId11"/>
              </a:rPr>
              <a:t>PAR</a:t>
            </a:r>
            <a:r>
              <a:rPr lang="en-US" sz="1800" dirty="0"/>
              <a:t> and </a:t>
            </a:r>
            <a:r>
              <a:rPr lang="en-US" sz="1800" dirty="0" smtClean="0">
                <a:hlinkClick r:id="rId12"/>
              </a:rPr>
              <a:t>CSD</a:t>
            </a:r>
            <a:endParaRPr lang="en-US" sz="1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802.15.7a- </a:t>
            </a:r>
            <a:r>
              <a:rPr lang="en-US" sz="1800" dirty="0"/>
              <a:t>Amendment for a Physical Layer Supporting Optical Camera Communications,  </a:t>
            </a:r>
            <a:r>
              <a:rPr lang="en-US" sz="1800" dirty="0">
                <a:hlinkClick r:id="rId13"/>
              </a:rPr>
              <a:t>PAR</a:t>
            </a:r>
            <a:r>
              <a:rPr lang="en-US" sz="1800" dirty="0"/>
              <a:t> and </a:t>
            </a:r>
            <a:r>
              <a:rPr lang="en-US" sz="1800" dirty="0">
                <a:hlinkClick r:id="rId14"/>
              </a:rPr>
              <a:t>5C</a:t>
            </a:r>
            <a:r>
              <a:rPr lang="en-US" sz="1800" dirty="0"/>
              <a:t>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 smtClean="0"/>
              <a:t>Meeting times: Monday PM2, Tuesday AM2, Thursday AM2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sz="2400" b="1" dirty="0" smtClean="0"/>
          </a:p>
          <a:p>
            <a:pPr lvl="1">
              <a:spcBef>
                <a:spcPct val="20000"/>
              </a:spcBef>
              <a:defRPr/>
            </a:pPr>
            <a:endParaRPr lang="en-US" altLang="en-US" sz="2400" b="1" dirty="0"/>
          </a:p>
          <a:p>
            <a:pPr marL="742950" lvl="1" indent="-285750" eaLnBrk="1" hangingPunct="1">
              <a:buFont typeface="Arial" panose="020B0604020202020204" pitchFamily="34" charset="0"/>
              <a:buChar char="•"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50007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November 2014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Aruba Networks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086251B7-C8EA-442D-BD80-86E018E74E7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6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/>
              <a:t>IEEE </a:t>
            </a:r>
            <a:r>
              <a:rPr lang="en-US" altLang="en-US" dirty="0" smtClean="0"/>
              <a:t>802.11 Publicity SC– November 2014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Chair: Stephen McCann</a:t>
            </a:r>
            <a:endParaRPr lang="en-US" altLang="en-US" sz="2000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057400"/>
            <a:ext cx="7772400" cy="3962400"/>
          </a:xfrm>
        </p:spPr>
        <p:txBody>
          <a:bodyPr lIns="91440" tIns="45720" rIns="91440" bIns="45720"/>
          <a:lstStyle/>
          <a:p>
            <a:r>
              <a:rPr lang="en-US" altLang="en-US" dirty="0"/>
              <a:t>Updated scope of Publicity (re-cap)</a:t>
            </a:r>
          </a:p>
          <a:p>
            <a:pPr lvl="1"/>
            <a:r>
              <a:rPr lang="en-GB" altLang="en-US" dirty="0"/>
              <a:t>To produce IEEE 802.11 material for convention and educational purposes</a:t>
            </a:r>
            <a:endParaRPr lang="en-US" altLang="en-US" dirty="0"/>
          </a:p>
          <a:p>
            <a:r>
              <a:rPr lang="en-GB" altLang="en-US" dirty="0"/>
              <a:t>Plans for this week</a:t>
            </a:r>
          </a:p>
          <a:p>
            <a:pPr lvl="1"/>
            <a:r>
              <a:rPr lang="en-US" altLang="en-US" dirty="0"/>
              <a:t>Continue to update the “What is IEEE 802.11 doing?”</a:t>
            </a:r>
            <a:endParaRPr lang="en-GB" altLang="en-US" dirty="0"/>
          </a:p>
          <a:p>
            <a:pPr lvl="2"/>
            <a:r>
              <a:rPr lang="en-GB" altLang="en-US" dirty="0"/>
              <a:t>Review updated version following September 2014 meeting</a:t>
            </a:r>
          </a:p>
          <a:p>
            <a:pPr lvl="2"/>
            <a:r>
              <a:rPr lang="en-GB" altLang="en-US" dirty="0"/>
              <a:t>Review input material from each sub-project</a:t>
            </a:r>
          </a:p>
          <a:p>
            <a:pPr lvl="1"/>
            <a:r>
              <a:rPr lang="en-GB" altLang="en-US" dirty="0"/>
              <a:t>Meeting:</a:t>
            </a:r>
          </a:p>
          <a:p>
            <a:pPr lvl="2"/>
            <a:r>
              <a:rPr lang="en-GB" altLang="en-US" sz="2000" dirty="0"/>
              <a:t>Thursday PM2</a:t>
            </a:r>
          </a:p>
        </p:txBody>
      </p:sp>
    </p:spTree>
    <p:extLst>
      <p:ext uri="{BB962C8B-B14F-4D97-AF65-F5344CB8AC3E}">
        <p14:creationId xmlns:p14="http://schemas.microsoft.com/office/powerpoint/2010/main" val="205962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Regulatory SC November 2014</a:t>
            </a:r>
            <a:br>
              <a:rPr lang="en-US" altLang="en-US" dirty="0" smtClean="0"/>
            </a:br>
            <a:r>
              <a:rPr lang="en-US" altLang="en-US" dirty="0"/>
              <a:t>Chair: Richard Kennedy</a:t>
            </a:r>
            <a:endParaRPr lang="en-US" altLang="en-US" dirty="0" smtClean="0"/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95800"/>
          </a:xfrm>
        </p:spPr>
        <p:txBody>
          <a:bodyPr/>
          <a:lstStyle/>
          <a:p>
            <a:pPr eaLnBrk="1" hangingPunct="1"/>
            <a:r>
              <a:rPr lang="en-US" altLang="en-US" dirty="0"/>
              <a:t>The regulatory summaries</a:t>
            </a:r>
          </a:p>
          <a:p>
            <a:pPr eaLnBrk="1" hangingPunct="1"/>
            <a:r>
              <a:rPr lang="en-US" altLang="en-US" dirty="0"/>
              <a:t>Regulatory issues </a:t>
            </a:r>
          </a:p>
          <a:p>
            <a:pPr lvl="1"/>
            <a:r>
              <a:rPr lang="en-US" altLang="en-US" dirty="0"/>
              <a:t>5 GHz expansion bands status – US, EU and ITU</a:t>
            </a:r>
          </a:p>
          <a:p>
            <a:pPr lvl="1"/>
            <a:r>
              <a:rPr lang="en-US" altLang="en-US" dirty="0" err="1"/>
              <a:t>Globalstar</a:t>
            </a:r>
            <a:r>
              <a:rPr lang="en-US" altLang="en-US" dirty="0"/>
              <a:t> in 2.4 GHz band</a:t>
            </a:r>
          </a:p>
          <a:p>
            <a:pPr lvl="1"/>
            <a:r>
              <a:rPr lang="en-US" altLang="en-US" dirty="0"/>
              <a:t>3GPP carrier aggregation plans in unlicensed spectrum</a:t>
            </a:r>
          </a:p>
          <a:p>
            <a:pPr lvl="1"/>
            <a:r>
              <a:rPr lang="en-US" altLang="en-US" dirty="0"/>
              <a:t>Another FCC incentive auctions delay</a:t>
            </a:r>
          </a:p>
          <a:p>
            <a:pPr lvl="1"/>
            <a:r>
              <a:rPr lang="en-US" altLang="en-US" dirty="0"/>
              <a:t>ITS/DSRC coexistence</a:t>
            </a:r>
          </a:p>
          <a:p>
            <a:pPr eaLnBrk="1" hangingPunct="1"/>
            <a:r>
              <a:rPr lang="en-US" altLang="en-US" dirty="0"/>
              <a:t>Actions required</a:t>
            </a:r>
          </a:p>
          <a:p>
            <a:pPr lvl="1" eaLnBrk="1" hangingPunct="1"/>
            <a:r>
              <a:rPr lang="en-US" altLang="en-US" dirty="0"/>
              <a:t>NPRM FCC 14-144 – White Space Devices and 600 MHz band</a:t>
            </a:r>
          </a:p>
          <a:p>
            <a:pPr lvl="1" eaLnBrk="1" hangingPunct="1"/>
            <a:r>
              <a:rPr lang="en-US" altLang="en-US" dirty="0"/>
              <a:t>NOI FCC 14-154 – 24 GHz and above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</p:txBody>
      </p:sp>
      <p:sp>
        <p:nvSpPr>
          <p:cNvPr id="410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541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2014</a:t>
            </a:r>
            <a:endParaRPr lang="en-US" altLang="en-US" sz="1800"/>
          </a:p>
        </p:txBody>
      </p:sp>
      <p:sp>
        <p:nvSpPr>
          <p:cNvPr id="410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Aruba Networks</a:t>
            </a:r>
          </a:p>
        </p:txBody>
      </p:sp>
      <p:sp>
        <p:nvSpPr>
          <p:cNvPr id="41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EAA01C77-94EF-4B09-8D9D-D3666E62D27E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80564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WNG SC –  November 2014</a:t>
            </a:r>
            <a:br>
              <a:rPr lang="en-US" altLang="en-US" dirty="0" smtClean="0"/>
            </a:br>
            <a:r>
              <a:rPr lang="en-US" altLang="en-US" dirty="0" smtClean="0"/>
              <a:t>Chair: Clint Chaplin, V-C Jim Lansford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Aruba Networks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133600"/>
            <a:ext cx="8305800" cy="250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 smtClean="0"/>
              <a:t>Review of objectives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 smtClean="0"/>
              <a:t>Tuesday AM1 (08:00-10:00)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11-14-1376 WLAN </a:t>
            </a:r>
            <a:r>
              <a:rPr lang="en-US" sz="2000" dirty="0" smtClean="0"/>
              <a:t>transmission Scheme With Iteratively-Decoded OFDM Multi- Symbols – </a:t>
            </a:r>
            <a:r>
              <a:rPr lang="en-US" sz="2000" dirty="0" err="1" smtClean="0"/>
              <a:t>Maciej</a:t>
            </a:r>
            <a:r>
              <a:rPr lang="en-US" sz="2000" dirty="0" smtClean="0"/>
              <a:t> </a:t>
            </a:r>
            <a:r>
              <a:rPr lang="en-US" sz="2000" dirty="0" err="1" smtClean="0"/>
              <a:t>Krasicki</a:t>
            </a:r>
            <a:endParaRPr lang="en-US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Next generation usage for 802.11 based positioning - Jonathan Segev</a:t>
            </a:r>
          </a:p>
          <a:p>
            <a:pPr lvl="1">
              <a:spcBef>
                <a:spcPct val="20000"/>
              </a:spcBef>
              <a:defRPr/>
            </a:pPr>
            <a:endParaRPr lang="en-US" altLang="en-US" sz="2400" b="1" dirty="0"/>
          </a:p>
          <a:p>
            <a:pPr marL="742950" lvl="1" indent="-285750" eaLnBrk="1" hangingPunct="1">
              <a:buFont typeface="Arial" panose="020B0604020202020204" pitchFamily="34" charset="0"/>
              <a:buChar char="•"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29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2014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Aruba Networks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November 2014</a:t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752600"/>
            <a:ext cx="8458200" cy="43434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 smtClean="0"/>
              <a:t>The agenda items that will be addressed this week are:</a:t>
            </a:r>
          </a:p>
          <a:p>
            <a:pPr>
              <a:defRPr/>
            </a:pPr>
            <a:r>
              <a:rPr lang="en-AU" dirty="0"/>
              <a:t>Review extended goals</a:t>
            </a:r>
          </a:p>
          <a:p>
            <a:pPr lvl="1">
              <a:defRPr/>
            </a:pPr>
            <a:r>
              <a:rPr lang="en-AU" dirty="0"/>
              <a:t>Confirmed by 802 EC in Mar 2014</a:t>
            </a:r>
          </a:p>
          <a:p>
            <a:pPr>
              <a:defRPr/>
            </a:pPr>
            <a:r>
              <a:rPr lang="en-AU" dirty="0"/>
              <a:t>Review status of SC6 interactions</a:t>
            </a:r>
          </a:p>
          <a:p>
            <a:pPr lvl="1">
              <a:defRPr/>
            </a:pPr>
            <a:r>
              <a:rPr lang="en-AU" dirty="0"/>
              <a:t>Review liaisons of drafts to SC6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>
              <a:defRPr/>
            </a:pPr>
            <a:r>
              <a:rPr lang="en-AU" dirty="0"/>
              <a:t>Review comments and next steps on PSDO process</a:t>
            </a:r>
          </a:p>
          <a:p>
            <a:pPr lvl="1">
              <a:defRPr/>
            </a:pPr>
            <a:r>
              <a:rPr lang="en-AU" dirty="0"/>
              <a:t>802.1AEbw, 802.1AEbn &amp; 802.22 – in FDIS</a:t>
            </a:r>
          </a:p>
          <a:p>
            <a:pPr lvl="1">
              <a:defRPr/>
            </a:pPr>
            <a:r>
              <a:rPr lang="en-AU" dirty="0"/>
              <a:t>802.11ac, 802.11af, 802, 802.3.1 – comments to be resolved on 60 day ballot</a:t>
            </a:r>
          </a:p>
          <a:p>
            <a:pPr lvl="1">
              <a:defRPr/>
            </a:pPr>
            <a:r>
              <a:rPr lang="en-AU" dirty="0"/>
              <a:t>802.1Xbx, 802.1Q-Rev – waiting for  IEEE-SA publication</a:t>
            </a:r>
          </a:p>
        </p:txBody>
      </p:sp>
    </p:spTree>
    <p:extLst>
      <p:ext uri="{BB962C8B-B14F-4D97-AF65-F5344CB8AC3E}">
        <p14:creationId xmlns:p14="http://schemas.microsoft.com/office/powerpoint/2010/main" val="428178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309507</TotalTime>
  <Words>1489</Words>
  <Application>Microsoft Office PowerPoint</Application>
  <PresentationFormat>On-screen Show (4:3)</PresentationFormat>
  <Paragraphs>320</Paragraphs>
  <Slides>19</Slides>
  <Notes>19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Default Design</vt:lpstr>
      <vt:lpstr>Document</vt:lpstr>
      <vt:lpstr>WG11  Opening Report Snapshot slides 2014-11</vt:lpstr>
      <vt:lpstr>Abstract</vt:lpstr>
      <vt:lpstr>Editors Meeting - November 2014 Chairs: Peter Ecclesine, Adrian Stephens</vt:lpstr>
      <vt:lpstr>802.11 ARC – November 2014 Chair: Mark Hamilton</vt:lpstr>
      <vt:lpstr>PAR SC –  November 2014 Chair: Jon Rosdahl</vt:lpstr>
      <vt:lpstr>IEEE 802.11 Publicity SC– November 2014 Chair: Stephen McCann</vt:lpstr>
      <vt:lpstr>Regulatory SC November 2014 Chair: Richard Kennedy</vt:lpstr>
      <vt:lpstr>WNG SC –  November 2014 Chair: Clint Chaplin, V-C Jim Lansford</vt:lpstr>
      <vt:lpstr>IEEE 802 JTC1 SC – November 2014 Chair: Andrew Myles</vt:lpstr>
      <vt:lpstr>IEEE 802 JTC1 SC – November 2014 Chair: Andrew Myles</vt:lpstr>
      <vt:lpstr>TGmc 802.11 Revision – November 2014 Chair: Dorothy Stanley</vt:lpstr>
      <vt:lpstr>TGmc 802.11 Revision – November 2014 Chair: Dorothy Stanley</vt:lpstr>
      <vt:lpstr>IEEE 802.11ah - November 2014 sub 1GHz PHY Chair: Yongho Seok</vt:lpstr>
      <vt:lpstr>IEEE 802.11 FILS TGai – November 2014 Fast Initial Link Setup  Chair: Hiroshi Mano</vt:lpstr>
      <vt:lpstr>IEEE 802.11aj - November 2014 China millimeter wave Chair: Xiaoming Peng</vt:lpstr>
      <vt:lpstr>Task Group 802.11ak November 2014 Enhancements For Transit Links Within Bridged Networks Chair: Donald Eastlake</vt:lpstr>
      <vt:lpstr>IEEE 802.11aq – November 2014 Pre-Association Discovery Chair: Stephen McCann</vt:lpstr>
      <vt:lpstr>IEEE 802.11ax – November 2014 High Efficiency WLAN Chair: Osama Aboul-Magd </vt:lpstr>
      <vt:lpstr>NG60 Study Group – November 2014 Next Generation 60GHz Chair: Edward Au 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WG11 Opening Report Snapshot slides - November 2014</dc:title>
  <dc:creator>dstanley@arubanetworks.com;802.11CAC</dc:creator>
  <cp:lastModifiedBy>Dorothy Stanley</cp:lastModifiedBy>
  <cp:revision>3053</cp:revision>
  <cp:lastPrinted>2014-03-15T03:57:02Z</cp:lastPrinted>
  <dcterms:created xsi:type="dcterms:W3CDTF">1998-02-10T13:07:52Z</dcterms:created>
  <dcterms:modified xsi:type="dcterms:W3CDTF">2014-11-03T00:38:15Z</dcterms:modified>
</cp:coreProperties>
</file>