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38" r:id="rId5"/>
    <p:sldId id="448" r:id="rId6"/>
    <p:sldId id="443" r:id="rId7"/>
    <p:sldId id="414" r:id="rId8"/>
    <p:sldId id="393" r:id="rId9"/>
    <p:sldId id="394" r:id="rId10"/>
    <p:sldId id="395" r:id="rId11"/>
    <p:sldId id="396" r:id="rId12"/>
    <p:sldId id="397" r:id="rId13"/>
    <p:sldId id="432" r:id="rId14"/>
    <p:sldId id="449" r:id="rId15"/>
    <p:sldId id="439" r:id="rId16"/>
    <p:sldId id="430" r:id="rId17"/>
    <p:sldId id="42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53" autoAdjust="0"/>
    <p:restoredTop sz="98109" autoAdjust="0"/>
  </p:normalViewPr>
  <p:slideViewPr>
    <p:cSldViewPr>
      <p:cViewPr varScale="1">
        <p:scale>
          <a:sx n="88" d="100"/>
          <a:sy n="88" d="100"/>
        </p:scale>
        <p:origin x="-36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P802.11-14/1320r3</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P802.11-14/1320r3</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P802.11-14/1320r3</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1320r3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smtClean="0">
                <a:latin typeface="Arial" charset="0"/>
              </a:rPr>
              <a:t>-11-02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a:t>Approval of the Minutes of the September 802.11ak Meeting in Athens, </a:t>
            </a:r>
            <a:r>
              <a:rPr lang="en-US" b="0" dirty="0" smtClean="0"/>
              <a:t>Greece, 11-14/0989r0.</a:t>
            </a:r>
            <a:endParaRPr lang="en-US" b="0" dirty="0"/>
          </a:p>
          <a:p>
            <a:pPr lvl="1">
              <a:lnSpc>
                <a:spcPct val="80000"/>
              </a:lnSpc>
            </a:pPr>
            <a:r>
              <a:rPr lang="en-US" dirty="0" smtClean="0"/>
              <a:t>Mover:    Seconder: </a:t>
            </a:r>
            <a:endParaRPr lang="en-US" dirty="0"/>
          </a:p>
          <a:p>
            <a:pPr lvl="2">
              <a:lnSpc>
                <a:spcPct val="80000"/>
              </a:lnSpc>
            </a:pPr>
            <a:r>
              <a:rPr lang="en-US" dirty="0"/>
              <a:t>Yes:    No:    Abstain</a:t>
            </a:r>
            <a:r>
              <a:rPr lang="en-US" dirty="0" smtClean="0"/>
              <a:t>:</a:t>
            </a:r>
          </a:p>
          <a:p>
            <a:pPr>
              <a:lnSpc>
                <a:spcPct val="80000"/>
              </a:lnSpc>
            </a:pP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the Minutes of Teleconference since San Diego</a:t>
            </a:r>
          </a:p>
          <a:p>
            <a:pPr lvl="1">
              <a:lnSpc>
                <a:spcPct val="80000"/>
              </a:lnSpc>
            </a:pPr>
            <a:r>
              <a:rPr lang="en-US" dirty="0"/>
              <a:t>14/1350r0, “11ak </a:t>
            </a:r>
            <a:r>
              <a:rPr lang="en-US" dirty="0" err="1"/>
              <a:t>Telecon</a:t>
            </a:r>
            <a:r>
              <a:rPr lang="en-US" dirty="0"/>
              <a:t> Minutes 20141006</a:t>
            </a:r>
            <a:r>
              <a:rPr lang="en-US" dirty="0" smtClean="0"/>
              <a:t>”</a:t>
            </a:r>
          </a:p>
          <a:p>
            <a:pPr lvl="2">
              <a:lnSpc>
                <a:spcPct val="80000"/>
              </a:lnSpc>
            </a:pPr>
            <a:r>
              <a:rPr lang="en-US" dirty="0" smtClean="0"/>
              <a:t>Mover:    Seconder: </a:t>
            </a:r>
            <a:endParaRPr lang="en-US" dirty="0"/>
          </a:p>
          <a:p>
            <a:pPr lvl="2">
              <a:lnSpc>
                <a:spcPct val="80000"/>
              </a:lnSpc>
            </a:pPr>
            <a:r>
              <a:rPr lang="en-US" dirty="0"/>
              <a:t>Yes:    No:    Abstain:</a:t>
            </a:r>
          </a:p>
          <a:p>
            <a:pPr lvl="1">
              <a:lnSpc>
                <a:spcPct val="80000"/>
              </a:lnSpc>
            </a:pPr>
            <a:r>
              <a:rPr lang="en-US" dirty="0"/>
              <a:t>Note: Teleconferences originally scheduled for October 20</a:t>
            </a:r>
            <a:r>
              <a:rPr lang="en-US" baseline="30000" dirty="0"/>
              <a:t>th</a:t>
            </a:r>
            <a:r>
              <a:rPr lang="en-US" dirty="0"/>
              <a:t> and 27</a:t>
            </a:r>
            <a:r>
              <a:rPr lang="en-US" baseline="30000" dirty="0"/>
              <a:t>th</a:t>
            </a:r>
            <a:r>
              <a:rPr lang="en-US" dirty="0"/>
              <a:t> were not held as there was no business.</a:t>
            </a:r>
          </a:p>
          <a:p>
            <a:pPr>
              <a:lnSpc>
                <a:spcPct val="80000"/>
              </a:lnSpc>
            </a:pPr>
            <a:r>
              <a:rPr lang="en-US" b="0" dirty="0" smtClean="0"/>
              <a:t>Approval </a:t>
            </a:r>
            <a:r>
              <a:rPr lang="en-US" b="0" dirty="0" smtClean="0"/>
              <a:t>of the Minutes of the November 3</a:t>
            </a:r>
            <a:r>
              <a:rPr lang="en-US" b="0" baseline="30000" dirty="0" smtClean="0"/>
              <a:t>rd</a:t>
            </a:r>
            <a:r>
              <a:rPr lang="en-US" b="0" dirty="0" smtClean="0"/>
              <a:t> ad hoc meeting, 14</a:t>
            </a:r>
            <a:r>
              <a:rPr lang="en-US" b="0" dirty="0" smtClean="0"/>
              <a:t>/</a:t>
            </a:r>
            <a:r>
              <a:rPr lang="en-US" b="0" dirty="0" smtClean="0"/>
              <a:t>1478r0</a:t>
            </a:r>
            <a:r>
              <a:rPr lang="en-US" b="0" dirty="0" smtClean="0"/>
              <a:t>.</a:t>
            </a:r>
            <a:endParaRPr lang="en-US" b="0" dirty="0" smtClean="0"/>
          </a:p>
          <a:p>
            <a:pPr lvl="1">
              <a:lnSpc>
                <a:spcPct val="80000"/>
              </a:lnSpc>
            </a:pPr>
            <a:r>
              <a:rPr lang="en-US" dirty="0" smtClean="0"/>
              <a:t>Mover</a:t>
            </a:r>
            <a:r>
              <a:rPr lang="en-US" dirty="0"/>
              <a:t>:    Seconder:</a:t>
            </a:r>
          </a:p>
          <a:p>
            <a:pPr lvl="2">
              <a:lnSpc>
                <a:spcPct val="80000"/>
              </a:lnSpc>
            </a:pPr>
            <a:r>
              <a:rPr lang="en-US" dirty="0"/>
              <a:t>Yes:    No:    </a:t>
            </a:r>
            <a:r>
              <a:rPr lang="en-US" dirty="0" smtClean="0"/>
              <a:t>Abstain:</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CC17</a:t>
            </a:r>
          </a:p>
          <a:p>
            <a:pPr>
              <a:lnSpc>
                <a:spcPct val="80000"/>
              </a:lnSpc>
            </a:pPr>
            <a:r>
              <a:rPr lang="en-US" altLang="ja-JP" b="0" dirty="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28692749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Preparation for joint meeting Thursday morning.</a:t>
            </a: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January 2015 </a:t>
            </a:r>
            <a:r>
              <a:rPr lang="en-US" dirty="0"/>
              <a:t>802.11 meeting on Monday </a:t>
            </a:r>
            <a:r>
              <a:rPr lang="en-US" dirty="0" err="1" smtClean="0"/>
              <a:t>tbd</a:t>
            </a:r>
            <a:r>
              <a:rPr lang="en-US" dirty="0" smtClean="0"/>
              <a:t>, </a:t>
            </a:r>
            <a:r>
              <a:rPr lang="en-US" dirty="0"/>
              <a:t>at 5pm Eastern time.</a:t>
            </a:r>
          </a:p>
          <a:p>
            <a:pPr lvl="2">
              <a:lnSpc>
                <a:spcPct val="80000"/>
              </a:lnSpc>
            </a:pPr>
            <a:r>
              <a:rPr lang="en-US" dirty="0" smtClean="0"/>
              <a:t>Yes:    No:    Abstain: </a:t>
            </a:r>
            <a:endParaRPr lang="en-GB" b="0" dirty="0" smtClean="0"/>
          </a:p>
          <a:p>
            <a:pPr>
              <a:lnSpc>
                <a:spcPct val="80000"/>
              </a:lnSpc>
            </a:pPr>
            <a:r>
              <a:rPr lang="en-GB" b="0" dirty="0" smtClean="0"/>
              <a:t>Recess until 10:30.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smtClean="0">
                <a:latin typeface="Arial" charset="0"/>
                <a:cs typeface="Arial" charset="0"/>
              </a:rPr>
              <a:t>, Texas </a:t>
            </a:r>
            <a:r>
              <a:rPr lang="en-US" dirty="0">
                <a:latin typeface="Arial" charset="0"/>
                <a:cs typeface="Arial" charset="0"/>
              </a:rPr>
              <a:t>F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0.03 of 802.11ak and results of Comment Collection 17:</a:t>
            </a:r>
          </a:p>
          <a:p>
            <a:pPr lvl="1">
              <a:lnSpc>
                <a:spcPct val="80000"/>
              </a:lnSpc>
            </a:pPr>
            <a:r>
              <a:rPr lang="en-GB" dirty="0" smtClean="0">
                <a:hlinkClick r:id="rId3"/>
              </a:rPr>
              <a:t>http://www.ieee802.org/11/private/Draft_Standards/11ak/Draft P802.11ak_D0.03.pdf</a:t>
            </a:r>
            <a:r>
              <a:rPr lang="en-GB" dirty="0" smtClean="0"/>
              <a:t> </a:t>
            </a:r>
          </a:p>
          <a:p>
            <a:pPr lvl="1">
              <a:lnSpc>
                <a:spcPct val="80000"/>
              </a:lnSpc>
            </a:pPr>
            <a:r>
              <a:rPr lang="en-GB" dirty="0" smtClean="0"/>
              <a:t>11-14/559r10,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3-6 November,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Grand Hyatt,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447800" y="1447800"/>
            <a:ext cx="6333622" cy="421473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after the September 2014 Meeting (since we did not meet our goal of going to WG LB with a D1.0 from that meeting):</a:t>
            </a:r>
          </a:p>
          <a:p>
            <a:pPr lvl="1">
              <a:lnSpc>
                <a:spcPct val="80000"/>
              </a:lnSpc>
            </a:pPr>
            <a:r>
              <a:rPr lang="en-US" sz="2400" dirty="0" smtClean="0"/>
              <a:t>November 2014 </a:t>
            </a:r>
            <a:r>
              <a:rPr lang="en-US" sz="2400" dirty="0"/>
              <a:t>– Initial WG </a:t>
            </a:r>
            <a:r>
              <a:rPr lang="en-US" sz="2400" dirty="0" smtClean="0"/>
              <a:t>Ballot on D1.0</a:t>
            </a:r>
            <a:endParaRPr lang="en-US" sz="2400" dirty="0"/>
          </a:p>
          <a:p>
            <a:pPr lvl="1">
              <a:lnSpc>
                <a:spcPct val="80000"/>
              </a:lnSpc>
            </a:pPr>
            <a:r>
              <a:rPr lang="en-US" sz="2400" dirty="0" smtClean="0"/>
              <a:t>May 2014 </a:t>
            </a:r>
            <a:r>
              <a:rPr lang="en-US" sz="2400" dirty="0"/>
              <a:t>– WG Recirculation</a:t>
            </a:r>
          </a:p>
          <a:p>
            <a:pPr lvl="1">
              <a:lnSpc>
                <a:spcPct val="80000"/>
              </a:lnSpc>
            </a:pPr>
            <a:r>
              <a:rPr lang="en-US" sz="2400" dirty="0" smtClean="0"/>
              <a:t>January 2016– </a:t>
            </a:r>
            <a:r>
              <a:rPr lang="en-US" sz="2400" dirty="0"/>
              <a:t>Sponsor Ballot Pool Formation</a:t>
            </a:r>
          </a:p>
          <a:p>
            <a:pPr lvl="1">
              <a:lnSpc>
                <a:spcPct val="80000"/>
              </a:lnSpc>
            </a:pPr>
            <a:r>
              <a:rPr lang="en-US" sz="2400" dirty="0" smtClean="0"/>
              <a:t>March 2016 </a:t>
            </a:r>
            <a:r>
              <a:rPr lang="en-US" sz="2400" dirty="0"/>
              <a:t>– MEC/MDR Done</a:t>
            </a:r>
          </a:p>
          <a:p>
            <a:pPr lvl="1">
              <a:lnSpc>
                <a:spcPct val="80000"/>
              </a:lnSpc>
            </a:pPr>
            <a:r>
              <a:rPr lang="en-US" sz="2400" dirty="0" smtClean="0"/>
              <a:t>May 2016 </a:t>
            </a:r>
            <a:r>
              <a:rPr lang="en-US" sz="2400" dirty="0"/>
              <a:t>– Initial Sponsor Ballot</a:t>
            </a:r>
          </a:p>
          <a:p>
            <a:pPr lvl="1">
              <a:lnSpc>
                <a:spcPct val="80000"/>
              </a:lnSpc>
            </a:pPr>
            <a:r>
              <a:rPr lang="en-US" sz="2400" dirty="0" smtClean="0"/>
              <a:t>September 2016 </a:t>
            </a:r>
            <a:r>
              <a:rPr lang="en-US" sz="2400" dirty="0"/>
              <a:t>– Sponsor Recirculation</a:t>
            </a:r>
          </a:p>
          <a:p>
            <a:pPr lvl="1">
              <a:lnSpc>
                <a:spcPct val="80000"/>
              </a:lnSpc>
            </a:pPr>
            <a:r>
              <a:rPr lang="en-US" sz="2400" dirty="0" smtClean="0"/>
              <a:t>November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Exiting the Athens meeting, there were 12 open comments listed below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 CID 60 – Four address rules, CID 62 – fix GCR for selective reception</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69671871"/>
              </p:ext>
            </p:extLst>
          </p:nvPr>
        </p:nvGraphicFramePr>
        <p:xfrm>
          <a:off x="1219200" y="2057400"/>
          <a:ext cx="6520180" cy="3108960"/>
        </p:xfrm>
        <a:graphic>
          <a:graphicData uri="http://schemas.openxmlformats.org/drawingml/2006/table">
            <a:tbl>
              <a:tblPr firstRow="1" bandRow="1">
                <a:tableStyleId>{5C22544A-7EE6-4342-B048-85BDC9FD1C3A}</a:tableStyleId>
              </a:tblPr>
              <a:tblGrid>
                <a:gridCol w="1600200"/>
                <a:gridCol w="3048000"/>
                <a:gridCol w="187198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 (ad hoc)</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Republic C</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802.1, etc.)</a:t>
                      </a:r>
                      <a:endParaRPr lang="en-US" sz="2400" dirty="0"/>
                    </a:p>
                  </a:txBody>
                  <a:tcPr/>
                </a:tc>
                <a:tc>
                  <a:txBody>
                    <a:bodyPr/>
                    <a:lstStyle/>
                    <a:p>
                      <a:r>
                        <a:rPr lang="en-US" sz="2400" dirty="0" smtClean="0"/>
                        <a:t>Texas</a:t>
                      </a:r>
                      <a:r>
                        <a:rPr lang="en-US" sz="2400" baseline="0" dirty="0" smtClean="0"/>
                        <a:t> F</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Texas</a:t>
                      </a:r>
                      <a:r>
                        <a:rPr lang="en-US" sz="2400" baseline="0" dirty="0" smtClean="0"/>
                        <a:t> F</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3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Republic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What will it take to meet our schedule to go to WG Ballot from this meeting?</a:t>
            </a:r>
          </a:p>
          <a:p>
            <a:pPr>
              <a:lnSpc>
                <a:spcPct val="80000"/>
              </a:lnSpc>
            </a:pPr>
            <a:r>
              <a:rPr lang="en-US" b="0" dirty="0"/>
              <a:t>Presentation 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a:t>
            </a:r>
            <a:r>
              <a:rPr lang="en-GB" b="0" dirty="0"/>
              <a:t>1423r0 “CC17 MAH assigned comments”, </a:t>
            </a:r>
            <a:endParaRPr lang="en-US" altLang="ja-JP" b="0" dirty="0" smtClean="0">
              <a:cs typeface="ＭＳ Ｐゴシック" charset="0"/>
            </a:endParaRPr>
          </a:p>
          <a:p>
            <a:pPr>
              <a:lnSpc>
                <a:spcPct val="80000"/>
              </a:lnSpc>
            </a:pPr>
            <a:r>
              <a:rPr lang="en-US" altLang="ja-JP" b="0" dirty="0" smtClean="0">
                <a:cs typeface="ＭＳ Ｐゴシック" charset="0"/>
              </a:rPr>
              <a:t>11-14/</a:t>
            </a:r>
            <a:r>
              <a:rPr lang="en-GB" b="0" dirty="0"/>
              <a:t>1438r0 “11ak PICS”</a:t>
            </a:r>
            <a:r>
              <a:rPr lang="en-US" b="0" dirty="0"/>
              <a:t> </a:t>
            </a:r>
            <a:endParaRPr lang="en-US" altLang="ja-JP" b="0" dirty="0">
              <a:cs typeface="ＭＳ Ｐゴシック" charset="0"/>
            </a:endParaRPr>
          </a:p>
          <a:p>
            <a:pPr>
              <a:lnSpc>
                <a:spcPct val="80000"/>
              </a:lnSpc>
            </a:pPr>
            <a:r>
              <a:rPr lang="en-US" b="0" dirty="0" smtClean="0"/>
              <a:t>Adjourn ad hoc meeting</a:t>
            </a: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48055</TotalTime>
  <Words>1694</Words>
  <Application>Microsoft Macintosh PowerPoint</Application>
  <PresentationFormat>On-screen Show (4:3)</PresentationFormat>
  <Paragraphs>286</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November 2014 802.11ak Agenda</vt:lpstr>
      <vt:lpstr>IEEE 802.11ak/GLK: Enhancements For Transit Links Within Bridged Networks</vt:lpstr>
      <vt:lpstr>Venue</vt:lpstr>
      <vt:lpstr>TGak Timeline</vt:lpstr>
      <vt:lpstr>TGak CC#17 Comment Status</vt:lpstr>
      <vt:lpstr>Sessions</vt:lpstr>
      <vt:lpstr>Monday, 3 November 2014  08:00 – 10:00, Republic A Room</vt:lpstr>
      <vt:lpstr>Participants, Patents, and Duty to Inform</vt:lpstr>
      <vt:lpstr>Patent Related Links</vt:lpstr>
      <vt:lpstr>Call for Potentially Essential Patents</vt:lpstr>
      <vt:lpstr>Other Documents and WebPages to Review</vt:lpstr>
      <vt:lpstr>Other Guidelines for IEEE WG Meetings</vt:lpstr>
      <vt:lpstr>Tuesday, 4 November 2014  08:00 – 10:00, Republic C Room</vt:lpstr>
      <vt:lpstr>Tuesday, 4 November 2014  08:00 – 10:00, Republic C Room</vt:lpstr>
      <vt:lpstr>Tuesday, 4 November 2014 19:30 – 21:30, Republic A Room</vt:lpstr>
      <vt:lpstr>Thursday, 6 November, 2014 08:00 – 10:00, Texas F Room</vt:lpstr>
      <vt:lpstr>Thursday, 6 November, 2014 10:30 – 12:30, Texas F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643</cp:revision>
  <cp:lastPrinted>1998-02-10T13:28:06Z</cp:lastPrinted>
  <dcterms:created xsi:type="dcterms:W3CDTF">2006-12-04T03:46:13Z</dcterms:created>
  <dcterms:modified xsi:type="dcterms:W3CDTF">2014-11-04T03:35:01Z</dcterms:modified>
  <cp:category/>
</cp:coreProperties>
</file>