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9" r:id="rId2"/>
    <p:sldId id="271" r:id="rId3"/>
    <p:sldId id="358" r:id="rId4"/>
    <p:sldId id="438" r:id="rId5"/>
    <p:sldId id="448" r:id="rId6"/>
    <p:sldId id="443" r:id="rId7"/>
    <p:sldId id="414" r:id="rId8"/>
    <p:sldId id="440" r:id="rId9"/>
    <p:sldId id="393" r:id="rId10"/>
    <p:sldId id="394" r:id="rId11"/>
    <p:sldId id="395" r:id="rId12"/>
    <p:sldId id="396" r:id="rId13"/>
    <p:sldId id="397" r:id="rId14"/>
    <p:sldId id="432" r:id="rId15"/>
    <p:sldId id="439" r:id="rId16"/>
    <p:sldId id="430" r:id="rId17"/>
    <p:sldId id="426" r:id="rId18"/>
    <p:sldId id="39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109" autoAdjust="0"/>
  </p:normalViewPr>
  <p:slideViewPr>
    <p:cSldViewPr>
      <p:cViewPr varScale="1">
        <p:scale>
          <a:sx n="109" d="100"/>
          <a:sy n="109" d="100"/>
        </p:scale>
        <p:origin x="-440"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50" d="100"/>
        <a:sy n="15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P802.11-14/1320r1</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P802.11-14/1320r1</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P802.11-14/1320r1</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P802.11-14/1320r1</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P802.11-14/1320r1</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13</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P802.11-14/1320r1</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P802.11-14/1320r1</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P802.11-14/1320r1</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P802.11-14/1320r1</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P802.11-14/1320r1</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18</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P802.11-14/1320r1</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P802.11-14/1320r1</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P802.11-14/1320r1</a:t>
            </a:r>
            <a:endParaRPr lang="en-US"/>
          </a:p>
        </p:txBody>
      </p:sp>
      <p:sp>
        <p:nvSpPr>
          <p:cNvPr id="5" name="Date Placeholder 4"/>
          <p:cNvSpPr>
            <a:spLocks noGrp="1"/>
          </p:cNvSpPr>
          <p:nvPr>
            <p:ph type="dt" idx="11"/>
          </p:nvPr>
        </p:nvSpPr>
        <p:spPr/>
        <p:txBody>
          <a:bodyPr/>
          <a:lstStyle/>
          <a:p>
            <a:r>
              <a:rPr lang="en-US" smtClean="0"/>
              <a:t>November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P802.11-14/1320r1</a:t>
            </a:r>
            <a:endParaRPr lang="en-US"/>
          </a:p>
        </p:txBody>
      </p:sp>
      <p:sp>
        <p:nvSpPr>
          <p:cNvPr id="5" name="Date Placeholder 4"/>
          <p:cNvSpPr>
            <a:spLocks noGrp="1"/>
          </p:cNvSpPr>
          <p:nvPr>
            <p:ph type="dt" idx="11"/>
          </p:nvPr>
        </p:nvSpPr>
        <p:spPr/>
        <p:txBody>
          <a:bodyPr/>
          <a:lstStyle/>
          <a:p>
            <a:r>
              <a:rPr lang="en-US" smtClean="0"/>
              <a:t>November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6</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P802.11-14/1320r1</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P802.11-14/1320r1</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P802.11-14/1320r1</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November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November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-14/</a:t>
            </a:r>
            <a:r>
              <a:rPr lang="en-US" sz="1800" b="1" dirty="0" smtClean="0"/>
              <a:t>1320r1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3.pdf" TargetMode="External"/><Relationship Id="rId4" Type="http://schemas.openxmlformats.org/officeDocument/2006/relationships/hyperlink" Target="http://www.ieee802.org/1/files/private/bz-drafts/d1/802-1Qbz-d1-4.pdf" TargetMode="External"/><Relationship Id="rId5" Type="http://schemas.openxmlformats.org/officeDocument/2006/relationships/hyperlink" Target="http://www.ieee802.org/1/files/private/ac-rev-drafts/d1/802-1ac-rev-d1-0.pdf" TargetMode="External"/><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November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November 2014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a:t>
            </a:r>
            <a:r>
              <a:rPr lang="en-US" sz="1800" b="0" dirty="0" smtClean="0">
                <a:latin typeface="Arial" charset="0"/>
              </a:rPr>
              <a:t>-</a:t>
            </a:r>
            <a:r>
              <a:rPr lang="en-US" sz="1800" b="0" dirty="0" smtClean="0">
                <a:latin typeface="Arial" charset="0"/>
              </a:rPr>
              <a:t>10-29</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442452725"/>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12</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13</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4 November 2014</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meeting </a:t>
            </a:r>
            <a:r>
              <a:rPr lang="en-US" b="0" dirty="0"/>
              <a:t>to </a:t>
            </a:r>
            <a:r>
              <a:rPr lang="en-US" b="0" dirty="0" smtClean="0"/>
              <a:t>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Presentation </a:t>
            </a:r>
            <a:r>
              <a:rPr lang="en-US" b="0" dirty="0"/>
              <a:t>and Discussion of Submissions / </a:t>
            </a:r>
            <a:r>
              <a:rPr lang="en-US" altLang="ja-JP" b="0" dirty="0">
                <a:cs typeface="ＭＳ Ｐゴシック" charset="0"/>
              </a:rPr>
              <a:t>Resolution of Comments in 802.11 CC17</a:t>
            </a:r>
          </a:p>
          <a:p>
            <a:pPr>
              <a:lnSpc>
                <a:spcPct val="80000"/>
              </a:lnSpc>
            </a:pPr>
            <a:r>
              <a:rPr lang="en-US" altLang="ja-JP" b="0" dirty="0">
                <a:cs typeface="ＭＳ Ｐゴシック" charset="0"/>
              </a:rPr>
              <a:t>Recess until 19:30 Tuesday</a:t>
            </a:r>
          </a:p>
          <a:p>
            <a:pPr>
              <a:lnSpc>
                <a:spcPct val="80000"/>
              </a:lnSpc>
            </a:pPr>
            <a:endParaRPr lang="en-US" dirty="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4 November 2014</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21:30</a:t>
            </a:r>
            <a:endParaRPr lang="en-US" sz="2800"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a:t>
            </a:r>
          </a:p>
          <a:p>
            <a:pPr>
              <a:lnSpc>
                <a:spcPct val="80000"/>
              </a:lnSpc>
            </a:pPr>
            <a:r>
              <a:rPr lang="en-US" altLang="ja-JP" b="0" dirty="0" smtClean="0">
                <a:cs typeface="ＭＳ Ｐゴシック" charset="0"/>
              </a:rPr>
              <a:t>Preparation for joint meeting Thursday morning.</a:t>
            </a:r>
          </a:p>
          <a:p>
            <a:pPr>
              <a:lnSpc>
                <a:spcPct val="80000"/>
              </a:lnSpc>
            </a:pPr>
            <a:r>
              <a:rPr lang="en-US" altLang="ja-JP" b="0" dirty="0" smtClean="0">
                <a:cs typeface="ＭＳ Ｐゴシック" charset="0"/>
              </a:rPr>
              <a:t>Recess until 08:00 Thursday</a:t>
            </a:r>
          </a:p>
          <a:p>
            <a:pPr>
              <a:lnSpc>
                <a:spcPct val="80000"/>
              </a:lnSpc>
            </a:pPr>
            <a:endParaRPr lang="en-US" b="0" dirty="0" smtClean="0"/>
          </a:p>
        </p:txBody>
      </p:sp>
    </p:spTree>
    <p:extLst>
      <p:ext uri="{BB962C8B-B14F-4D97-AF65-F5344CB8AC3E}">
        <p14:creationId xmlns:p14="http://schemas.microsoft.com/office/powerpoint/2010/main" val="52783090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6 November, 2014</a:t>
            </a:r>
            <a:br>
              <a:rPr lang="en-US" sz="4000" dirty="0" smtClean="0">
                <a:latin typeface="Arial" charset="0"/>
                <a:cs typeface="Arial" charset="0"/>
              </a:rPr>
            </a:br>
            <a:r>
              <a:rPr lang="en-US" dirty="0" smtClean="0">
                <a:latin typeface="Arial" charset="0"/>
                <a:cs typeface="Arial" charset="0"/>
              </a:rPr>
              <a:t>08:00 – 10:00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ARC </a:t>
            </a:r>
            <a:r>
              <a:rPr lang="en-US" dirty="0" smtClean="0"/>
              <a:t>SC and 802.1 </a:t>
            </a:r>
            <a:r>
              <a:rPr lang="en-US" dirty="0"/>
              <a:t>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 802.1AC / 802.11ak status</a:t>
            </a:r>
            <a:endParaRPr lang="en-GB" b="0" dirty="0"/>
          </a:p>
          <a:p>
            <a:pPr>
              <a:lnSpc>
                <a:spcPct val="80000"/>
              </a:lnSpc>
            </a:pPr>
            <a:r>
              <a:rPr lang="en-GB" b="0" dirty="0" smtClean="0"/>
              <a:t>Presentation and discussion of submissions</a:t>
            </a:r>
          </a:p>
          <a:p>
            <a:pPr lvl="1">
              <a:lnSpc>
                <a:spcPct val="80000"/>
              </a:lnSpc>
            </a:pPr>
            <a:r>
              <a:rPr lang="en-US" dirty="0"/>
              <a:t>802.11ak Teleconferences, joint with 802.1Qbz if mutually convenient:</a:t>
            </a:r>
          </a:p>
          <a:p>
            <a:pPr lvl="1">
              <a:lnSpc>
                <a:spcPct val="80000"/>
              </a:lnSpc>
            </a:pPr>
            <a:r>
              <a:rPr lang="en-US" b="1" dirty="0"/>
              <a:t>1 ½ </a:t>
            </a:r>
            <a:r>
              <a:rPr lang="en-US" dirty="0"/>
              <a:t>hour teleconferences through the </a:t>
            </a:r>
            <a:r>
              <a:rPr lang="en-US" dirty="0" smtClean="0"/>
              <a:t>January 2015 </a:t>
            </a:r>
            <a:r>
              <a:rPr lang="en-US" dirty="0"/>
              <a:t>802.11 meeting on Monday </a:t>
            </a:r>
            <a:r>
              <a:rPr lang="en-US" dirty="0" err="1" smtClean="0"/>
              <a:t>tbd</a:t>
            </a:r>
            <a:r>
              <a:rPr lang="en-US" dirty="0" smtClean="0"/>
              <a:t>, </a:t>
            </a:r>
            <a:r>
              <a:rPr lang="en-US" dirty="0"/>
              <a:t>at 5pm Eastern time.</a:t>
            </a:r>
          </a:p>
          <a:p>
            <a:pPr lvl="2">
              <a:lnSpc>
                <a:spcPct val="80000"/>
              </a:lnSpc>
            </a:pPr>
            <a:r>
              <a:rPr lang="en-US" dirty="0" smtClean="0"/>
              <a:t>Yes:    No:    Abstain: </a:t>
            </a:r>
            <a:endParaRPr lang="en-GB" b="0" dirty="0" smtClean="0"/>
          </a:p>
          <a:p>
            <a:pPr>
              <a:lnSpc>
                <a:spcPct val="80000"/>
              </a:lnSpc>
            </a:pPr>
            <a:r>
              <a:rPr lang="en-GB" b="0" dirty="0" smtClean="0"/>
              <a:t>Recess until 10:30.</a:t>
            </a:r>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6 November, 2014</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Comment resolution / Presentation and discussion of submissions</a:t>
            </a:r>
          </a:p>
          <a:p>
            <a:pPr>
              <a:lnSpc>
                <a:spcPct val="90000"/>
              </a:lnSpc>
            </a:pPr>
            <a:r>
              <a:rPr lang="en-US" b="0" dirty="0" smtClean="0"/>
              <a:t>Adjourn </a:t>
            </a:r>
            <a:r>
              <a:rPr lang="en-US" b="0" dirty="0" err="1" smtClean="0"/>
              <a:t>TGak</a:t>
            </a:r>
            <a:endParaRPr lang="en-GB" b="0" dirty="0" smtClean="0"/>
          </a:p>
        </p:txBody>
      </p:sp>
    </p:spTree>
    <p:extLst>
      <p:ext uri="{BB962C8B-B14F-4D97-AF65-F5344CB8AC3E}">
        <p14:creationId xmlns:p14="http://schemas.microsoft.com/office/powerpoint/2010/main" val="401902914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18</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0.03 of 802.11ak and results of Comment Collection 17:</a:t>
            </a:r>
          </a:p>
          <a:p>
            <a:pPr lvl="1">
              <a:lnSpc>
                <a:spcPct val="80000"/>
              </a:lnSpc>
            </a:pPr>
            <a:r>
              <a:rPr lang="en-GB" dirty="0" smtClean="0">
                <a:hlinkClick r:id="rId3"/>
              </a:rPr>
              <a:t>http://www.ieee802.org/11/private/Draft_Standards/11ak/Draft P802.11ak_D0.03.pdf</a:t>
            </a:r>
            <a:r>
              <a:rPr lang="en-GB" dirty="0" smtClean="0"/>
              <a:t> </a:t>
            </a:r>
          </a:p>
          <a:p>
            <a:pPr lvl="1">
              <a:lnSpc>
                <a:spcPct val="80000"/>
              </a:lnSpc>
            </a:pPr>
            <a:r>
              <a:rPr lang="en-GB" dirty="0" smtClean="0"/>
              <a:t>11-14/559r10, “</a:t>
            </a:r>
            <a:r>
              <a:rPr lang="en-GB" dirty="0" err="1" smtClean="0"/>
              <a:t>TGak</a:t>
            </a:r>
            <a:r>
              <a:rPr lang="en-GB" dirty="0" smtClean="0"/>
              <a:t> CC17 Comments”</a:t>
            </a:r>
            <a:endParaRPr lang="en-GB" dirty="0"/>
          </a:p>
          <a:p>
            <a:pPr>
              <a:lnSpc>
                <a:spcPct val="80000"/>
              </a:lnSpc>
            </a:pPr>
            <a:r>
              <a:rPr lang="en-GB" dirty="0" smtClean="0"/>
              <a:t>Draft 1.4 of 802.1Qbz is at</a:t>
            </a:r>
          </a:p>
          <a:p>
            <a:pPr lvl="1">
              <a:lnSpc>
                <a:spcPct val="80000"/>
              </a:lnSpc>
            </a:pPr>
            <a:r>
              <a:rPr lang="en-GB" dirty="0">
                <a:hlinkClick r:id="rId4"/>
              </a:rPr>
              <a:t>http://www.ieee802.org/1/files/private/bz-drafts/d1/802-1Qbz-d1-4.</a:t>
            </a:r>
            <a:r>
              <a:rPr lang="en-GB" dirty="0" smtClean="0">
                <a:hlinkClick r:id="rId4"/>
              </a:rPr>
              <a:t>pdf</a:t>
            </a:r>
            <a:endParaRPr lang="en-GB" dirty="0" smtClean="0"/>
          </a:p>
          <a:p>
            <a:pPr>
              <a:lnSpc>
                <a:spcPct val="80000"/>
              </a:lnSpc>
            </a:pPr>
            <a:r>
              <a:rPr lang="en-US" dirty="0" smtClean="0"/>
              <a:t>Draft 1.0 of 802.1AC-REV is at</a:t>
            </a:r>
          </a:p>
          <a:p>
            <a:pPr lvl="1">
              <a:lnSpc>
                <a:spcPct val="80000"/>
              </a:lnSpc>
            </a:pPr>
            <a:r>
              <a:rPr lang="en-US" dirty="0" smtClean="0">
                <a:hlinkClick r:id="rId5"/>
              </a:rPr>
              <a:t>http://www.ieee802.org/1/files/private/ac-rev-drafts/d1/802-1ac-rev-d1-0.pdf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San Antonio, Texas</a:t>
            </a:r>
            <a:endParaRPr lang="en-US" sz="2800" dirty="0">
              <a:latin typeface="Arial" charset="0"/>
            </a:endParaRPr>
          </a:p>
          <a:p>
            <a:pPr algn="ctr">
              <a:lnSpc>
                <a:spcPct val="90000"/>
              </a:lnSpc>
              <a:buFontTx/>
              <a:buNone/>
            </a:pPr>
            <a:r>
              <a:rPr lang="en-US" sz="2800" dirty="0" smtClean="0">
                <a:latin typeface="Arial" charset="0"/>
              </a:rPr>
              <a:t>3-6 November, 2014</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November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Grand Hyatt, San Antonio, Texas</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1447800" y="1447800"/>
            <a:ext cx="6333622" cy="4214738"/>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As Revised after the September 2014 Meeting (since we did not meet our goal of going to WG LB with a D1.0 from that meeting):</a:t>
            </a:r>
          </a:p>
          <a:p>
            <a:pPr lvl="1">
              <a:lnSpc>
                <a:spcPct val="80000"/>
              </a:lnSpc>
            </a:pPr>
            <a:r>
              <a:rPr lang="en-US" sz="2400" dirty="0" smtClean="0"/>
              <a:t>November 2014 </a:t>
            </a:r>
            <a:r>
              <a:rPr lang="en-US" sz="2400" dirty="0"/>
              <a:t>– Initial WG </a:t>
            </a:r>
            <a:r>
              <a:rPr lang="en-US" sz="2400" dirty="0" smtClean="0"/>
              <a:t>Ballot on D1.0</a:t>
            </a:r>
            <a:endParaRPr lang="en-US" sz="2400" dirty="0"/>
          </a:p>
          <a:p>
            <a:pPr lvl="1">
              <a:lnSpc>
                <a:spcPct val="80000"/>
              </a:lnSpc>
            </a:pPr>
            <a:r>
              <a:rPr lang="en-US" sz="2400" dirty="0" smtClean="0"/>
              <a:t>May 2014 </a:t>
            </a:r>
            <a:r>
              <a:rPr lang="en-US" sz="2400" dirty="0"/>
              <a:t>– WG Recirculation</a:t>
            </a:r>
          </a:p>
          <a:p>
            <a:pPr lvl="1">
              <a:lnSpc>
                <a:spcPct val="80000"/>
              </a:lnSpc>
            </a:pPr>
            <a:r>
              <a:rPr lang="en-US" sz="2400" dirty="0" smtClean="0"/>
              <a:t>January 2016– </a:t>
            </a:r>
            <a:r>
              <a:rPr lang="en-US" sz="2400" dirty="0"/>
              <a:t>Sponsor Ballot Pool Formation</a:t>
            </a:r>
          </a:p>
          <a:p>
            <a:pPr lvl="1">
              <a:lnSpc>
                <a:spcPct val="80000"/>
              </a:lnSpc>
            </a:pPr>
            <a:r>
              <a:rPr lang="en-US" sz="2400" dirty="0" smtClean="0"/>
              <a:t>March 2016 </a:t>
            </a:r>
            <a:r>
              <a:rPr lang="en-US" sz="2400" dirty="0"/>
              <a:t>– MEC/MDR Done</a:t>
            </a:r>
          </a:p>
          <a:p>
            <a:pPr lvl="1">
              <a:lnSpc>
                <a:spcPct val="80000"/>
              </a:lnSpc>
            </a:pPr>
            <a:r>
              <a:rPr lang="en-US" sz="2400" dirty="0" smtClean="0"/>
              <a:t>May 2016 </a:t>
            </a:r>
            <a:r>
              <a:rPr lang="en-US" sz="2400" dirty="0"/>
              <a:t>– Initial Sponsor Ballot</a:t>
            </a:r>
          </a:p>
          <a:p>
            <a:pPr lvl="1">
              <a:lnSpc>
                <a:spcPct val="80000"/>
              </a:lnSpc>
            </a:pPr>
            <a:r>
              <a:rPr lang="en-US" sz="2400" dirty="0" smtClean="0"/>
              <a:t>September 2016 </a:t>
            </a:r>
            <a:r>
              <a:rPr lang="en-US" sz="2400" dirty="0"/>
              <a:t>– Sponsor Recirculation</a:t>
            </a:r>
          </a:p>
          <a:p>
            <a:pPr lvl="1">
              <a:lnSpc>
                <a:spcPct val="80000"/>
              </a:lnSpc>
            </a:pPr>
            <a:r>
              <a:rPr lang="en-US" sz="2400" dirty="0" smtClean="0"/>
              <a:t>November 2016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254425955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TGak</a:t>
            </a:r>
            <a:r>
              <a:rPr lang="en-US" dirty="0" smtClean="0"/>
              <a:t> CC#17 Comment Status</a:t>
            </a:r>
            <a:endParaRPr lang="en-US" dirty="0"/>
          </a:p>
        </p:txBody>
      </p:sp>
      <p:sp>
        <p:nvSpPr>
          <p:cNvPr id="3" name="Content Placeholder 2"/>
          <p:cNvSpPr>
            <a:spLocks noGrp="1"/>
          </p:cNvSpPr>
          <p:nvPr>
            <p:ph idx="1"/>
          </p:nvPr>
        </p:nvSpPr>
        <p:spPr/>
        <p:txBody>
          <a:bodyPr/>
          <a:lstStyle/>
          <a:p>
            <a:r>
              <a:rPr lang="en-US" sz="2000" b="0" dirty="0" smtClean="0"/>
              <a:t>Exiting the Athens meeting, there were 12 open comments listed below by assignee:</a:t>
            </a:r>
          </a:p>
          <a:p>
            <a:pPr lvl="1"/>
            <a:r>
              <a:rPr lang="en-US" sz="2200" dirty="0" smtClean="0"/>
              <a:t>Donald Eastlake: CID 4 – EDCA parameters, CID 9 – link costs, CID 76 – PICS, CID 89 – clarify GLK MBSS</a:t>
            </a:r>
          </a:p>
          <a:p>
            <a:pPr lvl="1"/>
            <a:r>
              <a:rPr lang="en-US" sz="2200" dirty="0" smtClean="0"/>
              <a:t>Mark Hamilton: CID 26 – AP/MSAP…, CID 33 – GLK MAC services, CID 34 – Power Save?, CID 72 – two hop example</a:t>
            </a:r>
          </a:p>
          <a:p>
            <a:pPr lvl="1"/>
            <a:r>
              <a:rPr lang="en-US" sz="2200" dirty="0" smtClean="0"/>
              <a:t>Dave </a:t>
            </a:r>
            <a:r>
              <a:rPr lang="en-US" sz="2200" dirty="0" err="1" smtClean="0"/>
              <a:t>Kloper</a:t>
            </a:r>
            <a:r>
              <a:rPr lang="en-US" sz="2200" dirty="0" smtClean="0"/>
              <a:t>: CID 40 – group address MPDUs, CID 60 – Four address rules, CID 62 – fix GCR for selective reception</a:t>
            </a:r>
          </a:p>
          <a:p>
            <a:pPr lvl="1"/>
            <a:r>
              <a:rPr lang="en-US" sz="2200" dirty="0" smtClean="0"/>
              <a:t>Dick Roy: CID 41 – Annex Q update</a:t>
            </a:r>
            <a:endParaRPr lang="en-US" sz="2200" dirty="0"/>
          </a:p>
        </p:txBody>
      </p:sp>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3495852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58082095"/>
              </p:ext>
            </p:extLst>
          </p:nvPr>
        </p:nvGraphicFramePr>
        <p:xfrm>
          <a:off x="1219200" y="2057400"/>
          <a:ext cx="6520180" cy="3108960"/>
        </p:xfrm>
        <a:graphic>
          <a:graphicData uri="http://schemas.openxmlformats.org/drawingml/2006/table">
            <a:tbl>
              <a:tblPr firstRow="1" bandRow="1">
                <a:tableStyleId>{5C22544A-7EE6-4342-B048-85BDC9FD1C3A}</a:tableStyleId>
              </a:tblPr>
              <a:tblGrid>
                <a:gridCol w="1600200"/>
                <a:gridCol w="3048000"/>
                <a:gridCol w="1871980"/>
              </a:tblGrid>
              <a:tr h="370840">
                <a:tc>
                  <a:txBody>
                    <a:bodyPr/>
                    <a:lstStyle/>
                    <a:p>
                      <a:pPr algn="ctr"/>
                      <a:r>
                        <a:rPr lang="en-US" sz="2400" dirty="0" smtClean="0"/>
                        <a:t>Day</a:t>
                      </a:r>
                      <a:endParaRPr lang="en-US" sz="2400" dirty="0"/>
                    </a:p>
                  </a:txBody>
                  <a:tcPr/>
                </a:tc>
                <a:tc>
                  <a:txBody>
                    <a:bodyPr/>
                    <a:lstStyle/>
                    <a:p>
                      <a:pPr algn="ctr"/>
                      <a:r>
                        <a:rPr lang="en-US" sz="2400" dirty="0" smtClean="0"/>
                        <a:t>Time</a:t>
                      </a:r>
                      <a:endParaRPr lang="en-US" sz="2400" dirty="0"/>
                    </a:p>
                  </a:txBody>
                  <a:tcPr/>
                </a:tc>
                <a:tc>
                  <a:txBody>
                    <a:bodyPr/>
                    <a:lstStyle/>
                    <a:p>
                      <a:pPr algn="ctr"/>
                      <a:r>
                        <a:rPr lang="en-US" sz="2400" dirty="0" smtClean="0"/>
                        <a:t>Room</a:t>
                      </a:r>
                      <a:endParaRPr lang="en-US" sz="2400" dirty="0"/>
                    </a:p>
                  </a:txBody>
                  <a:tcPr/>
                </a:tc>
              </a:tr>
              <a:tr h="370840">
                <a:tc>
                  <a:txBody>
                    <a:bodyPr/>
                    <a:lstStyle/>
                    <a:p>
                      <a:r>
                        <a:rPr lang="en-US" sz="2400" dirty="0" smtClean="0"/>
                        <a:t>Monday</a:t>
                      </a:r>
                      <a:endParaRPr lang="en-US" sz="2400" dirty="0"/>
                    </a:p>
                  </a:txBody>
                  <a:tcPr/>
                </a:tc>
                <a:tc>
                  <a:txBody>
                    <a:bodyPr/>
                    <a:lstStyle/>
                    <a:p>
                      <a:r>
                        <a:rPr lang="en-US" sz="2400" dirty="0" smtClean="0"/>
                        <a:t>AM1</a:t>
                      </a:r>
                      <a:endParaRPr lang="en-US" sz="2400" dirty="0"/>
                    </a:p>
                  </a:txBody>
                  <a:tcPr/>
                </a:tc>
                <a:tc>
                  <a:txBody>
                    <a:bodyPr/>
                    <a:lstStyle/>
                    <a:p>
                      <a:r>
                        <a:rPr lang="en-US" sz="2400" dirty="0" smtClean="0"/>
                        <a:t>TBD</a:t>
                      </a:r>
                      <a:endParaRPr lang="en-US" sz="2400" dirty="0"/>
                    </a:p>
                  </a:txBody>
                  <a:tcPr/>
                </a:tc>
              </a:tr>
              <a:tr h="370840">
                <a:tc>
                  <a:txBody>
                    <a:bodyPr/>
                    <a:lstStyle/>
                    <a:p>
                      <a:r>
                        <a:rPr lang="en-US" sz="2400" dirty="0" smtClean="0"/>
                        <a:t>Tuesday</a:t>
                      </a:r>
                      <a:endParaRPr lang="en-US" sz="2400" dirty="0"/>
                    </a:p>
                  </a:txBody>
                  <a:tcPr/>
                </a:tc>
                <a:tc>
                  <a:txBody>
                    <a:bodyPr/>
                    <a:lstStyle/>
                    <a:p>
                      <a:r>
                        <a:rPr lang="en-US" sz="2400" dirty="0" smtClean="0"/>
                        <a:t>AM1</a:t>
                      </a:r>
                      <a:endParaRPr lang="en-US" sz="2400" dirty="0"/>
                    </a:p>
                  </a:txBody>
                  <a:tcPr/>
                </a:tc>
                <a:tc>
                  <a:txBody>
                    <a:bodyPr/>
                    <a:lstStyle/>
                    <a:p>
                      <a:r>
                        <a:rPr lang="en-US" sz="2400" dirty="0" smtClean="0"/>
                        <a:t>TBD</a:t>
                      </a:r>
                    </a:p>
                  </a:txBody>
                  <a:tcPr/>
                </a:tc>
              </a:tr>
              <a:tr h="370840">
                <a:tc>
                  <a:txBody>
                    <a:bodyPr/>
                    <a:lstStyle/>
                    <a:p>
                      <a:r>
                        <a:rPr lang="en-US" sz="2400" dirty="0" smtClean="0"/>
                        <a:t>Tuesday</a:t>
                      </a:r>
                      <a:endParaRPr lang="en-US" sz="2400" dirty="0"/>
                    </a:p>
                  </a:txBody>
                  <a:tcPr/>
                </a:tc>
                <a:tc>
                  <a:txBody>
                    <a:bodyPr/>
                    <a:lstStyle/>
                    <a:p>
                      <a:r>
                        <a:rPr lang="en-US" sz="2400" dirty="0" smtClean="0"/>
                        <a:t>Evening</a:t>
                      </a:r>
                      <a:endParaRPr lang="en-US" sz="2400" dirty="0"/>
                    </a:p>
                  </a:txBody>
                  <a:tcPr/>
                </a:tc>
                <a:tc>
                  <a:txBody>
                    <a:bodyPr/>
                    <a:lstStyle/>
                    <a:p>
                      <a:r>
                        <a:rPr lang="en-US" sz="2400" dirty="0" smtClean="0"/>
                        <a:t>TBD</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AM1</a:t>
                      </a:r>
                      <a:endParaRPr lang="en-US" sz="2400" baseline="0" dirty="0" smtClean="0"/>
                    </a:p>
                    <a:p>
                      <a:r>
                        <a:rPr lang="en-US" sz="2400" dirty="0" smtClean="0"/>
                        <a:t>(joint with 802.1, etc.)</a:t>
                      </a:r>
                      <a:endParaRPr lang="en-US" sz="2400" dirty="0"/>
                    </a:p>
                  </a:txBody>
                  <a:tcPr/>
                </a:tc>
                <a:tc>
                  <a:txBody>
                    <a:bodyPr/>
                    <a:lstStyle/>
                    <a:p>
                      <a:r>
                        <a:rPr lang="en-US" sz="2400" dirty="0" smtClean="0"/>
                        <a:t>TBD</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AM2</a:t>
                      </a:r>
                      <a:endParaRPr lang="en-US" sz="2400" dirty="0"/>
                    </a:p>
                  </a:txBody>
                  <a:tcPr/>
                </a:tc>
                <a:tc>
                  <a:txBody>
                    <a:bodyPr/>
                    <a:lstStyle/>
                    <a:p>
                      <a:r>
                        <a:rPr lang="en-US" sz="2400" dirty="0" smtClean="0"/>
                        <a:t>TBD</a:t>
                      </a:r>
                      <a:endParaRPr lang="en-US" sz="2400" dirty="0"/>
                    </a:p>
                  </a:txBody>
                  <a:tcPr/>
                </a:tc>
              </a:tr>
            </a:tbl>
          </a:graphicData>
        </a:graphic>
      </p:graphicFrame>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3 November 2014</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a:t>
            </a:r>
            <a:r>
              <a:rPr lang="en-US" dirty="0">
                <a:latin typeface="Arial" charset="0"/>
                <a:cs typeface="Arial" charset="0"/>
              </a:rPr>
              <a:t>0</a:t>
            </a:r>
            <a:r>
              <a:rPr lang="en-US" dirty="0" smtClean="0">
                <a:latin typeface="Arial" charset="0"/>
                <a:cs typeface="Arial" charset="0"/>
              </a:rPr>
              <a:t>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meeting </a:t>
            </a:r>
            <a:r>
              <a:rPr lang="en-US" b="0" dirty="0"/>
              <a:t>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a:t>Approval of the Minutes of the </a:t>
            </a:r>
            <a:r>
              <a:rPr lang="en-US" b="0" dirty="0" smtClean="0"/>
              <a:t>September 802.11ak </a:t>
            </a:r>
            <a:r>
              <a:rPr lang="en-US" b="0" dirty="0"/>
              <a:t>Meeting in </a:t>
            </a:r>
            <a:r>
              <a:rPr lang="en-US" b="0" dirty="0" smtClean="0"/>
              <a:t>Athens, Greece:</a:t>
            </a:r>
            <a:endParaRPr lang="en-US" b="0" dirty="0"/>
          </a:p>
          <a:p>
            <a:pPr lvl="1">
              <a:lnSpc>
                <a:spcPct val="80000"/>
              </a:lnSpc>
            </a:pPr>
            <a:r>
              <a:rPr lang="en-US" b="1" dirty="0"/>
              <a:t>Moved, </a:t>
            </a:r>
            <a:r>
              <a:rPr lang="en-US" dirty="0"/>
              <a:t>to approve 14/0989r0, “</a:t>
            </a:r>
            <a:r>
              <a:rPr lang="en-GB" dirty="0"/>
              <a:t>802.11ak </a:t>
            </a:r>
            <a:r>
              <a:rPr lang="en-GB" dirty="0" smtClean="0"/>
              <a:t>July 2014 </a:t>
            </a:r>
            <a:r>
              <a:rPr lang="en-GB" dirty="0"/>
              <a:t>Minutes</a:t>
            </a:r>
            <a:r>
              <a:rPr lang="en-US" dirty="0"/>
              <a:t>”</a:t>
            </a:r>
          </a:p>
          <a:p>
            <a:pPr lvl="2">
              <a:lnSpc>
                <a:spcPct val="80000"/>
              </a:lnSpc>
            </a:pPr>
            <a:r>
              <a:rPr lang="en-US" dirty="0" smtClean="0"/>
              <a:t>Yes:    No:    Abstain:</a:t>
            </a:r>
          </a:p>
          <a:p>
            <a:pPr lvl="2">
              <a:lnSpc>
                <a:spcPct val="80000"/>
              </a:lnSpc>
            </a:pPr>
            <a:endParaRPr lang="en-US"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a:latin typeface="Arial" charset="0"/>
                <a:cs typeface="Arial" charset="0"/>
              </a:rPr>
              <a:t>, </a:t>
            </a:r>
            <a:r>
              <a:rPr lang="en-US" sz="3600" dirty="0">
                <a:latin typeface="Arial" charset="0"/>
                <a:cs typeface="Arial" charset="0"/>
              </a:rPr>
              <a:t>3 November </a:t>
            </a:r>
            <a:r>
              <a:rPr lang="en-US" sz="4000" dirty="0">
                <a:latin typeface="Arial" charset="0"/>
                <a:cs typeface="Arial" charset="0"/>
              </a:rPr>
              <a:t>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08:00 – 10:00</a:t>
            </a:r>
            <a:endParaRPr lang="en-US" sz="2800"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Approve of the Minutes of </a:t>
            </a:r>
            <a:r>
              <a:rPr lang="en-US" b="0" dirty="0" smtClean="0"/>
              <a:t>Teleconference </a:t>
            </a:r>
            <a:r>
              <a:rPr lang="en-US" b="0" dirty="0"/>
              <a:t>since San Diego</a:t>
            </a:r>
          </a:p>
          <a:p>
            <a:pPr lvl="1">
              <a:lnSpc>
                <a:spcPct val="80000"/>
              </a:lnSpc>
            </a:pPr>
            <a:r>
              <a:rPr lang="en-US" dirty="0"/>
              <a:t>14</a:t>
            </a:r>
            <a:r>
              <a:rPr lang="en-US" dirty="0" smtClean="0"/>
              <a:t>/</a:t>
            </a:r>
            <a:r>
              <a:rPr lang="en-US" dirty="0" smtClean="0"/>
              <a:t>1350r0</a:t>
            </a:r>
            <a:r>
              <a:rPr lang="en-US" dirty="0" smtClean="0"/>
              <a:t>, </a:t>
            </a:r>
            <a:r>
              <a:rPr lang="en-US" dirty="0"/>
              <a:t>“11ak </a:t>
            </a:r>
            <a:r>
              <a:rPr lang="en-US" dirty="0" err="1"/>
              <a:t>Telecon</a:t>
            </a:r>
            <a:r>
              <a:rPr lang="en-US" dirty="0"/>
              <a:t> Minutes 20141006”</a:t>
            </a:r>
          </a:p>
          <a:p>
            <a:pPr lvl="2">
              <a:lnSpc>
                <a:spcPct val="80000"/>
              </a:lnSpc>
            </a:pPr>
            <a:r>
              <a:rPr lang="en-US" dirty="0" smtClean="0"/>
              <a:t>Yes</a:t>
            </a:r>
            <a:r>
              <a:rPr lang="en-US" dirty="0"/>
              <a:t>:    No:    Abstain</a:t>
            </a:r>
            <a:r>
              <a:rPr lang="en-US" dirty="0" smtClean="0"/>
              <a:t>:</a:t>
            </a:r>
          </a:p>
          <a:p>
            <a:pPr lvl="1">
              <a:lnSpc>
                <a:spcPct val="80000"/>
              </a:lnSpc>
            </a:pPr>
            <a:r>
              <a:rPr lang="en-US" dirty="0" smtClean="0"/>
              <a:t>Note: Teleconferences originally scheduled for October 20</a:t>
            </a:r>
            <a:r>
              <a:rPr lang="en-US" baseline="30000" dirty="0" smtClean="0"/>
              <a:t>th</a:t>
            </a:r>
            <a:r>
              <a:rPr lang="en-US" dirty="0" smtClean="0"/>
              <a:t> and 27</a:t>
            </a:r>
            <a:r>
              <a:rPr lang="en-US" baseline="30000" dirty="0" smtClean="0"/>
              <a:t>th</a:t>
            </a:r>
            <a:r>
              <a:rPr lang="en-US" dirty="0" smtClean="0"/>
              <a:t> were not held as there was no business.</a:t>
            </a:r>
            <a:endParaRPr lang="en-US" dirty="0"/>
          </a:p>
          <a:p>
            <a:pPr>
              <a:lnSpc>
                <a:spcPct val="80000"/>
              </a:lnSpc>
            </a:pPr>
            <a:r>
              <a:rPr lang="en-US" b="0" dirty="0"/>
              <a:t>Motion, to approve Draft </a:t>
            </a:r>
            <a:r>
              <a:rPr lang="en-US" b="0" dirty="0" smtClean="0"/>
              <a:t>P802.11ak_D0.04.</a:t>
            </a:r>
            <a:endParaRPr lang="en-US" b="0" dirty="0"/>
          </a:p>
          <a:p>
            <a:pPr lvl="1">
              <a:lnSpc>
                <a:spcPct val="80000"/>
              </a:lnSpc>
            </a:pPr>
            <a:r>
              <a:rPr lang="en-US" dirty="0" smtClean="0"/>
              <a:t>Mover:    Seconder:</a:t>
            </a:r>
          </a:p>
          <a:p>
            <a:pPr lvl="2">
              <a:lnSpc>
                <a:spcPct val="80000"/>
              </a:lnSpc>
            </a:pPr>
            <a:r>
              <a:rPr lang="en-US" dirty="0" smtClean="0"/>
              <a:t>Yes</a:t>
            </a:r>
            <a:r>
              <a:rPr lang="en-US" dirty="0"/>
              <a:t>: </a:t>
            </a:r>
            <a:r>
              <a:rPr lang="en-US" dirty="0" smtClean="0"/>
              <a:t>   </a:t>
            </a:r>
            <a:r>
              <a:rPr lang="en-US" dirty="0"/>
              <a:t>No: </a:t>
            </a:r>
            <a:r>
              <a:rPr lang="en-US" dirty="0" smtClean="0"/>
              <a:t>   </a:t>
            </a:r>
            <a:r>
              <a:rPr lang="en-US" dirty="0"/>
              <a:t>Abstain: </a:t>
            </a:r>
          </a:p>
          <a:p>
            <a:pPr>
              <a:lnSpc>
                <a:spcPct val="80000"/>
              </a:lnSpc>
            </a:pPr>
            <a:r>
              <a:rPr lang="en-US" b="0" dirty="0" smtClean="0"/>
              <a:t>What </a:t>
            </a:r>
            <a:r>
              <a:rPr lang="en-US" b="0" dirty="0"/>
              <a:t>will it take to meet our schedule to go to WG Ballot from </a:t>
            </a:r>
            <a:r>
              <a:rPr lang="en-US" b="0" dirty="0" smtClean="0"/>
              <a:t>this meeting</a:t>
            </a:r>
            <a:r>
              <a:rPr lang="en-US" b="0" dirty="0"/>
              <a:t>?</a:t>
            </a:r>
          </a:p>
          <a:p>
            <a:pPr>
              <a:lnSpc>
                <a:spcPct val="80000"/>
              </a:lnSpc>
            </a:pPr>
            <a:r>
              <a:rPr lang="en-US" b="0" dirty="0"/>
              <a:t>Presentation and Discussion of Submissions / </a:t>
            </a:r>
            <a:r>
              <a:rPr lang="en-US" altLang="ja-JP" b="0" dirty="0">
                <a:cs typeface="ＭＳ Ｐゴシック" charset="0"/>
              </a:rPr>
              <a:t>Resolution of Comments in 802.11 CC17</a:t>
            </a:r>
          </a:p>
          <a:p>
            <a:pPr>
              <a:lnSpc>
                <a:spcPct val="80000"/>
              </a:lnSpc>
            </a:pPr>
            <a:r>
              <a:rPr lang="en-US" b="0" dirty="0" smtClean="0"/>
              <a:t>Recess </a:t>
            </a:r>
            <a:r>
              <a:rPr lang="en-US" b="0" dirty="0"/>
              <a:t>until 08:00 Tuesday</a:t>
            </a:r>
          </a:p>
          <a:p>
            <a:pPr>
              <a:lnSpc>
                <a:spcPct val="80000"/>
              </a:lnSpc>
            </a:pPr>
            <a:endParaRPr lang="en-US" b="0" dirty="0"/>
          </a:p>
        </p:txBody>
      </p:sp>
    </p:spTree>
    <p:extLst>
      <p:ext uri="{BB962C8B-B14F-4D97-AF65-F5344CB8AC3E}">
        <p14:creationId xmlns:p14="http://schemas.microsoft.com/office/powerpoint/2010/main" val="278100402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47221</TotalTime>
  <Words>1642</Words>
  <Application>Microsoft Macintosh PowerPoint</Application>
  <PresentationFormat>On-screen Show (4:3)</PresentationFormat>
  <Paragraphs>283</Paragraphs>
  <Slides>18</Slides>
  <Notes>17</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802-11-Submission</vt:lpstr>
      <vt:lpstr>November 2014 802.11ak Agenda</vt:lpstr>
      <vt:lpstr>IEEE 802.11ak/GLK: Enhancements For Transit Links Within Bridged Networks</vt:lpstr>
      <vt:lpstr>Venue</vt:lpstr>
      <vt:lpstr>TGak Timeline</vt:lpstr>
      <vt:lpstr>TGak CC#17 Comment Status</vt:lpstr>
      <vt:lpstr>Sessions</vt:lpstr>
      <vt:lpstr>Monday, 3 November 2014  08:00 – 10:00</vt:lpstr>
      <vt:lpstr>Monday, 3 November 2014  08:00 – 10:00</vt:lpstr>
      <vt:lpstr>Participants, Patents, and Duty to Inform</vt:lpstr>
      <vt:lpstr>Patent Related Links</vt:lpstr>
      <vt:lpstr>Call for Potentially Essential Patents</vt:lpstr>
      <vt:lpstr>Other Documents and WebPages to Review</vt:lpstr>
      <vt:lpstr>Other Guidelines for IEEE WG Meetings</vt:lpstr>
      <vt:lpstr>Tuesday, 4 November 2014  08:00 – 10:00</vt:lpstr>
      <vt:lpstr>Tuesday, 4 November 2014 19:30 – 21:30</vt:lpstr>
      <vt:lpstr>Thursday, 6 November, 2014 08:00 – 10:00</vt:lpstr>
      <vt:lpstr>Thursday, 6 November, 2014 10:30 – 12:30</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subject/>
  <dc:creator>Donald Eastlake 3rd</dc:creator>
  <cp:keywords/>
  <dc:description>Donald Eastlake, Huawei Technologies</dc:description>
  <cp:lastModifiedBy>Donald Eastlake</cp:lastModifiedBy>
  <cp:revision>636</cp:revision>
  <cp:lastPrinted>1998-02-10T13:28:06Z</cp:lastPrinted>
  <dcterms:created xsi:type="dcterms:W3CDTF">2006-12-04T03:46:13Z</dcterms:created>
  <dcterms:modified xsi:type="dcterms:W3CDTF">2014-10-29T15:20:00Z</dcterms:modified>
  <cp:category/>
</cp:coreProperties>
</file>