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38" r:id="rId5"/>
    <p:sldId id="448" r:id="rId6"/>
    <p:sldId id="443" r:id="rId7"/>
    <p:sldId id="414" r:id="rId8"/>
    <p:sldId id="440" r:id="rId9"/>
    <p:sldId id="393" r:id="rId10"/>
    <p:sldId id="394" r:id="rId11"/>
    <p:sldId id="395" r:id="rId12"/>
    <p:sldId id="396" r:id="rId13"/>
    <p:sldId id="397" r:id="rId14"/>
    <p:sldId id="432" r:id="rId15"/>
    <p:sldId id="439" r:id="rId16"/>
    <p:sldId id="430" r:id="rId17"/>
    <p:sldId id="426"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13" d="100"/>
          <a:sy n="113" d="100"/>
        </p:scale>
        <p:origin x="-1248"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P802.11-14/1320r0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P802.11-14/1320r0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P802.11-14/1320r0</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P802.11-14/1320r0</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P802.11-14/1320r0</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P802.11-14/1320r0</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P802.11-14/1320r0</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P802.11-14/1320r0</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P802.11-14/1320r0</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P802.11-14/1320r0</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P802.11-14/1320r0</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P802.11-14/1320r0</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P802.11-14/1320r0</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P802.11-14/1320r0</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1320r0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3.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2014 </a:t>
            </a:r>
            <a:r>
              <a:rPr lang="en-US" dirty="0" smtClean="0">
                <a:latin typeface="Arial" charset="0"/>
              </a:rPr>
              <a:t>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2014-09</a:t>
            </a:r>
            <a:r>
              <a:rPr lang="en-US" sz="1800" b="0" dirty="0" smtClean="0">
                <a:latin typeface="Arial" charset="0"/>
              </a:rPr>
              <a:t>-28</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4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smtClean="0">
                <a:latin typeface="Arial" charset="0"/>
                <a:cs typeface="Arial" charset="0"/>
              </a:rPr>
              <a:t>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IPR and</a:t>
            </a:r>
            <a:r>
              <a:rPr lang="en-US" b="0" dirty="0"/>
              <a:t> </a:t>
            </a:r>
            <a:r>
              <a:rPr lang="en-US" b="0" dirty="0" smtClean="0"/>
              <a:t>Attendance Recording </a:t>
            </a:r>
            <a:r>
              <a:rPr lang="en-US" b="0" dirty="0" smtClean="0"/>
              <a:t>Reminder</a:t>
            </a:r>
          </a:p>
          <a:p>
            <a:pPr>
              <a:lnSpc>
                <a:spcPct val="80000"/>
              </a:lnSpc>
            </a:pPr>
            <a:r>
              <a:rPr lang="en-US" b="0" dirty="0"/>
              <a:t>Presentation and Discussion of Submissions / </a:t>
            </a:r>
            <a:r>
              <a:rPr lang="en-US" altLang="ja-JP" b="0" dirty="0">
                <a:cs typeface="ＭＳ Ｐゴシック" charset="0"/>
              </a:rPr>
              <a:t>Resolution of Comments in 802.11 CC17</a:t>
            </a:r>
          </a:p>
          <a:p>
            <a:pPr>
              <a:lnSpc>
                <a:spcPct val="80000"/>
              </a:lnSpc>
            </a:pPr>
            <a:r>
              <a:rPr lang="en-US" altLang="ja-JP" b="0" dirty="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4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a:t>
            </a:r>
            <a:r>
              <a:rPr lang="en-US" dirty="0" smtClean="0">
                <a:latin typeface="Arial" charset="0"/>
                <a:cs typeface="Arial" charset="0"/>
              </a:rPr>
              <a:t>30</a:t>
            </a:r>
            <a:endParaRPr lang="en-US" sz="28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Preparation for joint meeting Thursday morning.</a:t>
            </a:r>
            <a:endParaRPr lang="en-US" altLang="ja-JP" b="0" dirty="0" smtClean="0">
              <a:cs typeface="ＭＳ Ｐゴシック" charset="0"/>
            </a:endParaRPr>
          </a:p>
          <a:p>
            <a:pPr>
              <a:lnSpc>
                <a:spcPct val="80000"/>
              </a:lnSpc>
            </a:pPr>
            <a:r>
              <a:rPr lang="en-US" altLang="ja-JP" b="0" dirty="0" smtClean="0">
                <a:cs typeface="ＭＳ Ｐゴシック" charset="0"/>
              </a:rPr>
              <a:t>Recess </a:t>
            </a:r>
            <a:r>
              <a:rPr lang="en-US" altLang="ja-JP" b="0" dirty="0" smtClean="0">
                <a:cs typeface="ＭＳ Ｐゴシック" charset="0"/>
              </a:rPr>
              <a:t>until </a:t>
            </a:r>
            <a:r>
              <a:rPr lang="en-US" altLang="ja-JP" b="0" dirty="0" smtClean="0">
                <a:cs typeface="ＭＳ Ｐゴシック" charset="0"/>
              </a:rPr>
              <a:t>08:00 </a:t>
            </a:r>
            <a:r>
              <a:rPr lang="en-US" altLang="ja-JP" b="0" dirty="0" smtClean="0">
                <a:cs typeface="ＭＳ Ｐゴシック" charset="0"/>
              </a:rPr>
              <a:t>Thursday</a:t>
            </a:r>
          </a:p>
          <a:p>
            <a:pPr>
              <a:lnSpc>
                <a:spcPct val="80000"/>
              </a:lnSpc>
            </a:pPr>
            <a:endParaRPr lang="en-US" b="0" dirty="0" smtClean="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6 November, </a:t>
            </a:r>
            <a:r>
              <a:rPr lang="en-US" sz="4000" dirty="0" smtClean="0">
                <a:latin typeface="Arial" charset="0"/>
                <a:cs typeface="Arial" charset="0"/>
              </a:rPr>
              <a:t>2014</a:t>
            </a:r>
            <a:br>
              <a:rPr lang="en-US" sz="40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a:t>
            </a:r>
            <a:r>
              <a:rPr lang="en-GB" b="0" dirty="0" smtClean="0"/>
              <a:t>submissions</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January 2015 </a:t>
            </a:r>
            <a:r>
              <a:rPr lang="en-US" dirty="0"/>
              <a:t>802.11 meeting on Monday </a:t>
            </a:r>
            <a:r>
              <a:rPr lang="en-US" dirty="0" err="1" smtClean="0"/>
              <a:t>tbd</a:t>
            </a:r>
            <a:r>
              <a:rPr lang="en-US" dirty="0" smtClean="0"/>
              <a:t>, </a:t>
            </a:r>
            <a:r>
              <a:rPr lang="en-US" dirty="0"/>
              <a:t>at 5pm Eastern time.</a:t>
            </a:r>
          </a:p>
          <a:p>
            <a:pPr lvl="2">
              <a:lnSpc>
                <a:spcPct val="80000"/>
              </a:lnSpc>
            </a:pPr>
            <a:r>
              <a:rPr lang="en-US" dirty="0" smtClean="0"/>
              <a:t>Yes:    No:    Abstain: </a:t>
            </a:r>
            <a:endParaRPr lang="en-GB" b="0" dirty="0" smtClean="0"/>
          </a:p>
          <a:p>
            <a:pPr>
              <a:lnSpc>
                <a:spcPct val="80000"/>
              </a:lnSpc>
            </a:pPr>
            <a:r>
              <a:rPr lang="en-GB" b="0" dirty="0" smtClean="0"/>
              <a:t>Recess </a:t>
            </a:r>
            <a:r>
              <a:rPr lang="en-GB" b="0" dirty="0" smtClean="0"/>
              <a:t>until 10:30.</a:t>
            </a:r>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6 November, </a:t>
            </a:r>
            <a:r>
              <a:rPr lang="en-US" sz="4000" dirty="0" smtClean="0">
                <a:latin typeface="Arial" charset="0"/>
                <a:cs typeface="Arial" charset="0"/>
              </a:rPr>
              <a:t>2014</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smtClean="0">
                <a:latin typeface="Arial" charset="0"/>
                <a:cs typeface="Arial" charset="0"/>
              </a:rPr>
              <a:t>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 / Presentation and discussion of submissions</a:t>
            </a:r>
          </a:p>
          <a:p>
            <a:pPr>
              <a:lnSpc>
                <a:spcPct val="90000"/>
              </a:lnSpc>
            </a:pPr>
            <a:r>
              <a:rPr lang="en-US" b="0" dirty="0" smtClean="0"/>
              <a:t>Adjourn </a:t>
            </a:r>
            <a:r>
              <a:rPr lang="en-US" b="0" dirty="0" err="1" smtClean="0"/>
              <a:t>TGak</a:t>
            </a: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0.03 of 802.11ak and results of Comment Collection 17:</a:t>
            </a:r>
          </a:p>
          <a:p>
            <a:pPr lvl="1">
              <a:lnSpc>
                <a:spcPct val="80000"/>
              </a:lnSpc>
            </a:pPr>
            <a:r>
              <a:rPr lang="en-GB" dirty="0" smtClean="0">
                <a:hlinkClick r:id="rId3"/>
              </a:rPr>
              <a:t>http://www.ieee802.org/11/private/Draft_Standards/11ak/Draft P802.11ak_D0.03.pdf</a:t>
            </a:r>
            <a:r>
              <a:rPr lang="en-GB" dirty="0" smtClean="0"/>
              <a:t> </a:t>
            </a:r>
          </a:p>
          <a:p>
            <a:pPr lvl="1">
              <a:lnSpc>
                <a:spcPct val="80000"/>
              </a:lnSpc>
            </a:pPr>
            <a:r>
              <a:rPr lang="en-GB" dirty="0" smtClean="0"/>
              <a:t>11-14/559r10,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3-6 November, </a:t>
            </a:r>
            <a:r>
              <a:rPr lang="en-US" sz="2800" dirty="0" smtClean="0">
                <a:latin typeface="Arial" charset="0"/>
              </a:rPr>
              <a:t>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Grand Hyatt, San Antonio,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447800" y="1447800"/>
            <a:ext cx="6333622" cy="421473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As Revised </a:t>
            </a:r>
            <a:r>
              <a:rPr lang="en-US" sz="2800" dirty="0" smtClean="0"/>
              <a:t>after the September 2014 Meeting (sinc</a:t>
            </a:r>
            <a:r>
              <a:rPr lang="en-US" sz="2800" dirty="0" smtClean="0"/>
              <a:t>e we did not meet our goal of going to WG LB with a D1.0 from that meeting)</a:t>
            </a:r>
            <a:r>
              <a:rPr lang="en-US" sz="2800" dirty="0" smtClean="0"/>
              <a:t>:</a:t>
            </a:r>
            <a:endParaRPr lang="en-US" sz="2800" dirty="0" smtClean="0"/>
          </a:p>
          <a:p>
            <a:pPr lvl="1">
              <a:lnSpc>
                <a:spcPct val="80000"/>
              </a:lnSpc>
            </a:pPr>
            <a:r>
              <a:rPr lang="en-US" sz="2400" dirty="0" smtClean="0"/>
              <a:t>November 2014 </a:t>
            </a:r>
            <a:r>
              <a:rPr lang="en-US" sz="2400" dirty="0"/>
              <a:t>– Initial WG </a:t>
            </a:r>
            <a:r>
              <a:rPr lang="en-US" sz="2400" dirty="0" smtClean="0"/>
              <a:t>Ballot on D1.0</a:t>
            </a:r>
            <a:endParaRPr lang="en-US" sz="2400" dirty="0"/>
          </a:p>
          <a:p>
            <a:pPr lvl="1">
              <a:lnSpc>
                <a:spcPct val="80000"/>
              </a:lnSpc>
            </a:pPr>
            <a:r>
              <a:rPr lang="en-US" sz="2400" dirty="0" smtClean="0"/>
              <a:t>May 2014 </a:t>
            </a:r>
            <a:r>
              <a:rPr lang="en-US" sz="2400" dirty="0"/>
              <a:t>– WG Recirculation</a:t>
            </a:r>
          </a:p>
          <a:p>
            <a:pPr lvl="1">
              <a:lnSpc>
                <a:spcPct val="80000"/>
              </a:lnSpc>
            </a:pPr>
            <a:r>
              <a:rPr lang="en-US" sz="2400" dirty="0" smtClean="0"/>
              <a:t>January 2016– </a:t>
            </a:r>
            <a:r>
              <a:rPr lang="en-US" sz="2400" dirty="0"/>
              <a:t>Sponsor Ballot Pool Formation</a:t>
            </a:r>
          </a:p>
          <a:p>
            <a:pPr lvl="1">
              <a:lnSpc>
                <a:spcPct val="80000"/>
              </a:lnSpc>
            </a:pPr>
            <a:r>
              <a:rPr lang="en-US" sz="2400" dirty="0" smtClean="0"/>
              <a:t>March 2016 </a:t>
            </a:r>
            <a:r>
              <a:rPr lang="en-US" sz="2400" dirty="0"/>
              <a:t>– MEC/MDR Done</a:t>
            </a:r>
          </a:p>
          <a:p>
            <a:pPr lvl="1">
              <a:lnSpc>
                <a:spcPct val="80000"/>
              </a:lnSpc>
            </a:pPr>
            <a:r>
              <a:rPr lang="en-US" sz="2400" dirty="0" smtClean="0"/>
              <a:t>May 2016 </a:t>
            </a:r>
            <a:r>
              <a:rPr lang="en-US" sz="2400" dirty="0"/>
              <a:t>– Initial Sponsor Ballot</a:t>
            </a:r>
          </a:p>
          <a:p>
            <a:pPr lvl="1">
              <a:lnSpc>
                <a:spcPct val="80000"/>
              </a:lnSpc>
            </a:pPr>
            <a:r>
              <a:rPr lang="en-US" sz="2400" dirty="0" smtClean="0"/>
              <a:t>September 2016 </a:t>
            </a:r>
            <a:r>
              <a:rPr lang="en-US" sz="2400" dirty="0"/>
              <a:t>– Sponsor Recirculation</a:t>
            </a:r>
          </a:p>
          <a:p>
            <a:pPr lvl="1">
              <a:lnSpc>
                <a:spcPct val="80000"/>
              </a:lnSpc>
            </a:pPr>
            <a:r>
              <a:rPr lang="en-US" sz="2400" dirty="0" smtClean="0"/>
              <a:t>November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5442595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endParaRPr lang="en-US" dirty="0"/>
          </a:p>
        </p:txBody>
      </p:sp>
      <p:sp>
        <p:nvSpPr>
          <p:cNvPr id="3" name="Content Placeholder 2"/>
          <p:cNvSpPr>
            <a:spLocks noGrp="1"/>
          </p:cNvSpPr>
          <p:nvPr>
            <p:ph idx="1"/>
          </p:nvPr>
        </p:nvSpPr>
        <p:spPr/>
        <p:txBody>
          <a:bodyPr/>
          <a:lstStyle/>
          <a:p>
            <a:r>
              <a:rPr lang="en-US" sz="2000" b="0" dirty="0" smtClean="0"/>
              <a:t>Exiting </a:t>
            </a:r>
            <a:r>
              <a:rPr lang="en-US" sz="2000" b="0" dirty="0" smtClean="0"/>
              <a:t>the Athens meeting, there were </a:t>
            </a:r>
            <a:r>
              <a:rPr lang="en-US" sz="2000" b="0" dirty="0" smtClean="0"/>
              <a:t>12</a:t>
            </a:r>
            <a:r>
              <a:rPr lang="en-US" sz="2000" b="0" dirty="0" smtClean="0"/>
              <a:t> </a:t>
            </a:r>
            <a:r>
              <a:rPr lang="en-US" sz="2000" b="0" dirty="0" smtClean="0"/>
              <a:t>open </a:t>
            </a:r>
            <a:r>
              <a:rPr lang="en-US" sz="2000" b="0" dirty="0" smtClean="0"/>
              <a:t>comments listed below by assignee:</a:t>
            </a:r>
            <a:endParaRPr lang="en-US" sz="2000" b="0" dirty="0" smtClean="0"/>
          </a:p>
          <a:p>
            <a:pPr lvl="1"/>
            <a:r>
              <a:rPr lang="en-US" sz="2200" dirty="0" smtClean="0"/>
              <a:t>Donald </a:t>
            </a:r>
            <a:r>
              <a:rPr lang="en-US" sz="2200" dirty="0" smtClean="0"/>
              <a:t>Eastlake: CID 4 – EDCA parameters, CID 9 – link costs, CID 76 – PICS, CID 89 – clarify GLK MBSS</a:t>
            </a:r>
          </a:p>
          <a:p>
            <a:pPr lvl="1"/>
            <a:r>
              <a:rPr lang="en-US" sz="2200" dirty="0" smtClean="0"/>
              <a:t>Mark Hamilton: CID 26 – AP/MSAP…, CID 33 – GLK MAC services, CID 34 – Power Save?, CID 72 – two hop example</a:t>
            </a:r>
          </a:p>
          <a:p>
            <a:pPr lvl="1"/>
            <a:r>
              <a:rPr lang="en-US" sz="2200" dirty="0" smtClean="0"/>
              <a:t>Dave </a:t>
            </a:r>
            <a:r>
              <a:rPr lang="en-US" sz="2200" dirty="0" err="1" smtClean="0"/>
              <a:t>Kloper</a:t>
            </a:r>
            <a:r>
              <a:rPr lang="en-US" sz="2200" dirty="0" smtClean="0"/>
              <a:t>: CID 40 – group address MPDUs, CID 60 – Four address rules, CID 62 – fix GCR for selective reception</a:t>
            </a:r>
          </a:p>
          <a:p>
            <a:pPr lvl="1"/>
            <a:r>
              <a:rPr lang="en-US" sz="2200" dirty="0" smtClean="0"/>
              <a:t>Dick Roy: CID 41 – Annex Q update</a:t>
            </a:r>
            <a:endParaRPr lang="en-US" sz="22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3495852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58082095"/>
              </p:ext>
            </p:extLst>
          </p:nvPr>
        </p:nvGraphicFramePr>
        <p:xfrm>
          <a:off x="1219200" y="2057400"/>
          <a:ext cx="6520180" cy="3108960"/>
        </p:xfrm>
        <a:graphic>
          <a:graphicData uri="http://schemas.openxmlformats.org/drawingml/2006/table">
            <a:tbl>
              <a:tblPr firstRow="1" bandRow="1">
                <a:tableStyleId>{5C22544A-7EE6-4342-B048-85BDC9FD1C3A}</a:tableStyleId>
              </a:tblPr>
              <a:tblGrid>
                <a:gridCol w="1600200"/>
                <a:gridCol w="3048000"/>
                <a:gridCol w="1871980"/>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TBD</a:t>
                      </a:r>
                      <a:endParaRPr lang="en-US" sz="2400" dirty="0" smtClean="0"/>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a:t>
                      </a:r>
                      <a:r>
                        <a:rPr lang="en-US" sz="2400" dirty="0" smtClean="0"/>
                        <a:t>joint with </a:t>
                      </a:r>
                      <a:r>
                        <a:rPr lang="en-US" sz="2400" dirty="0" smtClean="0"/>
                        <a:t>802.1, etc.)</a:t>
                      </a:r>
                      <a:endParaRPr lang="en-US" sz="2400" dirty="0"/>
                    </a:p>
                  </a:txBody>
                  <a:tcPr/>
                </a:tc>
                <a:tc>
                  <a:txBody>
                    <a:bodyPr/>
                    <a:lstStyle/>
                    <a:p>
                      <a:r>
                        <a:rPr lang="en-US" sz="2400" dirty="0" smtClean="0"/>
                        <a:t>TBD</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TBD</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a:t>
            </a:r>
            <a:r>
              <a:rPr lang="en-US" sz="4000" dirty="0" smtClean="0">
                <a:latin typeface="Arial" charset="0"/>
                <a:cs typeface="Arial" charset="0"/>
              </a:rPr>
              <a:t>3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10:</a:t>
            </a:r>
            <a:r>
              <a:rPr lang="en-US" dirty="0">
                <a:latin typeface="Arial" charset="0"/>
                <a:cs typeface="Arial" charset="0"/>
              </a:rPr>
              <a:t>0</a:t>
            </a:r>
            <a:r>
              <a:rPr lang="en-US" dirty="0" smtClean="0">
                <a:latin typeface="Arial" charset="0"/>
                <a:cs typeface="Arial" charset="0"/>
              </a:rPr>
              <a:t>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Approval of the Minutes of the </a:t>
            </a:r>
            <a:r>
              <a:rPr lang="en-US" b="0" dirty="0" smtClean="0"/>
              <a:t>September 802.11ak </a:t>
            </a:r>
            <a:r>
              <a:rPr lang="en-US" b="0" dirty="0"/>
              <a:t>Meeting in </a:t>
            </a:r>
            <a:r>
              <a:rPr lang="en-US" b="0" dirty="0" smtClean="0"/>
              <a:t>Athens, Greece:</a:t>
            </a:r>
            <a:endParaRPr lang="en-US" b="0" dirty="0"/>
          </a:p>
          <a:p>
            <a:pPr lvl="1">
              <a:lnSpc>
                <a:spcPct val="80000"/>
              </a:lnSpc>
            </a:pPr>
            <a:r>
              <a:rPr lang="en-US" b="1" dirty="0"/>
              <a:t>Moved, </a:t>
            </a:r>
            <a:r>
              <a:rPr lang="en-US" dirty="0"/>
              <a:t>to approve 14/0989r0, “</a:t>
            </a:r>
            <a:r>
              <a:rPr lang="en-GB" dirty="0"/>
              <a:t>802.11ak </a:t>
            </a:r>
            <a:r>
              <a:rPr lang="en-GB" dirty="0" smtClean="0"/>
              <a:t>July 2014 </a:t>
            </a:r>
            <a:r>
              <a:rPr lang="en-GB" dirty="0"/>
              <a:t>Minutes</a:t>
            </a:r>
            <a:r>
              <a:rPr lang="en-US" dirty="0"/>
              <a:t>”</a:t>
            </a:r>
          </a:p>
          <a:p>
            <a:pPr lvl="2">
              <a:lnSpc>
                <a:spcPct val="80000"/>
              </a:lnSpc>
            </a:pPr>
            <a:r>
              <a:rPr lang="en-US" dirty="0" smtClean="0"/>
              <a:t>Yes:    No:    Abstain:</a:t>
            </a:r>
          </a:p>
          <a:p>
            <a:pPr lvl="2">
              <a:lnSpc>
                <a:spcPct val="80000"/>
              </a:lnSpc>
            </a:pPr>
            <a:endParaRPr lang="en-US"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a:latin typeface="Arial" charset="0"/>
                <a:cs typeface="Arial" charset="0"/>
              </a:rPr>
              <a:t>, </a:t>
            </a:r>
            <a:r>
              <a:rPr lang="en-US" sz="3600" dirty="0">
                <a:latin typeface="Arial" charset="0"/>
                <a:cs typeface="Arial" charset="0"/>
              </a:rPr>
              <a:t>3 November </a:t>
            </a:r>
            <a:r>
              <a:rPr lang="en-US" sz="4000" dirty="0">
                <a:latin typeface="Arial" charset="0"/>
                <a:cs typeface="Arial" charset="0"/>
              </a:rPr>
              <a:t>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08:00 – 10:00</a:t>
            </a:r>
            <a:endParaRPr lang="en-US" sz="28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of the Minutes of Teleconferences since San Diego</a:t>
            </a:r>
          </a:p>
          <a:p>
            <a:pPr lvl="1">
              <a:lnSpc>
                <a:spcPct val="80000"/>
              </a:lnSpc>
            </a:pPr>
            <a:r>
              <a:rPr lang="en-US" dirty="0"/>
              <a:t>14/xxx, “11ak </a:t>
            </a:r>
            <a:r>
              <a:rPr lang="en-US" dirty="0" err="1"/>
              <a:t>Telecon</a:t>
            </a:r>
            <a:r>
              <a:rPr lang="en-US" dirty="0"/>
              <a:t> Minutes 20141006”</a:t>
            </a:r>
          </a:p>
          <a:p>
            <a:pPr lvl="1">
              <a:lnSpc>
                <a:spcPct val="80000"/>
              </a:lnSpc>
            </a:pPr>
            <a:r>
              <a:rPr lang="en-US" dirty="0"/>
              <a:t>14/xxx, “11ak </a:t>
            </a:r>
            <a:r>
              <a:rPr lang="en-US" dirty="0" err="1"/>
              <a:t>Telecon</a:t>
            </a:r>
            <a:r>
              <a:rPr lang="en-US" dirty="0"/>
              <a:t> Minutes 20141020”</a:t>
            </a:r>
          </a:p>
          <a:p>
            <a:pPr lvl="1">
              <a:lnSpc>
                <a:spcPct val="80000"/>
              </a:lnSpc>
            </a:pPr>
            <a:r>
              <a:rPr lang="en-US" dirty="0"/>
              <a:t>14/xxx, “11ak </a:t>
            </a:r>
            <a:r>
              <a:rPr lang="en-US" dirty="0" err="1"/>
              <a:t>Telecon</a:t>
            </a:r>
            <a:r>
              <a:rPr lang="en-US" dirty="0"/>
              <a:t> Minutes 20141027”</a:t>
            </a:r>
          </a:p>
          <a:p>
            <a:pPr lvl="2">
              <a:lnSpc>
                <a:spcPct val="80000"/>
              </a:lnSpc>
            </a:pPr>
            <a:r>
              <a:rPr lang="en-US" dirty="0"/>
              <a:t>Yes:    No:    Abstain:</a:t>
            </a:r>
          </a:p>
          <a:p>
            <a:pPr>
              <a:lnSpc>
                <a:spcPct val="80000"/>
              </a:lnSpc>
            </a:pPr>
            <a:r>
              <a:rPr lang="en-US" b="0" dirty="0"/>
              <a:t>Motion, to approve Draft </a:t>
            </a:r>
            <a:r>
              <a:rPr lang="en-US" b="0" dirty="0" smtClean="0"/>
              <a:t>P802.11ak_D0.04.</a:t>
            </a:r>
            <a:endParaRPr lang="en-US" b="0" dirty="0"/>
          </a:p>
          <a:p>
            <a:pPr lvl="1">
              <a:lnSpc>
                <a:spcPct val="80000"/>
              </a:lnSpc>
            </a:pPr>
            <a:r>
              <a:rPr lang="en-US" dirty="0" smtClean="0"/>
              <a:t>Mover:    Seconder:</a:t>
            </a:r>
          </a:p>
          <a:p>
            <a:pPr lvl="2">
              <a:lnSpc>
                <a:spcPct val="80000"/>
              </a:lnSpc>
            </a:pPr>
            <a:r>
              <a:rPr lang="en-US" dirty="0" smtClean="0"/>
              <a:t>Yes</a:t>
            </a:r>
            <a:r>
              <a:rPr lang="en-US" dirty="0"/>
              <a:t>: </a:t>
            </a:r>
            <a:r>
              <a:rPr lang="en-US" dirty="0" smtClean="0"/>
              <a:t>   </a:t>
            </a:r>
            <a:r>
              <a:rPr lang="en-US" dirty="0"/>
              <a:t>No: </a:t>
            </a:r>
            <a:r>
              <a:rPr lang="en-US" dirty="0" smtClean="0"/>
              <a:t>   </a:t>
            </a:r>
            <a:r>
              <a:rPr lang="en-US" dirty="0"/>
              <a:t>Abstain: </a:t>
            </a:r>
          </a:p>
          <a:p>
            <a:pPr>
              <a:lnSpc>
                <a:spcPct val="80000"/>
              </a:lnSpc>
            </a:pPr>
            <a:r>
              <a:rPr lang="en-US" b="0" dirty="0" smtClean="0"/>
              <a:t>What </a:t>
            </a:r>
            <a:r>
              <a:rPr lang="en-US" b="0" dirty="0"/>
              <a:t>will it take to meet our schedule to go to WG Ballot from the </a:t>
            </a:r>
            <a:r>
              <a:rPr lang="en-US" b="0" dirty="0" smtClean="0"/>
              <a:t>November 2014 </a:t>
            </a:r>
            <a:r>
              <a:rPr lang="en-US" b="0" dirty="0"/>
              <a:t>meeting?</a:t>
            </a:r>
          </a:p>
          <a:p>
            <a:pPr>
              <a:lnSpc>
                <a:spcPct val="80000"/>
              </a:lnSpc>
            </a:pPr>
            <a:r>
              <a:rPr lang="en-US" b="0" dirty="0"/>
              <a:t>Presentation and Discussion of Submissions / </a:t>
            </a:r>
            <a:r>
              <a:rPr lang="en-US" altLang="ja-JP" b="0" dirty="0">
                <a:cs typeface="ＭＳ Ｐゴシック" charset="0"/>
              </a:rPr>
              <a:t>Resolution of Comments in 802.11 CC17</a:t>
            </a:r>
          </a:p>
          <a:p>
            <a:pPr>
              <a:lnSpc>
                <a:spcPct val="80000"/>
              </a:lnSpc>
            </a:pPr>
            <a:r>
              <a:rPr lang="en-US" b="0" dirty="0" smtClean="0"/>
              <a:t>Recess </a:t>
            </a:r>
            <a:r>
              <a:rPr lang="en-US" b="0" dirty="0"/>
              <a:t>until 08:00 Tuesday</a:t>
            </a:r>
          </a:p>
          <a:p>
            <a:pPr>
              <a:lnSpc>
                <a:spcPct val="80000"/>
              </a:lnSpc>
            </a:pPr>
            <a:endParaRPr lang="en-US" b="0" dirty="0"/>
          </a:p>
        </p:txBody>
      </p:sp>
    </p:spTree>
    <p:extLst>
      <p:ext uri="{BB962C8B-B14F-4D97-AF65-F5344CB8AC3E}">
        <p14:creationId xmlns:p14="http://schemas.microsoft.com/office/powerpoint/2010/main" val="278100402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47210</TotalTime>
  <Words>1640</Words>
  <Application>Microsoft Macintosh PowerPoint</Application>
  <PresentationFormat>On-screen Show (4:3)</PresentationFormat>
  <Paragraphs>282</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November 2014 802.11ak Agenda</vt:lpstr>
      <vt:lpstr>IEEE 802.11ak/GLK: Enhancements For Transit Links Within Bridged Networks</vt:lpstr>
      <vt:lpstr>Venue</vt:lpstr>
      <vt:lpstr>TGak Timeline</vt:lpstr>
      <vt:lpstr>TGak CC#17 Comment Status</vt:lpstr>
      <vt:lpstr>Sessions</vt:lpstr>
      <vt:lpstr>Monday, 3 November 2014  08:00 – 10:00</vt:lpstr>
      <vt:lpstr>Monday, 3 November 2014  08:00 – 10:00</vt:lpstr>
      <vt:lpstr>Participants, Patents, and Duty to Inform</vt:lpstr>
      <vt:lpstr>Patent Related Links</vt:lpstr>
      <vt:lpstr>Call for Potentially Essential Patents</vt:lpstr>
      <vt:lpstr>Other Documents and WebPages to Review</vt:lpstr>
      <vt:lpstr>Other Guidelines for IEEE WG Meetings</vt:lpstr>
      <vt:lpstr>Tuesday, 4 November 2014  08:00 – 10:00</vt:lpstr>
      <vt:lpstr>Tuesday, 4 November 2014 19:30 – 21:30</vt:lpstr>
      <vt:lpstr>Thursday, 6 November, 2014 08:00 – 10:00</vt:lpstr>
      <vt:lpstr>Thursday, 6 November, 2014 10:30 – 12:30</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subject/>
  <dc:creator>Donald Eastlake 3rd</dc:creator>
  <cp:keywords/>
  <dc:description>Donald Eastlake, Huawei Technologies</dc:description>
  <cp:lastModifiedBy>Donald Eastlake</cp:lastModifiedBy>
  <cp:revision>634</cp:revision>
  <cp:lastPrinted>1998-02-10T13:28:06Z</cp:lastPrinted>
  <dcterms:created xsi:type="dcterms:W3CDTF">2006-12-04T03:46:13Z</dcterms:created>
  <dcterms:modified xsi:type="dcterms:W3CDTF">2014-09-28T19:45:28Z</dcterms:modified>
  <cp:category/>
</cp:coreProperties>
</file>