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257" r:id="rId3"/>
    <p:sldId id="262" r:id="rId4"/>
    <p:sldId id="263"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64" r:id="rId24"/>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p:scale>
          <a:sx n="83" d="100"/>
          <a:sy n="83" d="100"/>
        </p:scale>
        <p:origin x="-984" y="-2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802.11-14/1264r0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September, 2014</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Dave Taht, Bufferbloat.net</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802.11-14/1264r0</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September, 2014</a:t>
            </a:r>
            <a:endParaRPr lang="en-US"/>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smtClean="0"/>
              <a:t>Dave Taht, Bufferbloat.net</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14</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18</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19</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20</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21</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22</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23</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Dave Taht, Bufferbloat.net</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Dave Taht, Bufferbloat.net</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September 2014</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Dave Taht, Bufferbloat.net</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September 2014</a:t>
            </a:r>
            <a:endParaRPr lang="en-GB"/>
          </a:p>
        </p:txBody>
      </p:sp>
      <p:sp>
        <p:nvSpPr>
          <p:cNvPr id="6" name="Footer Placeholder 5"/>
          <p:cNvSpPr>
            <a:spLocks noGrp="1"/>
          </p:cNvSpPr>
          <p:nvPr>
            <p:ph type="ftr" idx="11"/>
          </p:nvPr>
        </p:nvSpPr>
        <p:spPr/>
        <p:txBody>
          <a:bodyPr/>
          <a:lstStyle>
            <a:lvl1pPr>
              <a:defRPr/>
            </a:lvl1pPr>
          </a:lstStyle>
          <a:p>
            <a:r>
              <a:rPr lang="en-GB" smtClean="0"/>
              <a:t>Dave Taht, Bufferbloat.net</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September 2014</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smtClean="0"/>
              <a:t>Dave Taht, Bufferbloat.net</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September 2014</a:t>
            </a:r>
            <a:endParaRPr lang="en-GB"/>
          </a:p>
        </p:txBody>
      </p:sp>
      <p:sp>
        <p:nvSpPr>
          <p:cNvPr id="4" name="Footer Placeholder 3"/>
          <p:cNvSpPr>
            <a:spLocks noGrp="1"/>
          </p:cNvSpPr>
          <p:nvPr>
            <p:ph type="ftr" idx="11"/>
          </p:nvPr>
        </p:nvSpPr>
        <p:spPr/>
        <p:txBody>
          <a:bodyPr/>
          <a:lstStyle>
            <a:lvl1pPr>
              <a:defRPr/>
            </a:lvl1pPr>
          </a:lstStyle>
          <a:p>
            <a:r>
              <a:rPr lang="en-GB" smtClean="0"/>
              <a:t>Dave Taht, Bufferbloat.net</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September 2014</a:t>
            </a:r>
            <a:endParaRPr lang="en-GB"/>
          </a:p>
        </p:txBody>
      </p:sp>
      <p:sp>
        <p:nvSpPr>
          <p:cNvPr id="3" name="Footer Placeholder 2"/>
          <p:cNvSpPr>
            <a:spLocks noGrp="1"/>
          </p:cNvSpPr>
          <p:nvPr>
            <p:ph type="ftr" idx="11"/>
          </p:nvPr>
        </p:nvSpPr>
        <p:spPr/>
        <p:txBody>
          <a:bodyPr/>
          <a:lstStyle>
            <a:lvl1pPr>
              <a:defRPr/>
            </a:lvl1pPr>
          </a:lstStyle>
          <a:p>
            <a:r>
              <a:rPr lang="en-GB" smtClean="0"/>
              <a:t>Dave Taht, Bufferbloat.net</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Dave Taht, Bufferbloat.net</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Dave Taht, Bufferbloat.net</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September 2014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Dave Taht, Bufferbloat.net</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802.11-14/1264r0</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September 2014</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Dave Taht, Bufferbloat.net</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A Bit about </a:t>
            </a:r>
            <a:r>
              <a:rPr lang="en-GB" dirty="0" err="1" smtClean="0"/>
              <a:t>Bufferbloat</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2014-09-16</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118061988"/>
              </p:ext>
            </p:extLst>
          </p:nvPr>
        </p:nvGraphicFramePr>
        <p:xfrm>
          <a:off x="514350" y="2274888"/>
          <a:ext cx="8115300" cy="2697162"/>
        </p:xfrm>
        <a:graphic>
          <a:graphicData uri="http://schemas.openxmlformats.org/presentationml/2006/ole">
            <mc:AlternateContent xmlns:mc="http://schemas.openxmlformats.org/markup-compatibility/2006">
              <mc:Choice xmlns:v="urn:schemas-microsoft-com:vml" Requires="v">
                <p:oleObj spid="_x0000_s3093" name="Document" r:id="rId4" imgW="8257888" imgH="2751163" progId="Word.Document.8">
                  <p:embed/>
                </p:oleObj>
              </mc:Choice>
              <mc:Fallback>
                <p:oleObj name="Document" r:id="rId4" imgW="8257888" imgH="2751163" progId="Word.Document.8">
                  <p:embed/>
                  <p:pic>
                    <p:nvPicPr>
                      <p:cNvPr id="0" name="Picture 3"/>
                      <p:cNvPicPr>
                        <a:picLocks noChangeAspect="1" noChangeArrowheads="1"/>
                      </p:cNvPicPr>
                      <p:nvPr/>
                    </p:nvPicPr>
                    <p:blipFill>
                      <a:blip r:embed="rId5"/>
                      <a:srcRect/>
                      <a:stretch>
                        <a:fillRect/>
                      </a:stretch>
                    </p:blipFill>
                    <p:spPr bwMode="auto">
                      <a:xfrm>
                        <a:off x="514350" y="2274888"/>
                        <a:ext cx="8115300" cy="26971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10</a:t>
            </a:fld>
            <a:endParaRPr lang="en-GB"/>
          </a:p>
        </p:txBody>
      </p:sp>
      <p:sp>
        <p:nvSpPr>
          <p:cNvPr id="10241" name="Rectangle 1"/>
          <p:cNvSpPr>
            <a:spLocks noGrp="1" noChangeArrowheads="1"/>
          </p:cNvSpPr>
          <p:nvPr>
            <p:ph type="title"/>
          </p:nvPr>
        </p:nvSpPr>
        <p:spPr>
          <a:xfrm>
            <a:off x="685800" y="836613"/>
            <a:ext cx="8001000" cy="611187"/>
          </a:xfrm>
          <a:ln/>
        </p:spPr>
        <p:txBody>
          <a:bodyPr lIns="90000" tIns="46800" rIns="90000" bIns="46800"/>
          <a:lstStyle/>
          <a:p>
            <a:r>
              <a:rPr lang="en-US" dirty="0"/>
              <a:t>Too much delay and you get layer 3
adding even more packets...</a:t>
            </a:r>
            <a:endParaRPr lang="en-US" dirty="0"/>
          </a:p>
        </p:txBody>
      </p:sp>
      <p:pic>
        <p:nvPicPr>
          <p:cNvPr id="8" name="Picture 7"/>
          <p:cNvPicPr/>
          <p:nvPr/>
        </p:nvPicPr>
        <p:blipFill>
          <a:blip r:embed="rId3"/>
          <a:stretch>
            <a:fillRect/>
          </a:stretch>
        </p:blipFill>
        <p:spPr>
          <a:xfrm>
            <a:off x="990600" y="1847160"/>
            <a:ext cx="7048440" cy="4553640"/>
          </a:xfrm>
          <a:prstGeom prst="rect">
            <a:avLst/>
          </a:prstGeom>
          <a:ln>
            <a:noFill/>
          </a:ln>
        </p:spPr>
      </p:pic>
    </p:spTree>
    <p:extLst>
      <p:ext uri="{BB962C8B-B14F-4D97-AF65-F5344CB8AC3E}">
        <p14:creationId xmlns:p14="http://schemas.microsoft.com/office/powerpoint/2010/main" val="33379831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The good news</a:t>
            </a:r>
            <a:endParaRPr lang="en-US" dirty="0"/>
          </a:p>
        </p:txBody>
      </p:sp>
      <p:sp>
        <p:nvSpPr>
          <p:cNvPr id="10242" name="Rectangle 2"/>
          <p:cNvSpPr>
            <a:spLocks noGrp="1" noChangeArrowheads="1"/>
          </p:cNvSpPr>
          <p:nvPr>
            <p:ph type="body" idx="1"/>
          </p:nvPr>
        </p:nvSpPr>
        <p:spPr>
          <a:xfrm>
            <a:off x="685800" y="1981200"/>
            <a:ext cx="8153400" cy="4208463"/>
          </a:xfrm>
          <a:ln/>
        </p:spPr>
        <p:txBody>
          <a:bodyPr/>
          <a:lstStyle/>
          <a:p>
            <a:pPr>
              <a:buSzPct val="45000"/>
              <a:buFont typeface="StarSymbol"/>
              <a:buChar char=""/>
            </a:pPr>
            <a:r>
              <a:rPr lang="en-US" dirty="0" err="1">
                <a:latin typeface="Arial"/>
              </a:rPr>
              <a:t>Bufferbloat</a:t>
            </a:r>
            <a:r>
              <a:rPr lang="en-US" dirty="0">
                <a:latin typeface="Arial"/>
              </a:rPr>
              <a:t> is basically fixed on </a:t>
            </a:r>
            <a:r>
              <a:rPr lang="en-US" dirty="0" err="1">
                <a:latin typeface="Arial"/>
              </a:rPr>
              <a:t>ethernet</a:t>
            </a:r>
            <a:r>
              <a:rPr lang="en-US" dirty="0">
                <a:latin typeface="Arial"/>
              </a:rPr>
              <a:t>, cable, </a:t>
            </a:r>
            <a:r>
              <a:rPr lang="en-US" dirty="0" err="1">
                <a:latin typeface="Arial"/>
              </a:rPr>
              <a:t>dsl</a:t>
            </a:r>
            <a:r>
              <a:rPr lang="en-US" dirty="0">
                <a:latin typeface="Arial"/>
              </a:rPr>
              <a:t>, and fiber, with the  new algorithms (</a:t>
            </a:r>
            <a:r>
              <a:rPr lang="en-US" dirty="0" err="1">
                <a:latin typeface="Arial"/>
              </a:rPr>
              <a:t>codel</a:t>
            </a:r>
            <a:r>
              <a:rPr lang="en-US" dirty="0">
                <a:latin typeface="Arial"/>
              </a:rPr>
              <a:t>, </a:t>
            </a:r>
            <a:r>
              <a:rPr lang="en-US" dirty="0" err="1">
                <a:latin typeface="Arial"/>
              </a:rPr>
              <a:t>fq_codel</a:t>
            </a:r>
            <a:r>
              <a:rPr lang="en-US" dirty="0">
                <a:latin typeface="Arial"/>
              </a:rPr>
              <a:t>, pie) ,and  improvements in the Linux network stacks,</a:t>
            </a:r>
            <a:endParaRPr lang="en-US" sz="1800" dirty="0"/>
          </a:p>
          <a:p>
            <a:pPr lvl="1">
              <a:buSzPct val="75000"/>
              <a:buFont typeface="StarSymbol"/>
              <a:buChar char=""/>
            </a:pPr>
            <a:r>
              <a:rPr lang="en-US" dirty="0">
                <a:latin typeface="Arial"/>
              </a:rPr>
              <a:t>2-3 orders of magnitude reductions in network latency being seen AND improvements in </a:t>
            </a:r>
            <a:r>
              <a:rPr lang="en-US" dirty="0" err="1">
                <a:latin typeface="Arial"/>
              </a:rPr>
              <a:t>goodput</a:t>
            </a:r>
            <a:endParaRPr lang="en-US" sz="1600" dirty="0"/>
          </a:p>
          <a:p>
            <a:pPr>
              <a:buSzPct val="45000"/>
              <a:buFont typeface="StarSymbol"/>
              <a:buChar char=""/>
            </a:pPr>
            <a:r>
              <a:rPr lang="en-US" dirty="0" err="1">
                <a:latin typeface="Arial"/>
              </a:rPr>
              <a:t>Algos</a:t>
            </a:r>
            <a:r>
              <a:rPr lang="en-US" dirty="0">
                <a:latin typeface="Arial"/>
              </a:rPr>
              <a:t> are now deployed in several products, and in nearly every third party router firmware.</a:t>
            </a:r>
            <a:endParaRPr lang="en-US" sz="1800" dirty="0"/>
          </a:p>
          <a:p>
            <a:pPr>
              <a:buSzPct val="45000"/>
              <a:buFont typeface="StarSymbol"/>
              <a:buChar char=""/>
            </a:pPr>
            <a:r>
              <a:rPr lang="en-US" dirty="0">
                <a:latin typeface="Arial"/>
              </a:rPr>
              <a:t>Patent free and open sourced code widely available</a:t>
            </a:r>
            <a:endParaRPr lang="en-US" sz="1800" dirty="0"/>
          </a:p>
          <a:p>
            <a:pPr>
              <a:buSzPct val="45000"/>
              <a:buFont typeface="StarSymbol"/>
              <a:buChar char=""/>
            </a:pPr>
            <a:r>
              <a:rPr lang="en-US" dirty="0">
                <a:latin typeface="Arial"/>
              </a:rPr>
              <a:t>Standardization activities in the IETF</a:t>
            </a:r>
            <a:endParaRPr lang="en-US" sz="1800" dirty="0"/>
          </a:p>
          <a:p>
            <a:endParaRPr lang="en-US" sz="1800" dirty="0"/>
          </a:p>
        </p:txBody>
      </p:sp>
    </p:spTree>
    <p:extLst>
      <p:ext uri="{BB962C8B-B14F-4D97-AF65-F5344CB8AC3E}">
        <p14:creationId xmlns:p14="http://schemas.microsoft.com/office/powerpoint/2010/main" val="337249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12</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a:t>Web page load time wins</a:t>
            </a:r>
            <a:endParaRPr lang="en-US" dirty="0"/>
          </a:p>
        </p:txBody>
      </p:sp>
      <p:sp>
        <p:nvSpPr>
          <p:cNvPr id="10242" name="Rectangle 2"/>
          <p:cNvSpPr>
            <a:spLocks noGrp="1" noChangeArrowheads="1"/>
          </p:cNvSpPr>
          <p:nvPr>
            <p:ph type="body" idx="1"/>
          </p:nvPr>
        </p:nvSpPr>
        <p:spPr>
          <a:xfrm>
            <a:off x="609600" y="5181601"/>
            <a:ext cx="8153400" cy="1143000"/>
          </a:xfrm>
          <a:ln/>
        </p:spPr>
        <p:txBody>
          <a:bodyPr/>
          <a:lstStyle/>
          <a:p>
            <a:r>
              <a:rPr lang="en-US" sz="1800" dirty="0">
                <a:latin typeface="Arial"/>
              </a:rPr>
              <a:t>Video at: http://www.youtube.com/watch?v=NuHYOu4aAqg</a:t>
            </a:r>
            <a:endParaRPr lang="en-US" sz="1800" dirty="0"/>
          </a:p>
          <a:p>
            <a:r>
              <a:rPr lang="en-US" sz="1800" b="0" dirty="0" err="1" smtClean="0">
                <a:latin typeface="Arial"/>
              </a:rPr>
              <a:t>From:http</a:t>
            </a:r>
            <a:r>
              <a:rPr lang="en-US" sz="1800" b="0" dirty="0">
                <a:latin typeface="Arial"/>
              </a:rPr>
              <a:t>://www.cablelabs.com/wp-content/uploads/2013/11/Active_Queue_Management_Algorithms_DOCSIS_3_0.pdf</a:t>
            </a:r>
            <a:endParaRPr lang="en-US" sz="1800" b="0" dirty="0"/>
          </a:p>
          <a:p>
            <a:endParaRPr lang="en-US" sz="1800" dirty="0"/>
          </a:p>
        </p:txBody>
      </p:sp>
      <p:pic>
        <p:nvPicPr>
          <p:cNvPr id="7" name="Picture 6"/>
          <p:cNvPicPr/>
          <p:nvPr/>
        </p:nvPicPr>
        <p:blipFill>
          <a:blip r:embed="rId3"/>
          <a:stretch>
            <a:fillRect/>
          </a:stretch>
        </p:blipFill>
        <p:spPr>
          <a:xfrm>
            <a:off x="381000" y="1584960"/>
            <a:ext cx="8001000" cy="3596640"/>
          </a:xfrm>
          <a:prstGeom prst="rect">
            <a:avLst/>
          </a:prstGeom>
          <a:ln>
            <a:noFill/>
          </a:ln>
        </p:spPr>
      </p:pic>
    </p:spTree>
    <p:extLst>
      <p:ext uri="{BB962C8B-B14F-4D97-AF65-F5344CB8AC3E}">
        <p14:creationId xmlns:p14="http://schemas.microsoft.com/office/powerpoint/2010/main" val="5847530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13</a:t>
            </a:fld>
            <a:endParaRPr lang="en-GB"/>
          </a:p>
        </p:txBody>
      </p:sp>
      <p:sp>
        <p:nvSpPr>
          <p:cNvPr id="10241" name="Rectangle 1"/>
          <p:cNvSpPr>
            <a:spLocks noGrp="1" noChangeArrowheads="1"/>
          </p:cNvSpPr>
          <p:nvPr>
            <p:ph type="title"/>
          </p:nvPr>
        </p:nvSpPr>
        <p:spPr>
          <a:xfrm>
            <a:off x="685800" y="684213"/>
            <a:ext cx="8229600" cy="1160462"/>
          </a:xfrm>
          <a:ln/>
        </p:spPr>
        <p:txBody>
          <a:bodyPr lIns="90000" tIns="46800" rIns="90000" bIns="46800"/>
          <a:lstStyle/>
          <a:p>
            <a:r>
              <a:rPr lang="en-US" dirty="0"/>
              <a:t>Chrome Benchmark Web Page completion </a:t>
            </a:r>
            <a:r>
              <a:rPr lang="en-US" dirty="0" smtClean="0"/>
              <a:t>time during </a:t>
            </a:r>
            <a:r>
              <a:rPr lang="en-US" dirty="0"/>
              <a:t>RRUL </a:t>
            </a:r>
            <a:r>
              <a:rPr lang="en-US" dirty="0" smtClean="0"/>
              <a:t>benchmark </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826880"/>
            <a:ext cx="6096000" cy="457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Shape 2"/>
          <p:cNvSpPr txBox="1"/>
          <p:nvPr/>
        </p:nvSpPr>
        <p:spPr>
          <a:xfrm>
            <a:off x="4484370" y="6211080"/>
            <a:ext cx="4267200" cy="494520"/>
          </a:xfrm>
          <a:prstGeom prst="rect">
            <a:avLst/>
          </a:prstGeom>
        </p:spPr>
        <p:txBody>
          <a:bodyPr lIns="0" tIns="0" rIns="0" bIns="0" anchor="ctr"/>
          <a:lstStyle/>
          <a:p>
            <a:pPr algn="ctr"/>
            <a:r>
              <a:rPr lang="en-US" sz="4400" dirty="0">
                <a:solidFill>
                  <a:schemeClr val="tx1"/>
                </a:solidFill>
                <a:latin typeface="Arial"/>
              </a:rPr>
              <a:t>     </a:t>
            </a:r>
            <a:r>
              <a:rPr lang="en-US" dirty="0">
                <a:solidFill>
                  <a:schemeClr val="tx1"/>
                </a:solidFill>
                <a:latin typeface="Arial"/>
              </a:rPr>
              <a:t>Drop tail vs </a:t>
            </a:r>
            <a:r>
              <a:rPr lang="en-US" dirty="0" err="1">
                <a:solidFill>
                  <a:schemeClr val="tx1"/>
                </a:solidFill>
                <a:latin typeface="Arial"/>
              </a:rPr>
              <a:t>nfq_codel</a:t>
            </a:r>
            <a:r>
              <a:rPr lang="en-US" sz="4400" dirty="0">
                <a:latin typeface="Arial"/>
              </a:rPr>
              <a:t>
</a:t>
            </a:r>
            <a:endParaRPr dirty="0"/>
          </a:p>
        </p:txBody>
      </p:sp>
    </p:spTree>
    <p:extLst>
      <p:ext uri="{BB962C8B-B14F-4D97-AF65-F5344CB8AC3E}">
        <p14:creationId xmlns:p14="http://schemas.microsoft.com/office/powerpoint/2010/main" val="42287234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14</a:t>
            </a:fld>
            <a:endParaRPr lang="en-GB"/>
          </a:p>
        </p:txBody>
      </p:sp>
      <p:sp>
        <p:nvSpPr>
          <p:cNvPr id="10241" name="Rectangle 1"/>
          <p:cNvSpPr>
            <a:spLocks noGrp="1" noChangeArrowheads="1"/>
          </p:cNvSpPr>
          <p:nvPr>
            <p:ph type="title"/>
          </p:nvPr>
        </p:nvSpPr>
        <p:spPr>
          <a:xfrm>
            <a:off x="457200" y="457200"/>
            <a:ext cx="8686800" cy="1160462"/>
          </a:xfrm>
          <a:ln/>
        </p:spPr>
        <p:txBody>
          <a:bodyPr lIns="90000" tIns="46800" rIns="90000" bIns="46800"/>
          <a:lstStyle/>
          <a:p>
            <a:r>
              <a:rPr lang="en-US" dirty="0"/>
              <a:t>Linux </a:t>
            </a:r>
            <a:r>
              <a:rPr lang="en-US" dirty="0" smtClean="0"/>
              <a:t>TCP/AQM/FQ </a:t>
            </a:r>
            <a:r>
              <a:rPr lang="en-US" dirty="0"/>
              <a:t>Advances: 2010-2014</a:t>
            </a:r>
            <a:endParaRPr lang="en-US" dirty="0"/>
          </a:p>
        </p:txBody>
      </p:sp>
      <p:sp>
        <p:nvSpPr>
          <p:cNvPr id="10242" name="Rectangle 2"/>
          <p:cNvSpPr>
            <a:spLocks noGrp="1" noChangeArrowheads="1"/>
          </p:cNvSpPr>
          <p:nvPr>
            <p:ph type="body" idx="1"/>
          </p:nvPr>
        </p:nvSpPr>
        <p:spPr>
          <a:xfrm>
            <a:off x="533400" y="1430337"/>
            <a:ext cx="8305800" cy="4894263"/>
          </a:xfrm>
          <a:ln/>
        </p:spPr>
        <p:txBody>
          <a:bodyPr/>
          <a:lstStyle/>
          <a:p>
            <a:pPr>
              <a:buSzPct val="45000"/>
              <a:buFont typeface="StarSymbol"/>
              <a:buChar char=""/>
            </a:pPr>
            <a:r>
              <a:rPr lang="en-US" sz="1500" dirty="0">
                <a:latin typeface="Arial"/>
              </a:rPr>
              <a:t>Linux 3.0: Proportional Rate Reduction </a:t>
            </a:r>
            <a:endParaRPr lang="en-US" sz="1500" dirty="0"/>
          </a:p>
          <a:p>
            <a:pPr>
              <a:buSzPct val="45000"/>
              <a:buFont typeface="StarSymbol"/>
              <a:buChar char=""/>
            </a:pPr>
            <a:r>
              <a:rPr lang="en-US" sz="1500" dirty="0">
                <a:latin typeface="Arial"/>
              </a:rPr>
              <a:t>Linux 3.3: Byte Queue Limits </a:t>
            </a:r>
            <a:endParaRPr lang="en-US" sz="1500" dirty="0"/>
          </a:p>
          <a:p>
            <a:pPr>
              <a:buSzPct val="45000"/>
              <a:buFont typeface="StarSymbol"/>
              <a:buChar char=""/>
            </a:pPr>
            <a:r>
              <a:rPr lang="en-US" sz="1500" dirty="0">
                <a:latin typeface="Arial"/>
              </a:rPr>
              <a:t>Linux 3.4  RED bug fixes &amp; IW10 added &amp; SFQRED</a:t>
            </a:r>
            <a:endParaRPr lang="en-US" sz="1500" dirty="0"/>
          </a:p>
          <a:p>
            <a:pPr>
              <a:buSzPct val="45000"/>
              <a:buFont typeface="StarSymbol"/>
              <a:buChar char=""/>
            </a:pPr>
            <a:r>
              <a:rPr lang="en-US" sz="1500" dirty="0">
                <a:latin typeface="Arial"/>
              </a:rPr>
              <a:t>Linux 3.5 Fair/Flow Queuing packet scheduling (</a:t>
            </a:r>
            <a:r>
              <a:rPr lang="en-US" sz="1500" dirty="0" err="1">
                <a:latin typeface="Arial"/>
              </a:rPr>
              <a:t>fq_codel</a:t>
            </a:r>
            <a:r>
              <a:rPr lang="en-US" sz="1500" dirty="0">
                <a:latin typeface="Arial"/>
              </a:rPr>
              <a:t>, </a:t>
            </a:r>
            <a:r>
              <a:rPr lang="en-US" sz="1500" dirty="0" err="1">
                <a:latin typeface="Arial"/>
              </a:rPr>
              <a:t>codel</a:t>
            </a:r>
            <a:r>
              <a:rPr lang="en-US" sz="1500" dirty="0">
                <a:latin typeface="Arial"/>
              </a:rPr>
              <a:t>)</a:t>
            </a:r>
            <a:endParaRPr lang="en-US" sz="1500" dirty="0"/>
          </a:p>
          <a:p>
            <a:pPr>
              <a:buSzPct val="45000"/>
              <a:buFont typeface="StarSymbol"/>
              <a:buChar char=""/>
            </a:pPr>
            <a:r>
              <a:rPr lang="en-US" sz="1500" dirty="0">
                <a:latin typeface="Arial"/>
              </a:rPr>
              <a:t>Linux 3.6 Stability improvements to </a:t>
            </a:r>
            <a:r>
              <a:rPr lang="en-US" sz="1500" dirty="0" err="1">
                <a:latin typeface="Arial"/>
              </a:rPr>
              <a:t>fq_codel</a:t>
            </a:r>
            <a:endParaRPr lang="en-US" sz="1500" dirty="0"/>
          </a:p>
          <a:p>
            <a:pPr>
              <a:buSzPct val="45000"/>
              <a:buFont typeface="StarSymbol"/>
              <a:buChar char=""/>
            </a:pPr>
            <a:r>
              <a:rPr lang="en-US" sz="1500" dirty="0">
                <a:latin typeface="Arial"/>
              </a:rPr>
              <a:t>Linux 3.7 TCP small queues (TSQ)</a:t>
            </a:r>
            <a:endParaRPr lang="en-US" sz="1500" dirty="0"/>
          </a:p>
          <a:p>
            <a:pPr>
              <a:buSzPct val="45000"/>
              <a:buFont typeface="StarSymbol"/>
              <a:buChar char=""/>
            </a:pPr>
            <a:r>
              <a:rPr lang="en-US" sz="1500" dirty="0">
                <a:latin typeface="Arial"/>
              </a:rPr>
              <a:t>Linux 3.8 HTB breakage</a:t>
            </a:r>
            <a:endParaRPr lang="en-US" sz="1500" dirty="0"/>
          </a:p>
          <a:p>
            <a:pPr>
              <a:buSzPct val="45000"/>
              <a:buFont typeface="StarSymbol"/>
              <a:buChar char=""/>
            </a:pPr>
            <a:r>
              <a:rPr lang="en-US" sz="1500" dirty="0">
                <a:latin typeface="Arial"/>
              </a:rPr>
              <a:t>Linux 3.11 HTB fixed</a:t>
            </a:r>
            <a:endParaRPr lang="en-US" sz="1500" dirty="0"/>
          </a:p>
          <a:p>
            <a:pPr>
              <a:buSzPct val="45000"/>
              <a:buFont typeface="StarSymbol"/>
              <a:buChar char=""/>
            </a:pPr>
            <a:r>
              <a:rPr lang="en-US" sz="1500" dirty="0">
                <a:latin typeface="Arial"/>
              </a:rPr>
              <a:t>Linux 3.12 TSO/GSO improvements</a:t>
            </a:r>
            <a:endParaRPr lang="en-US" sz="1500" dirty="0"/>
          </a:p>
          <a:p>
            <a:pPr>
              <a:buSzPct val="45000"/>
              <a:buFont typeface="StarSymbol"/>
              <a:buChar char=""/>
            </a:pPr>
            <a:r>
              <a:rPr lang="en-US" sz="1500" dirty="0">
                <a:latin typeface="Arial"/>
              </a:rPr>
              <a:t>Linux 3.13 Host FQ + Pacing </a:t>
            </a:r>
            <a:endParaRPr lang="en-US" sz="1500" dirty="0"/>
          </a:p>
          <a:p>
            <a:pPr>
              <a:buSzPct val="45000"/>
              <a:buFont typeface="StarSymbol"/>
              <a:buChar char=""/>
            </a:pPr>
            <a:r>
              <a:rPr lang="en-US" sz="1500" dirty="0">
                <a:latin typeface="Arial"/>
              </a:rPr>
              <a:t>Linux 3.14 Pie added</a:t>
            </a:r>
            <a:endParaRPr lang="en-US" sz="1500" dirty="0"/>
          </a:p>
          <a:p>
            <a:pPr>
              <a:buSzPct val="45000"/>
              <a:buFont typeface="StarSymbol"/>
              <a:buChar char=""/>
            </a:pPr>
            <a:r>
              <a:rPr lang="en-US" sz="1500" dirty="0">
                <a:latin typeface="Arial"/>
              </a:rPr>
              <a:t>Linux 3.15 Change to microseconds from milliseconds throughout networking kernel</a:t>
            </a:r>
            <a:endParaRPr lang="en-US" sz="1500" dirty="0"/>
          </a:p>
          <a:p>
            <a:pPr>
              <a:buSzPct val="45000"/>
              <a:buFont typeface="StarSymbol"/>
              <a:buChar char=""/>
            </a:pPr>
            <a:r>
              <a:rPr lang="en-US" sz="1500" dirty="0">
                <a:latin typeface="Arial"/>
              </a:rPr>
              <a:t>Linux 3.17? Network Batching API</a:t>
            </a:r>
            <a:endParaRPr lang="en-US" sz="1500" dirty="0"/>
          </a:p>
          <a:p>
            <a:pPr>
              <a:buSzPct val="45000"/>
              <a:buFont typeface="StarSymbol"/>
              <a:buChar char=""/>
            </a:pPr>
            <a:r>
              <a:rPr lang="en-US" sz="1500" dirty="0">
                <a:latin typeface="Arial"/>
              </a:rPr>
              <a:t>The Linux stack is now mostly “pull through”, where it used to be “push”, and looks nothing like it did 4 years ago.</a:t>
            </a:r>
            <a:endParaRPr lang="en-US" sz="1500" dirty="0"/>
          </a:p>
          <a:p>
            <a:pPr>
              <a:buSzPct val="45000"/>
              <a:buFont typeface="StarSymbol"/>
              <a:buChar char=""/>
            </a:pPr>
            <a:r>
              <a:rPr lang="en-US" sz="1500" dirty="0">
                <a:latin typeface="Arial"/>
              </a:rPr>
              <a:t>At least a dozen other improvements I forget and no sign other </a:t>
            </a:r>
            <a:r>
              <a:rPr lang="en-US" sz="1500" dirty="0" err="1">
                <a:latin typeface="Arial"/>
              </a:rPr>
              <a:t>Oses</a:t>
            </a:r>
            <a:r>
              <a:rPr lang="en-US" sz="1500" dirty="0">
                <a:latin typeface="Arial"/>
              </a:rPr>
              <a:t> are paying attention</a:t>
            </a:r>
            <a:endParaRPr lang="en-US" sz="1500" dirty="0"/>
          </a:p>
        </p:txBody>
      </p:sp>
    </p:spTree>
    <p:extLst>
      <p:ext uri="{BB962C8B-B14F-4D97-AF65-F5344CB8AC3E}">
        <p14:creationId xmlns:p14="http://schemas.microsoft.com/office/powerpoint/2010/main" val="30404927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15</a:t>
            </a:fld>
            <a:endParaRPr lang="en-GB"/>
          </a:p>
        </p:txBody>
      </p:sp>
      <p:sp>
        <p:nvSpPr>
          <p:cNvPr id="10241" name="Rectangle 1"/>
          <p:cNvSpPr>
            <a:spLocks noGrp="1" noChangeArrowheads="1"/>
          </p:cNvSpPr>
          <p:nvPr>
            <p:ph type="title"/>
          </p:nvPr>
        </p:nvSpPr>
        <p:spPr>
          <a:xfrm>
            <a:off x="457200" y="457200"/>
            <a:ext cx="8534400" cy="1160462"/>
          </a:xfrm>
          <a:ln/>
        </p:spPr>
        <p:txBody>
          <a:bodyPr lIns="90000" tIns="46800" rIns="90000" bIns="46800"/>
          <a:lstStyle/>
          <a:p>
            <a:r>
              <a:rPr lang="en-US" dirty="0"/>
              <a:t>IETF AQM Working Group Status</a:t>
            </a:r>
            <a:endParaRPr lang="en-US" dirty="0"/>
          </a:p>
        </p:txBody>
      </p:sp>
      <p:sp>
        <p:nvSpPr>
          <p:cNvPr id="10242" name="Rectangle 2"/>
          <p:cNvSpPr>
            <a:spLocks noGrp="1" noChangeArrowheads="1"/>
          </p:cNvSpPr>
          <p:nvPr>
            <p:ph type="body" idx="1"/>
          </p:nvPr>
        </p:nvSpPr>
        <p:spPr>
          <a:xfrm>
            <a:off x="533400" y="1430337"/>
            <a:ext cx="8305800" cy="4894263"/>
          </a:xfrm>
          <a:ln/>
        </p:spPr>
        <p:txBody>
          <a:bodyPr/>
          <a:lstStyle/>
          <a:p>
            <a:pPr>
              <a:buSzPct val="45000"/>
              <a:buFont typeface="StarSymbol"/>
              <a:buChar char=""/>
            </a:pPr>
            <a:r>
              <a:rPr lang="en-US" sz="3600" dirty="0">
                <a:latin typeface="Arial"/>
              </a:rPr>
              <a:t>AQM working group</a:t>
            </a:r>
            <a:endParaRPr lang="en-US" sz="1050" dirty="0"/>
          </a:p>
          <a:p>
            <a:pPr>
              <a:buSzPct val="45000"/>
              <a:buFont typeface="StarSymbol"/>
              <a:buChar char=""/>
            </a:pPr>
            <a:r>
              <a:rPr lang="en-US" dirty="0">
                <a:latin typeface="Arial"/>
              </a:rPr>
              <a:t>https://datatracker.ietf.org/doc/charter-ietf-aqm</a:t>
            </a:r>
            <a:r>
              <a:rPr lang="en-US" dirty="0" smtClean="0">
                <a:latin typeface="Arial"/>
              </a:rPr>
              <a:t>/</a:t>
            </a:r>
          </a:p>
          <a:p>
            <a:pPr>
              <a:buSzPct val="45000"/>
              <a:buFont typeface="StarSymbol"/>
              <a:buChar char=""/>
            </a:pPr>
            <a:endParaRPr lang="en-US" dirty="0"/>
          </a:p>
          <a:p>
            <a:pPr>
              <a:buSzPct val="45000"/>
              <a:buFont typeface="StarSymbol"/>
              <a:buChar char=""/>
            </a:pPr>
            <a:r>
              <a:rPr lang="en-US" dirty="0">
                <a:latin typeface="Arial"/>
              </a:rPr>
              <a:t>Pending drafts:</a:t>
            </a:r>
            <a:endParaRPr lang="en-US" dirty="0"/>
          </a:p>
          <a:p>
            <a:pPr>
              <a:buSzPct val="45000"/>
              <a:buFont typeface="StarSymbol"/>
              <a:buChar char=""/>
            </a:pPr>
            <a:r>
              <a:rPr lang="en-US" sz="1800" dirty="0">
                <a:latin typeface="Arial"/>
              </a:rPr>
              <a:t>http://snapon.lab.bufferbloat.net/~d/draft-taht-home-gateway-best-practices-00.html</a:t>
            </a:r>
            <a:endParaRPr lang="en-US" sz="1800" dirty="0"/>
          </a:p>
          <a:p>
            <a:pPr>
              <a:buSzPct val="45000"/>
              <a:buFont typeface="StarSymbol"/>
              <a:buChar char=""/>
            </a:pPr>
            <a:r>
              <a:rPr lang="en-US" sz="1800" dirty="0">
                <a:latin typeface="Arial"/>
              </a:rPr>
              <a:t>http://tools.ietf.org/html/draft-white-aqm-docsis-pie-00</a:t>
            </a:r>
            <a:endParaRPr lang="en-US" sz="1800" dirty="0"/>
          </a:p>
          <a:p>
            <a:pPr>
              <a:buSzPct val="45000"/>
              <a:buFont typeface="StarSymbol"/>
              <a:buChar char=""/>
            </a:pPr>
            <a:r>
              <a:rPr lang="en-US" sz="1800" dirty="0">
                <a:latin typeface="Arial"/>
              </a:rPr>
              <a:t>http://tools.ietf.org/html/rfc2309 Is </a:t>
            </a:r>
            <a:r>
              <a:rPr lang="en-US" sz="1800" dirty="0" err="1">
                <a:latin typeface="Arial"/>
              </a:rPr>
              <a:t>beiing</a:t>
            </a:r>
            <a:r>
              <a:rPr lang="en-US" sz="1800" dirty="0">
                <a:latin typeface="Arial"/>
              </a:rPr>
              <a:t> revised</a:t>
            </a:r>
            <a:endParaRPr lang="en-US" sz="1800" dirty="0"/>
          </a:p>
          <a:p>
            <a:pPr>
              <a:buSzPct val="45000"/>
              <a:buFont typeface="StarSymbol"/>
              <a:buChar char=""/>
            </a:pPr>
            <a:r>
              <a:rPr lang="en-US" sz="1800" dirty="0">
                <a:latin typeface="Arial"/>
              </a:rPr>
              <a:t>http://tools.ietf.org/html/draft-ietf-aqm-recommendation-03</a:t>
            </a:r>
            <a:endParaRPr lang="en-US" sz="1800" dirty="0"/>
          </a:p>
          <a:p>
            <a:pPr>
              <a:buSzPct val="45000"/>
              <a:buFont typeface="StarSymbol"/>
              <a:buChar char=""/>
            </a:pPr>
            <a:r>
              <a:rPr lang="en-US" sz="1800" dirty="0">
                <a:latin typeface="Arial"/>
              </a:rPr>
              <a:t>http://tools.ietf.org/id/draft-kuhn-aqm-eval-guidelines-00.txt</a:t>
            </a:r>
            <a:endParaRPr lang="en-US" sz="1800" dirty="0"/>
          </a:p>
          <a:p>
            <a:pPr>
              <a:buSzPct val="45000"/>
              <a:buFont typeface="StarSymbol"/>
              <a:buChar char=""/>
            </a:pPr>
            <a:r>
              <a:rPr lang="en-US" sz="1800" dirty="0">
                <a:latin typeface="Arial"/>
              </a:rPr>
              <a:t>http://tools.ietf.org/html/draft-hoeiland-joergensen-aqm-fq-codel-00</a:t>
            </a:r>
            <a:endParaRPr lang="en-US" sz="1800" dirty="0"/>
          </a:p>
          <a:p>
            <a:pPr>
              <a:buSzPct val="45000"/>
              <a:buFont typeface="StarSymbol"/>
              <a:buChar char=""/>
            </a:pPr>
            <a:r>
              <a:rPr lang="en-US" sz="1800" dirty="0">
                <a:latin typeface="Arial"/>
              </a:rPr>
              <a:t>http://tools.ietf.org/html/draft-nichols-tsvwg-codel-02</a:t>
            </a:r>
            <a:endParaRPr lang="en-US" sz="1800" dirty="0"/>
          </a:p>
          <a:p>
            <a:pPr>
              <a:buSzPct val="45000"/>
              <a:buFont typeface="StarSymbol"/>
              <a:buChar char=""/>
            </a:pPr>
            <a:r>
              <a:rPr lang="en-US" sz="1800" dirty="0">
                <a:latin typeface="Arial"/>
              </a:rPr>
              <a:t>http://sandbox.ietf.org/doc/draft-baker-aqm-sfq-implementation/</a:t>
            </a:r>
            <a:endParaRPr lang="en-US" sz="1800" dirty="0"/>
          </a:p>
        </p:txBody>
      </p:sp>
    </p:spTree>
    <p:extLst>
      <p:ext uri="{BB962C8B-B14F-4D97-AF65-F5344CB8AC3E}">
        <p14:creationId xmlns:p14="http://schemas.microsoft.com/office/powerpoint/2010/main" val="16317699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16</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a:t>The bad </a:t>
            </a:r>
            <a:r>
              <a:rPr lang="en-US" dirty="0" smtClean="0"/>
              <a:t>news: Latency </a:t>
            </a:r>
            <a:r>
              <a:rPr lang="en-US" dirty="0"/>
              <a:t>problems on </a:t>
            </a:r>
            <a:r>
              <a:rPr lang="en-US" dirty="0" err="1"/>
              <a:t>WiFi</a:t>
            </a:r>
            <a:r>
              <a:rPr lang="en-US" dirty="0"/>
              <a:t> are </a:t>
            </a:r>
            <a:r>
              <a:rPr lang="en-US" dirty="0" smtClean="0"/>
              <a:t>not just </a:t>
            </a:r>
            <a:r>
              <a:rPr lang="en-US" dirty="0" err="1"/>
              <a:t>bufferbloat</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2" y="1706563"/>
            <a:ext cx="9121558" cy="477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9903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17</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pPr>
              <a:lnSpc>
                <a:spcPct val="100000"/>
              </a:lnSpc>
            </a:pPr>
            <a:r>
              <a:rPr lang="en-US" dirty="0" err="1"/>
              <a:t>Codel</a:t>
            </a:r>
            <a:r>
              <a:rPr lang="en-US" dirty="0"/>
              <a:t> concept shows promise in
adapting to varying link rates</a:t>
            </a:r>
            <a:endParaRPr lang="en-US" dirty="0"/>
          </a:p>
        </p:txBody>
      </p:sp>
      <p:sp>
        <p:nvSpPr>
          <p:cNvPr id="10242" name="Rectangle 2"/>
          <p:cNvSpPr>
            <a:spLocks noGrp="1" noChangeArrowheads="1"/>
          </p:cNvSpPr>
          <p:nvPr>
            <p:ph type="body" idx="1"/>
          </p:nvPr>
        </p:nvSpPr>
        <p:spPr>
          <a:xfrm>
            <a:off x="609600" y="4572000"/>
            <a:ext cx="8153400" cy="1143000"/>
          </a:xfrm>
          <a:ln/>
        </p:spPr>
        <p:txBody>
          <a:bodyPr/>
          <a:lstStyle/>
          <a:p>
            <a:pPr>
              <a:buSzPct val="45000"/>
              <a:buFont typeface="StarSymbol"/>
              <a:buChar char=""/>
            </a:pPr>
            <a:r>
              <a:rPr lang="en-US" sz="1800" dirty="0">
                <a:latin typeface="Arial" panose="020B0604020202020204" pitchFamily="34" charset="0"/>
                <a:cs typeface="Arial" panose="020B0604020202020204" pitchFamily="34" charset="0"/>
              </a:rPr>
              <a:t>ACM Queue: “Controlling Queue Delay” </a:t>
            </a:r>
          </a:p>
          <a:p>
            <a:pPr>
              <a:buSzPct val="45000"/>
              <a:buFont typeface="StarSymbol"/>
              <a:buChar char=""/>
            </a:pPr>
            <a:r>
              <a:rPr lang="en-US" sz="1800" dirty="0">
                <a:latin typeface="Arial" panose="020B0604020202020204" pitchFamily="34" charset="0"/>
                <a:cs typeface="Arial" panose="020B0604020202020204" pitchFamily="34" charset="0"/>
              </a:rPr>
              <a:t>– Kathie Nichols and Van Jacobson</a:t>
            </a:r>
          </a:p>
          <a:p>
            <a:pPr lvl="2">
              <a:buSzPct val="45000"/>
              <a:buFont typeface="StarSymbol"/>
              <a:buChar char=""/>
            </a:pPr>
            <a:r>
              <a:rPr lang="en-US" dirty="0">
                <a:latin typeface="Arial" panose="020B0604020202020204" pitchFamily="34" charset="0"/>
                <a:cs typeface="Arial" panose="020B0604020202020204" pitchFamily="34" charset="0"/>
              </a:rPr>
              <a:t>http://queue.acm.org/detail.cfm?id=2209336</a:t>
            </a:r>
          </a:p>
          <a:p>
            <a:pPr lvl="2">
              <a:buSzPct val="45000"/>
              <a:buFont typeface="StarSymbol"/>
              <a:buChar char=""/>
            </a:pPr>
            <a:r>
              <a:rPr lang="en-US" dirty="0">
                <a:latin typeface="Arial" panose="020B0604020202020204" pitchFamily="34" charset="0"/>
                <a:cs typeface="Arial" panose="020B0604020202020204" pitchFamily="34" charset="0"/>
              </a:rPr>
              <a:t>See also: “</a:t>
            </a:r>
            <a:r>
              <a:rPr lang="en-US" dirty="0" err="1">
                <a:latin typeface="Arial" panose="020B0604020202020204" pitchFamily="34" charset="0"/>
                <a:cs typeface="Arial" panose="020B0604020202020204" pitchFamily="34" charset="0"/>
              </a:rPr>
              <a:t>Bufferbloat</a:t>
            </a:r>
            <a:r>
              <a:rPr lang="en-US" dirty="0">
                <a:latin typeface="Arial" panose="020B0604020202020204" pitchFamily="34" charset="0"/>
                <a:cs typeface="Arial" panose="020B0604020202020204" pitchFamily="34" charset="0"/>
              </a:rPr>
              <a:t>”</a:t>
            </a:r>
          </a:p>
          <a:p>
            <a:pPr lvl="3">
              <a:buSzPct val="45000"/>
              <a:buFont typeface="StarSymbol"/>
              <a:buChar char=""/>
            </a:pPr>
            <a:r>
              <a:rPr lang="en-US" sz="1800" dirty="0">
                <a:latin typeface="Arial" panose="020B0604020202020204" pitchFamily="34" charset="0"/>
                <a:cs typeface="Arial" panose="020B0604020202020204" pitchFamily="34" charset="0"/>
              </a:rPr>
              <a:t>http://queue.acm.org/detail.cfm?id=2071893</a:t>
            </a:r>
          </a:p>
          <a:p>
            <a:endParaRPr lang="en-US" sz="1800"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5413375"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Shape 2"/>
          <p:cNvSpPr txBox="1"/>
          <p:nvPr/>
        </p:nvSpPr>
        <p:spPr>
          <a:xfrm>
            <a:off x="5904865" y="1828800"/>
            <a:ext cx="3086735" cy="2998440"/>
          </a:xfrm>
          <a:prstGeom prst="rect">
            <a:avLst/>
          </a:prstGeom>
        </p:spPr>
        <p:txBody>
          <a:bodyPr lIns="38160" tIns="38160" rIns="38160" bIns="38160"/>
          <a:lstStyle/>
          <a:p>
            <a:pPr>
              <a:lnSpc>
                <a:spcPct val="100000"/>
              </a:lnSpc>
              <a:buSzPct val="125000"/>
              <a:buFont typeface="Helvetica"/>
              <a:buChar char="•"/>
            </a:pPr>
            <a:r>
              <a:rPr lang="en-US" sz="1800" dirty="0">
                <a:solidFill>
                  <a:schemeClr val="tx1"/>
                </a:solidFill>
                <a:latin typeface="Arial" panose="020B0604020202020204" pitchFamily="34" charset="0"/>
                <a:cs typeface="Arial" panose="020B0604020202020204" pitchFamily="34" charset="0"/>
              </a:rPr>
              <a:t>Nominal 100 Mbps link with rate changes, buffer size of 830 </a:t>
            </a:r>
            <a:r>
              <a:rPr lang="en-US" sz="1800" dirty="0" smtClean="0">
                <a:solidFill>
                  <a:schemeClr val="tx1"/>
                </a:solidFill>
                <a:latin typeface="Arial" panose="020B0604020202020204" pitchFamily="34" charset="0"/>
                <a:cs typeface="Arial" panose="020B0604020202020204" pitchFamily="34" charset="0"/>
              </a:rPr>
              <a:t>packets</a:t>
            </a:r>
          </a:p>
          <a:p>
            <a:pPr>
              <a:lnSpc>
                <a:spcPct val="100000"/>
              </a:lnSpc>
              <a:buSzPct val="125000"/>
              <a:buFont typeface="Helvetica"/>
              <a:buChar char="•"/>
            </a:pPr>
            <a:endParaRPr sz="1800" dirty="0">
              <a:solidFill>
                <a:schemeClr val="tx1"/>
              </a:solidFill>
              <a:latin typeface="Arial" panose="020B0604020202020204" pitchFamily="34" charset="0"/>
              <a:cs typeface="Arial" panose="020B0604020202020204" pitchFamily="34" charset="0"/>
            </a:endParaRPr>
          </a:p>
          <a:p>
            <a:pPr>
              <a:lnSpc>
                <a:spcPct val="100000"/>
              </a:lnSpc>
              <a:buSzPct val="125000"/>
              <a:buFont typeface="Helvetica"/>
              <a:buChar char="•"/>
            </a:pPr>
            <a:r>
              <a:rPr lang="en-US" sz="1800" dirty="0">
                <a:solidFill>
                  <a:schemeClr val="tx1"/>
                </a:solidFill>
                <a:latin typeface="Arial" panose="020B0604020202020204" pitchFamily="34" charset="0"/>
                <a:cs typeface="Arial" panose="020B0604020202020204" pitchFamily="34" charset="0"/>
              </a:rPr>
              <a:t>4 FTPs, 5 </a:t>
            </a:r>
            <a:r>
              <a:rPr lang="en-US" sz="1800" dirty="0" err="1">
                <a:solidFill>
                  <a:schemeClr val="tx1"/>
                </a:solidFill>
                <a:latin typeface="Arial" panose="020B0604020202020204" pitchFamily="34" charset="0"/>
                <a:cs typeface="Arial" panose="020B0604020202020204" pitchFamily="34" charset="0"/>
              </a:rPr>
              <a:t>packmime</a:t>
            </a:r>
            <a:r>
              <a:rPr lang="en-US" sz="1800" dirty="0">
                <a:solidFill>
                  <a:schemeClr val="tx1"/>
                </a:solidFill>
                <a:latin typeface="Arial" panose="020B0604020202020204" pitchFamily="34" charset="0"/>
                <a:cs typeface="Arial" panose="020B0604020202020204" pitchFamily="34" charset="0"/>
              </a:rPr>
              <a:t> connections/sec</a:t>
            </a:r>
            <a:endParaRPr sz="1800" dirty="0">
              <a:solidFill>
                <a:schemeClr val="tx1"/>
              </a:solidFill>
              <a:latin typeface="Arial" panose="020B0604020202020204" pitchFamily="34" charset="0"/>
              <a:cs typeface="Arial" panose="020B0604020202020204" pitchFamily="34" charset="0"/>
            </a:endParaRPr>
          </a:p>
          <a:p>
            <a:pPr>
              <a:lnSpc>
                <a:spcPct val="100000"/>
              </a:lnSpc>
              <a:buSzPct val="125000"/>
              <a:buFont typeface="Helvetica"/>
              <a:buChar char="•"/>
            </a:pPr>
            <a:endParaRPr dirty="0"/>
          </a:p>
        </p:txBody>
      </p:sp>
    </p:spTree>
    <p:extLst>
      <p:ext uri="{BB962C8B-B14F-4D97-AF65-F5344CB8AC3E}">
        <p14:creationId xmlns:p14="http://schemas.microsoft.com/office/powerpoint/2010/main" val="40805700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18</a:t>
            </a:fld>
            <a:endParaRPr lang="en-GB"/>
          </a:p>
        </p:txBody>
      </p:sp>
      <p:sp>
        <p:nvSpPr>
          <p:cNvPr id="10241" name="Rectangle 1"/>
          <p:cNvSpPr>
            <a:spLocks noGrp="1" noChangeArrowheads="1"/>
          </p:cNvSpPr>
          <p:nvPr>
            <p:ph type="title"/>
          </p:nvPr>
        </p:nvSpPr>
        <p:spPr>
          <a:xfrm>
            <a:off x="457200" y="457200"/>
            <a:ext cx="8534400" cy="1160462"/>
          </a:xfrm>
          <a:ln/>
        </p:spPr>
        <p:txBody>
          <a:bodyPr lIns="90000" tIns="46800" rIns="90000" bIns="46800"/>
          <a:lstStyle/>
          <a:p>
            <a:r>
              <a:rPr lang="en-US" dirty="0"/>
              <a:t>How to make </a:t>
            </a:r>
            <a:r>
              <a:rPr lang="en-US" dirty="0" err="1"/>
              <a:t>WiFi</a:t>
            </a:r>
            <a:r>
              <a:rPr lang="en-US" dirty="0"/>
              <a:t> truly faster on stations and Access points?</a:t>
            </a:r>
            <a:endParaRPr lang="en-US" dirty="0"/>
          </a:p>
        </p:txBody>
      </p:sp>
      <p:sp>
        <p:nvSpPr>
          <p:cNvPr id="10242" name="Rectangle 2"/>
          <p:cNvSpPr>
            <a:spLocks noGrp="1" noChangeArrowheads="1"/>
          </p:cNvSpPr>
          <p:nvPr>
            <p:ph type="body" idx="1"/>
          </p:nvPr>
        </p:nvSpPr>
        <p:spPr>
          <a:xfrm>
            <a:off x="304800" y="1658937"/>
            <a:ext cx="8382000" cy="4894263"/>
          </a:xfrm>
          <a:ln/>
        </p:spPr>
        <p:txBody>
          <a:bodyPr/>
          <a:lstStyle/>
          <a:p>
            <a:pPr>
              <a:buSzPct val="45000"/>
              <a:buFont typeface="StarSymbol"/>
              <a:buChar char=""/>
            </a:pPr>
            <a:r>
              <a:rPr lang="en-US" b="0" dirty="0">
                <a:latin typeface="Arial"/>
              </a:rPr>
              <a:t>With new AQM and packet scheduling algorithms?</a:t>
            </a:r>
            <a:endParaRPr lang="en-US" b="0" dirty="0"/>
          </a:p>
          <a:p>
            <a:pPr>
              <a:buSzPct val="45000"/>
              <a:buFont typeface="StarSymbol"/>
              <a:buChar char=""/>
            </a:pPr>
            <a:r>
              <a:rPr lang="en-US" b="0" dirty="0">
                <a:latin typeface="Arial"/>
              </a:rPr>
              <a:t>With Packet aggregation?</a:t>
            </a:r>
            <a:endParaRPr lang="en-US" b="0" dirty="0"/>
          </a:p>
          <a:p>
            <a:pPr>
              <a:buSzPct val="45000"/>
              <a:buFont typeface="StarSymbol"/>
              <a:buChar char=""/>
            </a:pPr>
            <a:r>
              <a:rPr lang="en-US" b="0" dirty="0">
                <a:latin typeface="Arial"/>
              </a:rPr>
              <a:t>With EDCA scheduling?</a:t>
            </a:r>
            <a:endParaRPr lang="en-US" b="0" dirty="0"/>
          </a:p>
          <a:p>
            <a:pPr>
              <a:buSzPct val="45000"/>
              <a:buFont typeface="StarSymbol"/>
              <a:buChar char=""/>
            </a:pPr>
            <a:r>
              <a:rPr lang="en-US" b="0" dirty="0">
                <a:latin typeface="Arial"/>
              </a:rPr>
              <a:t>With 802.11e prioritization?</a:t>
            </a:r>
            <a:endParaRPr lang="en-US" b="0" dirty="0"/>
          </a:p>
          <a:p>
            <a:pPr>
              <a:buSzPct val="45000"/>
              <a:buFont typeface="StarSymbol"/>
              <a:buChar char=""/>
            </a:pPr>
            <a:r>
              <a:rPr lang="en-US" b="0" dirty="0">
                <a:latin typeface="Arial"/>
              </a:rPr>
              <a:t>Increasing numbers of stations and contending access points?</a:t>
            </a:r>
            <a:endParaRPr lang="en-US" b="0" dirty="0"/>
          </a:p>
          <a:p>
            <a:pPr>
              <a:buSzPct val="45000"/>
              <a:buFont typeface="StarSymbol"/>
              <a:buChar char=""/>
            </a:pPr>
            <a:r>
              <a:rPr lang="en-US" b="0" dirty="0">
                <a:latin typeface="Arial"/>
              </a:rPr>
              <a:t>Excessive multicasts and retransmissions?</a:t>
            </a:r>
            <a:endParaRPr lang="en-US" b="0" dirty="0"/>
          </a:p>
          <a:p>
            <a:pPr>
              <a:buSzPct val="45000"/>
              <a:buFont typeface="StarSymbol"/>
              <a:buChar char=""/>
            </a:pPr>
            <a:r>
              <a:rPr lang="en-US" b="0" dirty="0">
                <a:latin typeface="Arial"/>
              </a:rPr>
              <a:t>With upcoming standards like 802.11ax?</a:t>
            </a:r>
            <a:endParaRPr lang="en-US" b="0" dirty="0"/>
          </a:p>
          <a:p>
            <a:pPr>
              <a:buSzPct val="45000"/>
              <a:buFont typeface="StarSymbol"/>
              <a:buChar char=""/>
            </a:pPr>
            <a:r>
              <a:rPr lang="en-US" b="0" dirty="0">
                <a:latin typeface="Arial"/>
              </a:rPr>
              <a:t>? ? ? ? ? ? ? ? ? ? ? ? ? ? ? ? ? ? ? ? ? ? ? ? ? ? ? ? ? ? ?</a:t>
            </a:r>
            <a:endParaRPr lang="en-US" b="0" dirty="0"/>
          </a:p>
          <a:p>
            <a:pPr>
              <a:buSzPct val="45000"/>
              <a:buFont typeface="StarSymbol"/>
              <a:buChar char=""/>
            </a:pPr>
            <a:r>
              <a:rPr lang="en-US" b="0" dirty="0">
                <a:latin typeface="Arial"/>
              </a:rPr>
              <a:t>New project: https://lists.bufferbloat.net/listinfo/make-wifi-fast</a:t>
            </a:r>
            <a:r>
              <a:rPr lang="en-US" b="0" dirty="0" smtClean="0">
                <a:latin typeface="Arial"/>
              </a:rPr>
              <a:t>/ </a:t>
            </a:r>
            <a:endParaRPr lang="en-US" b="0" dirty="0"/>
          </a:p>
        </p:txBody>
      </p:sp>
    </p:spTree>
    <p:extLst>
      <p:ext uri="{BB962C8B-B14F-4D97-AF65-F5344CB8AC3E}">
        <p14:creationId xmlns:p14="http://schemas.microsoft.com/office/powerpoint/2010/main" val="17973665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19</a:t>
            </a:fld>
            <a:endParaRPr lang="en-GB"/>
          </a:p>
        </p:txBody>
      </p:sp>
      <p:sp>
        <p:nvSpPr>
          <p:cNvPr id="10241" name="Rectangle 1"/>
          <p:cNvSpPr>
            <a:spLocks noGrp="1" noChangeArrowheads="1"/>
          </p:cNvSpPr>
          <p:nvPr>
            <p:ph type="title"/>
          </p:nvPr>
        </p:nvSpPr>
        <p:spPr>
          <a:xfrm>
            <a:off x="457200" y="457200"/>
            <a:ext cx="8534400" cy="1160462"/>
          </a:xfrm>
          <a:ln/>
        </p:spPr>
        <p:txBody>
          <a:bodyPr lIns="90000" tIns="46800" rIns="90000" bIns="46800"/>
          <a:lstStyle/>
          <a:p>
            <a:r>
              <a:rPr lang="en-US" dirty="0"/>
              <a:t>Some useful tools for looking
at the </a:t>
            </a:r>
            <a:r>
              <a:rPr lang="en-US" dirty="0" err="1"/>
              <a:t>Bufferbloat</a:t>
            </a:r>
            <a:r>
              <a:rPr lang="en-US" dirty="0"/>
              <a:t> Problem</a:t>
            </a:r>
            <a:endParaRPr lang="en-US" dirty="0"/>
          </a:p>
        </p:txBody>
      </p:sp>
      <p:sp>
        <p:nvSpPr>
          <p:cNvPr id="10242" name="Rectangle 2"/>
          <p:cNvSpPr>
            <a:spLocks noGrp="1" noChangeArrowheads="1"/>
          </p:cNvSpPr>
          <p:nvPr>
            <p:ph type="body" idx="1"/>
          </p:nvPr>
        </p:nvSpPr>
        <p:spPr>
          <a:xfrm>
            <a:off x="304800" y="1582737"/>
            <a:ext cx="8382000" cy="4894263"/>
          </a:xfrm>
          <a:ln/>
        </p:spPr>
        <p:txBody>
          <a:bodyPr/>
          <a:lstStyle/>
          <a:p>
            <a:pPr>
              <a:buSzPct val="45000"/>
              <a:buFont typeface="StarSymbol"/>
              <a:buChar char=""/>
            </a:pPr>
            <a:r>
              <a:rPr lang="en-US" sz="1200" dirty="0" err="1">
                <a:latin typeface="Arial" panose="020B0604020202020204" pitchFamily="34" charset="0"/>
                <a:cs typeface="Arial" panose="020B0604020202020204" pitchFamily="34" charset="0"/>
              </a:rPr>
              <a:t>Tcptrace</a:t>
            </a:r>
            <a:r>
              <a:rPr lang="en-US" sz="1200" dirty="0">
                <a:latin typeface="Arial" panose="020B0604020202020204" pitchFamily="34" charset="0"/>
                <a:cs typeface="Arial" panose="020B0604020202020204" pitchFamily="34" charset="0"/>
              </a:rPr>
              <a:t> and xplot.org</a:t>
            </a:r>
          </a:p>
          <a:p>
            <a:pPr>
              <a:buSzPct val="45000"/>
              <a:buFont typeface="StarSymbol"/>
              <a:buChar char=""/>
            </a:pPr>
            <a:r>
              <a:rPr lang="en-US" sz="1200" dirty="0" err="1">
                <a:latin typeface="Arial" panose="020B0604020202020204" pitchFamily="34" charset="0"/>
                <a:cs typeface="Arial" panose="020B0604020202020204" pitchFamily="34" charset="0"/>
              </a:rPr>
              <a:t>Netperf</a:t>
            </a:r>
            <a:r>
              <a:rPr lang="en-US" sz="1200" dirty="0">
                <a:latin typeface="Arial" panose="020B0604020202020204" pitchFamily="34" charset="0"/>
                <a:cs typeface="Arial" panose="020B0604020202020204" pitchFamily="34" charset="0"/>
              </a:rPr>
              <a:t>-wrapper (by Toke </a:t>
            </a:r>
            <a:r>
              <a:rPr lang="en-US" sz="1200" dirty="0" err="1">
                <a:latin typeface="Arial" panose="020B0604020202020204" pitchFamily="34" charset="0"/>
                <a:cs typeface="Arial" panose="020B0604020202020204" pitchFamily="34" charset="0"/>
              </a:rPr>
              <a:t>Hoeiland-Joergensen</a:t>
            </a:r>
            <a:r>
              <a:rPr lang="en-US" sz="1200" dirty="0">
                <a:latin typeface="Arial" panose="020B0604020202020204" pitchFamily="34" charset="0"/>
                <a:cs typeface="Arial" panose="020B0604020202020204" pitchFamily="34" charset="0"/>
              </a:rPr>
              <a:t>)</a:t>
            </a:r>
          </a:p>
          <a:p>
            <a:pPr lvl="1">
              <a:buSzPct val="75000"/>
              <a:buFont typeface="StarSymbol"/>
              <a:buChar char=""/>
            </a:pPr>
            <a:r>
              <a:rPr lang="en-US" sz="1200" dirty="0">
                <a:latin typeface="Arial" panose="020B0604020202020204" pitchFamily="34" charset="0"/>
                <a:cs typeface="Arial" panose="020B0604020202020204" pitchFamily="34" charset="0"/>
              </a:rPr>
              <a:t>Standardized data format, 30+ network specific tests testing for latency under load, 20+ plot types, extensive support for batching and other automation, usage of alternate TCP algorithms, in combination with other web and </a:t>
            </a:r>
            <a:r>
              <a:rPr lang="en-US" sz="1200" dirty="0" err="1">
                <a:latin typeface="Arial" panose="020B0604020202020204" pitchFamily="34" charset="0"/>
                <a:cs typeface="Arial" panose="020B0604020202020204" pitchFamily="34" charset="0"/>
              </a:rPr>
              <a:t>voip</a:t>
            </a:r>
            <a:r>
              <a:rPr lang="en-US" sz="1200" dirty="0">
                <a:latin typeface="Arial" panose="020B0604020202020204" pitchFamily="34" charset="0"/>
                <a:cs typeface="Arial" panose="020B0604020202020204" pitchFamily="34" charset="0"/>
              </a:rPr>
              <a:t>-like traffic.</a:t>
            </a:r>
          </a:p>
          <a:p>
            <a:pPr>
              <a:buSzPct val="45000"/>
              <a:buFont typeface="StarSymbol"/>
              <a:buChar char=""/>
            </a:pPr>
            <a:r>
              <a:rPr lang="en-US" sz="1200" dirty="0">
                <a:latin typeface="Arial" panose="020B0604020202020204" pitchFamily="34" charset="0"/>
                <a:cs typeface="Arial" panose="020B0604020202020204" pitchFamily="34" charset="0"/>
              </a:rPr>
              <a:t>Linux Kernel mainline, </a:t>
            </a:r>
            <a:r>
              <a:rPr lang="en-US" sz="1200" dirty="0" err="1">
                <a:latin typeface="Arial" panose="020B0604020202020204" pitchFamily="34" charset="0"/>
                <a:cs typeface="Arial" panose="020B0604020202020204" pitchFamily="34" charset="0"/>
              </a:rPr>
              <a:t>Codel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fq_codel</a:t>
            </a:r>
            <a:r>
              <a:rPr lang="en-US" sz="1200" dirty="0">
                <a:latin typeface="Arial" panose="020B0604020202020204" pitchFamily="34" charset="0"/>
                <a:cs typeface="Arial" panose="020B0604020202020204" pitchFamily="34" charset="0"/>
              </a:rPr>
              <a:t> and pie in most distributions now (</a:t>
            </a:r>
            <a:r>
              <a:rPr lang="en-US" sz="1200" dirty="0" err="1">
                <a:latin typeface="Arial" panose="020B0604020202020204" pitchFamily="34" charset="0"/>
                <a:cs typeface="Arial" panose="020B0604020202020204" pitchFamily="34" charset="0"/>
              </a:rPr>
              <a:t>Redhat</a:t>
            </a:r>
            <a:r>
              <a:rPr lang="en-US" sz="1200" dirty="0">
                <a:latin typeface="Arial" panose="020B0604020202020204" pitchFamily="34" charset="0"/>
                <a:cs typeface="Arial" panose="020B0604020202020204" pitchFamily="34" charset="0"/>
              </a:rPr>
              <a:t> 7, </a:t>
            </a:r>
            <a:r>
              <a:rPr lang="en-US" sz="1200" dirty="0" err="1">
                <a:latin typeface="Arial" panose="020B0604020202020204" pitchFamily="34" charset="0"/>
                <a:cs typeface="Arial" panose="020B0604020202020204" pitchFamily="34" charset="0"/>
              </a:rPr>
              <a:t>ubuntu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debian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etc</a:t>
            </a:r>
            <a:r>
              <a:rPr lang="en-US" sz="1200" dirty="0">
                <a:latin typeface="Arial" panose="020B0604020202020204" pitchFamily="34" charset="0"/>
                <a:cs typeface="Arial" panose="020B0604020202020204" pitchFamily="34" charset="0"/>
              </a:rPr>
              <a:t>)</a:t>
            </a:r>
          </a:p>
          <a:p>
            <a:pPr>
              <a:buSzPct val="45000"/>
              <a:buFont typeface="StarSymbol"/>
              <a:buChar char=""/>
            </a:pPr>
            <a:r>
              <a:rPr lang="en-US" sz="1200" dirty="0" err="1">
                <a:latin typeface="Arial" panose="020B0604020202020204" pitchFamily="34" charset="0"/>
                <a:cs typeface="Arial" panose="020B0604020202020204" pitchFamily="34" charset="0"/>
              </a:rPr>
              <a:t>CeroWrt</a:t>
            </a:r>
            <a:endParaRPr lang="en-US" sz="1200" dirty="0">
              <a:latin typeface="Arial" panose="020B0604020202020204" pitchFamily="34" charset="0"/>
              <a:cs typeface="Arial" panose="020B0604020202020204" pitchFamily="34" charset="0"/>
            </a:endParaRPr>
          </a:p>
          <a:p>
            <a:pPr lvl="1">
              <a:buSzPct val="75000"/>
              <a:buFont typeface="StarSymbol"/>
              <a:buChar char=""/>
            </a:pPr>
            <a:r>
              <a:rPr lang="en-US" sz="1200" dirty="0">
                <a:latin typeface="Arial" panose="020B0604020202020204" pitchFamily="34" charset="0"/>
                <a:cs typeface="Arial" panose="020B0604020202020204" pitchFamily="34" charset="0"/>
              </a:rPr>
              <a:t>Inexpensive actual router configurable with nearly every AQM and FQ algorithm using “SQM”</a:t>
            </a:r>
          </a:p>
          <a:p>
            <a:pPr lvl="1">
              <a:buSzPct val="75000"/>
              <a:buFont typeface="StarSymbol"/>
              <a:buChar char=""/>
            </a:pPr>
            <a:r>
              <a:rPr lang="en-US" sz="1200" dirty="0">
                <a:latin typeface="Arial" panose="020B0604020202020204" pitchFamily="34" charset="0"/>
                <a:cs typeface="Arial" panose="020B0604020202020204" pitchFamily="34" charset="0"/>
              </a:rPr>
              <a:t>Emulations of common CMTS and DSLAM behavior</a:t>
            </a:r>
          </a:p>
          <a:p>
            <a:pPr lvl="1">
              <a:buSzPct val="75000"/>
              <a:buFont typeface="StarSymbol"/>
              <a:buChar char=""/>
            </a:pPr>
            <a:r>
              <a:rPr lang="en-US" sz="1200" dirty="0">
                <a:latin typeface="Arial" panose="020B0604020202020204" pitchFamily="34" charset="0"/>
                <a:cs typeface="Arial" panose="020B0604020202020204" pitchFamily="34" charset="0"/>
              </a:rPr>
              <a:t>Results proven sane to 50mbits</a:t>
            </a:r>
          </a:p>
          <a:p>
            <a:pPr lvl="1">
              <a:buSzPct val="75000"/>
              <a:buFont typeface="StarSymbol"/>
              <a:buChar char=""/>
            </a:pPr>
            <a:r>
              <a:rPr lang="en-US" sz="1200" dirty="0">
                <a:latin typeface="Arial" panose="020B0604020202020204" pitchFamily="34" charset="0"/>
                <a:cs typeface="Arial" panose="020B0604020202020204" pitchFamily="34" charset="0"/>
              </a:rPr>
              <a:t>Most of </a:t>
            </a:r>
            <a:r>
              <a:rPr lang="en-US" sz="1200" dirty="0" err="1">
                <a:latin typeface="Arial" panose="020B0604020202020204" pitchFamily="34" charset="0"/>
                <a:cs typeface="Arial" panose="020B0604020202020204" pitchFamily="34" charset="0"/>
              </a:rPr>
              <a:t>cerowrt</a:t>
            </a:r>
            <a:r>
              <a:rPr lang="en-US" sz="1200" dirty="0">
                <a:latin typeface="Arial" panose="020B0604020202020204" pitchFamily="34" charset="0"/>
                <a:cs typeface="Arial" panose="020B0604020202020204" pitchFamily="34" charset="0"/>
              </a:rPr>
              <a:t> is already in </a:t>
            </a:r>
            <a:r>
              <a:rPr lang="en-US" sz="1200" dirty="0" err="1">
                <a:latin typeface="Arial" panose="020B0604020202020204" pitchFamily="34" charset="0"/>
                <a:cs typeface="Arial" panose="020B0604020202020204" pitchFamily="34" charset="0"/>
              </a:rPr>
              <a:t>openwrt</a:t>
            </a:r>
            <a:r>
              <a:rPr lang="en-US" sz="1200" dirty="0">
                <a:latin typeface="Arial" panose="020B0604020202020204" pitchFamily="34" charset="0"/>
                <a:cs typeface="Arial" panose="020B0604020202020204" pitchFamily="34" charset="0"/>
              </a:rPr>
              <a:t> “Barrier Breaker”.</a:t>
            </a:r>
          </a:p>
          <a:p>
            <a:pPr>
              <a:buSzPct val="45000"/>
              <a:buFont typeface="StarSymbol"/>
              <a:buChar char=""/>
            </a:pPr>
            <a:r>
              <a:rPr lang="en-US" sz="1200" dirty="0">
                <a:latin typeface="Arial" panose="020B0604020202020204" pitchFamily="34" charset="0"/>
                <a:cs typeface="Arial" panose="020B0604020202020204" pitchFamily="34" charset="0"/>
              </a:rPr>
              <a:t>SQM (“Smart Queue Management”)</a:t>
            </a:r>
          </a:p>
          <a:p>
            <a:pPr lvl="1">
              <a:buSzPct val="75000"/>
              <a:buFont typeface="StarSymbol"/>
              <a:buChar char=""/>
            </a:pPr>
            <a:r>
              <a:rPr lang="en-US" sz="1200" dirty="0">
                <a:latin typeface="Arial" panose="020B0604020202020204" pitchFamily="34" charset="0"/>
                <a:cs typeface="Arial" panose="020B0604020202020204" pitchFamily="34" charset="0"/>
              </a:rPr>
              <a:t>Drop in replacement for </a:t>
            </a:r>
            <a:r>
              <a:rPr lang="en-US" sz="1200" dirty="0" err="1">
                <a:latin typeface="Arial" panose="020B0604020202020204" pitchFamily="34" charset="0"/>
                <a:cs typeface="Arial" panose="020B0604020202020204" pitchFamily="34" charset="0"/>
              </a:rPr>
              <a:t>wondershaper</a:t>
            </a:r>
            <a:r>
              <a:rPr lang="en-US" sz="1200" dirty="0">
                <a:latin typeface="Arial" panose="020B0604020202020204" pitchFamily="34" charset="0"/>
                <a:cs typeface="Arial" panose="020B0604020202020204" pitchFamily="34" charset="0"/>
              </a:rPr>
              <a:t> portable to all modern </a:t>
            </a:r>
            <a:r>
              <a:rPr lang="en-US" sz="1200" dirty="0" err="1">
                <a:latin typeface="Arial" panose="020B0604020202020204" pitchFamily="34" charset="0"/>
                <a:cs typeface="Arial" panose="020B0604020202020204" pitchFamily="34" charset="0"/>
              </a:rPr>
              <a:t>linuxes</a:t>
            </a:r>
            <a:endParaRPr lang="en-US" sz="1200" dirty="0">
              <a:latin typeface="Arial" panose="020B0604020202020204" pitchFamily="34" charset="0"/>
              <a:cs typeface="Arial" panose="020B0604020202020204" pitchFamily="34" charset="0"/>
            </a:endParaRPr>
          </a:p>
          <a:p>
            <a:pPr lvl="1">
              <a:buSzPct val="75000"/>
              <a:buFont typeface="StarSymbol"/>
              <a:buChar char=""/>
            </a:pPr>
            <a:r>
              <a:rPr lang="en-US" sz="1200" dirty="0">
                <a:latin typeface="Arial" panose="020B0604020202020204" pitchFamily="34" charset="0"/>
                <a:cs typeface="Arial" panose="020B0604020202020204" pitchFamily="34" charset="0"/>
              </a:rPr>
              <a:t>Uses </a:t>
            </a:r>
            <a:r>
              <a:rPr lang="en-US" sz="1200" dirty="0" err="1">
                <a:latin typeface="Arial" panose="020B0604020202020204" pitchFamily="34" charset="0"/>
                <a:cs typeface="Arial" panose="020B0604020202020204" pitchFamily="34" charset="0"/>
              </a:rPr>
              <a:t>fq_codel</a:t>
            </a:r>
            <a:r>
              <a:rPr lang="en-US" sz="1200" dirty="0">
                <a:latin typeface="Arial" panose="020B0604020202020204" pitchFamily="34" charset="0"/>
                <a:cs typeface="Arial" panose="020B0604020202020204" pitchFamily="34" charset="0"/>
              </a:rPr>
              <a:t> by default, pie, </a:t>
            </a:r>
            <a:r>
              <a:rPr lang="en-US" sz="1200" dirty="0" err="1">
                <a:latin typeface="Arial" panose="020B0604020202020204" pitchFamily="34" charset="0"/>
                <a:cs typeface="Arial" panose="020B0604020202020204" pitchFamily="34" charset="0"/>
              </a:rPr>
              <a:t>sfq</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codel</a:t>
            </a:r>
            <a:r>
              <a:rPr lang="en-US" sz="1200" dirty="0">
                <a:latin typeface="Arial" panose="020B0604020202020204" pitchFamily="34" charset="0"/>
                <a:cs typeface="Arial" panose="020B0604020202020204" pitchFamily="34" charset="0"/>
              </a:rPr>
              <a:t> optionally</a:t>
            </a:r>
          </a:p>
          <a:p>
            <a:pPr>
              <a:buSzPct val="45000"/>
              <a:buFont typeface="StarSymbol"/>
              <a:buChar char=""/>
            </a:pPr>
            <a:r>
              <a:rPr lang="en-US" sz="1200" dirty="0" err="1">
                <a:latin typeface="Arial" panose="020B0604020202020204" pitchFamily="34" charset="0"/>
                <a:cs typeface="Arial" panose="020B0604020202020204" pitchFamily="34" charset="0"/>
              </a:rPr>
              <a:t>Openwrt</a:t>
            </a:r>
            <a:r>
              <a:rPr lang="en-US" sz="1200" dirty="0">
                <a:latin typeface="Arial" panose="020B0604020202020204" pitchFamily="34" charset="0"/>
                <a:cs typeface="Arial" panose="020B0604020202020204" pitchFamily="34" charset="0"/>
              </a:rPr>
              <a:t> “Barrier Breaker”, </a:t>
            </a:r>
            <a:r>
              <a:rPr lang="en-US" sz="1200" dirty="0" err="1">
                <a:latin typeface="Arial" panose="020B0604020202020204" pitchFamily="34" charset="0"/>
                <a:cs typeface="Arial" panose="020B0604020202020204" pitchFamily="34" charset="0"/>
              </a:rPr>
              <a:t>ipfire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pfsense</a:t>
            </a:r>
            <a:r>
              <a:rPr lang="en-US" sz="1200" dirty="0">
                <a:latin typeface="Arial" panose="020B0604020202020204" pitchFamily="34" charset="0"/>
                <a:cs typeface="Arial" panose="020B0604020202020204" pitchFamily="34" charset="0"/>
              </a:rPr>
              <a:t>, other third party router </a:t>
            </a:r>
            <a:r>
              <a:rPr lang="en-US" sz="1200" dirty="0" err="1">
                <a:latin typeface="Arial" panose="020B0604020202020204" pitchFamily="34" charset="0"/>
                <a:cs typeface="Arial" panose="020B0604020202020204" pitchFamily="34" charset="0"/>
              </a:rPr>
              <a:t>firmwares</a:t>
            </a:r>
            <a:r>
              <a:rPr lang="en-US" sz="1200" dirty="0">
                <a:latin typeface="Arial" panose="020B0604020202020204" pitchFamily="34" charset="0"/>
                <a:cs typeface="Arial" panose="020B0604020202020204" pitchFamily="34" charset="0"/>
              </a:rPr>
              <a:t> have support also</a:t>
            </a:r>
          </a:p>
          <a:p>
            <a:pPr>
              <a:buSzPct val="45000"/>
              <a:buFont typeface="StarSymbol"/>
              <a:buChar char=""/>
            </a:pPr>
            <a:r>
              <a:rPr lang="en-US" sz="1200" dirty="0">
                <a:latin typeface="Arial" panose="020B0604020202020204" pitchFamily="34" charset="0"/>
                <a:cs typeface="Arial" panose="020B0604020202020204" pitchFamily="34" charset="0"/>
              </a:rPr>
              <a:t>NS2 models of </a:t>
            </a:r>
            <a:r>
              <a:rPr lang="en-US" sz="1200" dirty="0" err="1">
                <a:latin typeface="Arial" panose="020B0604020202020204" pitchFamily="34" charset="0"/>
                <a:cs typeface="Arial" panose="020B0604020202020204" pitchFamily="34" charset="0"/>
              </a:rPr>
              <a:t>codel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sfq_codel</a:t>
            </a:r>
            <a:r>
              <a:rPr lang="en-US" sz="1200" dirty="0">
                <a:latin typeface="Arial" panose="020B0604020202020204" pitchFamily="34" charset="0"/>
                <a:cs typeface="Arial" panose="020B0604020202020204" pitchFamily="34" charset="0"/>
              </a:rPr>
              <a:t>, and pie in ns2 mainline</a:t>
            </a:r>
          </a:p>
          <a:p>
            <a:pPr>
              <a:buSzPct val="45000"/>
              <a:buFont typeface="StarSymbol"/>
              <a:buChar char=""/>
            </a:pPr>
            <a:r>
              <a:rPr lang="en-US" sz="1200" dirty="0">
                <a:latin typeface="Arial" panose="020B0604020202020204" pitchFamily="34" charset="0"/>
                <a:cs typeface="Arial" panose="020B0604020202020204" pitchFamily="34" charset="0"/>
              </a:rPr>
              <a:t>NS3 models of  </a:t>
            </a:r>
            <a:r>
              <a:rPr lang="en-US" sz="1200" dirty="0" err="1">
                <a:latin typeface="Arial" panose="020B0604020202020204" pitchFamily="34" charset="0"/>
                <a:cs typeface="Arial" panose="020B0604020202020204" pitchFamily="34" charset="0"/>
              </a:rPr>
              <a:t>codel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fq_codel</a:t>
            </a:r>
            <a:r>
              <a:rPr lang="en-US" sz="1200" dirty="0">
                <a:latin typeface="Arial" panose="020B0604020202020204" pitchFamily="34" charset="0"/>
                <a:cs typeface="Arial" panose="020B0604020202020204" pitchFamily="34" charset="0"/>
              </a:rPr>
              <a:t>, asymmetric edge networks, </a:t>
            </a:r>
            <a:r>
              <a:rPr lang="en-US" sz="1200" dirty="0" err="1">
                <a:latin typeface="Arial" panose="020B0604020202020204" pitchFamily="34" charset="0"/>
                <a:cs typeface="Arial" panose="020B0604020202020204" pitchFamily="34" charset="0"/>
              </a:rPr>
              <a:t>etc</a:t>
            </a:r>
            <a:r>
              <a:rPr lang="en-US" sz="1200" dirty="0">
                <a:latin typeface="Arial" panose="020B0604020202020204" pitchFamily="34" charset="0"/>
                <a:cs typeface="Arial" panose="020B0604020202020204" pitchFamily="34" charset="0"/>
              </a:rPr>
              <a:t>, </a:t>
            </a:r>
          </a:p>
          <a:p>
            <a:pPr lvl="1">
              <a:buSzPct val="75000"/>
              <a:buFont typeface="StarSymbol"/>
              <a:buChar char=""/>
            </a:pPr>
            <a:r>
              <a:rPr lang="en-US" sz="1200" dirty="0">
                <a:latin typeface="Arial" panose="020B0604020202020204" pitchFamily="34" charset="0"/>
                <a:cs typeface="Arial" panose="020B0604020202020204" pitchFamily="34" charset="0"/>
              </a:rPr>
              <a:t>From Google 2014 summer of code </a:t>
            </a:r>
          </a:p>
          <a:p>
            <a:pPr lvl="1">
              <a:buSzPct val="75000"/>
              <a:buFont typeface="StarSymbol"/>
              <a:buChar char=""/>
            </a:pPr>
            <a:r>
              <a:rPr lang="en-US" sz="1200" dirty="0" err="1">
                <a:latin typeface="Arial" panose="020B0604020202020204" pitchFamily="34" charset="0"/>
                <a:cs typeface="Arial" panose="020B0604020202020204" pitchFamily="34" charset="0"/>
              </a:rPr>
              <a:t>Codel</a:t>
            </a:r>
            <a:r>
              <a:rPr lang="en-US" sz="1200" dirty="0">
                <a:latin typeface="Arial" panose="020B0604020202020204" pitchFamily="34" charset="0"/>
                <a:cs typeface="Arial" panose="020B0604020202020204" pitchFamily="34" charset="0"/>
              </a:rPr>
              <a:t> in in September ns-3.21, </a:t>
            </a:r>
            <a:r>
              <a:rPr lang="en-US" sz="1200" dirty="0" err="1">
                <a:latin typeface="Arial" panose="020B0604020202020204" pitchFamily="34" charset="0"/>
                <a:cs typeface="Arial" panose="020B0604020202020204" pitchFamily="34" charset="0"/>
              </a:rPr>
              <a:t>sfq_codel</a:t>
            </a:r>
            <a:r>
              <a:rPr lang="en-US" sz="1200" dirty="0">
                <a:latin typeface="Arial" panose="020B0604020202020204" pitchFamily="34" charset="0"/>
                <a:cs typeface="Arial" panose="020B0604020202020204" pitchFamily="34" charset="0"/>
              </a:rPr>
              <a:t> in ns-3.22, December, 2014</a:t>
            </a:r>
          </a:p>
          <a:p>
            <a:pPr lvl="1">
              <a:buSzPct val="75000"/>
              <a:buFont typeface="StarSymbol"/>
              <a:buChar char=""/>
            </a:pPr>
            <a:r>
              <a:rPr lang="en-US" sz="1200" dirty="0" err="1">
                <a:latin typeface="Arial" panose="020B0604020202020204" pitchFamily="34" charset="0"/>
                <a:cs typeface="Arial" panose="020B0604020202020204" pitchFamily="34" charset="0"/>
              </a:rPr>
              <a:t>Wifi</a:t>
            </a:r>
            <a:r>
              <a:rPr lang="en-US" sz="1200" dirty="0">
                <a:latin typeface="Arial" panose="020B0604020202020204" pitchFamily="34" charset="0"/>
                <a:cs typeface="Arial" panose="020B0604020202020204" pitchFamily="34" charset="0"/>
              </a:rPr>
              <a:t> mac support, LTE, </a:t>
            </a:r>
            <a:r>
              <a:rPr lang="en-US" sz="1200" dirty="0" err="1">
                <a:latin typeface="Arial" panose="020B0604020202020204" pitchFamily="34" charset="0"/>
                <a:cs typeface="Arial" panose="020B0604020202020204" pitchFamily="34" charset="0"/>
              </a:rPr>
              <a:t>etc</a:t>
            </a:r>
            <a:endParaRPr lang="en-US" sz="1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0160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smtClean="0"/>
              <a:t>September 2014</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type="body" idx="1"/>
          </p:nvPr>
        </p:nvSpPr>
        <p:spPr>
          <a:xfrm>
            <a:off x="685800" y="1981200"/>
            <a:ext cx="7772400" cy="4114800"/>
          </a:xfrm>
          <a:ln/>
        </p:spPr>
        <p:txBody>
          <a:bodyPr/>
          <a:lstStyle/>
          <a:p>
            <a:r>
              <a:rPr lang="en-US" sz="2000" dirty="0"/>
              <a:t>“</a:t>
            </a:r>
            <a:r>
              <a:rPr lang="en-US" sz="2000" dirty="0" err="1"/>
              <a:t>Bufferbloat</a:t>
            </a:r>
            <a:r>
              <a:rPr lang="en-US" sz="2000" dirty="0"/>
              <a:t>” is the presence of large, unmanaged network buffers, primarily across the edge devices of the Internet. In </a:t>
            </a:r>
            <a:r>
              <a:rPr lang="en-US" sz="2000" dirty="0" err="1"/>
              <a:t>wifi</a:t>
            </a:r>
            <a:r>
              <a:rPr lang="en-US" sz="2000" dirty="0"/>
              <a:t>, especially, with wildly variable rates, shedding load to match the available bandwidth, doesn't presently happen, leading to huge delays for much network traffic, when under load.</a:t>
            </a:r>
          </a:p>
          <a:p>
            <a:endParaRPr lang="en-US" sz="2000" dirty="0"/>
          </a:p>
          <a:p>
            <a:r>
              <a:rPr lang="en-US" sz="2000" dirty="0"/>
              <a:t>This talk goes into the problems that the large network queuing delays (</a:t>
            </a:r>
            <a:r>
              <a:rPr lang="en-US" sz="2000" dirty="0" err="1"/>
              <a:t>bufferbloat</a:t>
            </a:r>
            <a:r>
              <a:rPr lang="en-US" sz="2000" dirty="0"/>
              <a:t>) causes. It touches upon some new algorithms, now deployed and in the process of standardization, that produce enormous reductions in latency, gives an update on the work of the IETF AQM working group and closes with some of the latency under load problems 802.11 based networks are experiencing today that could possibly be addressed given the new algorithms</a:t>
            </a:r>
            <a:r>
              <a:rPr lang="en-US" dirty="0"/>
              <a:t>.</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20</a:t>
            </a:fld>
            <a:endParaRPr lang="en-GB"/>
          </a:p>
        </p:txBody>
      </p:sp>
      <p:sp>
        <p:nvSpPr>
          <p:cNvPr id="10241" name="Rectangle 1"/>
          <p:cNvSpPr>
            <a:spLocks noGrp="1" noChangeArrowheads="1"/>
          </p:cNvSpPr>
          <p:nvPr>
            <p:ph type="title"/>
          </p:nvPr>
        </p:nvSpPr>
        <p:spPr>
          <a:xfrm>
            <a:off x="457200" y="457200"/>
            <a:ext cx="8534400" cy="1160462"/>
          </a:xfrm>
          <a:ln/>
        </p:spPr>
        <p:txBody>
          <a:bodyPr lIns="90000" tIns="46800" rIns="90000" bIns="46800"/>
          <a:lstStyle/>
          <a:p>
            <a:r>
              <a:rPr lang="en-US" dirty="0"/>
              <a:t>Bufferbloat.net </a:t>
            </a:r>
            <a:r>
              <a:rPr lang="en-US" dirty="0" smtClean="0"/>
              <a:t>Resources</a:t>
            </a:r>
            <a:br>
              <a:rPr lang="en-US" dirty="0" smtClean="0"/>
            </a:br>
            <a:r>
              <a:rPr lang="en-US" sz="2400" b="0" i="1" dirty="0"/>
              <a:t>Reducing network delays since 2011...</a:t>
            </a:r>
            <a:endParaRPr lang="en-US" sz="2400" b="0" dirty="0"/>
          </a:p>
        </p:txBody>
      </p:sp>
      <p:sp>
        <p:nvSpPr>
          <p:cNvPr id="10242" name="Rectangle 2"/>
          <p:cNvSpPr>
            <a:spLocks noGrp="1" noChangeArrowheads="1"/>
          </p:cNvSpPr>
          <p:nvPr>
            <p:ph type="body" idx="1"/>
          </p:nvPr>
        </p:nvSpPr>
        <p:spPr>
          <a:xfrm>
            <a:off x="304800" y="1735137"/>
            <a:ext cx="8382000" cy="4894263"/>
          </a:xfrm>
          <a:ln/>
        </p:spPr>
        <p:txBody>
          <a:bodyPr/>
          <a:lstStyle/>
          <a:p>
            <a:pPr>
              <a:buSzPct val="45000"/>
              <a:buFont typeface="StarSymbol"/>
              <a:buChar char=""/>
            </a:pPr>
            <a:r>
              <a:rPr lang="en-US" sz="2000" dirty="0">
                <a:latin typeface="Arial" panose="020B0604020202020204" pitchFamily="34" charset="0"/>
                <a:cs typeface="Arial" panose="020B0604020202020204" pitchFamily="34" charset="0"/>
              </a:rPr>
              <a:t>Bufferbloat.net:  http://bufferbloat.net</a:t>
            </a:r>
          </a:p>
          <a:p>
            <a:pPr>
              <a:buSzPct val="45000"/>
              <a:buFont typeface="StarSymbol"/>
              <a:buChar char=""/>
            </a:pPr>
            <a:r>
              <a:rPr lang="en-US" sz="2000" dirty="0">
                <a:latin typeface="Arial" panose="020B0604020202020204" pitchFamily="34" charset="0"/>
                <a:cs typeface="Arial" panose="020B0604020202020204" pitchFamily="34" charset="0"/>
              </a:rPr>
              <a:t>Email Lists: http://lists.bufferbloat.net (</a:t>
            </a:r>
            <a:r>
              <a:rPr lang="en-US" sz="2000" dirty="0" err="1">
                <a:latin typeface="Arial" panose="020B0604020202020204" pitchFamily="34" charset="0"/>
                <a:cs typeface="Arial" panose="020B0604020202020204" pitchFamily="34" charset="0"/>
              </a:rPr>
              <a:t>codel</a:t>
            </a:r>
            <a:r>
              <a:rPr lang="en-US" sz="2000" dirty="0">
                <a:latin typeface="Arial" panose="020B0604020202020204" pitchFamily="34" charset="0"/>
                <a:cs typeface="Arial" panose="020B0604020202020204" pitchFamily="34" charset="0"/>
              </a:rPr>
              <a:t>, bloat, </a:t>
            </a:r>
            <a:r>
              <a:rPr lang="en-US" sz="2000" dirty="0" err="1">
                <a:latin typeface="Arial" panose="020B0604020202020204" pitchFamily="34" charset="0"/>
                <a:cs typeface="Arial" panose="020B0604020202020204" pitchFamily="34" charset="0"/>
              </a:rPr>
              <a:t>cerowrt-devel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etc</a:t>
            </a:r>
            <a:r>
              <a:rPr lang="en-US" sz="2000" dirty="0">
                <a:latin typeface="Arial" panose="020B0604020202020204" pitchFamily="34" charset="0"/>
                <a:cs typeface="Arial" panose="020B0604020202020204" pitchFamily="34" charset="0"/>
              </a:rPr>
              <a:t>)</a:t>
            </a:r>
          </a:p>
          <a:p>
            <a:pPr>
              <a:buSzPct val="45000"/>
              <a:buFont typeface="StarSymbol"/>
              <a:buChar char=""/>
            </a:pPr>
            <a:r>
              <a:rPr lang="en-US" sz="2000" dirty="0">
                <a:latin typeface="Arial" panose="020B0604020202020204" pitchFamily="34" charset="0"/>
                <a:cs typeface="Arial" panose="020B0604020202020204" pitchFamily="34" charset="0"/>
              </a:rPr>
              <a:t>  IRC Channel: #</a:t>
            </a:r>
            <a:r>
              <a:rPr lang="en-US" sz="2000" dirty="0" err="1">
                <a:latin typeface="Arial" panose="020B0604020202020204" pitchFamily="34" charset="0"/>
                <a:cs typeface="Arial" panose="020B0604020202020204" pitchFamily="34" charset="0"/>
              </a:rPr>
              <a:t>bufferbloat</a:t>
            </a:r>
            <a:r>
              <a:rPr lang="en-US" sz="2000" dirty="0">
                <a:latin typeface="Arial" panose="020B0604020202020204" pitchFamily="34" charset="0"/>
                <a:cs typeface="Arial" panose="020B0604020202020204" pitchFamily="34" charset="0"/>
              </a:rPr>
              <a:t> on chat.freenode.net</a:t>
            </a:r>
          </a:p>
          <a:p>
            <a:pPr>
              <a:buSzPct val="45000"/>
              <a:buFont typeface="StarSymbol"/>
              <a:buChar char=""/>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Codel</a:t>
            </a:r>
            <a:r>
              <a:rPr lang="en-US" sz="2000" dirty="0">
                <a:latin typeface="Arial" panose="020B0604020202020204" pitchFamily="34" charset="0"/>
                <a:cs typeface="Arial" panose="020B0604020202020204" pitchFamily="34" charset="0"/>
              </a:rPr>
              <a:t>: https://www.bufferbloat.net/projects/codel</a:t>
            </a:r>
          </a:p>
          <a:p>
            <a:pPr>
              <a:buSzPct val="45000"/>
              <a:buFont typeface="StarSymbol"/>
              <a:buChar char=""/>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CeroWrt</a:t>
            </a:r>
            <a:r>
              <a:rPr lang="en-US" sz="2000" dirty="0">
                <a:latin typeface="Arial" panose="020B0604020202020204" pitchFamily="34" charset="0"/>
                <a:cs typeface="Arial" panose="020B0604020202020204" pitchFamily="34" charset="0"/>
              </a:rPr>
              <a:t>:  http://www.bufferbloat.net/projects/cerowrt</a:t>
            </a:r>
          </a:p>
          <a:p>
            <a:pPr>
              <a:buSzPct val="45000"/>
              <a:buFont typeface="StarSymbol"/>
              <a:buChar char=""/>
            </a:pPr>
            <a:r>
              <a:rPr lang="en-US" sz="2000" dirty="0">
                <a:latin typeface="Arial" panose="020B0604020202020204" pitchFamily="34" charset="0"/>
                <a:cs typeface="Arial" panose="020B0604020202020204" pitchFamily="34" charset="0"/>
              </a:rPr>
              <a:t>  Other talks: http://mirrors.bufferbloat.net/Talks</a:t>
            </a:r>
          </a:p>
          <a:p>
            <a:r>
              <a:rPr lang="en-US" sz="2000" dirty="0">
                <a:latin typeface="Arial" panose="020B0604020202020204" pitchFamily="34" charset="0"/>
                <a:cs typeface="Arial" panose="020B0604020202020204" pitchFamily="34" charset="0"/>
              </a:rPr>
              <a:t>    Jim </a:t>
            </a:r>
            <a:r>
              <a:rPr lang="en-US" sz="2000" dirty="0" err="1">
                <a:latin typeface="Arial" panose="020B0604020202020204" pitchFamily="34" charset="0"/>
                <a:cs typeface="Arial" panose="020B0604020202020204" pitchFamily="34" charset="0"/>
              </a:rPr>
              <a:t>Gettys</a:t>
            </a:r>
            <a:r>
              <a:rPr lang="en-US" sz="2000" dirty="0">
                <a:latin typeface="Arial" panose="020B0604020202020204" pitchFamily="34" charset="0"/>
                <a:cs typeface="Arial" panose="020B0604020202020204" pitchFamily="34" charset="0"/>
              </a:rPr>
              <a:t> Blog: http://gettys.wordpress.com</a:t>
            </a:r>
          </a:p>
          <a:p>
            <a:r>
              <a:rPr lang="en-US" sz="2000" dirty="0">
                <a:latin typeface="Arial" panose="020B0604020202020204" pitchFamily="34" charset="0"/>
                <a:cs typeface="Arial" panose="020B0604020202020204" pitchFamily="34" charset="0"/>
              </a:rPr>
              <a:t>    Talks by Van Jacobson, </a:t>
            </a:r>
            <a:r>
              <a:rPr lang="en-US" sz="2000" dirty="0" err="1">
                <a:latin typeface="Arial" panose="020B0604020202020204" pitchFamily="34" charset="0"/>
                <a:cs typeface="Arial" panose="020B0604020202020204" pitchFamily="34" charset="0"/>
              </a:rPr>
              <a:t>Gettys</a:t>
            </a:r>
            <a:r>
              <a:rPr lang="en-US" sz="2000" dirty="0">
                <a:latin typeface="Arial" panose="020B0604020202020204" pitchFamily="34" charset="0"/>
                <a:cs typeface="Arial" panose="020B0604020202020204" pitchFamily="34" charset="0"/>
              </a:rPr>
              <a:t>, Fred Baker, others:</a:t>
            </a:r>
          </a:p>
          <a:p>
            <a:r>
              <a:rPr lang="en-US" sz="2000" dirty="0">
                <a:latin typeface="Arial" panose="020B0604020202020204" pitchFamily="34" charset="0"/>
                <a:cs typeface="Arial" panose="020B0604020202020204" pitchFamily="34" charset="0"/>
              </a:rPr>
              <a:t>    http://www.bufferbloat.net/projects/cerowrt/wiki/Bloat-videos   </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Netperf</a:t>
            </a:r>
            <a:r>
              <a:rPr lang="en-US" sz="2000" dirty="0">
                <a:latin typeface="Arial" panose="020B0604020202020204" pitchFamily="34" charset="0"/>
                <a:cs typeface="Arial" panose="020B0604020202020204" pitchFamily="34" charset="0"/>
              </a:rPr>
              <a:t>-wrapper test suite:</a:t>
            </a:r>
          </a:p>
          <a:p>
            <a:r>
              <a:rPr lang="en-US" sz="2000" dirty="0">
                <a:latin typeface="Arial" panose="020B0604020202020204" pitchFamily="34" charset="0"/>
                <a:cs typeface="Arial" panose="020B0604020202020204" pitchFamily="34" charset="0"/>
              </a:rPr>
              <a:t>    https://github.com/tohojo/netperf-wrapper</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15480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21</a:t>
            </a:fld>
            <a:endParaRPr lang="en-GB"/>
          </a:p>
        </p:txBody>
      </p:sp>
      <p:sp>
        <p:nvSpPr>
          <p:cNvPr id="10241" name="Rectangle 1"/>
          <p:cNvSpPr>
            <a:spLocks noGrp="1" noChangeArrowheads="1"/>
          </p:cNvSpPr>
          <p:nvPr>
            <p:ph type="title"/>
          </p:nvPr>
        </p:nvSpPr>
        <p:spPr>
          <a:xfrm>
            <a:off x="457200" y="457200"/>
            <a:ext cx="8534400" cy="1160462"/>
          </a:xfrm>
          <a:ln/>
        </p:spPr>
        <p:txBody>
          <a:bodyPr lIns="90000" tIns="46800" rIns="90000" bIns="46800"/>
          <a:lstStyle/>
          <a:p>
            <a:r>
              <a:rPr lang="en-US" dirty="0"/>
              <a:t>Why am I here?</a:t>
            </a:r>
            <a:endParaRPr lang="en-US" dirty="0"/>
          </a:p>
        </p:txBody>
      </p:sp>
      <p:sp>
        <p:nvSpPr>
          <p:cNvPr id="10242" name="Rectangle 2"/>
          <p:cNvSpPr>
            <a:spLocks noGrp="1" noChangeArrowheads="1"/>
          </p:cNvSpPr>
          <p:nvPr>
            <p:ph type="body" idx="1"/>
          </p:nvPr>
        </p:nvSpPr>
        <p:spPr>
          <a:xfrm>
            <a:off x="304800" y="1735137"/>
            <a:ext cx="8382000" cy="4894263"/>
          </a:xfrm>
          <a:ln/>
        </p:spPr>
        <p:txBody>
          <a:bodyPr/>
          <a:lstStyle/>
          <a:p>
            <a:pPr>
              <a:buSzPct val="45000"/>
              <a:buFont typeface="StarSymbol"/>
              <a:buChar char=""/>
            </a:pPr>
            <a:r>
              <a:rPr lang="en-US" sz="2000" dirty="0">
                <a:latin typeface="Arial" panose="020B0604020202020204" pitchFamily="34" charset="0"/>
                <a:cs typeface="Arial" panose="020B0604020202020204" pitchFamily="34" charset="0"/>
              </a:rPr>
              <a:t>IETF is not the place to work on </a:t>
            </a:r>
            <a:r>
              <a:rPr lang="en-US" sz="2000" dirty="0" err="1">
                <a:latin typeface="Arial" panose="020B0604020202020204" pitchFamily="34" charset="0"/>
                <a:cs typeface="Arial" panose="020B0604020202020204" pitchFamily="34" charset="0"/>
              </a:rPr>
              <a:t>WiFi</a:t>
            </a:r>
            <a:endParaRPr lang="en-US" sz="2000" dirty="0">
              <a:latin typeface="Arial" panose="020B0604020202020204" pitchFamily="34" charset="0"/>
              <a:cs typeface="Arial" panose="020B0604020202020204" pitchFamily="34" charset="0"/>
            </a:endParaRPr>
          </a:p>
          <a:p>
            <a:pPr>
              <a:buSzPct val="45000"/>
              <a:buFont typeface="StarSymbol"/>
              <a:buChar char=""/>
            </a:pPr>
            <a:r>
              <a:rPr lang="en-US" sz="2000" dirty="0">
                <a:latin typeface="Arial" panose="020B0604020202020204" pitchFamily="34" charset="0"/>
                <a:cs typeface="Arial" panose="020B0604020202020204" pitchFamily="34" charset="0"/>
              </a:rPr>
              <a:t>Bufferbloat.net is starting up a new project, “make-</a:t>
            </a:r>
            <a:r>
              <a:rPr lang="en-US" sz="2000" dirty="0" err="1">
                <a:latin typeface="Arial" panose="020B0604020202020204" pitchFamily="34" charset="0"/>
                <a:cs typeface="Arial" panose="020B0604020202020204" pitchFamily="34" charset="0"/>
              </a:rPr>
              <a:t>wifi</a:t>
            </a:r>
            <a:r>
              <a:rPr lang="en-US" sz="2000" dirty="0">
                <a:latin typeface="Arial" panose="020B0604020202020204" pitchFamily="34" charset="0"/>
                <a:cs typeface="Arial" panose="020B0604020202020204" pitchFamily="34" charset="0"/>
              </a:rPr>
              <a:t>-fast” leveraging </a:t>
            </a:r>
            <a:r>
              <a:rPr lang="en-US" sz="2000" dirty="0" err="1">
                <a:latin typeface="Arial" panose="020B0604020202020204" pitchFamily="34" charset="0"/>
                <a:cs typeface="Arial" panose="020B0604020202020204" pitchFamily="34" charset="0"/>
              </a:rPr>
              <a:t>CeroWrt</a:t>
            </a:r>
            <a:r>
              <a:rPr lang="en-US" sz="2000" dirty="0">
                <a:latin typeface="Arial" panose="020B0604020202020204" pitchFamily="34" charset="0"/>
                <a:cs typeface="Arial" panose="020B0604020202020204" pitchFamily="34" charset="0"/>
              </a:rPr>
              <a:t> and </a:t>
            </a:r>
            <a:r>
              <a:rPr lang="en-US" sz="2000" dirty="0" err="1">
                <a:latin typeface="Arial" panose="020B0604020202020204" pitchFamily="34" charset="0"/>
                <a:cs typeface="Arial" panose="020B0604020202020204" pitchFamily="34" charset="0"/>
              </a:rPr>
              <a:t>OpenWRT</a:t>
            </a:r>
            <a:r>
              <a:rPr lang="en-US" sz="2000" dirty="0">
                <a:latin typeface="Arial" panose="020B0604020202020204" pitchFamily="34" charset="0"/>
                <a:cs typeface="Arial" panose="020B0604020202020204" pitchFamily="34" charset="0"/>
              </a:rPr>
              <a:t>.</a:t>
            </a:r>
          </a:p>
          <a:p>
            <a:pPr lvl="1">
              <a:buSzPct val="75000"/>
              <a:buFont typeface="StarSymbol"/>
              <a:buChar char=""/>
            </a:pPr>
            <a:r>
              <a:rPr lang="en-US" dirty="0">
                <a:latin typeface="Arial" panose="020B0604020202020204" pitchFamily="34" charset="0"/>
                <a:cs typeface="Arial" panose="020B0604020202020204" pitchFamily="34" charset="0"/>
              </a:rPr>
              <a:t>“The use of open source software to promote broad adoption and use of new technology is now well demonstrated... The </a:t>
            </a:r>
            <a:r>
              <a:rPr lang="en-US" dirty="0" err="1">
                <a:latin typeface="Arial" panose="020B0604020202020204" pitchFamily="34" charset="0"/>
                <a:cs typeface="Arial" panose="020B0604020202020204" pitchFamily="34" charset="0"/>
              </a:rPr>
              <a:t>CeroWrt</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OpenWrt</a:t>
            </a:r>
            <a:r>
              <a:rPr lang="en-US" dirty="0">
                <a:latin typeface="Arial" panose="020B0604020202020204" pitchFamily="34" charset="0"/>
                <a:cs typeface="Arial" panose="020B0604020202020204" pitchFamily="34" charset="0"/>
              </a:rPr>
              <a:t> effort could have a similar effect.” – </a:t>
            </a:r>
            <a:r>
              <a:rPr lang="en-US" dirty="0" err="1">
                <a:latin typeface="Arial" panose="020B0604020202020204" pitchFamily="34" charset="0"/>
                <a:cs typeface="Arial" panose="020B0604020202020204" pitchFamily="34" charset="0"/>
              </a:rPr>
              <a:t>Vint</a:t>
            </a:r>
            <a:r>
              <a:rPr lang="en-US" dirty="0">
                <a:latin typeface="Arial" panose="020B0604020202020204" pitchFamily="34" charset="0"/>
                <a:cs typeface="Arial" panose="020B0604020202020204" pitchFamily="34" charset="0"/>
              </a:rPr>
              <a:t> Cerf, </a:t>
            </a:r>
          </a:p>
          <a:p>
            <a:pPr lvl="2">
              <a:buSzPct val="45000"/>
              <a:buFont typeface="StarSymbol"/>
              <a:buChar char=""/>
            </a:pP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Bufferbloat</a:t>
            </a:r>
            <a:r>
              <a:rPr lang="en-US" sz="2000" dirty="0">
                <a:latin typeface="Arial" panose="020B0604020202020204" pitchFamily="34" charset="0"/>
                <a:cs typeface="Arial" panose="020B0604020202020204" pitchFamily="34" charset="0"/>
              </a:rPr>
              <a:t> and other Internet Challenges” </a:t>
            </a:r>
          </a:p>
          <a:p>
            <a:pPr>
              <a:buSzPct val="45000"/>
              <a:buFont typeface="StarSymbol"/>
              <a:buChar char=""/>
            </a:pPr>
            <a:r>
              <a:rPr lang="en-US" sz="2000" dirty="0">
                <a:latin typeface="Arial" panose="020B0604020202020204" pitchFamily="34" charset="0"/>
                <a:cs typeface="Arial" panose="020B0604020202020204" pitchFamily="34" charset="0"/>
              </a:rPr>
              <a:t>Experiments thus far with 802.11ac have been </a:t>
            </a:r>
            <a:r>
              <a:rPr lang="en-US" sz="2000" i="1" dirty="0">
                <a:latin typeface="Arial" panose="020B0604020202020204" pitchFamily="34" charset="0"/>
                <a:cs typeface="Arial" panose="020B0604020202020204" pitchFamily="34" charset="0"/>
              </a:rPr>
              <a:t>dismal</a:t>
            </a:r>
            <a:endParaRPr lang="en-US" sz="2000" dirty="0">
              <a:latin typeface="Arial" panose="020B0604020202020204" pitchFamily="34" charset="0"/>
              <a:cs typeface="Arial" panose="020B0604020202020204" pitchFamily="34" charset="0"/>
            </a:endParaRPr>
          </a:p>
          <a:p>
            <a:pPr>
              <a:buSzPct val="45000"/>
              <a:buFont typeface="StarSymbol"/>
              <a:buChar char=""/>
            </a:pPr>
            <a:r>
              <a:rPr lang="en-US" sz="2000" dirty="0">
                <a:latin typeface="Arial" panose="020B0604020202020204" pitchFamily="34" charset="0"/>
                <a:cs typeface="Arial" panose="020B0604020202020204" pitchFamily="34" charset="0"/>
              </a:rPr>
              <a:t>Perhaps working with IEEE 802.11 is the right thing to find and fix all the excess sources of latency in the architecture.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1233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22</a:t>
            </a:fld>
            <a:endParaRPr lang="en-GB"/>
          </a:p>
        </p:txBody>
      </p:sp>
      <p:sp>
        <p:nvSpPr>
          <p:cNvPr id="10241" name="Rectangle 1"/>
          <p:cNvSpPr>
            <a:spLocks noGrp="1" noChangeArrowheads="1"/>
          </p:cNvSpPr>
          <p:nvPr>
            <p:ph type="title"/>
          </p:nvPr>
        </p:nvSpPr>
        <p:spPr>
          <a:xfrm>
            <a:off x="457200" y="457200"/>
            <a:ext cx="8534400" cy="1160462"/>
          </a:xfrm>
          <a:ln/>
        </p:spPr>
        <p:txBody>
          <a:bodyPr lIns="90000" tIns="46800" rIns="90000" bIns="46800"/>
          <a:lstStyle/>
          <a:p>
            <a:r>
              <a:rPr lang="en-US" dirty="0"/>
              <a:t>Next up, a more detailed discussion</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9469172"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7698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15074" y="6475413"/>
            <a:ext cx="2327264"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23</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Latency with Load Today</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1828800"/>
            <a:ext cx="9067801" cy="338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0108" y="5528101"/>
            <a:ext cx="7559826" cy="800219"/>
          </a:xfrm>
          <a:prstGeom prst="rect">
            <a:avLst/>
          </a:prstGeom>
          <a:noFill/>
        </p:spPr>
        <p:txBody>
          <a:bodyPr wrap="none" rtlCol="0">
            <a:spAutoFit/>
          </a:bodyPr>
          <a:lstStyle/>
          <a:p>
            <a:r>
              <a:rPr lang="en-US" sz="2200" dirty="0">
                <a:solidFill>
                  <a:schemeClr val="tx1"/>
                </a:solidFill>
                <a:latin typeface="Arial" panose="020B0604020202020204" pitchFamily="34" charset="0"/>
                <a:cs typeface="Arial" panose="020B0604020202020204" pitchFamily="34" charset="0"/>
              </a:rPr>
              <a:t>Much of this latency comes from Queue Delay (</a:t>
            </a:r>
            <a:r>
              <a:rPr lang="en-US" sz="2200" dirty="0" err="1">
                <a:solidFill>
                  <a:schemeClr val="tx1"/>
                </a:solidFill>
                <a:latin typeface="Arial" panose="020B0604020202020204" pitchFamily="34" charset="0"/>
                <a:cs typeface="Arial" panose="020B0604020202020204" pitchFamily="34" charset="0"/>
              </a:rPr>
              <a:t>bufferbloat</a:t>
            </a:r>
            <a:r>
              <a:rPr lang="en-US" sz="2200" dirty="0">
                <a:solidFill>
                  <a:schemeClr val="tx1"/>
                </a:solidFill>
                <a:latin typeface="Arial" panose="020B0604020202020204" pitchFamily="34" charset="0"/>
                <a:cs typeface="Arial" panose="020B0604020202020204" pitchFamily="34" charset="0"/>
              </a:rPr>
              <a:t>)</a:t>
            </a:r>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4</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err="1" smtClean="0"/>
              <a:t>Bufferbloat</a:t>
            </a:r>
            <a:r>
              <a:rPr lang="en-US" dirty="0" smtClean="0"/>
              <a:t> is a cross layer problem</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a:buSzPct val="45000"/>
              <a:buFont typeface="StarSymbol"/>
              <a:buChar char=""/>
            </a:pPr>
            <a:r>
              <a:rPr lang="en-US" sz="2000" dirty="0">
                <a:latin typeface="Arial"/>
              </a:rPr>
              <a:t>Virtual machines on virtual network interfaces</a:t>
            </a:r>
            <a:endParaRPr lang="en-US" sz="2000" dirty="0"/>
          </a:p>
          <a:p>
            <a:pPr>
              <a:buSzPct val="45000"/>
              <a:buFont typeface="StarSymbol"/>
              <a:buChar char=""/>
            </a:pPr>
            <a:r>
              <a:rPr lang="en-US" sz="2000" dirty="0">
                <a:latin typeface="Arial"/>
              </a:rPr>
              <a:t>Applications</a:t>
            </a:r>
            <a:endParaRPr lang="en-US" sz="2000" dirty="0"/>
          </a:p>
          <a:p>
            <a:pPr>
              <a:buSzPct val="45000"/>
              <a:buFont typeface="StarSymbol"/>
              <a:buChar char=""/>
            </a:pPr>
            <a:r>
              <a:rPr lang="en-US" sz="2000" dirty="0">
                <a:latin typeface="Arial"/>
              </a:rPr>
              <a:t>TCPs</a:t>
            </a:r>
            <a:endParaRPr lang="en-US" sz="2000" dirty="0"/>
          </a:p>
          <a:p>
            <a:pPr>
              <a:buSzPct val="45000"/>
              <a:buFont typeface="StarSymbol"/>
              <a:buChar char=""/>
            </a:pPr>
            <a:r>
              <a:rPr lang="en-US" sz="2000" dirty="0">
                <a:latin typeface="Arial"/>
              </a:rPr>
              <a:t>CPU schedulers</a:t>
            </a:r>
            <a:endParaRPr lang="en-US" sz="2000" dirty="0"/>
          </a:p>
          <a:p>
            <a:pPr>
              <a:buSzPct val="45000"/>
              <a:buFont typeface="StarSymbol"/>
              <a:buChar char=""/>
            </a:pPr>
            <a:r>
              <a:rPr lang="en-US" sz="2000" dirty="0">
                <a:latin typeface="Arial"/>
              </a:rPr>
              <a:t>Network Queuing Systems between the app and device (</a:t>
            </a:r>
            <a:r>
              <a:rPr lang="en-US" sz="2000" dirty="0" err="1">
                <a:latin typeface="Arial"/>
              </a:rPr>
              <a:t>qdiscs</a:t>
            </a:r>
            <a:r>
              <a:rPr lang="en-US" sz="2000" dirty="0">
                <a:latin typeface="Arial"/>
              </a:rPr>
              <a:t>)</a:t>
            </a:r>
            <a:endParaRPr lang="en-US" sz="2000" dirty="0"/>
          </a:p>
          <a:p>
            <a:pPr>
              <a:buSzPct val="45000"/>
              <a:buFont typeface="StarSymbol"/>
              <a:buChar char=""/>
            </a:pPr>
            <a:r>
              <a:rPr lang="en-US" sz="2000" dirty="0">
                <a:latin typeface="Arial"/>
              </a:rPr>
              <a:t>The </a:t>
            </a:r>
            <a:r>
              <a:rPr lang="en-US" sz="2000" dirty="0" err="1">
                <a:latin typeface="Arial"/>
              </a:rPr>
              <a:t>encapsulators</a:t>
            </a:r>
            <a:r>
              <a:rPr lang="en-US" sz="2000" dirty="0">
                <a:latin typeface="Arial"/>
              </a:rPr>
              <a:t> (</a:t>
            </a:r>
            <a:r>
              <a:rPr lang="en-US" sz="2000" dirty="0" err="1">
                <a:latin typeface="Arial"/>
              </a:rPr>
              <a:t>PPPoe</a:t>
            </a:r>
            <a:r>
              <a:rPr lang="en-US" sz="2000" dirty="0">
                <a:latin typeface="Arial"/>
              </a:rPr>
              <a:t> and VPNs)</a:t>
            </a:r>
            <a:endParaRPr lang="en-US" sz="2000" dirty="0"/>
          </a:p>
          <a:p>
            <a:pPr>
              <a:buSzPct val="45000"/>
              <a:buFont typeface="StarSymbol"/>
              <a:buChar char=""/>
            </a:pPr>
            <a:r>
              <a:rPr lang="en-US" sz="2000" dirty="0">
                <a:solidFill>
                  <a:srgbClr val="FF3399"/>
                </a:solidFill>
                <a:latin typeface="Arial"/>
              </a:rPr>
              <a:t>The device drivers (</a:t>
            </a:r>
            <a:r>
              <a:rPr lang="en-US" sz="2000" dirty="0" err="1">
                <a:solidFill>
                  <a:srgbClr val="FF3399"/>
                </a:solidFill>
                <a:latin typeface="Arial"/>
              </a:rPr>
              <a:t>tx</a:t>
            </a:r>
            <a:r>
              <a:rPr lang="en-US" sz="2000" dirty="0">
                <a:solidFill>
                  <a:srgbClr val="FF3399"/>
                </a:solidFill>
                <a:latin typeface="Arial"/>
              </a:rPr>
              <a:t> rings &amp; buffers)</a:t>
            </a:r>
            <a:endParaRPr lang="en-US" sz="2000" dirty="0"/>
          </a:p>
          <a:p>
            <a:pPr>
              <a:buSzPct val="45000"/>
              <a:buFont typeface="StarSymbol"/>
              <a:buChar char=""/>
            </a:pPr>
            <a:r>
              <a:rPr lang="en-US" sz="2000" dirty="0">
                <a:solidFill>
                  <a:srgbClr val="FF3399"/>
                </a:solidFill>
                <a:latin typeface="Arial"/>
              </a:rPr>
              <a:t>The firmware interfaces</a:t>
            </a:r>
            <a:endParaRPr lang="en-US" sz="2000" dirty="0"/>
          </a:p>
          <a:p>
            <a:pPr>
              <a:buSzPct val="45000"/>
              <a:buFont typeface="StarSymbol"/>
              <a:buChar char=""/>
            </a:pPr>
            <a:r>
              <a:rPr lang="en-US" sz="2000" dirty="0">
                <a:solidFill>
                  <a:srgbClr val="FF3399"/>
                </a:solidFill>
                <a:latin typeface="Arial"/>
              </a:rPr>
              <a:t>The devices themselves</a:t>
            </a:r>
            <a:endParaRPr lang="en-US" sz="2000" dirty="0"/>
          </a:p>
          <a:p>
            <a:pPr>
              <a:buSzPct val="45000"/>
              <a:buFont typeface="StarSymbol"/>
              <a:buChar char=""/>
            </a:pPr>
            <a:r>
              <a:rPr lang="en-US" sz="2000" dirty="0">
                <a:solidFill>
                  <a:srgbClr val="FF3399"/>
                </a:solidFill>
                <a:latin typeface="Arial"/>
              </a:rPr>
              <a:t>The mac layer (on the wire for aggregated traffic)</a:t>
            </a:r>
            <a:endParaRPr lang="en-US" sz="2000" dirty="0"/>
          </a:p>
          <a:p>
            <a:pPr>
              <a:buSzPct val="45000"/>
              <a:buFont typeface="StarSymbol"/>
              <a:buChar char=""/>
            </a:pPr>
            <a:r>
              <a:rPr lang="en-US" sz="2000" dirty="0">
                <a:solidFill>
                  <a:srgbClr val="FF3399"/>
                </a:solidFill>
                <a:latin typeface="Arial"/>
              </a:rPr>
              <a:t>The standards</a:t>
            </a:r>
            <a:endParaRPr lang="en-US" sz="2000" dirty="0"/>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It comes from TCP’s bandwidth probing behavior (TCP 101)</a:t>
            </a:r>
            <a:endParaRPr lang="en-US" dirty="0"/>
          </a:p>
        </p:txBody>
      </p:sp>
      <p:sp>
        <p:nvSpPr>
          <p:cNvPr id="10242" name="Rectangle 2"/>
          <p:cNvSpPr>
            <a:spLocks noGrp="1" noChangeArrowheads="1"/>
          </p:cNvSpPr>
          <p:nvPr>
            <p:ph type="body" idx="1"/>
          </p:nvPr>
        </p:nvSpPr>
        <p:spPr>
          <a:xfrm>
            <a:off x="619737" y="4750753"/>
            <a:ext cx="8239739" cy="1726247"/>
          </a:xfrm>
          <a:ln/>
        </p:spPr>
        <p:txBody>
          <a:bodyPr/>
          <a:lstStyle/>
          <a:p>
            <a:pPr>
              <a:buSzPct val="45000"/>
              <a:buFont typeface="StarSymbol"/>
              <a:buChar char=""/>
            </a:pPr>
            <a:r>
              <a:rPr lang="en-US" sz="1800" dirty="0"/>
              <a:t>TCP will always fill the biggest buffer on the path</a:t>
            </a:r>
          </a:p>
          <a:p>
            <a:pPr>
              <a:buSzPct val="45000"/>
              <a:buFont typeface="StarSymbol"/>
              <a:buChar char=""/>
            </a:pPr>
            <a:r>
              <a:rPr lang="en-US" sz="1800" dirty="0"/>
              <a:t>As the delays get larger – congestion avoidance mode geometrically gets slower</a:t>
            </a:r>
          </a:p>
          <a:p>
            <a:pPr>
              <a:buSzPct val="45000"/>
              <a:buFont typeface="StarSymbol"/>
              <a:buChar char=""/>
            </a:pPr>
            <a:r>
              <a:rPr lang="en-US" sz="1800" dirty="0"/>
              <a:t>With CUBIC, the </a:t>
            </a:r>
            <a:r>
              <a:rPr lang="en-US" sz="1800" dirty="0" err="1"/>
              <a:t>sawtooth</a:t>
            </a:r>
            <a:r>
              <a:rPr lang="en-US" sz="1800" dirty="0"/>
              <a:t> looks more like an S-curve</a:t>
            </a:r>
          </a:p>
          <a:p>
            <a:pPr>
              <a:buSzPct val="45000"/>
              <a:buFont typeface="StarSymbol"/>
              <a:buChar char=""/>
            </a:pPr>
            <a:r>
              <a:rPr lang="en-US" sz="1800" dirty="0"/>
              <a:t>http://staff.science.uva.nl/~</a:t>
            </a:r>
            <a:r>
              <a:rPr lang="en-US" sz="1800" dirty="0">
                <a:solidFill>
                  <a:schemeClr val="tx1"/>
                </a:solidFill>
              </a:rPr>
              <a:t>delaat/netbuf/bufferbloat_BG-DD.pdf</a:t>
            </a:r>
          </a:p>
          <a:p>
            <a:pPr algn="ctr">
              <a:buSzPct val="45000"/>
              <a:buFont typeface="StarSymbol"/>
              <a:buChar char=""/>
            </a:pPr>
            <a:r>
              <a:rPr lang="en-US" sz="1800" dirty="0">
                <a:solidFill>
                  <a:schemeClr val="tx1"/>
                </a:solidFill>
              </a:rPr>
              <a:t>(.5Mbit uplink)</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2590"/>
            <a:ext cx="8707077"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9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6</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Consequences of TCP’s design</a:t>
            </a:r>
            <a:endParaRPr lang="en-US" dirty="0"/>
          </a:p>
        </p:txBody>
      </p:sp>
      <p:sp>
        <p:nvSpPr>
          <p:cNvPr id="10242" name="Rectangle 2"/>
          <p:cNvSpPr>
            <a:spLocks noGrp="1" noChangeArrowheads="1"/>
          </p:cNvSpPr>
          <p:nvPr>
            <p:ph type="body" idx="1"/>
          </p:nvPr>
        </p:nvSpPr>
        <p:spPr>
          <a:xfrm>
            <a:off x="685800" y="1981200"/>
            <a:ext cx="8153400" cy="4208463"/>
          </a:xfrm>
          <a:ln/>
        </p:spPr>
        <p:txBody>
          <a:bodyPr/>
          <a:lstStyle/>
          <a:p>
            <a:r>
              <a:rPr lang="en-US" sz="2000" dirty="0">
                <a:latin typeface="Arial"/>
              </a:rPr>
              <a:t>A single connection will fill any size buffer put in front of it at the path's bottleneck, given time: adds one packet/</a:t>
            </a:r>
            <a:r>
              <a:rPr lang="en-US" sz="2000" dirty="0" err="1">
                <a:latin typeface="Arial"/>
              </a:rPr>
              <a:t>ack</a:t>
            </a:r>
            <a:r>
              <a:rPr lang="en-US" sz="2000" dirty="0">
                <a:latin typeface="Arial"/>
              </a:rPr>
              <a:t> to the buffer</a:t>
            </a:r>
            <a:endParaRPr lang="en-US" sz="2000" dirty="0"/>
          </a:p>
          <a:p>
            <a:r>
              <a:rPr lang="en-US" sz="2000" dirty="0">
                <a:latin typeface="Arial"/>
              </a:rPr>
              <a:t>Timely dropping or marking of packets is necessary for correct operation of TCP on a saturated link.</a:t>
            </a:r>
            <a:endParaRPr lang="en-US" sz="2000" dirty="0"/>
          </a:p>
          <a:p>
            <a:r>
              <a:rPr lang="en-US" sz="2000" dirty="0">
                <a:latin typeface="Arial"/>
              </a:rPr>
              <a:t>Even IW4 is an issue at low bandwidths (e.g. VOIP over busy 802.11 network): do the math.  Just "fixing" TCP does not fix the network. </a:t>
            </a:r>
            <a:endParaRPr lang="en-US" sz="2000" dirty="0"/>
          </a:p>
          <a:p>
            <a:r>
              <a:rPr lang="en-US" sz="2000" dirty="0">
                <a:latin typeface="Arial"/>
              </a:rPr>
              <a:t>Better queuing is essential. Congestion window is not shared among connections (currently). Current web server/client behavior means head of line blocking causes bad transients.</a:t>
            </a:r>
            <a:endParaRPr lang="en-US" sz="2000" dirty="0"/>
          </a:p>
          <a:p>
            <a:r>
              <a:rPr lang="en-US" sz="2000" dirty="0">
                <a:latin typeface="Arial"/>
              </a:rPr>
              <a:t>Sharing responsiveness is quadratic in delay. Elephant flows become mammoth flows in the face of </a:t>
            </a:r>
            <a:r>
              <a:rPr lang="en-US" sz="2000" dirty="0" err="1">
                <a:latin typeface="Arial"/>
              </a:rPr>
              <a:t>overbuffering</a:t>
            </a:r>
            <a:r>
              <a:rPr lang="en-US" sz="2000" dirty="0">
                <a:latin typeface="Arial"/>
              </a:rPr>
              <a:t>.</a:t>
            </a:r>
            <a:endParaRPr lang="en-US" sz="2000" dirty="0"/>
          </a:p>
          <a:p>
            <a:endParaRPr lang="en-US" dirty="0"/>
          </a:p>
        </p:txBody>
      </p:sp>
    </p:spTree>
    <p:extLst>
      <p:ext uri="{BB962C8B-B14F-4D97-AF65-F5344CB8AC3E}">
        <p14:creationId xmlns:p14="http://schemas.microsoft.com/office/powerpoint/2010/main" val="6678774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7</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In a Web TCP transaction</a:t>
            </a:r>
            <a:endParaRPr lang="en-US" dirty="0"/>
          </a:p>
        </p:txBody>
      </p:sp>
      <p:sp>
        <p:nvSpPr>
          <p:cNvPr id="10242" name="Rectangle 2"/>
          <p:cNvSpPr>
            <a:spLocks noGrp="1" noChangeArrowheads="1"/>
          </p:cNvSpPr>
          <p:nvPr>
            <p:ph type="body" idx="1"/>
          </p:nvPr>
        </p:nvSpPr>
        <p:spPr>
          <a:xfrm>
            <a:off x="685800" y="1981200"/>
            <a:ext cx="8153400" cy="4208463"/>
          </a:xfrm>
          <a:ln/>
        </p:spPr>
        <p:txBody>
          <a:bodyPr/>
          <a:lstStyle/>
          <a:p>
            <a:pPr algn="ctr"/>
            <a:r>
              <a:rPr lang="en-US" sz="2000" dirty="0">
                <a:latin typeface="Arial"/>
              </a:rPr>
              <a:t>SYN → SYN/ACK  1 RTT</a:t>
            </a:r>
            <a:endParaRPr lang="en-US" sz="2000" dirty="0"/>
          </a:p>
          <a:p>
            <a:pPr algn="ctr"/>
            <a:r>
              <a:rPr lang="en-US" sz="2000" dirty="0">
                <a:latin typeface="Arial"/>
              </a:rPr>
              <a:t>SSL NEGOTIATION 2 RTTs</a:t>
            </a:r>
            <a:endParaRPr lang="en-US" sz="2000" dirty="0"/>
          </a:p>
          <a:p>
            <a:pPr algn="ctr"/>
            <a:r>
              <a:rPr lang="en-US" sz="2000" dirty="0">
                <a:latin typeface="Arial"/>
              </a:rPr>
              <a:t>DATA REQUEST/Transfer – 1 RTT 10 packets</a:t>
            </a:r>
            <a:endParaRPr lang="en-US" sz="2000" dirty="0"/>
          </a:p>
          <a:p>
            <a:pPr algn="ctr"/>
            <a:r>
              <a:rPr lang="en-US" sz="2000" dirty="0">
                <a:latin typeface="Arial"/>
              </a:rPr>
              <a:t>(90% of all web transactions are one IW10 burst)</a:t>
            </a:r>
            <a:endParaRPr lang="en-US" sz="2000" dirty="0"/>
          </a:p>
          <a:p>
            <a:pPr algn="ctr"/>
            <a:r>
              <a:rPr lang="en-US" sz="2000" dirty="0">
                <a:latin typeface="Arial"/>
              </a:rPr>
              <a:t>FIN – FIN/ACK 1 RTT</a:t>
            </a:r>
            <a:endParaRPr lang="en-US" sz="2000" dirty="0"/>
          </a:p>
          <a:p>
            <a:pPr algn="ctr"/>
            <a:r>
              <a:rPr lang="en-US" sz="2000" dirty="0">
                <a:latin typeface="Arial"/>
              </a:rPr>
              <a:t>CLOSE 1 packet</a:t>
            </a:r>
            <a:endParaRPr lang="en-US" sz="2000" dirty="0"/>
          </a:p>
          <a:p>
            <a:pPr algn="ctr"/>
            <a:endParaRPr lang="en-US" sz="2000" dirty="0"/>
          </a:p>
          <a:p>
            <a:pPr algn="ctr"/>
            <a:r>
              <a:rPr lang="en-US" sz="2000" dirty="0">
                <a:latin typeface="Arial"/>
              </a:rPr>
              <a:t>Only 1 TXOP in 10 can aggregate!</a:t>
            </a:r>
            <a:endParaRPr lang="en-US" sz="2000" dirty="0"/>
          </a:p>
          <a:p>
            <a:pPr algn="ctr"/>
            <a:r>
              <a:rPr lang="en-US" sz="2000" dirty="0">
                <a:latin typeface="Arial"/>
              </a:rPr>
              <a:t>Excessive base RTT adds up!</a:t>
            </a:r>
            <a:endParaRPr lang="en-US" sz="2000" dirty="0"/>
          </a:p>
          <a:p>
            <a:endParaRPr lang="en-US" dirty="0"/>
          </a:p>
        </p:txBody>
      </p:sp>
    </p:spTree>
    <p:extLst>
      <p:ext uri="{BB962C8B-B14F-4D97-AF65-F5344CB8AC3E}">
        <p14:creationId xmlns:p14="http://schemas.microsoft.com/office/powerpoint/2010/main" val="414811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10241" name="Rectangle 1"/>
          <p:cNvSpPr>
            <a:spLocks noGrp="1" noChangeArrowheads="1"/>
          </p:cNvSpPr>
          <p:nvPr>
            <p:ph type="title"/>
          </p:nvPr>
        </p:nvSpPr>
        <p:spPr>
          <a:xfrm>
            <a:off x="685800" y="684213"/>
            <a:ext cx="7543800" cy="611187"/>
          </a:xfrm>
          <a:ln/>
        </p:spPr>
        <p:txBody>
          <a:bodyPr lIns="90000" tIns="46800" rIns="90000" bIns="46800"/>
          <a:lstStyle/>
          <a:p>
            <a:r>
              <a:rPr lang="en-US" dirty="0" smtClean="0"/>
              <a:t>Web Browsing is dependent on RTT</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219200"/>
            <a:ext cx="9143109"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5821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9</a:t>
            </a:fld>
            <a:endParaRPr lang="en-GB"/>
          </a:p>
        </p:txBody>
      </p:sp>
      <p:sp>
        <p:nvSpPr>
          <p:cNvPr id="10241" name="Rectangle 1"/>
          <p:cNvSpPr>
            <a:spLocks noGrp="1" noChangeArrowheads="1"/>
          </p:cNvSpPr>
          <p:nvPr>
            <p:ph type="title"/>
          </p:nvPr>
        </p:nvSpPr>
        <p:spPr>
          <a:xfrm>
            <a:off x="685800" y="684213"/>
            <a:ext cx="7543800" cy="611187"/>
          </a:xfrm>
          <a:ln/>
        </p:spPr>
        <p:txBody>
          <a:bodyPr lIns="90000" tIns="46800" rIns="90000" bIns="46800"/>
          <a:lstStyle/>
          <a:p>
            <a:r>
              <a:rPr lang="en-US" dirty="0" smtClean="0"/>
              <a:t>A network test here at IEEE Athens</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39799"/>
            <a:ext cx="9144000" cy="410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6859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1-Submission-draft">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802-11-Submission-draft</Template>
  <TotalTime>453</TotalTime>
  <Words>1807</Words>
  <Application>Microsoft Office PowerPoint</Application>
  <PresentationFormat>On-screen Show (4:3)</PresentationFormat>
  <Paragraphs>307</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802-11-Submission-draft</vt:lpstr>
      <vt:lpstr>Microsoft Word 97 - 2003 Document</vt:lpstr>
      <vt:lpstr>A Bit about Bufferbloat</vt:lpstr>
      <vt:lpstr>Abstract</vt:lpstr>
      <vt:lpstr>Latency with Load Today</vt:lpstr>
      <vt:lpstr>Bufferbloat is a cross layer problem</vt:lpstr>
      <vt:lpstr>It comes from TCP’s bandwidth probing behavior (TCP 101)</vt:lpstr>
      <vt:lpstr>Consequences of TCP’s design</vt:lpstr>
      <vt:lpstr>In a Web TCP transaction</vt:lpstr>
      <vt:lpstr>Web Browsing is dependent on RTT</vt:lpstr>
      <vt:lpstr>A network test here at IEEE Athens</vt:lpstr>
      <vt:lpstr>Too much delay and you get layer 3
adding even more packets...</vt:lpstr>
      <vt:lpstr>The good news</vt:lpstr>
      <vt:lpstr>Web page load time wins</vt:lpstr>
      <vt:lpstr>Chrome Benchmark Web Page completion time during RRUL benchmark </vt:lpstr>
      <vt:lpstr>Linux TCP/AQM/FQ Advances: 2010-2014</vt:lpstr>
      <vt:lpstr>IETF AQM Working Group Status</vt:lpstr>
      <vt:lpstr>The bad news: Latency problems on WiFi are not just bufferbloat</vt:lpstr>
      <vt:lpstr>Codel concept shows promise in
adapting to varying link rates</vt:lpstr>
      <vt:lpstr>How to make WiFi truly faster on stations and Access points?</vt:lpstr>
      <vt:lpstr>Some useful tools for looking
at the Bufferbloat Problem</vt:lpstr>
      <vt:lpstr>Bufferbloat.net Resources Reducing network delays since 2011...</vt:lpstr>
      <vt:lpstr>Why am I here?</vt:lpstr>
      <vt:lpstr>Next up, a more detailed discussion</vt:lpstr>
      <vt:lpstr>References</vt:lpstr>
    </vt:vector>
  </TitlesOfParts>
  <Company>Aruba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Bit about Bufferbloat</dc:title>
  <dc:creator>dave.taht@gmail.com</dc:creator>
  <cp:lastModifiedBy>Dorothy Stanley</cp:lastModifiedBy>
  <cp:revision>14</cp:revision>
  <cp:lastPrinted>1601-01-01T00:00:00Z</cp:lastPrinted>
  <dcterms:created xsi:type="dcterms:W3CDTF">2014-09-16T07:36:30Z</dcterms:created>
  <dcterms:modified xsi:type="dcterms:W3CDTF">2014-09-16T15:10:25Z</dcterms:modified>
</cp:coreProperties>
</file>