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02" r:id="rId2"/>
    <p:sldId id="303" r:id="rId3"/>
    <p:sldId id="304" r:id="rId4"/>
    <p:sldId id="305" r:id="rId5"/>
    <p:sldId id="306" r:id="rId6"/>
    <p:sldId id="307" r:id="rId7"/>
    <p:sldId id="312" r:id="rId8"/>
    <p:sldId id="308" r:id="rId9"/>
    <p:sldId id="313" r:id="rId10"/>
    <p:sldId id="316" r:id="rId11"/>
    <p:sldId id="317" r:id="rId12"/>
    <p:sldId id="309" r:id="rId13"/>
    <p:sldId id="310" r:id="rId14"/>
    <p:sldId id="31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521415D9-36F7-43E2-AB2F-B90AF26B5E84}">
      <p14:sectionLst xmlns:p14="http://schemas.microsoft.com/office/powerpoint/2010/main">
        <p14:section name="Untitled Section" id="{60773FAE-F966-42F4-A549-458A784886D1}">
          <p14:sldIdLst>
            <p14:sldId id="302"/>
            <p14:sldId id="303"/>
            <p14:sldId id="304"/>
            <p14:sldId id="305"/>
            <p14:sldId id="306"/>
            <p14:sldId id="307"/>
            <p14:sldId id="312"/>
            <p14:sldId id="308"/>
            <p14:sldId id="313"/>
            <p14:sldId id="316"/>
            <p14:sldId id="317"/>
            <p14:sldId id="309"/>
            <p14:sldId id="310"/>
            <p14:sldId id="3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4" autoAdjust="0"/>
    <p:restoredTop sz="99548" autoAdjust="0"/>
  </p:normalViewPr>
  <p:slideViewPr>
    <p:cSldViewPr>
      <p:cViewPr varScale="1">
        <p:scale>
          <a:sx n="91" d="100"/>
          <a:sy n="91" d="100"/>
        </p:scale>
        <p:origin x="96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xfrm>
            <a:off x="6701433" y="6475413"/>
            <a:ext cx="1842492" cy="184666"/>
          </a:xfrm>
          <a:ln/>
        </p:spPr>
        <p:txBody>
          <a:bodyPr/>
          <a:lstStyle>
            <a:lvl1pPr>
              <a:defRPr/>
            </a:lvl1pPr>
          </a:lstStyle>
          <a:p>
            <a:pPr>
              <a:defRPr/>
            </a:pPr>
            <a:r>
              <a:rPr lang="en-US" altLang="ko-KR" dirty="0" smtClean="0"/>
              <a:t>Yongho Seok,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6727082" y="6475413"/>
            <a:ext cx="181684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Yongho </a:t>
            </a:r>
            <a:r>
              <a:rPr lang="en-US" altLang="ko-KR" dirty="0" err="1" smtClean="0"/>
              <a:t>Seok</a:t>
            </a:r>
            <a:r>
              <a:rPr lang="en-US" altLang="ko-KR" dirty="0" smtClean="0"/>
              <a:t>,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802.11-14/xxxxr0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ko-KR" dirty="0">
                <a:ea typeface="굴림" pitchFamily="50" charset="-127"/>
              </a:rPr>
              <a:t>Adaptive CCA for </a:t>
            </a:r>
            <a:r>
              <a:rPr lang="en-US" altLang="ko-KR" dirty="0" smtClean="0">
                <a:ea typeface="굴림" pitchFamily="50" charset="-127"/>
              </a:rPr>
              <a:t>11ax</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6"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ea typeface="굴림" panose="020B0600000101010101" pitchFamily="34" charset="-127"/>
              </a:rPr>
              <a:t>Date:</a:t>
            </a:r>
            <a:r>
              <a:rPr lang="en-US" altLang="ko-KR" sz="2000" b="0" dirty="0">
                <a:ea typeface="굴림" panose="020B0600000101010101" pitchFamily="34" charset="-127"/>
              </a:rPr>
              <a:t> </a:t>
            </a:r>
            <a:r>
              <a:rPr lang="en-US" altLang="ko-KR" sz="2000" b="0" dirty="0" smtClean="0">
                <a:ea typeface="굴림" panose="020B0600000101010101" pitchFamily="34" charset="-127"/>
              </a:rPr>
              <a:t>2014-09-14</a:t>
            </a:r>
            <a:endParaRPr lang="en-US" altLang="ko-KR" sz="2000" b="0" dirty="0">
              <a:ea typeface="굴림" panose="020B0600000101010101" pitchFamily="34" charset="-127"/>
            </a:endParaRPr>
          </a:p>
          <a:p>
            <a:pPr algn="ctr">
              <a:buFontTx/>
              <a:buNone/>
            </a:pPr>
            <a:endParaRPr lang="en-US" altLang="ko-KR" sz="2000" b="0" dirty="0">
              <a:ea typeface="굴림" panose="020B0600000101010101" pitchFamily="34" charset="-127"/>
            </a:endParaRPr>
          </a:p>
        </p:txBody>
      </p:sp>
      <p:sp>
        <p:nvSpPr>
          <p:cNvPr id="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a:latin typeface="Times New Roman" panose="02020603050405020304" pitchFamily="18" charset="0"/>
                <a:ea typeface="宋体" panose="02010600030101010101" pitchFamily="2" charset="-122"/>
              </a:rPr>
              <a:t>Authors:</a:t>
            </a:r>
            <a:endParaRPr lang="en-US" altLang="ko-KR" sz="2000" b="0">
              <a:latin typeface="Times New Roman" panose="02020603050405020304" pitchFamily="18" charset="0"/>
              <a:ea typeface="宋体" panose="02010600030101010101" pitchFamily="2" charset="-122"/>
            </a:endParaRPr>
          </a:p>
        </p:txBody>
      </p:sp>
      <p:graphicFrame>
        <p:nvGraphicFramePr>
          <p:cNvPr id="8" name="Table 7"/>
          <p:cNvGraphicFramePr>
            <a:graphicFrameLocks noGrp="1"/>
          </p:cNvGraphicFramePr>
          <p:nvPr>
            <p:extLst>
              <p:ext uri="{D42A27DB-BD31-4B8C-83A1-F6EECF244321}">
                <p14:modId xmlns:p14="http://schemas.microsoft.com/office/powerpoint/2010/main" val="1119699571"/>
              </p:ext>
            </p:extLst>
          </p:nvPr>
        </p:nvGraphicFramePr>
        <p:xfrm>
          <a:off x="609600" y="2362200"/>
          <a:ext cx="8048625" cy="229202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Yonghu</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 Cheong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Hyoungjin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122402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981199"/>
            <a:ext cx="5257800" cy="3292475"/>
          </a:xfrm>
        </p:spPr>
        <p:txBody>
          <a:bodyPr>
            <a:normAutofit fontScale="85000" lnSpcReduction="20000"/>
          </a:bodyPr>
          <a:lstStyle/>
          <a:p>
            <a:pPr lvl="1"/>
            <a:r>
              <a:rPr lang="en-US" dirty="0" smtClean="0"/>
              <a:t>Numerical example:</a:t>
            </a:r>
          </a:p>
          <a:p>
            <a:pPr lvl="2"/>
            <a:r>
              <a:rPr lang="en-US" dirty="0" smtClean="0"/>
              <a:t>When a STA1 is transmitting to its target STA (STA2), interfering STA (STA3) finishes its transmission, and another STA (STA4) initiates another transmission.</a:t>
            </a:r>
          </a:p>
          <a:p>
            <a:pPr lvl="2"/>
            <a:r>
              <a:rPr lang="en-US" dirty="0" smtClean="0"/>
              <a:t>Under this situation, ran simulation on how much SINR at STA2 fluctuates when interference source changes (STA3 </a:t>
            </a:r>
            <a:r>
              <a:rPr lang="en-US" dirty="0" smtClean="0">
                <a:sym typeface="Wingdings" panose="05000000000000000000" pitchFamily="2" charset="2"/>
              </a:rPr>
              <a:t> STA4).</a:t>
            </a:r>
          </a:p>
          <a:p>
            <a:pPr lvl="2"/>
            <a:r>
              <a:rPr lang="en-US" dirty="0" smtClean="0">
                <a:sym typeface="Wingdings" panose="05000000000000000000" pitchFamily="2" charset="2"/>
              </a:rPr>
              <a:t>Location of STA2 is randomly selected within -82dBm coverage area (MCS 0 coverage area) of STA1.</a:t>
            </a:r>
          </a:p>
          <a:p>
            <a:pPr lvl="2"/>
            <a:r>
              <a:rPr lang="en-US" dirty="0" smtClean="0">
                <a:sym typeface="Wingdings" panose="05000000000000000000" pitchFamily="2" charset="2"/>
              </a:rPr>
              <a:t>Location of STA3 and STA4 is randomly selected within the coverage area between CCA threshold and noise level.</a:t>
            </a:r>
          </a:p>
          <a:p>
            <a:pPr lvl="2"/>
            <a:r>
              <a:rPr lang="en-US" dirty="0"/>
              <a:t>SINR fluctuation: </a:t>
            </a:r>
            <a:r>
              <a:rPr lang="en-US" dirty="0">
                <a:latin typeface="Symbol" panose="05050102010706020507" pitchFamily="18" charset="2"/>
              </a:rPr>
              <a:t>D</a:t>
            </a:r>
            <a:r>
              <a:rPr lang="en-US" dirty="0"/>
              <a:t>SINR</a:t>
            </a:r>
          </a:p>
          <a:p>
            <a:pPr lvl="2"/>
            <a:endParaRPr lang="en-US" dirty="0" smtClean="0">
              <a:sym typeface="Wingdings" panose="05000000000000000000" pitchFamily="2" charset="2"/>
            </a:endParaRPr>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956883599"/>
              </p:ext>
            </p:extLst>
          </p:nvPr>
        </p:nvGraphicFramePr>
        <p:xfrm>
          <a:off x="2590800" y="5273675"/>
          <a:ext cx="1752600" cy="1203325"/>
        </p:xfrm>
        <a:graphic>
          <a:graphicData uri="http://schemas.openxmlformats.org/presentationml/2006/ole">
            <mc:AlternateContent xmlns:mc="http://schemas.openxmlformats.org/markup-compatibility/2006">
              <mc:Choice xmlns:v="urn:schemas-microsoft-com:vml" Requires="v">
                <p:oleObj spid="_x0000_s5133" name="Equation" r:id="rId3" imgW="1257120" imgH="863280" progId="Equation.3">
                  <p:embed/>
                </p:oleObj>
              </mc:Choice>
              <mc:Fallback>
                <p:oleObj name="Equation" r:id="rId3" imgW="1257120" imgH="863280" progId="Equation.3">
                  <p:embed/>
                  <p:pic>
                    <p:nvPicPr>
                      <p:cNvPr id="0" name=""/>
                      <p:cNvPicPr/>
                      <p:nvPr/>
                    </p:nvPicPr>
                    <p:blipFill>
                      <a:blip r:embed="rId4"/>
                      <a:stretch>
                        <a:fillRect/>
                      </a:stretch>
                    </p:blipFill>
                    <p:spPr>
                      <a:xfrm>
                        <a:off x="2590800" y="5273675"/>
                        <a:ext cx="1752600" cy="1203325"/>
                      </a:xfrm>
                      <a:prstGeom prst="rect">
                        <a:avLst/>
                      </a:prstGeom>
                    </p:spPr>
                  </p:pic>
                </p:oleObj>
              </mc:Fallback>
            </mc:AlternateContent>
          </a:graphicData>
        </a:graphic>
      </p:graphicFrame>
      <p:sp>
        <p:nvSpPr>
          <p:cNvPr id="8" name="Oval 3"/>
          <p:cNvSpPr>
            <a:spLocks noChangeAspect="1" noChangeArrowheads="1"/>
          </p:cNvSpPr>
          <p:nvPr/>
        </p:nvSpPr>
        <p:spPr bwMode="auto">
          <a:xfrm>
            <a:off x="6019800" y="1838563"/>
            <a:ext cx="2743200" cy="2743200"/>
          </a:xfrm>
          <a:prstGeom prst="ellipse">
            <a:avLst/>
          </a:prstGeom>
          <a:solidFill>
            <a:srgbClr val="FFFFCC"/>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9" name="Oval 3"/>
          <p:cNvSpPr>
            <a:spLocks noChangeAspect="1" noChangeArrowheads="1"/>
          </p:cNvSpPr>
          <p:nvPr/>
        </p:nvSpPr>
        <p:spPr bwMode="auto">
          <a:xfrm>
            <a:off x="6294120" y="2112883"/>
            <a:ext cx="2194560" cy="21945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0" name="Oval 3"/>
          <p:cNvSpPr>
            <a:spLocks noChangeAspect="1" noChangeArrowheads="1"/>
          </p:cNvSpPr>
          <p:nvPr/>
        </p:nvSpPr>
        <p:spPr bwMode="auto">
          <a:xfrm>
            <a:off x="6591300" y="2410063"/>
            <a:ext cx="1600200" cy="1600200"/>
          </a:xfrm>
          <a:prstGeom prst="ellipse">
            <a:avLst/>
          </a:prstGeom>
          <a:solidFill>
            <a:schemeClr val="bg1"/>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1" name="TextBox 15"/>
          <p:cNvSpPr txBox="1">
            <a:spLocks noChangeArrowheads="1"/>
          </p:cNvSpPr>
          <p:nvPr/>
        </p:nvSpPr>
        <p:spPr bwMode="auto">
          <a:xfrm>
            <a:off x="7086600" y="1609179"/>
            <a:ext cx="74892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Noise level</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2" name="TextBox 15"/>
          <p:cNvSpPr txBox="1">
            <a:spLocks noChangeArrowheads="1"/>
          </p:cNvSpPr>
          <p:nvPr/>
        </p:nvSpPr>
        <p:spPr bwMode="auto">
          <a:xfrm>
            <a:off x="6934200" y="1905000"/>
            <a:ext cx="101822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MCS0 (-82dBm)</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3" name="TextBox 15"/>
          <p:cNvSpPr txBox="1">
            <a:spLocks noChangeArrowheads="1"/>
          </p:cNvSpPr>
          <p:nvPr/>
        </p:nvSpPr>
        <p:spPr bwMode="auto">
          <a:xfrm>
            <a:off x="6989929" y="2201708"/>
            <a:ext cx="93487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CCA threshold</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4" name="Oval 14"/>
          <p:cNvSpPr>
            <a:spLocks noChangeArrowheads="1"/>
          </p:cNvSpPr>
          <p:nvPr/>
        </p:nvSpPr>
        <p:spPr bwMode="auto">
          <a:xfrm>
            <a:off x="7467600" y="4340222"/>
            <a:ext cx="152400" cy="1524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5" name="TextBox 15"/>
          <p:cNvSpPr txBox="1">
            <a:spLocks noChangeArrowheads="1"/>
          </p:cNvSpPr>
          <p:nvPr/>
        </p:nvSpPr>
        <p:spPr bwMode="auto">
          <a:xfrm>
            <a:off x="7070594" y="4341168"/>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STA4</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16" name="Oval 14"/>
          <p:cNvSpPr>
            <a:spLocks noChangeArrowheads="1"/>
          </p:cNvSpPr>
          <p:nvPr/>
        </p:nvSpPr>
        <p:spPr bwMode="auto">
          <a:xfrm>
            <a:off x="7315200" y="3133963"/>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7" name="TextBox 15"/>
          <p:cNvSpPr txBox="1">
            <a:spLocks noChangeArrowheads="1"/>
          </p:cNvSpPr>
          <p:nvPr/>
        </p:nvSpPr>
        <p:spPr bwMode="auto">
          <a:xfrm>
            <a:off x="6994394" y="3228975"/>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a:latin typeface="Arial" panose="020B0604020202020204" pitchFamily="34" charset="0"/>
                <a:ea typeface="宋体" panose="02010600030101010101" pitchFamily="2" charset="-122"/>
                <a:cs typeface="Arial" panose="020B0604020202020204" pitchFamily="34" charset="0"/>
              </a:rPr>
              <a:t>STA1</a:t>
            </a:r>
          </a:p>
        </p:txBody>
      </p:sp>
      <p:sp>
        <p:nvSpPr>
          <p:cNvPr id="18" name="Oval 14"/>
          <p:cNvSpPr>
            <a:spLocks noChangeArrowheads="1"/>
          </p:cNvSpPr>
          <p:nvPr/>
        </p:nvSpPr>
        <p:spPr bwMode="auto">
          <a:xfrm>
            <a:off x="7791926" y="2753027"/>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19" name="Oval 14"/>
          <p:cNvSpPr>
            <a:spLocks noChangeArrowheads="1"/>
          </p:cNvSpPr>
          <p:nvPr/>
        </p:nvSpPr>
        <p:spPr bwMode="auto">
          <a:xfrm>
            <a:off x="8412480" y="2905427"/>
            <a:ext cx="152400" cy="152400"/>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900" b="0">
              <a:latin typeface="Times New Roman" panose="02020603050405020304" pitchFamily="18" charset="0"/>
              <a:ea typeface="宋体" panose="02010600030101010101" pitchFamily="2" charset="-122"/>
            </a:endParaRPr>
          </a:p>
        </p:txBody>
      </p:sp>
      <p:sp>
        <p:nvSpPr>
          <p:cNvPr id="20" name="TextBox 15"/>
          <p:cNvSpPr txBox="1">
            <a:spLocks noChangeArrowheads="1"/>
          </p:cNvSpPr>
          <p:nvPr/>
        </p:nvSpPr>
        <p:spPr bwMode="auto">
          <a:xfrm>
            <a:off x="7467600" y="2514600"/>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sp>
        <p:nvSpPr>
          <p:cNvPr id="21" name="TextBox 15"/>
          <p:cNvSpPr txBox="1">
            <a:spLocks noChangeArrowheads="1"/>
          </p:cNvSpPr>
          <p:nvPr/>
        </p:nvSpPr>
        <p:spPr bwMode="auto">
          <a:xfrm>
            <a:off x="8305800" y="2667000"/>
            <a:ext cx="47320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latin typeface="Arial" panose="020B0604020202020204" pitchFamily="34" charset="0"/>
                <a:ea typeface="宋体" panose="02010600030101010101" pitchFamily="2" charset="-122"/>
                <a:cs typeface="Arial" panose="020B0604020202020204" pitchFamily="34" charset="0"/>
              </a:rPr>
              <a:t>STA3</a:t>
            </a:r>
            <a:endParaRPr lang="en-US" altLang="en-US" sz="900" b="0" dirty="0">
              <a:latin typeface="Arial" panose="020B0604020202020204" pitchFamily="34" charset="0"/>
              <a:ea typeface="宋体" panose="02010600030101010101" pitchFamily="2" charset="-122"/>
              <a:cs typeface="Arial" panose="020B0604020202020204" pitchFamily="34" charset="0"/>
            </a:endParaRPr>
          </a:p>
        </p:txBody>
      </p:sp>
      <p:cxnSp>
        <p:nvCxnSpPr>
          <p:cNvPr id="22" name="Straight Arrow Connector 21"/>
          <p:cNvCxnSpPr>
            <a:stCxn id="16" idx="7"/>
            <a:endCxn id="18" idx="3"/>
          </p:cNvCxnSpPr>
          <p:nvPr/>
        </p:nvCxnSpPr>
        <p:spPr bwMode="auto">
          <a:xfrm flipV="1">
            <a:off x="7445282" y="2883109"/>
            <a:ext cx="368962" cy="273172"/>
          </a:xfrm>
          <a:prstGeom prst="straightConnector1">
            <a:avLst/>
          </a:prstGeom>
          <a:solidFill>
            <a:schemeClr val="accent1"/>
          </a:solidFill>
          <a:ln w="25400" cap="flat" cmpd="sng" algn="ctr">
            <a:solidFill>
              <a:schemeClr val="accent1">
                <a:lumMod val="50000"/>
              </a:schemeClr>
            </a:solidFill>
            <a:prstDash val="solid"/>
            <a:round/>
            <a:headEnd type="none" w="sm" len="sm"/>
            <a:tailEnd type="triangle"/>
          </a:ln>
          <a:effectLst/>
        </p:spPr>
      </p:cxnSp>
      <p:sp>
        <p:nvSpPr>
          <p:cNvPr id="23" name="TextBox 15"/>
          <p:cNvSpPr txBox="1">
            <a:spLocks noChangeArrowheads="1"/>
          </p:cNvSpPr>
          <p:nvPr/>
        </p:nvSpPr>
        <p:spPr bwMode="auto">
          <a:xfrm>
            <a:off x="7408942" y="2831017"/>
            <a:ext cx="26161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chemeClr val="accent1">
                    <a:lumMod val="50000"/>
                  </a:schemeClr>
                </a:solidFill>
                <a:latin typeface="Arial" panose="020B0604020202020204" pitchFamily="34" charset="0"/>
                <a:ea typeface="宋体" panose="02010600030101010101" pitchFamily="2" charset="-122"/>
                <a:cs typeface="Arial" panose="020B0604020202020204" pitchFamily="34" charset="0"/>
              </a:rPr>
              <a:t>S</a:t>
            </a:r>
            <a:endParaRPr lang="en-US" altLang="en-US" sz="900" b="0" dirty="0">
              <a:solidFill>
                <a:schemeClr val="accent1">
                  <a:lumMod val="50000"/>
                </a:schemeClr>
              </a:solidFill>
              <a:latin typeface="Arial" panose="020B0604020202020204" pitchFamily="34" charset="0"/>
              <a:ea typeface="宋体" panose="02010600030101010101" pitchFamily="2" charset="-122"/>
              <a:cs typeface="Arial" panose="020B0604020202020204" pitchFamily="34" charset="0"/>
            </a:endParaRPr>
          </a:p>
        </p:txBody>
      </p:sp>
      <p:cxnSp>
        <p:nvCxnSpPr>
          <p:cNvPr id="24" name="Straight Arrow Connector 23"/>
          <p:cNvCxnSpPr>
            <a:stCxn id="19" idx="2"/>
            <a:endCxn id="18" idx="6"/>
          </p:cNvCxnSpPr>
          <p:nvPr/>
        </p:nvCxnSpPr>
        <p:spPr bwMode="auto">
          <a:xfrm flipH="1" flipV="1">
            <a:off x="7944326" y="2829227"/>
            <a:ext cx="468154" cy="152400"/>
          </a:xfrm>
          <a:prstGeom prst="straightConnector1">
            <a:avLst/>
          </a:prstGeom>
          <a:solidFill>
            <a:schemeClr val="accent1"/>
          </a:solidFill>
          <a:ln w="25400" cap="flat" cmpd="sng" algn="ctr">
            <a:solidFill>
              <a:srgbClr val="FF0000"/>
            </a:solidFill>
            <a:prstDash val="solid"/>
            <a:round/>
            <a:headEnd type="none" w="sm" len="sm"/>
            <a:tailEnd type="triangle"/>
          </a:ln>
          <a:effectLst/>
        </p:spPr>
      </p:cxnSp>
      <p:cxnSp>
        <p:nvCxnSpPr>
          <p:cNvPr id="25" name="Straight Arrow Connector 24"/>
          <p:cNvCxnSpPr>
            <a:stCxn id="14" idx="0"/>
            <a:endCxn id="18" idx="4"/>
          </p:cNvCxnSpPr>
          <p:nvPr/>
        </p:nvCxnSpPr>
        <p:spPr bwMode="auto">
          <a:xfrm flipV="1">
            <a:off x="7543800" y="2905427"/>
            <a:ext cx="324326" cy="1434795"/>
          </a:xfrm>
          <a:prstGeom prst="straightConnector1">
            <a:avLst/>
          </a:prstGeom>
          <a:solidFill>
            <a:schemeClr val="accent1"/>
          </a:solidFill>
          <a:ln w="25400" cap="flat" cmpd="sng" algn="ctr">
            <a:solidFill>
              <a:srgbClr val="FF0000"/>
            </a:solidFill>
            <a:prstDash val="solid"/>
            <a:round/>
            <a:headEnd type="none" w="sm" len="sm"/>
            <a:tailEnd type="triangle"/>
          </a:ln>
          <a:effectLst/>
        </p:spPr>
      </p:cxnSp>
      <p:sp>
        <p:nvSpPr>
          <p:cNvPr id="26" name="TextBox 15"/>
          <p:cNvSpPr txBox="1">
            <a:spLocks noChangeArrowheads="1"/>
          </p:cNvSpPr>
          <p:nvPr/>
        </p:nvSpPr>
        <p:spPr bwMode="auto">
          <a:xfrm>
            <a:off x="8096344" y="2686709"/>
            <a:ext cx="2600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I</a:t>
            </a:r>
            <a:r>
              <a:rPr lang="en-US" altLang="en-US" sz="900" b="0" baseline="-25000" dirty="0" smtClean="0">
                <a:solidFill>
                  <a:srgbClr val="FF0000"/>
                </a:solidFill>
                <a:latin typeface="Arial" panose="020B0604020202020204" pitchFamily="34" charset="0"/>
                <a:ea typeface="宋体" panose="02010600030101010101" pitchFamily="2" charset="-122"/>
                <a:cs typeface="Arial" panose="020B0604020202020204" pitchFamily="34" charset="0"/>
              </a:rPr>
              <a:t>1</a:t>
            </a:r>
            <a:endParaRPr lang="en-US" altLang="en-US" sz="900" b="0" baseline="-2500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27" name="TextBox 15"/>
          <p:cNvSpPr txBox="1">
            <a:spLocks noChangeArrowheads="1"/>
          </p:cNvSpPr>
          <p:nvPr/>
        </p:nvSpPr>
        <p:spPr bwMode="auto">
          <a:xfrm>
            <a:off x="7696200" y="3456801"/>
            <a:ext cx="2600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I</a:t>
            </a:r>
            <a:r>
              <a:rPr lang="en-US" altLang="en-US" sz="900" b="0" baseline="-25000" dirty="0" smtClean="0">
                <a:solidFill>
                  <a:srgbClr val="FF0000"/>
                </a:solidFill>
                <a:latin typeface="Arial" panose="020B0604020202020204" pitchFamily="34" charset="0"/>
                <a:ea typeface="宋体" panose="02010600030101010101" pitchFamily="2" charset="-122"/>
                <a:cs typeface="Arial" panose="020B0604020202020204" pitchFamily="34" charset="0"/>
              </a:rPr>
              <a:t>2</a:t>
            </a:r>
            <a:endParaRPr lang="en-US" altLang="en-US" sz="900" b="0" baseline="-2500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cxnSp>
        <p:nvCxnSpPr>
          <p:cNvPr id="28" name="Straight Connector 27"/>
          <p:cNvCxnSpPr/>
          <p:nvPr/>
        </p:nvCxnSpPr>
        <p:spPr bwMode="auto">
          <a:xfrm>
            <a:off x="6094272" y="5158941"/>
            <a:ext cx="2897328"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29" name="TextBox 28"/>
          <p:cNvSpPr txBox="1"/>
          <p:nvPr/>
        </p:nvSpPr>
        <p:spPr>
          <a:xfrm>
            <a:off x="5698993" y="4955796"/>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STA1</a:t>
            </a:r>
            <a:endParaRPr lang="en-US" sz="900" dirty="0">
              <a:latin typeface="Arial" panose="020B0604020202020204" pitchFamily="34" charset="0"/>
              <a:cs typeface="Arial" panose="020B0604020202020204" pitchFamily="34" charset="0"/>
            </a:endParaRPr>
          </a:p>
        </p:txBody>
      </p:sp>
      <p:sp>
        <p:nvSpPr>
          <p:cNvPr id="30" name="TextBox 29"/>
          <p:cNvSpPr txBox="1"/>
          <p:nvPr/>
        </p:nvSpPr>
        <p:spPr>
          <a:xfrm>
            <a:off x="5698993" y="5514630"/>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STA3</a:t>
            </a:r>
            <a:endParaRPr lang="en-US" sz="900" dirty="0">
              <a:latin typeface="Arial" panose="020B0604020202020204" pitchFamily="34" charset="0"/>
              <a:cs typeface="Arial" panose="020B0604020202020204" pitchFamily="34" charset="0"/>
            </a:endParaRPr>
          </a:p>
        </p:txBody>
      </p:sp>
      <p:cxnSp>
        <p:nvCxnSpPr>
          <p:cNvPr id="31" name="Straight Connector 30"/>
          <p:cNvCxnSpPr/>
          <p:nvPr/>
        </p:nvCxnSpPr>
        <p:spPr bwMode="auto">
          <a:xfrm>
            <a:off x="6094272" y="5717775"/>
            <a:ext cx="2897328"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2" name="TextBox 31"/>
          <p:cNvSpPr txBox="1"/>
          <p:nvPr/>
        </p:nvSpPr>
        <p:spPr>
          <a:xfrm>
            <a:off x="6708989" y="5270708"/>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1</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33" name="Rectangle 32"/>
          <p:cNvSpPr/>
          <p:nvPr/>
        </p:nvSpPr>
        <p:spPr bwMode="auto">
          <a:xfrm>
            <a:off x="6541339" y="4953000"/>
            <a:ext cx="1764461" cy="205941"/>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4" name="TextBox 33"/>
          <p:cNvSpPr txBox="1"/>
          <p:nvPr/>
        </p:nvSpPr>
        <p:spPr>
          <a:xfrm>
            <a:off x="5698994" y="5849931"/>
            <a:ext cx="473206"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STA4</a:t>
            </a:r>
            <a:endParaRPr lang="en-US" sz="900" dirty="0">
              <a:latin typeface="Arial" panose="020B0604020202020204" pitchFamily="34" charset="0"/>
              <a:cs typeface="Arial" panose="020B0604020202020204" pitchFamily="34" charset="0"/>
            </a:endParaRPr>
          </a:p>
        </p:txBody>
      </p:sp>
      <p:cxnSp>
        <p:nvCxnSpPr>
          <p:cNvPr id="35" name="Straight Connector 34"/>
          <p:cNvCxnSpPr/>
          <p:nvPr/>
        </p:nvCxnSpPr>
        <p:spPr bwMode="auto">
          <a:xfrm>
            <a:off x="6112809" y="6053076"/>
            <a:ext cx="2878791"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6" name="Rectangle 35"/>
          <p:cNvSpPr/>
          <p:nvPr/>
        </p:nvSpPr>
        <p:spPr bwMode="auto">
          <a:xfrm>
            <a:off x="6150155" y="5514630"/>
            <a:ext cx="1117669" cy="20314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7" name="Rectangle 36"/>
          <p:cNvSpPr/>
          <p:nvPr/>
        </p:nvSpPr>
        <p:spPr bwMode="auto">
          <a:xfrm>
            <a:off x="7379590" y="5849931"/>
            <a:ext cx="1078609" cy="203145"/>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Data</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38" name="Straight Arrow Connector 37"/>
          <p:cNvCxnSpPr>
            <a:stCxn id="36" idx="0"/>
          </p:cNvCxnSpPr>
          <p:nvPr/>
        </p:nvCxnSpPr>
        <p:spPr bwMode="auto">
          <a:xfrm flipV="1">
            <a:off x="6708989" y="5158941"/>
            <a:ext cx="0" cy="355689"/>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39" name="Straight Arrow Connector 38"/>
          <p:cNvCxnSpPr>
            <a:stCxn id="37" idx="0"/>
          </p:cNvCxnSpPr>
          <p:nvPr/>
        </p:nvCxnSpPr>
        <p:spPr bwMode="auto">
          <a:xfrm flipH="1" flipV="1">
            <a:off x="7916380" y="5158941"/>
            <a:ext cx="2515" cy="690990"/>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sp>
        <p:nvSpPr>
          <p:cNvPr id="40" name="TextBox 39"/>
          <p:cNvSpPr txBox="1"/>
          <p:nvPr/>
        </p:nvSpPr>
        <p:spPr>
          <a:xfrm>
            <a:off x="7893392" y="5402863"/>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2</a:t>
            </a:r>
            <a:endParaRPr lang="en-US" sz="900" baseline="-25000" dirty="0">
              <a:solidFill>
                <a:srgbClr val="FF0000"/>
              </a:solidFill>
              <a:latin typeface="Arial" panose="020B0604020202020204" pitchFamily="34" charset="0"/>
              <a:cs typeface="Arial" panose="020B0604020202020204" pitchFamily="34" charset="0"/>
            </a:endParaRPr>
          </a:p>
        </p:txBody>
      </p:sp>
      <p:cxnSp>
        <p:nvCxnSpPr>
          <p:cNvPr id="41" name="Straight Connector 40"/>
          <p:cNvCxnSpPr/>
          <p:nvPr/>
        </p:nvCxnSpPr>
        <p:spPr bwMode="auto">
          <a:xfrm>
            <a:off x="6541339"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a:off x="7271368"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a:off x="7379936"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8458200" y="6156963"/>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Straight Arrow Connector 44"/>
          <p:cNvCxnSpPr/>
          <p:nvPr/>
        </p:nvCxnSpPr>
        <p:spPr bwMode="auto">
          <a:xfrm>
            <a:off x="6541339" y="6233163"/>
            <a:ext cx="726485" cy="0"/>
          </a:xfrm>
          <a:prstGeom prst="straightConnector1">
            <a:avLst/>
          </a:prstGeom>
          <a:solidFill>
            <a:schemeClr val="accent1"/>
          </a:solidFill>
          <a:ln w="12700" cap="flat" cmpd="sng" algn="ctr">
            <a:solidFill>
              <a:schemeClr val="tx1"/>
            </a:solidFill>
            <a:prstDash val="solid"/>
            <a:round/>
            <a:headEnd type="arrow" w="sm" len="sm"/>
            <a:tailEnd type="arrow"/>
          </a:ln>
          <a:effectLst/>
        </p:spPr>
      </p:cxnSp>
      <p:cxnSp>
        <p:nvCxnSpPr>
          <p:cNvPr id="46" name="Straight Arrow Connector 45"/>
          <p:cNvCxnSpPr/>
          <p:nvPr/>
        </p:nvCxnSpPr>
        <p:spPr bwMode="auto">
          <a:xfrm>
            <a:off x="7371119" y="6230466"/>
            <a:ext cx="1087080" cy="2697"/>
          </a:xfrm>
          <a:prstGeom prst="straightConnector1">
            <a:avLst/>
          </a:prstGeom>
          <a:solidFill>
            <a:schemeClr val="accent1"/>
          </a:solidFill>
          <a:ln w="12700" cap="flat" cmpd="sng" algn="ctr">
            <a:solidFill>
              <a:schemeClr val="tx1"/>
            </a:solidFill>
            <a:prstDash val="solid"/>
            <a:round/>
            <a:headEnd type="arrow" w="sm" len="sm"/>
            <a:tailEnd type="arrow"/>
          </a:ln>
          <a:effectLst/>
        </p:spPr>
      </p:cxnSp>
      <p:sp>
        <p:nvSpPr>
          <p:cNvPr id="47" name="TextBox 46"/>
          <p:cNvSpPr txBox="1"/>
          <p:nvPr/>
        </p:nvSpPr>
        <p:spPr>
          <a:xfrm>
            <a:off x="6767282" y="6230931"/>
            <a:ext cx="319318"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T1</a:t>
            </a:r>
            <a:endParaRPr lang="en-US" sz="900" dirty="0">
              <a:latin typeface="Arial" panose="020B0604020202020204" pitchFamily="34" charset="0"/>
              <a:cs typeface="Arial" panose="020B0604020202020204" pitchFamily="34" charset="0"/>
            </a:endParaRPr>
          </a:p>
        </p:txBody>
      </p:sp>
      <p:sp>
        <p:nvSpPr>
          <p:cNvPr id="48" name="TextBox 47"/>
          <p:cNvSpPr txBox="1"/>
          <p:nvPr/>
        </p:nvSpPr>
        <p:spPr>
          <a:xfrm>
            <a:off x="7757882" y="6233163"/>
            <a:ext cx="319318"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T2</a:t>
            </a:r>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5111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830387"/>
            <a:ext cx="7772400" cy="4494213"/>
          </a:xfrm>
        </p:spPr>
        <p:txBody>
          <a:bodyPr>
            <a:normAutofit fontScale="70000" lnSpcReduction="20000"/>
          </a:bodyPr>
          <a:lstStyle/>
          <a:p>
            <a:r>
              <a:rPr lang="en-US" b="0" dirty="0" smtClean="0"/>
              <a:t>Numerical results</a:t>
            </a:r>
          </a:p>
          <a:p>
            <a:endParaRPr lang="en-US" b="0" dirty="0"/>
          </a:p>
          <a:p>
            <a:endParaRPr lang="en-US" b="0" dirty="0" smtClean="0"/>
          </a:p>
          <a:p>
            <a:endParaRPr lang="en-US" dirty="0"/>
          </a:p>
          <a:p>
            <a:endParaRPr lang="en-US" dirty="0" smtClean="0"/>
          </a:p>
          <a:p>
            <a:endParaRPr lang="en-US" dirty="0"/>
          </a:p>
          <a:p>
            <a:pPr marL="0" indent="0">
              <a:buNone/>
            </a:pPr>
            <a:endParaRPr lang="en-US" dirty="0"/>
          </a:p>
          <a:p>
            <a:pPr marL="0" indent="0">
              <a:buNone/>
            </a:pPr>
            <a:endParaRPr lang="en-US" dirty="0" smtClean="0"/>
          </a:p>
          <a:p>
            <a:endParaRPr lang="en-US" dirty="0"/>
          </a:p>
          <a:p>
            <a:pPr marL="1200150" lvl="3" indent="0">
              <a:buNone/>
            </a:pPr>
            <a:endParaRPr lang="en-US" dirty="0" smtClean="0"/>
          </a:p>
          <a:p>
            <a:pPr lvl="1"/>
            <a:r>
              <a:rPr lang="en-US" dirty="0" smtClean="0"/>
              <a:t>As CCA threshold level increases, </a:t>
            </a:r>
            <a:r>
              <a:rPr lang="en-US" dirty="0" smtClean="0">
                <a:latin typeface="Symbol" panose="05050102010706020507" pitchFamily="18" charset="2"/>
              </a:rPr>
              <a:t>D</a:t>
            </a:r>
            <a:r>
              <a:rPr lang="en-US" dirty="0" smtClean="0"/>
              <a:t>SINR fluctuates more.</a:t>
            </a:r>
          </a:p>
          <a:p>
            <a:pPr lvl="2"/>
            <a:r>
              <a:rPr lang="en-US" dirty="0" smtClean="0"/>
              <a:t>Compared to -82dBm CCA threshold, -62dBm CCA threshold has more than 2dB additional SINR fluctuation.</a:t>
            </a:r>
          </a:p>
          <a:p>
            <a:pPr lvl="2"/>
            <a:r>
              <a:rPr lang="en-US" dirty="0" smtClean="0"/>
              <a:t>-62dBm CCA threshold requires more conservative MCS rate selection scheme to cope with additional SINR level fluctuation.</a:t>
            </a:r>
          </a:p>
          <a:p>
            <a:pPr lvl="1"/>
            <a:r>
              <a:rPr lang="en-US" dirty="0" smtClean="0"/>
              <a:t>Additional SINR fluctuations due to colliding PPDUs would require to consider larger margin in rate adaption</a:t>
            </a:r>
          </a:p>
          <a:p>
            <a:pPr lvl="1"/>
            <a:r>
              <a:rPr lang="en-US" dirty="0" smtClean="0"/>
              <a:t>As a side note, we suggest that PHY SLS simulations at least use a larger TBD margin for rate adaptation, as there is no justification to use perfect rate adaptation in simulations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9200" y="1371600"/>
            <a:ext cx="4021114" cy="3015836"/>
          </a:xfrm>
          <a:prstGeom prst="rect">
            <a:avLst/>
          </a:prstGeom>
        </p:spPr>
      </p:pic>
    </p:spTree>
    <p:extLst>
      <p:ext uri="{BB962C8B-B14F-4D97-AF65-F5344CB8AC3E}">
        <p14:creationId xmlns:p14="http://schemas.microsoft.com/office/powerpoint/2010/main" val="58401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Current Adaptive CCA Solutions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내용 개체 틀 2"/>
          <p:cNvSpPr>
            <a:spLocks noGrp="1"/>
          </p:cNvSpPr>
          <p:nvPr>
            <p:ph idx="1"/>
          </p:nvPr>
        </p:nvSpPr>
        <p:spPr>
          <a:xfrm>
            <a:off x="381000" y="1676400"/>
            <a:ext cx="7924800" cy="4610100"/>
          </a:xfrm>
        </p:spPr>
        <p:txBody>
          <a:bodyPr/>
          <a:lstStyle/>
          <a:p>
            <a:pPr marL="342900" lvl="1" indent="-342900">
              <a:buFontTx/>
              <a:buChar char="•"/>
            </a:pPr>
            <a:r>
              <a:rPr lang="en-US" altLang="ko-KR" dirty="0" smtClean="0">
                <a:ea typeface="굴림" panose="020B0600000101010101" pitchFamily="34" charset="-127"/>
              </a:rPr>
              <a:t>Most of the contributions report large gain by using CCA &gt;-82dBm based on PHY simulation [14/82r0, 14/83r0], and less gain based on PHY/MAC simulations [14/846r0, 14/861r0, 14/372r2] and sometimes negligible gain [14/578r0]</a:t>
            </a:r>
          </a:p>
          <a:p>
            <a:pPr marL="342900" lvl="1" indent="-342900">
              <a:buFontTx/>
              <a:buChar char="•"/>
            </a:pPr>
            <a:endParaRPr lang="en-US" altLang="ko-KR" dirty="0" smtClean="0">
              <a:ea typeface="굴림" panose="020B0600000101010101" pitchFamily="34" charset="-127"/>
            </a:endParaRPr>
          </a:p>
          <a:p>
            <a:r>
              <a:rPr lang="en-US" altLang="ko-KR" sz="2000" b="0" dirty="0" smtClean="0">
                <a:ea typeface="굴림" panose="020B0600000101010101" pitchFamily="34" charset="-127"/>
              </a:rPr>
              <a:t>Current proposed solutions for adaptive CCA are:</a:t>
            </a:r>
          </a:p>
          <a:p>
            <a:pPr marL="342900" lvl="1" indent="-342900"/>
            <a:r>
              <a:rPr lang="en-US" altLang="ko-KR" sz="1600" dirty="0" smtClean="0">
                <a:ea typeface="굴림" panose="020B0600000101010101" pitchFamily="34" charset="-127"/>
              </a:rPr>
              <a:t>STAs adjust CCA based on Beacon’s RSSI [13/1290r0, 14/635r0, 14/294r0]</a:t>
            </a:r>
          </a:p>
          <a:p>
            <a:pPr lvl="2"/>
            <a:r>
              <a:rPr lang="en-US" altLang="ko-KR" sz="1400" dirty="0" smtClean="0">
                <a:ea typeface="굴림" panose="020B0600000101010101" pitchFamily="34" charset="-127"/>
              </a:rPr>
              <a:t>Not clear what CCA level AP adopts </a:t>
            </a:r>
          </a:p>
          <a:p>
            <a:pPr lvl="2"/>
            <a:r>
              <a:rPr lang="en-US" altLang="ko-KR" sz="1400" dirty="0" smtClean="0">
                <a:ea typeface="굴림" panose="020B0600000101010101" pitchFamily="34" charset="-127"/>
              </a:rPr>
              <a:t>Problem: even own BSS STAs might become hidden</a:t>
            </a:r>
          </a:p>
          <a:p>
            <a:pPr marL="342900" lvl="1" indent="-342900"/>
            <a:r>
              <a:rPr lang="en-US" altLang="ko-KR" sz="1600" dirty="0" smtClean="0">
                <a:ea typeface="굴림" panose="020B0600000101010101" pitchFamily="34" charset="-127"/>
              </a:rPr>
              <a:t>Adaptive CCA based on Color: use CCA=-82dBm for own BSS frames, but aggressive CCA for other frames [14/861r0, 14/372r2]</a:t>
            </a:r>
            <a:endParaRPr lang="en-US" altLang="ko-KR" sz="1400" dirty="0" smtClean="0">
              <a:ea typeface="굴림" panose="020B0600000101010101" pitchFamily="34" charset="-127"/>
            </a:endParaRPr>
          </a:p>
          <a:p>
            <a:pPr marL="342900" lvl="1" indent="-342900"/>
            <a:r>
              <a:rPr lang="en-US" altLang="ko-KR" sz="1600" dirty="0" smtClean="0">
                <a:ea typeface="굴림" panose="020B0600000101010101" pitchFamily="34" charset="-127"/>
              </a:rPr>
              <a:t>STAs announce what level of CCA they tolerate [14/872r0]</a:t>
            </a:r>
          </a:p>
          <a:p>
            <a:pPr lvl="2"/>
            <a:r>
              <a:rPr lang="en-US" altLang="ko-KR" sz="1400" dirty="0" smtClean="0">
                <a:ea typeface="굴림" panose="020B0600000101010101" pitchFamily="34" charset="-127"/>
              </a:rPr>
              <a:t>Promising solution, but interferes with MCS selection, makes the feedback loop complex and longer to converge</a:t>
            </a:r>
          </a:p>
          <a:p>
            <a:pPr marL="342900" lvl="1" indent="-342900"/>
            <a:r>
              <a:rPr lang="en-US" altLang="ko-KR" sz="1600" dirty="0" smtClean="0">
                <a:ea typeface="굴림" panose="020B0600000101010101" pitchFamily="34" charset="-127"/>
              </a:rPr>
              <a:t>…</a:t>
            </a:r>
          </a:p>
        </p:txBody>
      </p:sp>
    </p:spTree>
    <p:extLst>
      <p:ext uri="{BB962C8B-B14F-4D97-AF65-F5344CB8AC3E}">
        <p14:creationId xmlns:p14="http://schemas.microsoft.com/office/powerpoint/2010/main" val="2039726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General Adaptive CCA Solutions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내용 개체 틀 2"/>
          <p:cNvSpPr>
            <a:spLocks noGrp="1"/>
          </p:cNvSpPr>
          <p:nvPr>
            <p:ph idx="1"/>
          </p:nvPr>
        </p:nvSpPr>
        <p:spPr>
          <a:xfrm>
            <a:off x="381000" y="1676400"/>
            <a:ext cx="7772400" cy="4610100"/>
          </a:xfrm>
        </p:spPr>
        <p:txBody>
          <a:bodyPr/>
          <a:lstStyle/>
          <a:p>
            <a:r>
              <a:rPr lang="en-US" altLang="ko-KR" sz="2000" b="0" dirty="0" smtClean="0">
                <a:ea typeface="굴림" panose="020B0600000101010101" pitchFamily="34" charset="-127"/>
              </a:rPr>
              <a:t>Distributed: STAs decide on their own what CCA level to adopt</a:t>
            </a:r>
            <a:endParaRPr lang="en-US" altLang="ko-KR" sz="2200" b="0" dirty="0" smtClean="0">
              <a:ea typeface="굴림" panose="020B0600000101010101" pitchFamily="34" charset="-127"/>
            </a:endParaRPr>
          </a:p>
          <a:p>
            <a:pPr lvl="1"/>
            <a:r>
              <a:rPr lang="en-US" altLang="ko-KR" sz="1600" dirty="0" smtClean="0">
                <a:ea typeface="굴림" panose="020B0600000101010101" pitchFamily="34" charset="-127"/>
              </a:rPr>
              <a:t>Pros: Given each STA can acquire some knowledge of its surrounding, distributed solutions can reach some optimum level </a:t>
            </a:r>
          </a:p>
          <a:p>
            <a:pPr lvl="1"/>
            <a:r>
              <a:rPr lang="en-US" altLang="ko-KR" sz="1600" dirty="0" smtClean="0">
                <a:ea typeface="굴림" panose="020B0600000101010101" pitchFamily="34" charset="-127"/>
              </a:rPr>
              <a:t>Cons: Given practical consideration in certifications, a poor implementation might affect other STAs beyond intention  </a:t>
            </a:r>
          </a:p>
          <a:p>
            <a:r>
              <a:rPr lang="en-US" altLang="ko-KR" sz="2000" b="0" dirty="0" smtClean="0">
                <a:ea typeface="굴림" panose="020B0600000101010101" pitchFamily="34" charset="-127"/>
              </a:rPr>
              <a:t>Centralized: AP analyzes its surrounding and announces the best CCA level to its STAs</a:t>
            </a:r>
            <a:endParaRPr lang="en-US" altLang="ko-KR" sz="2200" b="0" dirty="0" smtClean="0">
              <a:ea typeface="굴림" panose="020B0600000101010101" pitchFamily="34" charset="-127"/>
            </a:endParaRPr>
          </a:p>
          <a:p>
            <a:pPr lvl="1"/>
            <a:r>
              <a:rPr lang="en-US" altLang="ko-KR" sz="1600" dirty="0" smtClean="0">
                <a:ea typeface="굴림" panose="020B0600000101010101" pitchFamily="34" charset="-127"/>
              </a:rPr>
              <a:t>Pros: Centralized and robust</a:t>
            </a:r>
          </a:p>
          <a:p>
            <a:pPr lvl="1"/>
            <a:r>
              <a:rPr lang="en-US" altLang="ko-KR" sz="1600" dirty="0" smtClean="0">
                <a:ea typeface="굴림" panose="020B0600000101010101" pitchFamily="34" charset="-127"/>
              </a:rPr>
              <a:t>Cons: There would still be STAs hidden to the AP but not to some of its STAs</a:t>
            </a:r>
          </a:p>
          <a:p>
            <a:endParaRPr lang="en-US" altLang="ko-KR" sz="2000" b="0" dirty="0" smtClean="0">
              <a:ea typeface="굴림" panose="020B0600000101010101" pitchFamily="34" charset="-127"/>
            </a:endParaRPr>
          </a:p>
          <a:p>
            <a:r>
              <a:rPr lang="en-US" altLang="ko-KR" sz="2000" b="0" dirty="0" smtClean="0">
                <a:ea typeface="굴림" panose="020B0600000101010101" pitchFamily="34" charset="-127"/>
              </a:rPr>
              <a:t>Centralized solutions inevitably are for a given duration, e.g. until AP establishes a new CCA threshold</a:t>
            </a:r>
          </a:p>
          <a:p>
            <a:r>
              <a:rPr lang="en-US" altLang="ko-KR" sz="2000" b="0" dirty="0" smtClean="0">
                <a:ea typeface="굴림" panose="020B0600000101010101" pitchFamily="34" charset="-127"/>
              </a:rPr>
              <a:t>Distributed solutions could be per-PPDU or per-duration</a:t>
            </a:r>
            <a:endParaRPr lang="en-US" altLang="ko-KR" b="0" dirty="0" smtClean="0">
              <a:ea typeface="굴림" panose="020B0600000101010101" pitchFamily="34" charset="-127"/>
            </a:endParaRPr>
          </a:p>
        </p:txBody>
      </p:sp>
    </p:spTree>
    <p:extLst>
      <p:ext uri="{BB962C8B-B14F-4D97-AF65-F5344CB8AC3E}">
        <p14:creationId xmlns:p14="http://schemas.microsoft.com/office/powerpoint/2010/main" val="4196217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panose="020B0600000101010101" pitchFamily="34" charset="-127"/>
              </a:rPr>
              <a:t>Conclusion</a:t>
            </a:r>
            <a:endParaRPr lang="en-US" dirty="0"/>
          </a:p>
        </p:txBody>
      </p:sp>
      <p:sp>
        <p:nvSpPr>
          <p:cNvPr id="3" name="Content Placeholder 2"/>
          <p:cNvSpPr>
            <a:spLocks noGrp="1"/>
          </p:cNvSpPr>
          <p:nvPr>
            <p:ph idx="1"/>
          </p:nvPr>
        </p:nvSpPr>
        <p:spPr/>
        <p:txBody>
          <a:bodyPr>
            <a:normAutofit lnSpcReduction="10000"/>
          </a:bodyPr>
          <a:lstStyle/>
          <a:p>
            <a:r>
              <a:rPr lang="en-US" altLang="ko-KR" sz="2000" b="0" dirty="0">
                <a:ea typeface="굴림" panose="020B0600000101010101" pitchFamily="34" charset="-127"/>
              </a:rPr>
              <a:t>These </a:t>
            </a:r>
            <a:r>
              <a:rPr lang="en-US" altLang="ko-KR" sz="2000" b="0" dirty="0" smtClean="0">
                <a:ea typeface="굴림" panose="020B0600000101010101" pitchFamily="34" charset="-127"/>
              </a:rPr>
              <a:t>contribution highlights the opportunities for adaptive CCA vs the static CCA used in current 802.11 amendments</a:t>
            </a:r>
          </a:p>
          <a:p>
            <a:endParaRPr lang="en-US" altLang="ko-KR" sz="2000" b="0" dirty="0">
              <a:ea typeface="굴림" panose="020B0600000101010101" pitchFamily="34" charset="-127"/>
            </a:endParaRPr>
          </a:p>
          <a:p>
            <a:r>
              <a:rPr lang="en-US" altLang="ko-KR" sz="2000" b="0" dirty="0" smtClean="0">
                <a:ea typeface="굴림" panose="020B0600000101010101" pitchFamily="34" charset="-127"/>
              </a:rPr>
              <a:t>However, we also point to the </a:t>
            </a:r>
            <a:r>
              <a:rPr lang="en-US" altLang="ko-KR" sz="2000" b="0" dirty="0">
                <a:ea typeface="굴림" panose="020B0600000101010101" pitchFamily="34" charset="-127"/>
              </a:rPr>
              <a:t>challenges </a:t>
            </a:r>
            <a:r>
              <a:rPr lang="en-US" altLang="ko-KR" sz="2000" b="0" dirty="0" smtClean="0">
                <a:ea typeface="굴림" panose="020B0600000101010101" pitchFamily="34" charset="-127"/>
              </a:rPr>
              <a:t>that adaptive </a:t>
            </a:r>
            <a:r>
              <a:rPr lang="en-US" altLang="ko-KR" sz="2000" b="0" dirty="0">
                <a:ea typeface="굴림" panose="020B0600000101010101" pitchFamily="34" charset="-127"/>
              </a:rPr>
              <a:t>CCA </a:t>
            </a:r>
            <a:r>
              <a:rPr lang="en-US" altLang="ko-KR" sz="2000" b="0" dirty="0" smtClean="0">
                <a:ea typeface="굴림" panose="020B0600000101010101" pitchFamily="34" charset="-127"/>
              </a:rPr>
              <a:t>brings</a:t>
            </a:r>
          </a:p>
          <a:p>
            <a:endParaRPr lang="en-US" altLang="ko-KR" sz="2000" b="0" dirty="0">
              <a:ea typeface="굴림" panose="020B0600000101010101" pitchFamily="34" charset="-127"/>
            </a:endParaRPr>
          </a:p>
          <a:p>
            <a:r>
              <a:rPr lang="en-US" altLang="ko-KR" sz="2000" b="0" dirty="0" smtClean="0">
                <a:ea typeface="굴림" panose="020B0600000101010101" pitchFamily="34" charset="-127"/>
              </a:rPr>
              <a:t>Particularly, we highlight that:</a:t>
            </a:r>
            <a:endParaRPr lang="en-US" altLang="ko-KR" sz="2000" b="0" dirty="0">
              <a:ea typeface="굴림" panose="020B0600000101010101" pitchFamily="34" charset="-127"/>
            </a:endParaRPr>
          </a:p>
          <a:p>
            <a:pPr lvl="1"/>
            <a:r>
              <a:rPr lang="en-US" altLang="ko-KR" sz="1600" dirty="0">
                <a:ea typeface="굴림" panose="020B0600000101010101" pitchFamily="34" charset="-127"/>
              </a:rPr>
              <a:t>additionally introduced hidden nodes due to CCA&gt;-</a:t>
            </a:r>
            <a:r>
              <a:rPr lang="en-US" altLang="ko-KR" sz="1600" dirty="0" smtClean="0">
                <a:ea typeface="굴림" panose="020B0600000101010101" pitchFamily="34" charset="-127"/>
              </a:rPr>
              <a:t>82dBm would increase collision and unfairness</a:t>
            </a:r>
          </a:p>
          <a:p>
            <a:pPr lvl="1"/>
            <a:r>
              <a:rPr lang="en-US" altLang="ko-KR" sz="1600" dirty="0" smtClean="0">
                <a:ea typeface="굴림" panose="020B0600000101010101" pitchFamily="34" charset="-127"/>
              </a:rPr>
              <a:t>increased fluctuation of interference level during a packet transmission which requires more robust rate adaptation and larger margin</a:t>
            </a:r>
            <a:endParaRPr lang="en-US" altLang="ko-KR" sz="1600" dirty="0">
              <a:ea typeface="굴림" panose="020B0600000101010101" pitchFamily="34" charset="-127"/>
            </a:endParaRPr>
          </a:p>
          <a:p>
            <a:pPr lvl="1"/>
            <a:r>
              <a:rPr lang="en-US" altLang="ko-KR" sz="1600" dirty="0">
                <a:ea typeface="굴림" panose="020B0600000101010101" pitchFamily="34" charset="-127"/>
              </a:rPr>
              <a:t>increased </a:t>
            </a:r>
            <a:r>
              <a:rPr lang="en-US" altLang="ko-KR" sz="1600" dirty="0" smtClean="0">
                <a:ea typeface="굴림" panose="020B0600000101010101" pitchFamily="34" charset="-127"/>
              </a:rPr>
              <a:t>overhead due to more frequent use of RTS/CTS </a:t>
            </a:r>
            <a:r>
              <a:rPr lang="en-US" altLang="ko-KR" sz="1600" dirty="0">
                <a:ea typeface="굴림" panose="020B0600000101010101" pitchFamily="34" charset="-127"/>
              </a:rPr>
              <a:t>for all frames</a:t>
            </a:r>
          </a:p>
          <a:p>
            <a:pPr lvl="1"/>
            <a:r>
              <a:rPr lang="en-US" altLang="ko-KR" sz="1600" dirty="0" smtClean="0">
                <a:ea typeface="굴림" panose="020B0600000101010101" pitchFamily="34" charset="-127"/>
              </a:rPr>
              <a:t>unfairness </a:t>
            </a:r>
            <a:r>
              <a:rPr lang="en-US" altLang="ko-KR" sz="1600" dirty="0">
                <a:ea typeface="굴림" panose="020B0600000101010101" pitchFamily="34" charset="-127"/>
              </a:rPr>
              <a:t>toward legacy devices  </a:t>
            </a:r>
          </a:p>
          <a:p>
            <a:endParaRPr lang="en-US" sz="2000" b="0" dirty="0" smtClean="0"/>
          </a:p>
          <a:p>
            <a:r>
              <a:rPr lang="en-US" sz="2000" b="0" dirty="0" smtClean="0"/>
              <a:t>Proposals for adaptive CCA should consider above challenges</a:t>
            </a:r>
            <a:endParaRPr lang="en-US" b="0"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88994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Static vs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내용 개체 틀 2"/>
          <p:cNvSpPr>
            <a:spLocks noGrp="1"/>
          </p:cNvSpPr>
          <p:nvPr>
            <p:ph idx="1"/>
          </p:nvPr>
        </p:nvSpPr>
        <p:spPr>
          <a:xfrm>
            <a:off x="381000" y="1676400"/>
            <a:ext cx="4867275" cy="4648200"/>
          </a:xfrm>
        </p:spPr>
        <p:txBody>
          <a:bodyPr>
            <a:normAutofit lnSpcReduction="10000"/>
          </a:bodyPr>
          <a:lstStyle/>
          <a:p>
            <a:r>
              <a:rPr lang="en-US" altLang="ko-KR" sz="2000" b="0" dirty="0" smtClean="0">
                <a:ea typeface="굴림" panose="020B0600000101010101" pitchFamily="34" charset="-127"/>
              </a:rPr>
              <a:t>CCA is fixed in current IEEE amendments. However, theoretically it is better to adapt CCA, for each BSS, to an optimum level that depends on the locations of the STA vs the AP, and neighboring BSS/OBSS</a:t>
            </a:r>
          </a:p>
          <a:p>
            <a:r>
              <a:rPr lang="en-US" altLang="ko-KR" sz="2000" b="0" dirty="0" smtClean="0">
                <a:ea typeface="굴림" panose="020B0600000101010101" pitchFamily="34" charset="-127"/>
              </a:rPr>
              <a:t>For instance, in this BSS the STAs would </a:t>
            </a:r>
            <a:r>
              <a:rPr lang="en-US" altLang="ko-KR" sz="2000" b="0" dirty="0" err="1" smtClean="0">
                <a:ea typeface="굴림" panose="020B0600000101010101" pitchFamily="34" charset="-127"/>
              </a:rPr>
              <a:t>backoff</a:t>
            </a:r>
            <a:r>
              <a:rPr lang="en-US" altLang="ko-KR" sz="2000" b="0" dirty="0" smtClean="0">
                <a:ea typeface="굴림" panose="020B0600000101010101" pitchFamily="34" charset="-127"/>
              </a:rPr>
              <a:t> if they receive frame from any node within their coverage </a:t>
            </a:r>
          </a:p>
          <a:p>
            <a:r>
              <a:rPr lang="en-US" altLang="ko-KR" sz="2000" b="0" dirty="0" smtClean="0">
                <a:ea typeface="굴림" panose="020B0600000101010101" pitchFamily="34" charset="-127"/>
              </a:rPr>
              <a:t>However, given the location of the nodes in this BSS, they can adopt a CCA&gt;-82dBm</a:t>
            </a:r>
          </a:p>
          <a:p>
            <a:pPr lvl="1"/>
            <a:r>
              <a:rPr lang="en-US" altLang="ko-KR" sz="1600" dirty="0" smtClean="0">
                <a:ea typeface="굴림" panose="020B0600000101010101" pitchFamily="34" charset="-127"/>
              </a:rPr>
              <a:t>As long as the AP receives all the STAs above the new CCA</a:t>
            </a:r>
          </a:p>
          <a:p>
            <a:pPr lvl="1"/>
            <a:r>
              <a:rPr lang="en-US" altLang="ko-KR" sz="1600" dirty="0" smtClean="0">
                <a:ea typeface="굴림" panose="020B0600000101010101" pitchFamily="34" charset="-127"/>
              </a:rPr>
              <a:t>As long as STAs defer to each other based on the new CCA value (preferably)</a:t>
            </a:r>
          </a:p>
          <a:p>
            <a:endParaRPr lang="en-US" altLang="ko-KR" b="0" dirty="0" smtClean="0">
              <a:ea typeface="굴림" panose="020B0600000101010101" pitchFamily="34" charset="-127"/>
            </a:endParaRPr>
          </a:p>
        </p:txBody>
      </p:sp>
      <p:grpSp>
        <p:nvGrpSpPr>
          <p:cNvPr id="7" name="Group 40"/>
          <p:cNvGrpSpPr>
            <a:grpSpLocks/>
          </p:cNvGrpSpPr>
          <p:nvPr/>
        </p:nvGrpSpPr>
        <p:grpSpPr bwMode="auto">
          <a:xfrm>
            <a:off x="5410200" y="1981200"/>
            <a:ext cx="3200400" cy="3386138"/>
            <a:chOff x="1761156" y="3062694"/>
            <a:chExt cx="3200400" cy="3386505"/>
          </a:xfrm>
        </p:grpSpPr>
        <p:sp>
          <p:nvSpPr>
            <p:cNvPr id="8" name="Oval 1"/>
            <p:cNvSpPr>
              <a:spLocks noChangeArrowheads="1"/>
            </p:cNvSpPr>
            <p:nvPr/>
          </p:nvSpPr>
          <p:spPr bwMode="auto">
            <a:xfrm>
              <a:off x="2980356" y="4053294"/>
              <a:ext cx="228600" cy="228600"/>
            </a:xfrm>
            <a:prstGeom prst="ellipse">
              <a:avLst/>
            </a:prstGeom>
            <a:solidFill>
              <a:srgbClr val="FF0000"/>
            </a:solidFill>
            <a:ln w="12700" algn="ctr">
              <a:solidFill>
                <a:srgbClr val="FF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6"/>
            <p:cNvSpPr>
              <a:spLocks noChangeArrowheads="1"/>
            </p:cNvSpPr>
            <p:nvPr/>
          </p:nvSpPr>
          <p:spPr bwMode="auto">
            <a:xfrm>
              <a:off x="3589956" y="4813707"/>
              <a:ext cx="228600" cy="228600"/>
            </a:xfrm>
            <a:prstGeom prst="ellipse">
              <a:avLst/>
            </a:prstGeom>
            <a:solidFill>
              <a:srgbClr val="99CCFF"/>
            </a:solidFill>
            <a:ln w="12700" algn="ctr">
              <a:solidFill>
                <a:srgbClr val="0070C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Oval 4"/>
            <p:cNvSpPr>
              <a:spLocks noChangeArrowheads="1"/>
            </p:cNvSpPr>
            <p:nvPr/>
          </p:nvSpPr>
          <p:spPr bwMode="auto">
            <a:xfrm>
              <a:off x="2142156" y="3521481"/>
              <a:ext cx="2438400" cy="2360613"/>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1" name="Oval 9"/>
            <p:cNvSpPr>
              <a:spLocks noChangeArrowheads="1"/>
            </p:cNvSpPr>
            <p:nvPr/>
          </p:nvSpPr>
          <p:spPr bwMode="auto">
            <a:xfrm>
              <a:off x="2523156" y="3672294"/>
              <a:ext cx="2438400" cy="2360613"/>
            </a:xfrm>
            <a:prstGeom prst="ellipse">
              <a:avLst/>
            </a:prstGeom>
            <a:noFill/>
            <a:ln w="12700" algn="ctr">
              <a:solidFill>
                <a:srgbClr val="0070C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10"/>
            <p:cNvSpPr>
              <a:spLocks noChangeArrowheads="1"/>
            </p:cNvSpPr>
            <p:nvPr/>
          </p:nvSpPr>
          <p:spPr bwMode="auto">
            <a:xfrm>
              <a:off x="1837356" y="3062694"/>
              <a:ext cx="2438400" cy="2360613"/>
            </a:xfrm>
            <a:prstGeom prst="ellipse">
              <a:avLst/>
            </a:prstGeom>
            <a:noFill/>
            <a:ln w="12700" algn="ctr">
              <a:solidFill>
                <a:srgbClr val="FF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TextBox 5"/>
            <p:cNvSpPr txBox="1">
              <a:spLocks noChangeArrowheads="1"/>
            </p:cNvSpPr>
            <p:nvPr/>
          </p:nvSpPr>
          <p:spPr bwMode="auto">
            <a:xfrm>
              <a:off x="2971800" y="467600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14" name="TextBox 12"/>
            <p:cNvSpPr txBox="1">
              <a:spLocks noChangeArrowheads="1"/>
            </p:cNvSpPr>
            <p:nvPr/>
          </p:nvSpPr>
          <p:spPr bwMode="auto">
            <a:xfrm>
              <a:off x="2898857" y="4233495"/>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5" name="TextBox 13"/>
            <p:cNvSpPr txBox="1">
              <a:spLocks noChangeArrowheads="1"/>
            </p:cNvSpPr>
            <p:nvPr/>
          </p:nvSpPr>
          <p:spPr bwMode="auto">
            <a:xfrm>
              <a:off x="3508457" y="4993908"/>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6" name="Oval 15"/>
            <p:cNvSpPr/>
            <p:nvPr/>
          </p:nvSpPr>
          <p:spPr bwMode="auto">
            <a:xfrm>
              <a:off x="3285156" y="4586859"/>
              <a:ext cx="228600" cy="228625"/>
            </a:xfrm>
            <a:prstGeom prst="ellipse">
              <a:avLst/>
            </a:prstGeom>
            <a:solidFill>
              <a:schemeClr val="accent4"/>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17" name="TextBox 28"/>
            <p:cNvSpPr txBox="1">
              <a:spLocks noChangeArrowheads="1"/>
            </p:cNvSpPr>
            <p:nvPr/>
          </p:nvSpPr>
          <p:spPr bwMode="auto">
            <a:xfrm>
              <a:off x="1837356" y="5819001"/>
              <a:ext cx="534121" cy="276999"/>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BSS1</a:t>
              </a:r>
            </a:p>
          </p:txBody>
        </p:sp>
        <p:sp>
          <p:nvSpPr>
            <p:cNvPr id="18" name="TextBox 32"/>
            <p:cNvSpPr txBox="1">
              <a:spLocks noChangeArrowheads="1"/>
            </p:cNvSpPr>
            <p:nvPr/>
          </p:nvSpPr>
          <p:spPr bwMode="auto">
            <a:xfrm>
              <a:off x="1761156" y="6172200"/>
              <a:ext cx="11256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CCA=-82dBm</a:t>
              </a:r>
            </a:p>
          </p:txBody>
        </p:sp>
        <p:cxnSp>
          <p:nvCxnSpPr>
            <p:cNvPr id="19" name="Straight Connector 30"/>
            <p:cNvCxnSpPr>
              <a:cxnSpLocks noChangeShapeType="1"/>
            </p:cNvCxnSpPr>
            <p:nvPr/>
          </p:nvCxnSpPr>
          <p:spPr bwMode="auto">
            <a:xfrm>
              <a:off x="2895600" y="6324600"/>
              <a:ext cx="1761156" cy="26214"/>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06824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Static vs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내용 개체 틀 2"/>
          <p:cNvSpPr>
            <a:spLocks noGrp="1"/>
          </p:cNvSpPr>
          <p:nvPr>
            <p:ph idx="1"/>
          </p:nvPr>
        </p:nvSpPr>
        <p:spPr>
          <a:xfrm>
            <a:off x="381000" y="1676400"/>
            <a:ext cx="8305800" cy="1600200"/>
          </a:xfrm>
        </p:spPr>
        <p:txBody>
          <a:bodyPr/>
          <a:lstStyle/>
          <a:p>
            <a:r>
              <a:rPr lang="en-US" altLang="ko-KR" sz="2000" b="0" smtClean="0">
                <a:ea typeface="굴림" panose="020B0600000101010101" pitchFamily="34" charset="-127"/>
              </a:rPr>
              <a:t>Adapting the CCA level should consider potential STAs nearby</a:t>
            </a:r>
          </a:p>
          <a:p>
            <a:r>
              <a:rPr lang="en-US" altLang="ko-KR" sz="2000" b="0" smtClean="0">
                <a:ea typeface="굴림" panose="020B0600000101010101" pitchFamily="34" charset="-127"/>
              </a:rPr>
              <a:t>In Below, adopting a CCA&gt;-82dBm by either of BSS is less likely to hurt the operation of the other BSS significantly </a:t>
            </a:r>
          </a:p>
          <a:p>
            <a:r>
              <a:rPr lang="en-US" altLang="ko-KR" sz="2000" b="0" smtClean="0">
                <a:ea typeface="굴림" panose="020B0600000101010101" pitchFamily="34" charset="-127"/>
              </a:rPr>
              <a:t>But this is not always the case …   </a:t>
            </a:r>
          </a:p>
        </p:txBody>
      </p:sp>
      <p:grpSp>
        <p:nvGrpSpPr>
          <p:cNvPr id="7" name="Group 16"/>
          <p:cNvGrpSpPr>
            <a:grpSpLocks/>
          </p:cNvGrpSpPr>
          <p:nvPr/>
        </p:nvGrpSpPr>
        <p:grpSpPr bwMode="auto">
          <a:xfrm>
            <a:off x="3513138" y="3644900"/>
            <a:ext cx="4259262" cy="2700338"/>
            <a:chOff x="-304800" y="3394048"/>
            <a:chExt cx="4258644" cy="2700365"/>
          </a:xfrm>
        </p:grpSpPr>
        <p:sp>
          <p:nvSpPr>
            <p:cNvPr id="8" name="Oval 17"/>
            <p:cNvSpPr>
              <a:spLocks noChangeArrowheads="1"/>
            </p:cNvSpPr>
            <p:nvPr/>
          </p:nvSpPr>
          <p:spPr bwMode="auto">
            <a:xfrm>
              <a:off x="838200" y="4384648"/>
              <a:ext cx="228600" cy="228600"/>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18"/>
            <p:cNvSpPr>
              <a:spLocks noChangeArrowheads="1"/>
            </p:cNvSpPr>
            <p:nvPr/>
          </p:nvSpPr>
          <p:spPr bwMode="auto">
            <a:xfrm>
              <a:off x="2133600" y="4875213"/>
              <a:ext cx="228600" cy="228600"/>
            </a:xfrm>
            <a:prstGeom prst="ellipse">
              <a:avLst/>
            </a:prstGeom>
            <a:noFill/>
            <a:ln w="12700" algn="ctr">
              <a:solidFill>
                <a:srgbClr val="0070C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Oval 19"/>
            <p:cNvSpPr>
              <a:spLocks noChangeArrowheads="1"/>
            </p:cNvSpPr>
            <p:nvPr/>
          </p:nvSpPr>
          <p:spPr bwMode="auto">
            <a:xfrm>
              <a:off x="685800" y="3582987"/>
              <a:ext cx="2438400" cy="2360613"/>
            </a:xfrm>
            <a:prstGeom prst="ellips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1" name="Oval 20"/>
            <p:cNvSpPr>
              <a:spLocks noChangeArrowheads="1"/>
            </p:cNvSpPr>
            <p:nvPr/>
          </p:nvSpPr>
          <p:spPr bwMode="auto">
            <a:xfrm>
              <a:off x="1066800" y="3733800"/>
              <a:ext cx="2438400" cy="2360613"/>
            </a:xfrm>
            <a:prstGeom prst="ellipse">
              <a:avLst/>
            </a:prstGeom>
            <a:noFill/>
            <a:ln w="12700" algn="ctr">
              <a:solidFill>
                <a:srgbClr val="0070C0"/>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21"/>
            <p:cNvSpPr>
              <a:spLocks noChangeArrowheads="1"/>
            </p:cNvSpPr>
            <p:nvPr/>
          </p:nvSpPr>
          <p:spPr bwMode="auto">
            <a:xfrm>
              <a:off x="-304800" y="3394048"/>
              <a:ext cx="2438400" cy="2360613"/>
            </a:xfrm>
            <a:prstGeom prst="ellipse">
              <a:avLst/>
            </a:prstGeom>
            <a:noFill/>
            <a:ln w="12700" algn="ctr">
              <a:solidFill>
                <a:srgbClr val="FF0000"/>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TextBox 22"/>
            <p:cNvSpPr txBox="1">
              <a:spLocks noChangeArrowheads="1"/>
            </p:cNvSpPr>
            <p:nvPr/>
          </p:nvSpPr>
          <p:spPr bwMode="auto">
            <a:xfrm>
              <a:off x="1676400" y="484026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14" name="TextBox 23"/>
            <p:cNvSpPr txBox="1">
              <a:spLocks noChangeArrowheads="1"/>
            </p:cNvSpPr>
            <p:nvPr/>
          </p:nvSpPr>
          <p:spPr bwMode="auto">
            <a:xfrm>
              <a:off x="739843" y="4552721"/>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5" name="TextBox 24"/>
            <p:cNvSpPr txBox="1">
              <a:spLocks noChangeArrowheads="1"/>
            </p:cNvSpPr>
            <p:nvPr/>
          </p:nvSpPr>
          <p:spPr bwMode="auto">
            <a:xfrm>
              <a:off x="2052101" y="5055414"/>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16" name="Oval 25"/>
            <p:cNvSpPr>
              <a:spLocks noChangeArrowheads="1"/>
            </p:cNvSpPr>
            <p:nvPr/>
          </p:nvSpPr>
          <p:spPr bwMode="auto">
            <a:xfrm>
              <a:off x="1828800" y="4648200"/>
              <a:ext cx="228600" cy="2286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TextBox 26"/>
            <p:cNvSpPr txBox="1">
              <a:spLocks noChangeArrowheads="1"/>
            </p:cNvSpPr>
            <p:nvPr/>
          </p:nvSpPr>
          <p:spPr bwMode="auto">
            <a:xfrm>
              <a:off x="3419723" y="5630304"/>
              <a:ext cx="534121" cy="276999"/>
            </a:xfrm>
            <a:prstGeom prst="rect">
              <a:avLst/>
            </a:prstGeom>
            <a:noFill/>
            <a:ln w="9525">
              <a:solidFill>
                <a:schemeClr val="tx1"/>
              </a:solidFill>
              <a:prstDash val="lgDashDotDot"/>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BSS2</a:t>
              </a:r>
            </a:p>
          </p:txBody>
        </p:sp>
      </p:grpSp>
      <p:grpSp>
        <p:nvGrpSpPr>
          <p:cNvPr id="18" name="Group 40"/>
          <p:cNvGrpSpPr>
            <a:grpSpLocks/>
          </p:cNvGrpSpPr>
          <p:nvPr/>
        </p:nvGrpSpPr>
        <p:grpSpPr bwMode="auto">
          <a:xfrm>
            <a:off x="1676400" y="3124200"/>
            <a:ext cx="3200400" cy="3386138"/>
            <a:chOff x="1761156" y="3062694"/>
            <a:chExt cx="3200400" cy="3386505"/>
          </a:xfrm>
        </p:grpSpPr>
        <p:sp>
          <p:nvSpPr>
            <p:cNvPr id="19" name="Oval 1"/>
            <p:cNvSpPr>
              <a:spLocks noChangeArrowheads="1"/>
            </p:cNvSpPr>
            <p:nvPr/>
          </p:nvSpPr>
          <p:spPr bwMode="auto">
            <a:xfrm>
              <a:off x="2980356" y="4053294"/>
              <a:ext cx="228600" cy="228600"/>
            </a:xfrm>
            <a:prstGeom prst="ellipse">
              <a:avLst/>
            </a:prstGeom>
            <a:solidFill>
              <a:srgbClr val="FF0000"/>
            </a:solidFill>
            <a:ln w="12700" algn="ctr">
              <a:solidFill>
                <a:srgbClr val="FF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6"/>
            <p:cNvSpPr>
              <a:spLocks noChangeArrowheads="1"/>
            </p:cNvSpPr>
            <p:nvPr/>
          </p:nvSpPr>
          <p:spPr bwMode="auto">
            <a:xfrm>
              <a:off x="3589956" y="4813707"/>
              <a:ext cx="228600" cy="228600"/>
            </a:xfrm>
            <a:prstGeom prst="ellipse">
              <a:avLst/>
            </a:prstGeom>
            <a:solidFill>
              <a:srgbClr val="99CCFF"/>
            </a:solidFill>
            <a:ln w="12700" algn="ctr">
              <a:solidFill>
                <a:srgbClr val="0070C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1" name="Oval 4"/>
            <p:cNvSpPr>
              <a:spLocks noChangeArrowheads="1"/>
            </p:cNvSpPr>
            <p:nvPr/>
          </p:nvSpPr>
          <p:spPr bwMode="auto">
            <a:xfrm>
              <a:off x="2142156" y="3521481"/>
              <a:ext cx="2438400" cy="2360613"/>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9"/>
            <p:cNvSpPr>
              <a:spLocks noChangeArrowheads="1"/>
            </p:cNvSpPr>
            <p:nvPr/>
          </p:nvSpPr>
          <p:spPr bwMode="auto">
            <a:xfrm>
              <a:off x="2523156" y="3672294"/>
              <a:ext cx="2438400" cy="2360613"/>
            </a:xfrm>
            <a:prstGeom prst="ellipse">
              <a:avLst/>
            </a:prstGeom>
            <a:noFill/>
            <a:ln w="12700" algn="ctr">
              <a:solidFill>
                <a:srgbClr val="0070C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3" name="Oval 10"/>
            <p:cNvSpPr>
              <a:spLocks noChangeArrowheads="1"/>
            </p:cNvSpPr>
            <p:nvPr/>
          </p:nvSpPr>
          <p:spPr bwMode="auto">
            <a:xfrm>
              <a:off x="1837356" y="3062694"/>
              <a:ext cx="2438400" cy="2360613"/>
            </a:xfrm>
            <a:prstGeom prst="ellipse">
              <a:avLst/>
            </a:prstGeom>
            <a:noFill/>
            <a:ln w="12700" algn="ctr">
              <a:solidFill>
                <a:srgbClr val="FF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TextBox 5"/>
            <p:cNvSpPr txBox="1">
              <a:spLocks noChangeArrowheads="1"/>
            </p:cNvSpPr>
            <p:nvPr/>
          </p:nvSpPr>
          <p:spPr bwMode="auto">
            <a:xfrm>
              <a:off x="2971800" y="4676001"/>
              <a:ext cx="380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AP</a:t>
              </a:r>
            </a:p>
          </p:txBody>
        </p:sp>
        <p:sp>
          <p:nvSpPr>
            <p:cNvPr id="25" name="TextBox 12"/>
            <p:cNvSpPr txBox="1">
              <a:spLocks noChangeArrowheads="1"/>
            </p:cNvSpPr>
            <p:nvPr/>
          </p:nvSpPr>
          <p:spPr bwMode="auto">
            <a:xfrm>
              <a:off x="2898857" y="4233495"/>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26" name="TextBox 13"/>
            <p:cNvSpPr txBox="1">
              <a:spLocks noChangeArrowheads="1"/>
            </p:cNvSpPr>
            <p:nvPr/>
          </p:nvSpPr>
          <p:spPr bwMode="auto">
            <a:xfrm>
              <a:off x="3508457" y="4993908"/>
              <a:ext cx="4624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a:t>
              </a:r>
            </a:p>
          </p:txBody>
        </p:sp>
        <p:sp>
          <p:nvSpPr>
            <p:cNvPr id="27" name="Oval 26"/>
            <p:cNvSpPr/>
            <p:nvPr/>
          </p:nvSpPr>
          <p:spPr bwMode="auto">
            <a:xfrm>
              <a:off x="3285156" y="4586859"/>
              <a:ext cx="228600" cy="228625"/>
            </a:xfrm>
            <a:prstGeom prst="ellipse">
              <a:avLst/>
            </a:prstGeom>
            <a:solidFill>
              <a:schemeClr val="accent4"/>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8" name="TextBox 28"/>
            <p:cNvSpPr txBox="1">
              <a:spLocks noChangeArrowheads="1"/>
            </p:cNvSpPr>
            <p:nvPr/>
          </p:nvSpPr>
          <p:spPr bwMode="auto">
            <a:xfrm>
              <a:off x="1837356" y="5819001"/>
              <a:ext cx="534121" cy="276999"/>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BSS1</a:t>
              </a:r>
            </a:p>
          </p:txBody>
        </p:sp>
        <p:sp>
          <p:nvSpPr>
            <p:cNvPr id="29" name="TextBox 32"/>
            <p:cNvSpPr txBox="1">
              <a:spLocks noChangeArrowheads="1"/>
            </p:cNvSpPr>
            <p:nvPr/>
          </p:nvSpPr>
          <p:spPr bwMode="auto">
            <a:xfrm>
              <a:off x="1761156" y="6172200"/>
              <a:ext cx="112562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CCA=-82dBm</a:t>
              </a:r>
            </a:p>
          </p:txBody>
        </p:sp>
        <p:cxnSp>
          <p:nvCxnSpPr>
            <p:cNvPr id="30" name="Straight Connector 30"/>
            <p:cNvCxnSpPr>
              <a:cxnSpLocks noChangeShapeType="1"/>
            </p:cNvCxnSpPr>
            <p:nvPr/>
          </p:nvCxnSpPr>
          <p:spPr bwMode="auto">
            <a:xfrm>
              <a:off x="2895600" y="6248400"/>
              <a:ext cx="1761156" cy="26214"/>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31" name="Straight Connector 43"/>
            <p:cNvCxnSpPr>
              <a:cxnSpLocks noChangeShapeType="1"/>
            </p:cNvCxnSpPr>
            <p:nvPr/>
          </p:nvCxnSpPr>
          <p:spPr bwMode="auto">
            <a:xfrm>
              <a:off x="2895600" y="6324600"/>
              <a:ext cx="1761156" cy="34952"/>
            </a:xfrm>
            <a:prstGeom prst="lin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182006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내용 개체 틀 2"/>
          <p:cNvSpPr>
            <a:spLocks noGrp="1"/>
          </p:cNvSpPr>
          <p:nvPr>
            <p:ph idx="1"/>
          </p:nvPr>
        </p:nvSpPr>
        <p:spPr>
          <a:xfrm>
            <a:off x="381000" y="1676400"/>
            <a:ext cx="8305800" cy="1946275"/>
          </a:xfrm>
        </p:spPr>
        <p:txBody>
          <a:bodyPr/>
          <a:lstStyle/>
          <a:p>
            <a:r>
              <a:rPr lang="en-US" altLang="ko-KR" sz="2000" b="0" dirty="0" smtClean="0">
                <a:ea typeface="굴림" panose="020B0600000101010101" pitchFamily="34" charset="-127"/>
              </a:rPr>
              <a:t>An immediate consequence of less sensitive CCA is additional hidden nodes that appear. All the classical problems (solutions) with hidden nodes apply to the newly introduced hidden nodes. </a:t>
            </a:r>
          </a:p>
          <a:p>
            <a:r>
              <a:rPr lang="en-US" altLang="ko-KR" sz="2000" b="0" dirty="0" smtClean="0">
                <a:ea typeface="굴림" panose="020B0600000101010101" pitchFamily="34" charset="-127"/>
              </a:rPr>
              <a:t>In this figure, STAs are not labeled as AP/client</a:t>
            </a:r>
            <a:endParaRPr lang="en-US" altLang="ko-KR" sz="1600" b="0" dirty="0" smtClean="0">
              <a:ea typeface="굴림" panose="020B0600000101010101" pitchFamily="34" charset="-127"/>
            </a:endParaRPr>
          </a:p>
          <a:p>
            <a:endParaRPr lang="en-US" altLang="ko-KR" sz="2000" b="0" dirty="0" smtClean="0">
              <a:ea typeface="굴림" panose="020B0600000101010101" pitchFamily="34" charset="-127"/>
            </a:endParaRPr>
          </a:p>
        </p:txBody>
      </p:sp>
      <p:grpSp>
        <p:nvGrpSpPr>
          <p:cNvPr id="7" name="Group 9"/>
          <p:cNvGrpSpPr>
            <a:grpSpLocks/>
          </p:cNvGrpSpPr>
          <p:nvPr/>
        </p:nvGrpSpPr>
        <p:grpSpPr bwMode="auto">
          <a:xfrm>
            <a:off x="2743200" y="2859088"/>
            <a:ext cx="6248400" cy="3565525"/>
            <a:chOff x="457200" y="2517759"/>
            <a:chExt cx="6248400" cy="3566161"/>
          </a:xfrm>
        </p:grpSpPr>
        <p:sp>
          <p:nvSpPr>
            <p:cNvPr id="8" name="Oval 1"/>
            <p:cNvSpPr>
              <a:spLocks noChangeArrowheads="1"/>
            </p:cNvSpPr>
            <p:nvPr/>
          </p:nvSpPr>
          <p:spPr bwMode="auto">
            <a:xfrm>
              <a:off x="2819400" y="2517759"/>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6"/>
            <p:cNvSpPr>
              <a:spLocks noChangeArrowheads="1"/>
            </p:cNvSpPr>
            <p:nvPr/>
          </p:nvSpPr>
          <p:spPr bwMode="auto">
            <a:xfrm>
              <a:off x="3657600" y="3279760"/>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5"/>
            <p:cNvSpPr txBox="1">
              <a:spLocks noChangeArrowheads="1"/>
            </p:cNvSpPr>
            <p:nvPr/>
          </p:nvSpPr>
          <p:spPr bwMode="auto">
            <a:xfrm>
              <a:off x="4358318" y="4349430"/>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12"/>
            <p:cNvSpPr>
              <a:spLocks noChangeArrowheads="1"/>
            </p:cNvSpPr>
            <p:nvPr/>
          </p:nvSpPr>
          <p:spPr bwMode="auto">
            <a:xfrm>
              <a:off x="4663118" y="34043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13"/>
            <p:cNvSpPr>
              <a:spLocks noChangeArrowheads="1"/>
            </p:cNvSpPr>
            <p:nvPr/>
          </p:nvSpPr>
          <p:spPr bwMode="auto">
            <a:xfrm>
              <a:off x="3977318" y="37853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14"/>
            <p:cNvSpPr>
              <a:spLocks noChangeArrowheads="1"/>
            </p:cNvSpPr>
            <p:nvPr/>
          </p:nvSpPr>
          <p:spPr bwMode="auto">
            <a:xfrm>
              <a:off x="4053518" y="4471159"/>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15"/>
            <p:cNvSpPr>
              <a:spLocks noChangeArrowheads="1"/>
            </p:cNvSpPr>
            <p:nvPr/>
          </p:nvSpPr>
          <p:spPr bwMode="auto">
            <a:xfrm>
              <a:off x="4967918" y="465136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16"/>
            <p:cNvSpPr>
              <a:spLocks noChangeArrowheads="1"/>
            </p:cNvSpPr>
            <p:nvPr/>
          </p:nvSpPr>
          <p:spPr bwMode="auto">
            <a:xfrm>
              <a:off x="5577518" y="483156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17"/>
            <p:cNvSpPr>
              <a:spLocks noChangeArrowheads="1"/>
            </p:cNvSpPr>
            <p:nvPr/>
          </p:nvSpPr>
          <p:spPr bwMode="auto">
            <a:xfrm>
              <a:off x="5044118" y="28225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18"/>
            <p:cNvSpPr>
              <a:spLocks noChangeArrowheads="1"/>
            </p:cNvSpPr>
            <p:nvPr/>
          </p:nvSpPr>
          <p:spPr bwMode="auto">
            <a:xfrm>
              <a:off x="3748718" y="32035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19"/>
            <p:cNvSpPr>
              <a:spLocks noChangeArrowheads="1"/>
            </p:cNvSpPr>
            <p:nvPr/>
          </p:nvSpPr>
          <p:spPr bwMode="auto">
            <a:xfrm>
              <a:off x="3443918" y="4775959"/>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20"/>
            <p:cNvSpPr>
              <a:spLocks noChangeArrowheads="1"/>
            </p:cNvSpPr>
            <p:nvPr/>
          </p:nvSpPr>
          <p:spPr bwMode="auto">
            <a:xfrm>
              <a:off x="4663118" y="571816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5881688" y="5718730"/>
              <a:ext cx="184150"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22"/>
            <p:cNvSpPr>
              <a:spLocks noChangeArrowheads="1"/>
            </p:cNvSpPr>
            <p:nvPr/>
          </p:nvSpPr>
          <p:spPr bwMode="auto">
            <a:xfrm>
              <a:off x="3429000" y="434340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2667000" y="3760993"/>
              <a:ext cx="182563"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Rectangular Callout 8"/>
            <p:cNvSpPr>
              <a:spLocks noChangeArrowheads="1"/>
            </p:cNvSpPr>
            <p:nvPr/>
          </p:nvSpPr>
          <p:spPr bwMode="auto">
            <a:xfrm>
              <a:off x="1569522" y="5334112"/>
              <a:ext cx="1326078" cy="319738"/>
            </a:xfrm>
            <a:prstGeom prst="wedgeRectCallout">
              <a:avLst>
                <a:gd name="adj1" fmla="val 78898"/>
                <a:gd name="adj2" fmla="val -7769"/>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CCA=-82dBm</a:t>
              </a:r>
            </a:p>
          </p:txBody>
        </p:sp>
        <p:sp>
          <p:nvSpPr>
            <p:cNvPr id="24" name="Rectangular Callout 27"/>
            <p:cNvSpPr>
              <a:spLocks noChangeArrowheads="1"/>
            </p:cNvSpPr>
            <p:nvPr/>
          </p:nvSpPr>
          <p:spPr bwMode="auto">
            <a:xfrm>
              <a:off x="2286000" y="5787326"/>
              <a:ext cx="1295400" cy="296594"/>
            </a:xfrm>
            <a:prstGeom prst="wedgeRectCallout">
              <a:avLst>
                <a:gd name="adj1" fmla="val 97384"/>
                <a:gd name="adj2" fmla="val -233889"/>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&gt; -82dBm</a:t>
              </a:r>
            </a:p>
          </p:txBody>
        </p:sp>
        <p:sp>
          <p:nvSpPr>
            <p:cNvPr id="25" name="Rectangular Callout 28"/>
            <p:cNvSpPr>
              <a:spLocks noChangeArrowheads="1"/>
            </p:cNvSpPr>
            <p:nvPr/>
          </p:nvSpPr>
          <p:spPr bwMode="auto">
            <a:xfrm>
              <a:off x="457200" y="4715502"/>
              <a:ext cx="2088078" cy="485001"/>
            </a:xfrm>
            <a:prstGeom prst="wedgeRectCallout">
              <a:avLst>
                <a:gd name="adj1" fmla="val 92426"/>
                <a:gd name="adj2" fmla="val -12366"/>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STAs that become </a:t>
              </a:r>
            </a:p>
            <a:p>
              <a:pPr>
                <a:spcBef>
                  <a:spcPct val="0"/>
                </a:spcBef>
                <a:buFontTx/>
                <a:buNone/>
              </a:pPr>
              <a:r>
                <a:rPr lang="en-US" altLang="en-US" sz="1200" b="0">
                  <a:latin typeface="Times New Roman" panose="02020603050405020304" pitchFamily="18" charset="0"/>
                  <a:ea typeface="宋体" panose="02010600030101010101" pitchFamily="2" charset="-122"/>
                </a:rPr>
                <a:t>hidden due to CCA&gt;-82dBm </a:t>
              </a:r>
            </a:p>
          </p:txBody>
        </p:sp>
        <p:sp>
          <p:nvSpPr>
            <p:cNvPr id="26" name="Rectangular Callout 29"/>
            <p:cNvSpPr>
              <a:spLocks noChangeArrowheads="1"/>
            </p:cNvSpPr>
            <p:nvPr/>
          </p:nvSpPr>
          <p:spPr bwMode="auto">
            <a:xfrm>
              <a:off x="457200" y="4126428"/>
              <a:ext cx="2191812" cy="344731"/>
            </a:xfrm>
            <a:prstGeom prst="wedgeRectCallout">
              <a:avLst>
                <a:gd name="adj1" fmla="val 50667"/>
                <a:gd name="adj2" fmla="val -116366"/>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Hidden STAs for CCA=-82dBm </a:t>
              </a:r>
            </a:p>
          </p:txBody>
        </p:sp>
        <p:sp>
          <p:nvSpPr>
            <p:cNvPr id="27" name="Oval 30"/>
            <p:cNvSpPr>
              <a:spLocks noChangeArrowheads="1"/>
            </p:cNvSpPr>
            <p:nvPr/>
          </p:nvSpPr>
          <p:spPr bwMode="auto">
            <a:xfrm>
              <a:off x="4510718" y="4191000"/>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8" name="Oval 27"/>
            <p:cNvSpPr/>
            <p:nvPr/>
          </p:nvSpPr>
          <p:spPr bwMode="auto">
            <a:xfrm>
              <a:off x="6523038" y="4343710"/>
              <a:ext cx="182562"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9" name="Oval 28"/>
            <p:cNvSpPr/>
            <p:nvPr/>
          </p:nvSpPr>
          <p:spPr bwMode="auto">
            <a:xfrm>
              <a:off x="2819400" y="2832140"/>
              <a:ext cx="182563"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grpSp>
    </p:spTree>
    <p:extLst>
      <p:ext uri="{BB962C8B-B14F-4D97-AF65-F5344CB8AC3E}">
        <p14:creationId xmlns:p14="http://schemas.microsoft.com/office/powerpoint/2010/main" val="1648403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내용 개체 틀 2"/>
          <p:cNvSpPr>
            <a:spLocks noGrp="1"/>
          </p:cNvSpPr>
          <p:nvPr>
            <p:ph idx="1"/>
          </p:nvPr>
        </p:nvSpPr>
        <p:spPr>
          <a:xfrm>
            <a:off x="381000" y="1676400"/>
            <a:ext cx="8229600" cy="1028700"/>
          </a:xfrm>
        </p:spPr>
        <p:txBody>
          <a:bodyPr/>
          <a:lstStyle/>
          <a:p>
            <a:r>
              <a:rPr lang="en-US" altLang="ko-KR" sz="2000" b="0" smtClean="0">
                <a:ea typeface="굴림" panose="020B0600000101010101" pitchFamily="34" charset="-127"/>
              </a:rPr>
              <a:t>With less sensitive CCA, some frame exchanges that were functioning fine with CCA=-82dBm could break down due to newly introduced hidden nodes:</a:t>
            </a:r>
          </a:p>
        </p:txBody>
      </p:sp>
      <p:grpSp>
        <p:nvGrpSpPr>
          <p:cNvPr id="7" name="Group 68"/>
          <p:cNvGrpSpPr>
            <a:grpSpLocks/>
          </p:cNvGrpSpPr>
          <p:nvPr/>
        </p:nvGrpSpPr>
        <p:grpSpPr bwMode="auto">
          <a:xfrm>
            <a:off x="4995863" y="2835275"/>
            <a:ext cx="4071937" cy="3565525"/>
            <a:chOff x="4800600" y="2539530"/>
            <a:chExt cx="4071610" cy="3566160"/>
          </a:xfrm>
        </p:grpSpPr>
        <p:sp>
          <p:nvSpPr>
            <p:cNvPr id="8" name="Oval 69"/>
            <p:cNvSpPr>
              <a:spLocks noChangeArrowheads="1"/>
            </p:cNvSpPr>
            <p:nvPr/>
          </p:nvSpPr>
          <p:spPr bwMode="auto">
            <a:xfrm>
              <a:off x="4953000" y="2539530"/>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70"/>
            <p:cNvSpPr>
              <a:spLocks noChangeArrowheads="1"/>
            </p:cNvSpPr>
            <p:nvPr/>
          </p:nvSpPr>
          <p:spPr bwMode="auto">
            <a:xfrm>
              <a:off x="5791200" y="3301531"/>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71"/>
            <p:cNvSpPr txBox="1">
              <a:spLocks noChangeArrowheads="1"/>
            </p:cNvSpPr>
            <p:nvPr/>
          </p:nvSpPr>
          <p:spPr bwMode="auto">
            <a:xfrm>
              <a:off x="6491918" y="4371201"/>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72"/>
            <p:cNvSpPr>
              <a:spLocks noChangeArrowheads="1"/>
            </p:cNvSpPr>
            <p:nvPr/>
          </p:nvSpPr>
          <p:spPr bwMode="auto">
            <a:xfrm>
              <a:off x="6796718" y="3426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73"/>
            <p:cNvSpPr>
              <a:spLocks noChangeArrowheads="1"/>
            </p:cNvSpPr>
            <p:nvPr/>
          </p:nvSpPr>
          <p:spPr bwMode="auto">
            <a:xfrm>
              <a:off x="6110918" y="3807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74"/>
            <p:cNvSpPr>
              <a:spLocks noChangeArrowheads="1"/>
            </p:cNvSpPr>
            <p:nvPr/>
          </p:nvSpPr>
          <p:spPr bwMode="auto">
            <a:xfrm>
              <a:off x="6187118" y="44929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75"/>
            <p:cNvSpPr>
              <a:spLocks noChangeArrowheads="1"/>
            </p:cNvSpPr>
            <p:nvPr/>
          </p:nvSpPr>
          <p:spPr bwMode="auto">
            <a:xfrm>
              <a:off x="7101518" y="4673131"/>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76"/>
            <p:cNvSpPr>
              <a:spLocks noChangeArrowheads="1"/>
            </p:cNvSpPr>
            <p:nvPr/>
          </p:nvSpPr>
          <p:spPr bwMode="auto">
            <a:xfrm>
              <a:off x="7711118" y="4853332"/>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77"/>
            <p:cNvSpPr>
              <a:spLocks noChangeArrowheads="1"/>
            </p:cNvSpPr>
            <p:nvPr/>
          </p:nvSpPr>
          <p:spPr bwMode="auto">
            <a:xfrm>
              <a:off x="7177718" y="2844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78"/>
            <p:cNvSpPr>
              <a:spLocks noChangeArrowheads="1"/>
            </p:cNvSpPr>
            <p:nvPr/>
          </p:nvSpPr>
          <p:spPr bwMode="auto">
            <a:xfrm>
              <a:off x="5882318" y="3225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79"/>
            <p:cNvSpPr>
              <a:spLocks noChangeArrowheads="1"/>
            </p:cNvSpPr>
            <p:nvPr/>
          </p:nvSpPr>
          <p:spPr bwMode="auto">
            <a:xfrm>
              <a:off x="5577518" y="479773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80"/>
            <p:cNvSpPr>
              <a:spLocks noChangeArrowheads="1"/>
            </p:cNvSpPr>
            <p:nvPr/>
          </p:nvSpPr>
          <p:spPr bwMode="auto">
            <a:xfrm>
              <a:off x="6796718" y="57399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8016617" y="5740500"/>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82"/>
            <p:cNvSpPr>
              <a:spLocks noChangeArrowheads="1"/>
            </p:cNvSpPr>
            <p:nvPr/>
          </p:nvSpPr>
          <p:spPr bwMode="auto">
            <a:xfrm>
              <a:off x="5562600" y="436517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4800600" y="3782764"/>
              <a:ext cx="182547"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Oval 84"/>
            <p:cNvSpPr>
              <a:spLocks noChangeArrowheads="1"/>
            </p:cNvSpPr>
            <p:nvPr/>
          </p:nvSpPr>
          <p:spPr bwMode="auto">
            <a:xfrm>
              <a:off x="6644318" y="4212771"/>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Oval 23"/>
            <p:cNvSpPr/>
            <p:nvPr/>
          </p:nvSpPr>
          <p:spPr bwMode="auto">
            <a:xfrm>
              <a:off x="8656327" y="4365480"/>
              <a:ext cx="182548"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5" name="Oval 24"/>
            <p:cNvSpPr/>
            <p:nvPr/>
          </p:nvSpPr>
          <p:spPr bwMode="auto">
            <a:xfrm>
              <a:off x="4952988" y="2853911"/>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6" name="TextBox 87"/>
            <p:cNvSpPr txBox="1">
              <a:spLocks noChangeArrowheads="1"/>
            </p:cNvSpPr>
            <p:nvPr/>
          </p:nvSpPr>
          <p:spPr bwMode="auto">
            <a:xfrm>
              <a:off x="6139190" y="4467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1</a:t>
              </a:r>
            </a:p>
          </p:txBody>
        </p:sp>
        <p:sp>
          <p:nvSpPr>
            <p:cNvPr id="27" name="TextBox 88"/>
            <p:cNvSpPr txBox="1">
              <a:spLocks noChangeArrowheads="1"/>
            </p:cNvSpPr>
            <p:nvPr/>
          </p:nvSpPr>
          <p:spPr bwMode="auto">
            <a:xfrm>
              <a:off x="6748790" y="57150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2</a:t>
              </a:r>
            </a:p>
          </p:txBody>
        </p:sp>
        <p:sp>
          <p:nvSpPr>
            <p:cNvPr id="28" name="TextBox 89"/>
            <p:cNvSpPr txBox="1">
              <a:spLocks noChangeArrowheads="1"/>
            </p:cNvSpPr>
            <p:nvPr/>
          </p:nvSpPr>
          <p:spPr bwMode="auto">
            <a:xfrm>
              <a:off x="7138353" y="2823734"/>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3</a:t>
              </a:r>
            </a:p>
          </p:txBody>
        </p:sp>
        <p:sp>
          <p:nvSpPr>
            <p:cNvPr id="29" name="TextBox 90"/>
            <p:cNvSpPr txBox="1">
              <a:spLocks noChangeArrowheads="1"/>
            </p:cNvSpPr>
            <p:nvPr/>
          </p:nvSpPr>
          <p:spPr bwMode="auto">
            <a:xfrm>
              <a:off x="5849308" y="3191697"/>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4</a:t>
              </a:r>
            </a:p>
          </p:txBody>
        </p:sp>
        <p:sp>
          <p:nvSpPr>
            <p:cNvPr id="30" name="TextBox 91"/>
            <p:cNvSpPr txBox="1">
              <a:spLocks noChangeArrowheads="1"/>
            </p:cNvSpPr>
            <p:nvPr/>
          </p:nvSpPr>
          <p:spPr bwMode="auto">
            <a:xfrm>
              <a:off x="7663190" y="4848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5</a:t>
              </a:r>
            </a:p>
          </p:txBody>
        </p:sp>
        <p:sp>
          <p:nvSpPr>
            <p:cNvPr id="31" name="TextBox 92"/>
            <p:cNvSpPr txBox="1">
              <a:spLocks noChangeArrowheads="1"/>
            </p:cNvSpPr>
            <p:nvPr/>
          </p:nvSpPr>
          <p:spPr bwMode="auto">
            <a:xfrm>
              <a:off x="8610600" y="43434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6</a:t>
              </a:r>
            </a:p>
          </p:txBody>
        </p:sp>
        <p:cxnSp>
          <p:nvCxnSpPr>
            <p:cNvPr id="32" name="Straight Arrow Connector 93"/>
            <p:cNvCxnSpPr>
              <a:cxnSpLocks noChangeShapeType="1"/>
              <a:stCxn id="11" idx="4"/>
              <a:endCxn id="14" idx="1"/>
            </p:cNvCxnSpPr>
            <p:nvPr/>
          </p:nvCxnSpPr>
          <p:spPr bwMode="auto">
            <a:xfrm>
              <a:off x="6888158" y="3606331"/>
              <a:ext cx="240142" cy="1093190"/>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 name="Straight Arrow Connector 94"/>
            <p:cNvCxnSpPr>
              <a:cxnSpLocks noChangeShapeType="1"/>
              <a:stCxn id="11" idx="3"/>
              <a:endCxn id="12" idx="7"/>
            </p:cNvCxnSpPr>
            <p:nvPr/>
          </p:nvCxnSpPr>
          <p:spPr bwMode="auto">
            <a:xfrm flipH="1">
              <a:off x="6267016" y="3579941"/>
              <a:ext cx="556484" cy="253579"/>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4" name="Straight Arrow Connector 95"/>
            <p:cNvCxnSpPr>
              <a:cxnSpLocks noChangeShapeType="1"/>
              <a:stCxn id="25" idx="4"/>
              <a:endCxn id="22" idx="0"/>
            </p:cNvCxnSpPr>
            <p:nvPr/>
          </p:nvCxnSpPr>
          <p:spPr bwMode="auto">
            <a:xfrm flipH="1">
              <a:off x="4892040" y="3033385"/>
              <a:ext cx="152400" cy="748814"/>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 name="Straight Arrow Connector 96"/>
            <p:cNvCxnSpPr>
              <a:cxnSpLocks noChangeShapeType="1"/>
              <a:stCxn id="31" idx="1"/>
              <a:endCxn id="15" idx="7"/>
            </p:cNvCxnSpPr>
            <p:nvPr/>
          </p:nvCxnSpPr>
          <p:spPr bwMode="auto">
            <a:xfrm flipH="1">
              <a:off x="7867216" y="4481900"/>
              <a:ext cx="743384" cy="397822"/>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6" name="Straight Arrow Connector 97"/>
            <p:cNvCxnSpPr>
              <a:cxnSpLocks noChangeShapeType="1"/>
            </p:cNvCxnSpPr>
            <p:nvPr/>
          </p:nvCxnSpPr>
          <p:spPr bwMode="auto">
            <a:xfrm>
              <a:off x="6324278" y="4657767"/>
              <a:ext cx="533722" cy="1133433"/>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7" name="Straight Arrow Connector 98"/>
            <p:cNvCxnSpPr>
              <a:cxnSpLocks noChangeShapeType="1"/>
              <a:stCxn id="17" idx="6"/>
              <a:endCxn id="16" idx="2"/>
            </p:cNvCxnSpPr>
            <p:nvPr/>
          </p:nvCxnSpPr>
          <p:spPr bwMode="auto">
            <a:xfrm flipV="1">
              <a:off x="6065198" y="2934432"/>
              <a:ext cx="1112520" cy="381000"/>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grpSp>
      <p:sp>
        <p:nvSpPr>
          <p:cNvPr id="38" name="내용 개체 틀 2"/>
          <p:cNvSpPr txBox="1">
            <a:spLocks/>
          </p:cNvSpPr>
          <p:nvPr/>
        </p:nvSpPr>
        <p:spPr bwMode="auto">
          <a:xfrm>
            <a:off x="26988" y="2819400"/>
            <a:ext cx="5230812" cy="355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lvl="1"/>
            <a:r>
              <a:rPr lang="en-US" altLang="ko-KR" sz="1600" b="1">
                <a:ea typeface="굴림" panose="020B0600000101010101" pitchFamily="34" charset="-127"/>
              </a:rPr>
              <a:t>Increased interference and possible collision:</a:t>
            </a:r>
            <a:r>
              <a:rPr lang="en-US" altLang="ko-KR" sz="1600">
                <a:ea typeface="굴림" panose="020B0600000101010101" pitchFamily="34" charset="-127"/>
              </a:rPr>
              <a:t> Frames sent by red STAs (e.g. STA3/STA4) reach STA0 below the new CCA level and STA0 assumes the channel is available, likely sending frames which causes additional interference to STA3/STA4 frame exchanges and likely causing collision. </a:t>
            </a:r>
          </a:p>
          <a:p>
            <a:pPr lvl="1"/>
            <a:r>
              <a:rPr lang="en-US" altLang="ko-KR" sz="1600">
                <a:ea typeface="굴림" panose="020B0600000101010101" pitchFamily="34" charset="-127"/>
              </a:rPr>
              <a:t>There is no classic 802.11 solution for this problem. Red STAs would gradually converge to lower MCS, and depending on the level of interference from STA0, they may or may not be able to exchange frames with low MCS.</a:t>
            </a:r>
          </a:p>
          <a:p>
            <a:pPr lvl="1"/>
            <a:endParaRPr lang="en-US" altLang="ko-KR" sz="1600">
              <a:ea typeface="굴림" panose="020B0600000101010101" pitchFamily="34" charset="-127"/>
            </a:endParaRPr>
          </a:p>
        </p:txBody>
      </p:sp>
    </p:spTree>
    <p:extLst>
      <p:ext uri="{BB962C8B-B14F-4D97-AF65-F5344CB8AC3E}">
        <p14:creationId xmlns:p14="http://schemas.microsoft.com/office/powerpoint/2010/main" val="1850980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내용 개체 틀 2"/>
          <p:cNvSpPr>
            <a:spLocks noGrp="1"/>
          </p:cNvSpPr>
          <p:nvPr>
            <p:ph idx="1"/>
          </p:nvPr>
        </p:nvSpPr>
        <p:spPr>
          <a:xfrm>
            <a:off x="381000" y="1676400"/>
            <a:ext cx="8229600" cy="1028700"/>
          </a:xfrm>
        </p:spPr>
        <p:txBody>
          <a:bodyPr/>
          <a:lstStyle/>
          <a:p>
            <a:r>
              <a:rPr lang="en-US" altLang="ko-KR" sz="2000" b="0" smtClean="0">
                <a:ea typeface="굴림" panose="020B0600000101010101" pitchFamily="34" charset="-127"/>
              </a:rPr>
              <a:t>With less sensitive CCA, some frame exchanges that were functioning fine with CCA=-82dBm could break down due to newly introduced hidden nodes: For instance:</a:t>
            </a:r>
          </a:p>
        </p:txBody>
      </p:sp>
      <p:grpSp>
        <p:nvGrpSpPr>
          <p:cNvPr id="7" name="Group 68"/>
          <p:cNvGrpSpPr>
            <a:grpSpLocks/>
          </p:cNvGrpSpPr>
          <p:nvPr/>
        </p:nvGrpSpPr>
        <p:grpSpPr bwMode="auto">
          <a:xfrm>
            <a:off x="4995863" y="2835275"/>
            <a:ext cx="4071937" cy="3565525"/>
            <a:chOff x="4800600" y="2539530"/>
            <a:chExt cx="4071610" cy="3566160"/>
          </a:xfrm>
        </p:grpSpPr>
        <p:sp>
          <p:nvSpPr>
            <p:cNvPr id="8" name="Oval 69"/>
            <p:cNvSpPr>
              <a:spLocks noChangeArrowheads="1"/>
            </p:cNvSpPr>
            <p:nvPr/>
          </p:nvSpPr>
          <p:spPr bwMode="auto">
            <a:xfrm>
              <a:off x="4953000" y="2539530"/>
              <a:ext cx="3566160" cy="356616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9" name="Oval 70"/>
            <p:cNvSpPr>
              <a:spLocks noChangeArrowheads="1"/>
            </p:cNvSpPr>
            <p:nvPr/>
          </p:nvSpPr>
          <p:spPr bwMode="auto">
            <a:xfrm>
              <a:off x="5791200" y="3301531"/>
              <a:ext cx="2011680" cy="201168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0" name="TextBox 71"/>
            <p:cNvSpPr txBox="1">
              <a:spLocks noChangeArrowheads="1"/>
            </p:cNvSpPr>
            <p:nvPr/>
          </p:nvSpPr>
          <p:spPr bwMode="auto">
            <a:xfrm>
              <a:off x="6491918" y="4371201"/>
              <a:ext cx="5394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STA0</a:t>
              </a:r>
            </a:p>
          </p:txBody>
        </p:sp>
        <p:sp>
          <p:nvSpPr>
            <p:cNvPr id="11" name="Oval 72"/>
            <p:cNvSpPr>
              <a:spLocks noChangeArrowheads="1"/>
            </p:cNvSpPr>
            <p:nvPr/>
          </p:nvSpPr>
          <p:spPr bwMode="auto">
            <a:xfrm>
              <a:off x="6796718" y="3426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2" name="Oval 73"/>
            <p:cNvSpPr>
              <a:spLocks noChangeArrowheads="1"/>
            </p:cNvSpPr>
            <p:nvPr/>
          </p:nvSpPr>
          <p:spPr bwMode="auto">
            <a:xfrm>
              <a:off x="6110918" y="38071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3" name="Oval 74"/>
            <p:cNvSpPr>
              <a:spLocks noChangeArrowheads="1"/>
            </p:cNvSpPr>
            <p:nvPr/>
          </p:nvSpPr>
          <p:spPr bwMode="auto">
            <a:xfrm>
              <a:off x="6187118" y="4492930"/>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75"/>
            <p:cNvSpPr>
              <a:spLocks noChangeArrowheads="1"/>
            </p:cNvSpPr>
            <p:nvPr/>
          </p:nvSpPr>
          <p:spPr bwMode="auto">
            <a:xfrm>
              <a:off x="7101518" y="4673131"/>
              <a:ext cx="182880" cy="180201"/>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76"/>
            <p:cNvSpPr>
              <a:spLocks noChangeArrowheads="1"/>
            </p:cNvSpPr>
            <p:nvPr/>
          </p:nvSpPr>
          <p:spPr bwMode="auto">
            <a:xfrm>
              <a:off x="7711118" y="4853332"/>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Oval 77"/>
            <p:cNvSpPr>
              <a:spLocks noChangeArrowheads="1"/>
            </p:cNvSpPr>
            <p:nvPr/>
          </p:nvSpPr>
          <p:spPr bwMode="auto">
            <a:xfrm>
              <a:off x="7177718" y="2844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7" name="Oval 78"/>
            <p:cNvSpPr>
              <a:spLocks noChangeArrowheads="1"/>
            </p:cNvSpPr>
            <p:nvPr/>
          </p:nvSpPr>
          <p:spPr bwMode="auto">
            <a:xfrm>
              <a:off x="5882318" y="32253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8" name="Oval 79"/>
            <p:cNvSpPr>
              <a:spLocks noChangeArrowheads="1"/>
            </p:cNvSpPr>
            <p:nvPr/>
          </p:nvSpPr>
          <p:spPr bwMode="auto">
            <a:xfrm>
              <a:off x="5577518" y="4797730"/>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9" name="Oval 80"/>
            <p:cNvSpPr>
              <a:spLocks noChangeArrowheads="1"/>
            </p:cNvSpPr>
            <p:nvPr/>
          </p:nvSpPr>
          <p:spPr bwMode="auto">
            <a:xfrm>
              <a:off x="6796718" y="573993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0" name="Oval 19"/>
            <p:cNvSpPr/>
            <p:nvPr/>
          </p:nvSpPr>
          <p:spPr bwMode="auto">
            <a:xfrm>
              <a:off x="8016617" y="5740500"/>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1" name="Oval 82"/>
            <p:cNvSpPr>
              <a:spLocks noChangeArrowheads="1"/>
            </p:cNvSpPr>
            <p:nvPr/>
          </p:nvSpPr>
          <p:spPr bwMode="auto">
            <a:xfrm>
              <a:off x="5562600" y="4365171"/>
              <a:ext cx="182880" cy="180201"/>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2" name="Oval 21"/>
            <p:cNvSpPr/>
            <p:nvPr/>
          </p:nvSpPr>
          <p:spPr bwMode="auto">
            <a:xfrm>
              <a:off x="4800600" y="3782764"/>
              <a:ext cx="182547" cy="179419"/>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3" name="Oval 84"/>
            <p:cNvSpPr>
              <a:spLocks noChangeArrowheads="1"/>
            </p:cNvSpPr>
            <p:nvPr/>
          </p:nvSpPr>
          <p:spPr bwMode="auto">
            <a:xfrm>
              <a:off x="6644318" y="4212771"/>
              <a:ext cx="182880" cy="180201"/>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4" name="Oval 23"/>
            <p:cNvSpPr/>
            <p:nvPr/>
          </p:nvSpPr>
          <p:spPr bwMode="auto">
            <a:xfrm>
              <a:off x="8656327" y="4365480"/>
              <a:ext cx="182548"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5" name="Oval 24"/>
            <p:cNvSpPr/>
            <p:nvPr/>
          </p:nvSpPr>
          <p:spPr bwMode="auto">
            <a:xfrm>
              <a:off x="4952988" y="2853911"/>
              <a:ext cx="182547" cy="179420"/>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lvl1pPr>
                <a:defRPr sz="1200">
                  <a:solidFill>
                    <a:schemeClr val="tx1"/>
                  </a:solidFill>
                  <a:latin typeface="Times New Roman" panose="02020603050405020304" pitchFamily="18" charset="0"/>
                  <a:ea typeface="宋体" panose="02010600030101010101" pitchFamily="2" charset="-122"/>
                </a:defRPr>
              </a:lvl1pPr>
              <a:lvl2pPr marL="742950" indent="-285750">
                <a:defRPr sz="1200">
                  <a:solidFill>
                    <a:schemeClr val="tx1"/>
                  </a:solidFill>
                  <a:latin typeface="Times New Roman" panose="02020603050405020304" pitchFamily="18" charset="0"/>
                  <a:ea typeface="宋体" panose="02010600030101010101" pitchFamily="2" charset="-122"/>
                </a:defRPr>
              </a:lvl2pPr>
              <a:lvl3pPr marL="1143000" indent="-228600">
                <a:defRPr sz="1200">
                  <a:solidFill>
                    <a:schemeClr val="tx1"/>
                  </a:solidFill>
                  <a:latin typeface="Times New Roman" panose="02020603050405020304" pitchFamily="18" charset="0"/>
                  <a:ea typeface="宋体" panose="02010600030101010101" pitchFamily="2" charset="-122"/>
                </a:defRPr>
              </a:lvl3pPr>
              <a:lvl4pPr marL="1600200" indent="-228600">
                <a:defRPr sz="1200">
                  <a:solidFill>
                    <a:schemeClr val="tx1"/>
                  </a:solidFill>
                  <a:latin typeface="Times New Roman" panose="02020603050405020304" pitchFamily="18" charset="0"/>
                  <a:ea typeface="宋体" panose="02010600030101010101" pitchFamily="2" charset="-122"/>
                </a:defRPr>
              </a:lvl4pPr>
              <a:lvl5pPr marL="2057400" indent="-22860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endParaRPr lang="en-US" altLang="en-US"/>
            </a:p>
          </p:txBody>
        </p:sp>
        <p:sp>
          <p:nvSpPr>
            <p:cNvPr id="26" name="TextBox 87"/>
            <p:cNvSpPr txBox="1">
              <a:spLocks noChangeArrowheads="1"/>
            </p:cNvSpPr>
            <p:nvPr/>
          </p:nvSpPr>
          <p:spPr bwMode="auto">
            <a:xfrm>
              <a:off x="6139190" y="4467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1</a:t>
              </a:r>
            </a:p>
          </p:txBody>
        </p:sp>
        <p:sp>
          <p:nvSpPr>
            <p:cNvPr id="27" name="TextBox 88"/>
            <p:cNvSpPr txBox="1">
              <a:spLocks noChangeArrowheads="1"/>
            </p:cNvSpPr>
            <p:nvPr/>
          </p:nvSpPr>
          <p:spPr bwMode="auto">
            <a:xfrm>
              <a:off x="6748790" y="57150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2</a:t>
              </a:r>
            </a:p>
          </p:txBody>
        </p:sp>
        <p:sp>
          <p:nvSpPr>
            <p:cNvPr id="28" name="TextBox 89"/>
            <p:cNvSpPr txBox="1">
              <a:spLocks noChangeArrowheads="1"/>
            </p:cNvSpPr>
            <p:nvPr/>
          </p:nvSpPr>
          <p:spPr bwMode="auto">
            <a:xfrm>
              <a:off x="7138353" y="2823734"/>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3</a:t>
              </a:r>
            </a:p>
          </p:txBody>
        </p:sp>
        <p:sp>
          <p:nvSpPr>
            <p:cNvPr id="29" name="TextBox 90"/>
            <p:cNvSpPr txBox="1">
              <a:spLocks noChangeArrowheads="1"/>
            </p:cNvSpPr>
            <p:nvPr/>
          </p:nvSpPr>
          <p:spPr bwMode="auto">
            <a:xfrm>
              <a:off x="5849308" y="3191697"/>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4</a:t>
              </a:r>
            </a:p>
          </p:txBody>
        </p:sp>
        <p:sp>
          <p:nvSpPr>
            <p:cNvPr id="30" name="TextBox 91"/>
            <p:cNvSpPr txBox="1">
              <a:spLocks noChangeArrowheads="1"/>
            </p:cNvSpPr>
            <p:nvPr/>
          </p:nvSpPr>
          <p:spPr bwMode="auto">
            <a:xfrm>
              <a:off x="7663190" y="4848999"/>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5</a:t>
              </a:r>
            </a:p>
          </p:txBody>
        </p:sp>
        <p:sp>
          <p:nvSpPr>
            <p:cNvPr id="31" name="TextBox 92"/>
            <p:cNvSpPr txBox="1">
              <a:spLocks noChangeArrowheads="1"/>
            </p:cNvSpPr>
            <p:nvPr/>
          </p:nvSpPr>
          <p:spPr bwMode="auto">
            <a:xfrm>
              <a:off x="8610600" y="4343400"/>
              <a:ext cx="2616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宋体" panose="02010600030101010101" pitchFamily="2" charset="-122"/>
                </a:rPr>
                <a:t>6</a:t>
              </a:r>
            </a:p>
          </p:txBody>
        </p:sp>
        <p:cxnSp>
          <p:nvCxnSpPr>
            <p:cNvPr id="32" name="Straight Arrow Connector 93"/>
            <p:cNvCxnSpPr>
              <a:cxnSpLocks noChangeShapeType="1"/>
              <a:stCxn id="11" idx="4"/>
              <a:endCxn id="14" idx="1"/>
            </p:cNvCxnSpPr>
            <p:nvPr/>
          </p:nvCxnSpPr>
          <p:spPr bwMode="auto">
            <a:xfrm>
              <a:off x="6888158" y="3606331"/>
              <a:ext cx="240142" cy="1093190"/>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3" name="Straight Arrow Connector 94"/>
            <p:cNvCxnSpPr>
              <a:cxnSpLocks noChangeShapeType="1"/>
              <a:stCxn id="11" idx="3"/>
              <a:endCxn id="12" idx="7"/>
            </p:cNvCxnSpPr>
            <p:nvPr/>
          </p:nvCxnSpPr>
          <p:spPr bwMode="auto">
            <a:xfrm flipH="1">
              <a:off x="6267016" y="3579941"/>
              <a:ext cx="556484" cy="253579"/>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4" name="Straight Arrow Connector 95"/>
            <p:cNvCxnSpPr>
              <a:cxnSpLocks noChangeShapeType="1"/>
              <a:stCxn id="25" idx="4"/>
              <a:endCxn id="22" idx="0"/>
            </p:cNvCxnSpPr>
            <p:nvPr/>
          </p:nvCxnSpPr>
          <p:spPr bwMode="auto">
            <a:xfrm flipH="1">
              <a:off x="4892040" y="3033385"/>
              <a:ext cx="152400" cy="748814"/>
            </a:xfrm>
            <a:prstGeom prst="straightConnector1">
              <a:avLst/>
            </a:prstGeom>
            <a:noFill/>
            <a:ln w="381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5" name="Straight Arrow Connector 96"/>
            <p:cNvCxnSpPr>
              <a:cxnSpLocks noChangeShapeType="1"/>
              <a:stCxn id="31" idx="1"/>
              <a:endCxn id="15" idx="7"/>
            </p:cNvCxnSpPr>
            <p:nvPr/>
          </p:nvCxnSpPr>
          <p:spPr bwMode="auto">
            <a:xfrm flipH="1">
              <a:off x="7867216" y="4481900"/>
              <a:ext cx="743384" cy="397822"/>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6" name="Straight Arrow Connector 97"/>
            <p:cNvCxnSpPr>
              <a:cxnSpLocks noChangeShapeType="1"/>
            </p:cNvCxnSpPr>
            <p:nvPr/>
          </p:nvCxnSpPr>
          <p:spPr bwMode="auto">
            <a:xfrm>
              <a:off x="6324278" y="4657767"/>
              <a:ext cx="533722" cy="1133433"/>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7" name="Straight Arrow Connector 98"/>
            <p:cNvCxnSpPr>
              <a:cxnSpLocks noChangeShapeType="1"/>
              <a:stCxn id="17" idx="6"/>
              <a:endCxn id="16" idx="2"/>
            </p:cNvCxnSpPr>
            <p:nvPr/>
          </p:nvCxnSpPr>
          <p:spPr bwMode="auto">
            <a:xfrm flipV="1">
              <a:off x="6065198" y="2934432"/>
              <a:ext cx="1112520" cy="381000"/>
            </a:xfrm>
            <a:prstGeom prst="straightConnector1">
              <a:avLst/>
            </a:prstGeom>
            <a:noFill/>
            <a:ln w="38100" algn="ctr">
              <a:solidFill>
                <a:srgbClr val="FF0000"/>
              </a:solidFill>
              <a:round/>
              <a:headEnd type="triangle" w="med" len="med"/>
              <a:tailEnd type="triangle" w="med" len="med"/>
            </a:ln>
            <a:extLst>
              <a:ext uri="{909E8E84-426E-40DD-AFC4-6F175D3DCCD1}">
                <a14:hiddenFill xmlns:a14="http://schemas.microsoft.com/office/drawing/2010/main">
                  <a:noFill/>
                </a14:hiddenFill>
              </a:ext>
            </a:extLst>
          </p:spPr>
        </p:cxnSp>
      </p:grpSp>
      <p:sp>
        <p:nvSpPr>
          <p:cNvPr id="38" name="내용 개체 틀 2"/>
          <p:cNvSpPr txBox="1">
            <a:spLocks/>
          </p:cNvSpPr>
          <p:nvPr/>
        </p:nvSpPr>
        <p:spPr bwMode="auto">
          <a:xfrm>
            <a:off x="26988" y="2819400"/>
            <a:ext cx="5230812" cy="355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lvl="1"/>
            <a:r>
              <a:rPr lang="en-US" altLang="ko-KR" sz="1600" b="1">
                <a:ea typeface="굴림" panose="020B0600000101010101" pitchFamily="34" charset="-127"/>
              </a:rPr>
              <a:t>Collision with ACK:</a:t>
            </a:r>
            <a:r>
              <a:rPr lang="en-US" altLang="ko-KR" sz="1600">
                <a:ea typeface="굴림" panose="020B0600000101010101" pitchFamily="34" charset="-127"/>
              </a:rPr>
              <a:t> When STA2 sends ACK/BA in response to PPDUs from STA1, its ACK/BA reaches STA0 below the new CCA level and STA0 assumes the channel is available </a:t>
            </a:r>
          </a:p>
          <a:p>
            <a:pPr lvl="1"/>
            <a:r>
              <a:rPr lang="en-US" altLang="ko-KR" sz="1600">
                <a:ea typeface="굴림" panose="020B0600000101010101" pitchFamily="34" charset="-127"/>
              </a:rPr>
              <a:t>RTS/CTS solves this problem: STA1 sends RTS, and once it received CTS from STA2 it’d send the data frames. STA0 defer for the duration of NAV.</a:t>
            </a:r>
          </a:p>
          <a:p>
            <a:pPr lvl="1"/>
            <a:r>
              <a:rPr lang="en-US" altLang="ko-KR" sz="1600">
                <a:ea typeface="굴림" panose="020B0600000101010101" pitchFamily="34" charset="-127"/>
              </a:rPr>
              <a:t>But there is overhead associated with using RTS/CTS for every frame that is sent by STA1 (or STA2) …</a:t>
            </a:r>
          </a:p>
          <a:p>
            <a:pPr lvl="1"/>
            <a:endParaRPr lang="en-US" altLang="ko-KR" sz="1600">
              <a:ea typeface="굴림" panose="020B0600000101010101" pitchFamily="34" charset="-127"/>
            </a:endParaRPr>
          </a:p>
        </p:txBody>
      </p:sp>
    </p:spTree>
    <p:extLst>
      <p:ext uri="{BB962C8B-B14F-4D97-AF65-F5344CB8AC3E}">
        <p14:creationId xmlns:p14="http://schemas.microsoft.com/office/powerpoint/2010/main" val="1353488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3" name="Content Placeholder 2"/>
          <p:cNvSpPr>
            <a:spLocks noGrp="1"/>
          </p:cNvSpPr>
          <p:nvPr>
            <p:ph idx="1"/>
          </p:nvPr>
        </p:nvSpPr>
        <p:spPr>
          <a:xfrm>
            <a:off x="685800" y="1981200"/>
            <a:ext cx="8077200" cy="1334313"/>
          </a:xfrm>
        </p:spPr>
        <p:txBody>
          <a:bodyPr>
            <a:normAutofit lnSpcReduction="10000"/>
          </a:bodyPr>
          <a:lstStyle/>
          <a:p>
            <a:pPr lvl="1">
              <a:defRPr/>
            </a:pPr>
            <a:r>
              <a:rPr lang="en-US" altLang="ko-KR" dirty="0" smtClean="0">
                <a:ea typeface="굴림" panose="020B0600000101010101" pitchFamily="34" charset="-127"/>
              </a:rPr>
              <a:t>The </a:t>
            </a:r>
            <a:r>
              <a:rPr lang="en-US" altLang="ko-KR" dirty="0">
                <a:ea typeface="굴림" panose="020B0600000101010101" pitchFamily="34" charset="-127"/>
              </a:rPr>
              <a:t>higher CCA threshold value, the more chance of interference to the victim </a:t>
            </a:r>
            <a:r>
              <a:rPr lang="en-US" altLang="ko-KR" dirty="0" smtClean="0">
                <a:ea typeface="굴림" panose="020B0600000101010101" pitchFamily="34" charset="-127"/>
              </a:rPr>
              <a:t>STA (Target receiver of ongoing frame).</a:t>
            </a:r>
          </a:p>
          <a:p>
            <a:pPr lvl="1">
              <a:defRPr/>
            </a:pPr>
            <a:r>
              <a:rPr lang="en-US" altLang="ko-KR" dirty="0" smtClean="0">
                <a:ea typeface="굴림" panose="020B0600000101010101" pitchFamily="34" charset="-127"/>
              </a:rPr>
              <a:t>If MCS of ongoing frame didn’t consider this interference, collision will result in packet failure.</a:t>
            </a:r>
          </a:p>
        </p:txBody>
      </p:sp>
      <p:sp>
        <p:nvSpPr>
          <p:cNvPr id="4" name="Date Placeholder 3"/>
          <p:cNvSpPr>
            <a:spLocks noGrp="1"/>
          </p:cNvSpPr>
          <p:nvPr>
            <p:ph type="dt" sz="half" idx="10"/>
          </p:nvPr>
        </p:nvSpPr>
        <p:spPr/>
        <p:txBody>
          <a:bodyPr/>
          <a:lstStyle/>
          <a:p>
            <a:pPr>
              <a:defRPr/>
            </a:pPr>
            <a:r>
              <a:rPr lang="en-US" dirty="0" smtClean="0"/>
              <a:t>September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27" name="TextBox 17"/>
          <p:cNvSpPr txBox="1">
            <a:spLocks noChangeArrowheads="1"/>
          </p:cNvSpPr>
          <p:nvPr/>
        </p:nvSpPr>
        <p:spPr bwMode="auto">
          <a:xfrm>
            <a:off x="1484725" y="3375838"/>
            <a:ext cx="16885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STA1’s coverage </a:t>
            </a:r>
            <a:r>
              <a:rPr lang="en-US" altLang="en-US" sz="1200" b="0" dirty="0" smtClean="0">
                <a:latin typeface="Arial" panose="020B0604020202020204" pitchFamily="34" charset="0"/>
                <a:ea typeface="宋体" panose="02010600030101010101" pitchFamily="2" charset="-122"/>
                <a:cs typeface="Arial" panose="020B0604020202020204" pitchFamily="34" charset="0"/>
              </a:rPr>
              <a:t>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28" name="Oval 18"/>
          <p:cNvSpPr>
            <a:spLocks noChangeArrowheads="1"/>
          </p:cNvSpPr>
          <p:nvPr/>
        </p:nvSpPr>
        <p:spPr bwMode="auto">
          <a:xfrm>
            <a:off x="3604038" y="46188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29" name="TextBox 19"/>
          <p:cNvSpPr txBox="1">
            <a:spLocks noChangeArrowheads="1"/>
          </p:cNvSpPr>
          <p:nvPr/>
        </p:nvSpPr>
        <p:spPr bwMode="auto">
          <a:xfrm>
            <a:off x="3465925" y="4371201"/>
            <a:ext cx="5579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30" name="TextBox 21"/>
          <p:cNvSpPr txBox="1">
            <a:spLocks noChangeArrowheads="1"/>
          </p:cNvSpPr>
          <p:nvPr/>
        </p:nvSpPr>
        <p:spPr bwMode="auto">
          <a:xfrm>
            <a:off x="2881725" y="5609451"/>
            <a:ext cx="1868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STA2’s interference 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31" name="Oval 14"/>
          <p:cNvSpPr>
            <a:spLocks noChangeArrowheads="1"/>
          </p:cNvSpPr>
          <p:nvPr/>
        </p:nvSpPr>
        <p:spPr bwMode="auto">
          <a:xfrm>
            <a:off x="2461038" y="46188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2" name="TextBox 15"/>
          <p:cNvSpPr txBox="1">
            <a:spLocks noChangeArrowheads="1"/>
          </p:cNvSpPr>
          <p:nvPr/>
        </p:nvSpPr>
        <p:spPr bwMode="auto">
          <a:xfrm>
            <a:off x="2259425" y="4371201"/>
            <a:ext cx="5572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grpSp>
        <p:nvGrpSpPr>
          <p:cNvPr id="33" name="Group 9222"/>
          <p:cNvGrpSpPr/>
          <p:nvPr/>
        </p:nvGrpSpPr>
        <p:grpSpPr>
          <a:xfrm>
            <a:off x="2731374" y="3960848"/>
            <a:ext cx="751285" cy="1464148"/>
            <a:chOff x="2746375" y="3533775"/>
            <a:chExt cx="751285" cy="1464148"/>
          </a:xfrm>
          <a:solidFill>
            <a:srgbClr val="3399FF"/>
          </a:solidFill>
        </p:grpSpPr>
        <p:sp>
          <p:nvSpPr>
            <p:cNvPr id="34" name="Freeform 9221"/>
            <p:cNvSpPr/>
            <p:nvPr/>
          </p:nvSpPr>
          <p:spPr bwMode="auto">
            <a:xfrm>
              <a:off x="2746375" y="3533775"/>
              <a:ext cx="565150" cy="1463675"/>
            </a:xfrm>
            <a:custGeom>
              <a:avLst/>
              <a:gdLst>
                <a:gd name="connsiteX0" fmla="*/ 381000 w 565150"/>
                <a:gd name="connsiteY0" fmla="*/ 0 h 1463675"/>
                <a:gd name="connsiteX1" fmla="*/ 311150 w 565150"/>
                <a:gd name="connsiteY1" fmla="*/ 57150 h 1463675"/>
                <a:gd name="connsiteX2" fmla="*/ 244475 w 565150"/>
                <a:gd name="connsiteY2" fmla="*/ 117475 h 1463675"/>
                <a:gd name="connsiteX3" fmla="*/ 168275 w 565150"/>
                <a:gd name="connsiteY3" fmla="*/ 203200 h 1463675"/>
                <a:gd name="connsiteX4" fmla="*/ 104775 w 565150"/>
                <a:gd name="connsiteY4" fmla="*/ 311150 h 1463675"/>
                <a:gd name="connsiteX5" fmla="*/ 44450 w 565150"/>
                <a:gd name="connsiteY5" fmla="*/ 438150 h 1463675"/>
                <a:gd name="connsiteX6" fmla="*/ 9525 w 565150"/>
                <a:gd name="connsiteY6" fmla="*/ 581025 h 1463675"/>
                <a:gd name="connsiteX7" fmla="*/ 0 w 565150"/>
                <a:gd name="connsiteY7" fmla="*/ 749300 h 1463675"/>
                <a:gd name="connsiteX8" fmla="*/ 9525 w 565150"/>
                <a:gd name="connsiteY8" fmla="*/ 879475 h 1463675"/>
                <a:gd name="connsiteX9" fmla="*/ 47625 w 565150"/>
                <a:gd name="connsiteY9" fmla="*/ 1022350 h 1463675"/>
                <a:gd name="connsiteX10" fmla="*/ 98425 w 565150"/>
                <a:gd name="connsiteY10" fmla="*/ 1143000 h 1463675"/>
                <a:gd name="connsiteX11" fmla="*/ 149225 w 565150"/>
                <a:gd name="connsiteY11" fmla="*/ 1228725 h 1463675"/>
                <a:gd name="connsiteX12" fmla="*/ 215900 w 565150"/>
                <a:gd name="connsiteY12" fmla="*/ 1314450 h 1463675"/>
                <a:gd name="connsiteX13" fmla="*/ 288925 w 565150"/>
                <a:gd name="connsiteY13" fmla="*/ 1387475 h 1463675"/>
                <a:gd name="connsiteX14" fmla="*/ 327025 w 565150"/>
                <a:gd name="connsiteY14" fmla="*/ 1422400 h 1463675"/>
                <a:gd name="connsiteX15" fmla="*/ 377825 w 565150"/>
                <a:gd name="connsiteY15" fmla="*/ 1463675 h 1463675"/>
                <a:gd name="connsiteX16" fmla="*/ 419100 w 565150"/>
                <a:gd name="connsiteY16" fmla="*/ 1349375 h 1463675"/>
                <a:gd name="connsiteX17" fmla="*/ 565150 w 565150"/>
                <a:gd name="connsiteY17" fmla="*/ 666750 h 1463675"/>
                <a:gd name="connsiteX18" fmla="*/ 495300 w 565150"/>
                <a:gd name="connsiteY18" fmla="*/ 146050 h 1463675"/>
                <a:gd name="connsiteX19" fmla="*/ 381000 w 565150"/>
                <a:gd name="connsiteY19" fmla="*/ 0 h 146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5150" h="1463675">
                  <a:moveTo>
                    <a:pt x="381000" y="0"/>
                  </a:moveTo>
                  <a:lnTo>
                    <a:pt x="311150" y="57150"/>
                  </a:lnTo>
                  <a:lnTo>
                    <a:pt x="244475" y="117475"/>
                  </a:lnTo>
                  <a:lnTo>
                    <a:pt x="168275" y="203200"/>
                  </a:lnTo>
                  <a:lnTo>
                    <a:pt x="104775" y="311150"/>
                  </a:lnTo>
                  <a:lnTo>
                    <a:pt x="44450" y="438150"/>
                  </a:lnTo>
                  <a:lnTo>
                    <a:pt x="9525" y="581025"/>
                  </a:lnTo>
                  <a:lnTo>
                    <a:pt x="0" y="749300"/>
                  </a:lnTo>
                  <a:lnTo>
                    <a:pt x="9525" y="879475"/>
                  </a:lnTo>
                  <a:lnTo>
                    <a:pt x="47625" y="1022350"/>
                  </a:lnTo>
                  <a:lnTo>
                    <a:pt x="98425" y="1143000"/>
                  </a:lnTo>
                  <a:lnTo>
                    <a:pt x="149225" y="1228725"/>
                  </a:lnTo>
                  <a:lnTo>
                    <a:pt x="215900" y="1314450"/>
                  </a:lnTo>
                  <a:lnTo>
                    <a:pt x="288925" y="1387475"/>
                  </a:lnTo>
                  <a:lnTo>
                    <a:pt x="327025" y="1422400"/>
                  </a:lnTo>
                  <a:lnTo>
                    <a:pt x="377825" y="1463675"/>
                  </a:lnTo>
                  <a:lnTo>
                    <a:pt x="419100" y="1349375"/>
                  </a:lnTo>
                  <a:lnTo>
                    <a:pt x="565150" y="666750"/>
                  </a:lnTo>
                  <a:lnTo>
                    <a:pt x="495300" y="146050"/>
                  </a:lnTo>
                  <a:lnTo>
                    <a:pt x="381000" y="0"/>
                  </a:lnTo>
                  <a:close/>
                </a:path>
              </a:pathLst>
            </a:custGeom>
            <a:grpFill/>
            <a:ln w="12700" cap="flat" cmpd="sng" algn="ctr">
              <a:noFill/>
              <a:prstDash val="solid"/>
              <a:round/>
              <a:headEnd type="none" w="sm" len="sm"/>
              <a:tailEnd type="none" w="sm" len="sm"/>
            </a:ln>
            <a:effectLst/>
          </p:spPr>
          <p:txBody>
            <a:bodyPr/>
            <a:lstStyle/>
            <a:p>
              <a:pPr>
                <a:defRPr/>
              </a:pPr>
              <a:endParaRPr lang="en-US"/>
            </a:p>
          </p:txBody>
        </p:sp>
        <p:sp>
          <p:nvSpPr>
            <p:cNvPr id="35" name="Freeform 34"/>
            <p:cNvSpPr/>
            <p:nvPr/>
          </p:nvSpPr>
          <p:spPr bwMode="auto">
            <a:xfrm flipH="1">
              <a:off x="2932510" y="3534248"/>
              <a:ext cx="565150" cy="1463675"/>
            </a:xfrm>
            <a:custGeom>
              <a:avLst/>
              <a:gdLst>
                <a:gd name="connsiteX0" fmla="*/ 381000 w 565150"/>
                <a:gd name="connsiteY0" fmla="*/ 0 h 1463675"/>
                <a:gd name="connsiteX1" fmla="*/ 311150 w 565150"/>
                <a:gd name="connsiteY1" fmla="*/ 57150 h 1463675"/>
                <a:gd name="connsiteX2" fmla="*/ 244475 w 565150"/>
                <a:gd name="connsiteY2" fmla="*/ 117475 h 1463675"/>
                <a:gd name="connsiteX3" fmla="*/ 168275 w 565150"/>
                <a:gd name="connsiteY3" fmla="*/ 203200 h 1463675"/>
                <a:gd name="connsiteX4" fmla="*/ 104775 w 565150"/>
                <a:gd name="connsiteY4" fmla="*/ 311150 h 1463675"/>
                <a:gd name="connsiteX5" fmla="*/ 44450 w 565150"/>
                <a:gd name="connsiteY5" fmla="*/ 438150 h 1463675"/>
                <a:gd name="connsiteX6" fmla="*/ 9525 w 565150"/>
                <a:gd name="connsiteY6" fmla="*/ 581025 h 1463675"/>
                <a:gd name="connsiteX7" fmla="*/ 0 w 565150"/>
                <a:gd name="connsiteY7" fmla="*/ 749300 h 1463675"/>
                <a:gd name="connsiteX8" fmla="*/ 9525 w 565150"/>
                <a:gd name="connsiteY8" fmla="*/ 879475 h 1463675"/>
                <a:gd name="connsiteX9" fmla="*/ 47625 w 565150"/>
                <a:gd name="connsiteY9" fmla="*/ 1022350 h 1463675"/>
                <a:gd name="connsiteX10" fmla="*/ 98425 w 565150"/>
                <a:gd name="connsiteY10" fmla="*/ 1143000 h 1463675"/>
                <a:gd name="connsiteX11" fmla="*/ 149225 w 565150"/>
                <a:gd name="connsiteY11" fmla="*/ 1228725 h 1463675"/>
                <a:gd name="connsiteX12" fmla="*/ 215900 w 565150"/>
                <a:gd name="connsiteY12" fmla="*/ 1314450 h 1463675"/>
                <a:gd name="connsiteX13" fmla="*/ 288925 w 565150"/>
                <a:gd name="connsiteY13" fmla="*/ 1387475 h 1463675"/>
                <a:gd name="connsiteX14" fmla="*/ 327025 w 565150"/>
                <a:gd name="connsiteY14" fmla="*/ 1422400 h 1463675"/>
                <a:gd name="connsiteX15" fmla="*/ 377825 w 565150"/>
                <a:gd name="connsiteY15" fmla="*/ 1463675 h 1463675"/>
                <a:gd name="connsiteX16" fmla="*/ 419100 w 565150"/>
                <a:gd name="connsiteY16" fmla="*/ 1349375 h 1463675"/>
                <a:gd name="connsiteX17" fmla="*/ 565150 w 565150"/>
                <a:gd name="connsiteY17" fmla="*/ 666750 h 1463675"/>
                <a:gd name="connsiteX18" fmla="*/ 495300 w 565150"/>
                <a:gd name="connsiteY18" fmla="*/ 146050 h 1463675"/>
                <a:gd name="connsiteX19" fmla="*/ 381000 w 565150"/>
                <a:gd name="connsiteY19" fmla="*/ 0 h 146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65150" h="1463675">
                  <a:moveTo>
                    <a:pt x="381000" y="0"/>
                  </a:moveTo>
                  <a:lnTo>
                    <a:pt x="311150" y="57150"/>
                  </a:lnTo>
                  <a:lnTo>
                    <a:pt x="244475" y="117475"/>
                  </a:lnTo>
                  <a:lnTo>
                    <a:pt x="168275" y="203200"/>
                  </a:lnTo>
                  <a:lnTo>
                    <a:pt x="104775" y="311150"/>
                  </a:lnTo>
                  <a:lnTo>
                    <a:pt x="44450" y="438150"/>
                  </a:lnTo>
                  <a:lnTo>
                    <a:pt x="9525" y="581025"/>
                  </a:lnTo>
                  <a:lnTo>
                    <a:pt x="0" y="749300"/>
                  </a:lnTo>
                  <a:lnTo>
                    <a:pt x="9525" y="879475"/>
                  </a:lnTo>
                  <a:lnTo>
                    <a:pt x="47625" y="1022350"/>
                  </a:lnTo>
                  <a:lnTo>
                    <a:pt x="98425" y="1143000"/>
                  </a:lnTo>
                  <a:lnTo>
                    <a:pt x="149225" y="1228725"/>
                  </a:lnTo>
                  <a:lnTo>
                    <a:pt x="215900" y="1314450"/>
                  </a:lnTo>
                  <a:lnTo>
                    <a:pt x="288925" y="1387475"/>
                  </a:lnTo>
                  <a:lnTo>
                    <a:pt x="327025" y="1422400"/>
                  </a:lnTo>
                  <a:lnTo>
                    <a:pt x="377825" y="1463675"/>
                  </a:lnTo>
                  <a:lnTo>
                    <a:pt x="419100" y="1349375"/>
                  </a:lnTo>
                  <a:lnTo>
                    <a:pt x="565150" y="666750"/>
                  </a:lnTo>
                  <a:lnTo>
                    <a:pt x="495300" y="146050"/>
                  </a:lnTo>
                  <a:lnTo>
                    <a:pt x="381000" y="0"/>
                  </a:lnTo>
                  <a:close/>
                </a:path>
              </a:pathLst>
            </a:custGeom>
            <a:grpFill/>
            <a:ln w="12700" cap="flat" cmpd="sng" algn="ctr">
              <a:noFill/>
              <a:prstDash val="solid"/>
              <a:round/>
              <a:headEnd type="none" w="sm" len="sm"/>
              <a:tailEnd type="none" w="sm" len="sm"/>
            </a:ln>
            <a:effectLst/>
          </p:spPr>
          <p:txBody>
            <a:bodyPr/>
            <a:lstStyle/>
            <a:p>
              <a:pPr>
                <a:defRPr/>
              </a:pPr>
              <a:endParaRPr lang="en-US"/>
            </a:p>
          </p:txBody>
        </p:sp>
      </p:grpSp>
      <p:sp>
        <p:nvSpPr>
          <p:cNvPr id="36" name="Oval 3"/>
          <p:cNvSpPr>
            <a:spLocks noChangeArrowheads="1"/>
          </p:cNvSpPr>
          <p:nvPr/>
        </p:nvSpPr>
        <p:spPr bwMode="auto">
          <a:xfrm>
            <a:off x="1584738" y="3780651"/>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7" name="Oval 20"/>
          <p:cNvSpPr>
            <a:spLocks noChangeArrowheads="1"/>
          </p:cNvSpPr>
          <p:nvPr/>
        </p:nvSpPr>
        <p:spPr bwMode="auto">
          <a:xfrm>
            <a:off x="2727738" y="3780651"/>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38" name="TextBox 34"/>
          <p:cNvSpPr txBox="1">
            <a:spLocks noChangeArrowheads="1"/>
          </p:cNvSpPr>
          <p:nvPr/>
        </p:nvSpPr>
        <p:spPr bwMode="auto">
          <a:xfrm>
            <a:off x="3161125" y="3371373"/>
            <a:ext cx="11732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rPr>
              <a:t>CCA </a:t>
            </a: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threshold</a:t>
            </a:r>
          </a:p>
          <a:p>
            <a:pPr algn="ctr">
              <a:spcBef>
                <a:spcPct val="0"/>
              </a:spcBef>
              <a:buFontTx/>
              <a:buNone/>
            </a:pP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(-82dBm)</a:t>
            </a:r>
            <a:endPar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39" name="TextBox 9223"/>
          <p:cNvSpPr txBox="1">
            <a:spLocks noChangeArrowheads="1"/>
          </p:cNvSpPr>
          <p:nvPr/>
        </p:nvSpPr>
        <p:spPr bwMode="auto">
          <a:xfrm>
            <a:off x="1256125" y="5671363"/>
            <a:ext cx="15494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0000FF"/>
                </a:solidFill>
                <a:latin typeface="Arial" panose="020B0604020202020204" pitchFamily="34" charset="0"/>
                <a:ea typeface="宋体" panose="02010600030101010101" pitchFamily="2" charset="-122"/>
                <a:cs typeface="Arial" panose="020B0604020202020204" pitchFamily="34" charset="0"/>
              </a:rPr>
              <a:t>Possible victim area</a:t>
            </a:r>
          </a:p>
        </p:txBody>
      </p:sp>
      <p:cxnSp>
        <p:nvCxnSpPr>
          <p:cNvPr id="40" name="Straight Arrow Connector 9225"/>
          <p:cNvCxnSpPr>
            <a:cxnSpLocks noChangeShapeType="1"/>
          </p:cNvCxnSpPr>
          <p:nvPr/>
        </p:nvCxnSpPr>
        <p:spPr bwMode="auto">
          <a:xfrm flipV="1">
            <a:off x="2461038" y="5164951"/>
            <a:ext cx="647700" cy="582612"/>
          </a:xfrm>
          <a:prstGeom prst="straightConnector1">
            <a:avLst/>
          </a:prstGeom>
          <a:noFill/>
          <a:ln w="12700" algn="ctr">
            <a:solidFill>
              <a:srgbClr val="0000FF"/>
            </a:solidFill>
            <a:prstDash val="sysDash"/>
            <a:round/>
            <a:headEnd type="none" w="sm" len="sm"/>
            <a:tailEnd type="triangle" w="med" len="med"/>
          </a:ln>
          <a:extLst>
            <a:ext uri="{909E8E84-426E-40DD-AFC4-6F175D3DCCD1}">
              <a14:hiddenFill xmlns:a14="http://schemas.microsoft.com/office/drawing/2010/main">
                <a:noFill/>
              </a14:hiddenFill>
            </a:ext>
          </a:extLst>
        </p:spPr>
      </p:cxnSp>
      <p:sp>
        <p:nvSpPr>
          <p:cNvPr id="41" name="TextBox 44"/>
          <p:cNvSpPr txBox="1">
            <a:spLocks noChangeArrowheads="1"/>
          </p:cNvSpPr>
          <p:nvPr/>
        </p:nvSpPr>
        <p:spPr bwMode="auto">
          <a:xfrm>
            <a:off x="5511186" y="3375838"/>
            <a:ext cx="16885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latin typeface="Arial" panose="020B0604020202020204" pitchFamily="34" charset="0"/>
                <a:ea typeface="宋体" panose="02010600030101010101" pitchFamily="2" charset="-122"/>
                <a:cs typeface="Arial" panose="020B0604020202020204" pitchFamily="34" charset="0"/>
              </a:rPr>
              <a:t>STA1’s coverage </a:t>
            </a:r>
            <a:r>
              <a:rPr lang="en-US" altLang="en-US" sz="1200" b="0" dirty="0" smtClean="0">
                <a:latin typeface="Arial" panose="020B0604020202020204" pitchFamily="34" charset="0"/>
                <a:ea typeface="宋体" panose="02010600030101010101" pitchFamily="2" charset="-122"/>
                <a:cs typeface="Arial" panose="020B0604020202020204" pitchFamily="34" charset="0"/>
              </a:rPr>
              <a:t>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42" name="TextBox 47"/>
          <p:cNvSpPr txBox="1">
            <a:spLocks noChangeArrowheads="1"/>
          </p:cNvSpPr>
          <p:nvPr/>
        </p:nvSpPr>
        <p:spPr bwMode="auto">
          <a:xfrm>
            <a:off x="7047325" y="5657373"/>
            <a:ext cx="1868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STA2’s interference area</a:t>
            </a:r>
          </a:p>
          <a:p>
            <a:pPr algn="ct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(-82dBm)</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43" name="TextBox 57"/>
          <p:cNvSpPr txBox="1">
            <a:spLocks noChangeArrowheads="1"/>
          </p:cNvSpPr>
          <p:nvPr/>
        </p:nvSpPr>
        <p:spPr bwMode="auto">
          <a:xfrm>
            <a:off x="5447125" y="5695176"/>
            <a:ext cx="1549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0000FF"/>
                </a:solidFill>
                <a:latin typeface="Arial" panose="020B0604020202020204" pitchFamily="34" charset="0"/>
                <a:ea typeface="宋体" panose="02010600030101010101" pitchFamily="2" charset="-122"/>
                <a:cs typeface="Arial" panose="020B0604020202020204" pitchFamily="34" charset="0"/>
              </a:rPr>
              <a:t>Possible victim area</a:t>
            </a:r>
          </a:p>
        </p:txBody>
      </p:sp>
      <p:grpSp>
        <p:nvGrpSpPr>
          <p:cNvPr id="44" name="Group 9228"/>
          <p:cNvGrpSpPr>
            <a:grpSpLocks/>
          </p:cNvGrpSpPr>
          <p:nvPr/>
        </p:nvGrpSpPr>
        <p:grpSpPr bwMode="auto">
          <a:xfrm>
            <a:off x="6452013" y="3863201"/>
            <a:ext cx="1228725" cy="1708150"/>
            <a:chOff x="5676900" y="3302000"/>
            <a:chExt cx="1228617" cy="1708020"/>
          </a:xfrm>
        </p:grpSpPr>
        <p:sp>
          <p:nvSpPr>
            <p:cNvPr id="45" name="Freeform 9227"/>
            <p:cNvSpPr>
              <a:spLocks/>
            </p:cNvSpPr>
            <p:nvPr/>
          </p:nvSpPr>
          <p:spPr bwMode="auto">
            <a:xfrm>
              <a:off x="5676900" y="3302000"/>
              <a:ext cx="803275" cy="1704975"/>
            </a:xfrm>
            <a:custGeom>
              <a:avLst/>
              <a:gdLst>
                <a:gd name="T0" fmla="*/ 612775 w 803275"/>
                <a:gd name="T1" fmla="*/ 0 h 1704975"/>
                <a:gd name="T2" fmla="*/ 508000 w 803275"/>
                <a:gd name="T3" fmla="*/ 47625 h 1704975"/>
                <a:gd name="T4" fmla="*/ 409575 w 803275"/>
                <a:gd name="T5" fmla="*/ 98425 h 1704975"/>
                <a:gd name="T6" fmla="*/ 320675 w 803275"/>
                <a:gd name="T7" fmla="*/ 171450 h 1704975"/>
                <a:gd name="T8" fmla="*/ 238125 w 803275"/>
                <a:gd name="T9" fmla="*/ 244475 h 1704975"/>
                <a:gd name="T10" fmla="*/ 152400 w 803275"/>
                <a:gd name="T11" fmla="*/ 361950 h 1704975"/>
                <a:gd name="T12" fmla="*/ 85725 w 803275"/>
                <a:gd name="T13" fmla="*/ 473075 h 1704975"/>
                <a:gd name="T14" fmla="*/ 47625 w 803275"/>
                <a:gd name="T15" fmla="*/ 568325 h 1704975"/>
                <a:gd name="T16" fmla="*/ 19050 w 803275"/>
                <a:gd name="T17" fmla="*/ 679450 h 1704975"/>
                <a:gd name="T18" fmla="*/ 0 w 803275"/>
                <a:gd name="T19" fmla="*/ 790575 h 1704975"/>
                <a:gd name="T20" fmla="*/ 0 w 803275"/>
                <a:gd name="T21" fmla="*/ 895350 h 1704975"/>
                <a:gd name="T22" fmla="*/ 25400 w 803275"/>
                <a:gd name="T23" fmla="*/ 1028700 h 1704975"/>
                <a:gd name="T24" fmla="*/ 47625 w 803275"/>
                <a:gd name="T25" fmla="*/ 1123950 h 1704975"/>
                <a:gd name="T26" fmla="*/ 101600 w 803275"/>
                <a:gd name="T27" fmla="*/ 1260475 h 1704975"/>
                <a:gd name="T28" fmla="*/ 168275 w 803275"/>
                <a:gd name="T29" fmla="*/ 1365250 h 1704975"/>
                <a:gd name="T30" fmla="*/ 231775 w 803275"/>
                <a:gd name="T31" fmla="*/ 1444625 h 1704975"/>
                <a:gd name="T32" fmla="*/ 323850 w 803275"/>
                <a:gd name="T33" fmla="*/ 1536700 h 1704975"/>
                <a:gd name="T34" fmla="*/ 409575 w 803275"/>
                <a:gd name="T35" fmla="*/ 1603375 h 1704975"/>
                <a:gd name="T36" fmla="*/ 520700 w 803275"/>
                <a:gd name="T37" fmla="*/ 1666875 h 1704975"/>
                <a:gd name="T38" fmla="*/ 574675 w 803275"/>
                <a:gd name="T39" fmla="*/ 1692275 h 1704975"/>
                <a:gd name="T40" fmla="*/ 615950 w 803275"/>
                <a:gd name="T41" fmla="*/ 1704975 h 1704975"/>
                <a:gd name="T42" fmla="*/ 803275 w 803275"/>
                <a:gd name="T43" fmla="*/ 546100 h 1704975"/>
                <a:gd name="T44" fmla="*/ 612775 w 803275"/>
                <a:gd name="T45" fmla="*/ 0 h 17049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3275" h="1704975">
                  <a:moveTo>
                    <a:pt x="612775" y="0"/>
                  </a:moveTo>
                  <a:lnTo>
                    <a:pt x="508000" y="47625"/>
                  </a:lnTo>
                  <a:lnTo>
                    <a:pt x="409575" y="98425"/>
                  </a:lnTo>
                  <a:lnTo>
                    <a:pt x="320675" y="171450"/>
                  </a:lnTo>
                  <a:lnTo>
                    <a:pt x="238125" y="244475"/>
                  </a:lnTo>
                  <a:lnTo>
                    <a:pt x="152400" y="361950"/>
                  </a:lnTo>
                  <a:lnTo>
                    <a:pt x="85725" y="473075"/>
                  </a:lnTo>
                  <a:lnTo>
                    <a:pt x="47625" y="568325"/>
                  </a:lnTo>
                  <a:lnTo>
                    <a:pt x="19050" y="679450"/>
                  </a:lnTo>
                  <a:lnTo>
                    <a:pt x="0" y="790575"/>
                  </a:lnTo>
                  <a:lnTo>
                    <a:pt x="0" y="895350"/>
                  </a:lnTo>
                  <a:lnTo>
                    <a:pt x="25400" y="1028700"/>
                  </a:lnTo>
                  <a:lnTo>
                    <a:pt x="47625" y="1123950"/>
                  </a:lnTo>
                  <a:lnTo>
                    <a:pt x="101600" y="1260475"/>
                  </a:lnTo>
                  <a:lnTo>
                    <a:pt x="168275" y="1365250"/>
                  </a:lnTo>
                  <a:lnTo>
                    <a:pt x="231775" y="1444625"/>
                  </a:lnTo>
                  <a:lnTo>
                    <a:pt x="323850" y="1536700"/>
                  </a:lnTo>
                  <a:lnTo>
                    <a:pt x="409575" y="1603375"/>
                  </a:lnTo>
                  <a:lnTo>
                    <a:pt x="520700" y="1666875"/>
                  </a:lnTo>
                  <a:lnTo>
                    <a:pt x="574675" y="1692275"/>
                  </a:lnTo>
                  <a:lnTo>
                    <a:pt x="615950" y="1704975"/>
                  </a:lnTo>
                  <a:lnTo>
                    <a:pt x="803275" y="546100"/>
                  </a:lnTo>
                  <a:lnTo>
                    <a:pt x="612775" y="0"/>
                  </a:lnTo>
                  <a:close/>
                </a:path>
              </a:pathLst>
            </a:custGeom>
            <a:solidFill>
              <a:srgbClr val="3399FF"/>
            </a:solidFill>
            <a:ln>
              <a:noFill/>
            </a:ln>
            <a:extLst>
              <a:ext uri="{91240B29-F687-4F45-9708-019B960494DF}">
                <a14:hiddenLine xmlns:a14="http://schemas.microsoft.com/office/drawing/2010/main" w="12700" cap="flat" cmpd="sng" algn="ctr">
                  <a:solidFill>
                    <a:srgbClr val="000000"/>
                  </a:solidFill>
                  <a:prstDash val="solid"/>
                  <a:round/>
                  <a:headEnd type="none" w="sm" len="sm"/>
                  <a:tailEnd type="none" w="sm" len="sm"/>
                </a14:hiddenLine>
              </a:ext>
            </a:extLst>
          </p:spPr>
          <p:txBody>
            <a:bodyPr/>
            <a:lstStyle/>
            <a:p>
              <a:endParaRPr lang="en-US"/>
            </a:p>
          </p:txBody>
        </p:sp>
        <p:sp>
          <p:nvSpPr>
            <p:cNvPr id="46" name="Freeform 61"/>
            <p:cNvSpPr>
              <a:spLocks/>
            </p:cNvSpPr>
            <p:nvPr/>
          </p:nvSpPr>
          <p:spPr bwMode="auto">
            <a:xfrm flipH="1">
              <a:off x="6102242" y="3305045"/>
              <a:ext cx="803275" cy="1704975"/>
            </a:xfrm>
            <a:custGeom>
              <a:avLst/>
              <a:gdLst>
                <a:gd name="T0" fmla="*/ 612775 w 803275"/>
                <a:gd name="T1" fmla="*/ 0 h 1704975"/>
                <a:gd name="T2" fmla="*/ 508000 w 803275"/>
                <a:gd name="T3" fmla="*/ 47625 h 1704975"/>
                <a:gd name="T4" fmla="*/ 409575 w 803275"/>
                <a:gd name="T5" fmla="*/ 98425 h 1704975"/>
                <a:gd name="T6" fmla="*/ 320675 w 803275"/>
                <a:gd name="T7" fmla="*/ 171450 h 1704975"/>
                <a:gd name="T8" fmla="*/ 238125 w 803275"/>
                <a:gd name="T9" fmla="*/ 244475 h 1704975"/>
                <a:gd name="T10" fmla="*/ 152400 w 803275"/>
                <a:gd name="T11" fmla="*/ 361950 h 1704975"/>
                <a:gd name="T12" fmla="*/ 85725 w 803275"/>
                <a:gd name="T13" fmla="*/ 473075 h 1704975"/>
                <a:gd name="T14" fmla="*/ 47625 w 803275"/>
                <a:gd name="T15" fmla="*/ 568325 h 1704975"/>
                <a:gd name="T16" fmla="*/ 19050 w 803275"/>
                <a:gd name="T17" fmla="*/ 679450 h 1704975"/>
                <a:gd name="T18" fmla="*/ 0 w 803275"/>
                <a:gd name="T19" fmla="*/ 790575 h 1704975"/>
                <a:gd name="T20" fmla="*/ 0 w 803275"/>
                <a:gd name="T21" fmla="*/ 895350 h 1704975"/>
                <a:gd name="T22" fmla="*/ 25400 w 803275"/>
                <a:gd name="T23" fmla="*/ 1028700 h 1704975"/>
                <a:gd name="T24" fmla="*/ 47625 w 803275"/>
                <a:gd name="T25" fmla="*/ 1123950 h 1704975"/>
                <a:gd name="T26" fmla="*/ 101600 w 803275"/>
                <a:gd name="T27" fmla="*/ 1260475 h 1704975"/>
                <a:gd name="T28" fmla="*/ 168275 w 803275"/>
                <a:gd name="T29" fmla="*/ 1365250 h 1704975"/>
                <a:gd name="T30" fmla="*/ 231775 w 803275"/>
                <a:gd name="T31" fmla="*/ 1444625 h 1704975"/>
                <a:gd name="T32" fmla="*/ 323850 w 803275"/>
                <a:gd name="T33" fmla="*/ 1536700 h 1704975"/>
                <a:gd name="T34" fmla="*/ 409575 w 803275"/>
                <a:gd name="T35" fmla="*/ 1603375 h 1704975"/>
                <a:gd name="T36" fmla="*/ 520700 w 803275"/>
                <a:gd name="T37" fmla="*/ 1666875 h 1704975"/>
                <a:gd name="T38" fmla="*/ 574675 w 803275"/>
                <a:gd name="T39" fmla="*/ 1692275 h 1704975"/>
                <a:gd name="T40" fmla="*/ 615950 w 803275"/>
                <a:gd name="T41" fmla="*/ 1704975 h 1704975"/>
                <a:gd name="T42" fmla="*/ 803275 w 803275"/>
                <a:gd name="T43" fmla="*/ 546100 h 1704975"/>
                <a:gd name="T44" fmla="*/ 612775 w 803275"/>
                <a:gd name="T45" fmla="*/ 0 h 17049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3275" h="1704975">
                  <a:moveTo>
                    <a:pt x="612775" y="0"/>
                  </a:moveTo>
                  <a:lnTo>
                    <a:pt x="508000" y="47625"/>
                  </a:lnTo>
                  <a:lnTo>
                    <a:pt x="409575" y="98425"/>
                  </a:lnTo>
                  <a:lnTo>
                    <a:pt x="320675" y="171450"/>
                  </a:lnTo>
                  <a:lnTo>
                    <a:pt x="238125" y="244475"/>
                  </a:lnTo>
                  <a:lnTo>
                    <a:pt x="152400" y="361950"/>
                  </a:lnTo>
                  <a:lnTo>
                    <a:pt x="85725" y="473075"/>
                  </a:lnTo>
                  <a:lnTo>
                    <a:pt x="47625" y="568325"/>
                  </a:lnTo>
                  <a:lnTo>
                    <a:pt x="19050" y="679450"/>
                  </a:lnTo>
                  <a:lnTo>
                    <a:pt x="0" y="790575"/>
                  </a:lnTo>
                  <a:lnTo>
                    <a:pt x="0" y="895350"/>
                  </a:lnTo>
                  <a:lnTo>
                    <a:pt x="25400" y="1028700"/>
                  </a:lnTo>
                  <a:lnTo>
                    <a:pt x="47625" y="1123950"/>
                  </a:lnTo>
                  <a:lnTo>
                    <a:pt x="101600" y="1260475"/>
                  </a:lnTo>
                  <a:lnTo>
                    <a:pt x="168275" y="1365250"/>
                  </a:lnTo>
                  <a:lnTo>
                    <a:pt x="231775" y="1444625"/>
                  </a:lnTo>
                  <a:lnTo>
                    <a:pt x="323850" y="1536700"/>
                  </a:lnTo>
                  <a:lnTo>
                    <a:pt x="409575" y="1603375"/>
                  </a:lnTo>
                  <a:lnTo>
                    <a:pt x="520700" y="1666875"/>
                  </a:lnTo>
                  <a:lnTo>
                    <a:pt x="574675" y="1692275"/>
                  </a:lnTo>
                  <a:lnTo>
                    <a:pt x="615950" y="1704975"/>
                  </a:lnTo>
                  <a:lnTo>
                    <a:pt x="803275" y="546100"/>
                  </a:lnTo>
                  <a:lnTo>
                    <a:pt x="612775" y="0"/>
                  </a:lnTo>
                  <a:close/>
                </a:path>
              </a:pathLst>
            </a:custGeom>
            <a:solidFill>
              <a:srgbClr val="3399FF"/>
            </a:solidFill>
            <a:ln>
              <a:noFill/>
            </a:ln>
            <a:extLst>
              <a:ext uri="{91240B29-F687-4F45-9708-019B960494DF}">
                <a14:hiddenLine xmlns:a14="http://schemas.microsoft.com/office/drawing/2010/main" w="12700" cap="flat" cmpd="sng" algn="ctr">
                  <a:solidFill>
                    <a:srgbClr val="000000"/>
                  </a:solidFill>
                  <a:prstDash val="solid"/>
                  <a:round/>
                  <a:headEnd type="none" w="sm" len="sm"/>
                  <a:tailEnd type="none" w="sm" len="sm"/>
                </a14:hiddenLine>
              </a:ext>
            </a:extLst>
          </p:spPr>
          <p:txBody>
            <a:bodyPr/>
            <a:lstStyle/>
            <a:p>
              <a:endParaRPr lang="en-US"/>
            </a:p>
          </p:txBody>
        </p:sp>
      </p:grpSp>
      <p:sp>
        <p:nvSpPr>
          <p:cNvPr id="47" name="Oval 53"/>
          <p:cNvSpPr>
            <a:spLocks noChangeArrowheads="1"/>
          </p:cNvSpPr>
          <p:nvPr/>
        </p:nvSpPr>
        <p:spPr bwMode="auto">
          <a:xfrm>
            <a:off x="5775738" y="3802876"/>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48" name="Oval 54"/>
          <p:cNvSpPr>
            <a:spLocks noChangeArrowheads="1"/>
          </p:cNvSpPr>
          <p:nvPr/>
        </p:nvSpPr>
        <p:spPr bwMode="auto">
          <a:xfrm>
            <a:off x="6452013" y="3802876"/>
            <a:ext cx="1905000" cy="1828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49" name="Oval 45"/>
          <p:cNvSpPr>
            <a:spLocks noChangeArrowheads="1"/>
          </p:cNvSpPr>
          <p:nvPr/>
        </p:nvSpPr>
        <p:spPr bwMode="auto">
          <a:xfrm>
            <a:off x="7328313" y="4656951"/>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0" name="TextBox 46"/>
          <p:cNvSpPr txBox="1">
            <a:spLocks noChangeArrowheads="1"/>
          </p:cNvSpPr>
          <p:nvPr/>
        </p:nvSpPr>
        <p:spPr bwMode="auto">
          <a:xfrm>
            <a:off x="7188613" y="4393426"/>
            <a:ext cx="5579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Arial" panose="020B0604020202020204" pitchFamily="34" charset="0"/>
                <a:ea typeface="宋体" panose="02010600030101010101" pitchFamily="2" charset="-122"/>
                <a:cs typeface="Arial" panose="020B0604020202020204" pitchFamily="34" charset="0"/>
              </a:rPr>
              <a:t>STA2</a:t>
            </a:r>
            <a:endParaRPr lang="en-US" altLang="en-US" sz="1200" b="0" dirty="0">
              <a:latin typeface="Arial" panose="020B0604020202020204" pitchFamily="34" charset="0"/>
              <a:ea typeface="宋体" panose="02010600030101010101" pitchFamily="2" charset="-122"/>
              <a:cs typeface="Arial" panose="020B0604020202020204" pitchFamily="34" charset="0"/>
            </a:endParaRPr>
          </a:p>
        </p:txBody>
      </p:sp>
      <p:sp>
        <p:nvSpPr>
          <p:cNvPr id="51" name="TextBox 56"/>
          <p:cNvSpPr txBox="1">
            <a:spLocks noChangeArrowheads="1"/>
          </p:cNvSpPr>
          <p:nvPr/>
        </p:nvSpPr>
        <p:spPr bwMode="auto">
          <a:xfrm>
            <a:off x="7398055" y="3833038"/>
            <a:ext cx="11732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FontTx/>
              <a:buNone/>
            </a:pPr>
            <a:r>
              <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rPr>
              <a:t>CCA </a:t>
            </a: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threshold</a:t>
            </a:r>
          </a:p>
          <a:p>
            <a:pPr algn="ctr">
              <a:spcBef>
                <a:spcPct val="0"/>
              </a:spcBef>
              <a:buFontTx/>
              <a:buNone/>
            </a:pPr>
            <a:r>
              <a:rPr lang="en-US" altLang="en-US" sz="1200" b="0" dirty="0" smtClean="0">
                <a:solidFill>
                  <a:srgbClr val="FF0000"/>
                </a:solidFill>
                <a:latin typeface="Arial" panose="020B0604020202020204" pitchFamily="34" charset="0"/>
                <a:ea typeface="宋体" panose="02010600030101010101" pitchFamily="2" charset="-122"/>
                <a:cs typeface="Arial" panose="020B0604020202020204" pitchFamily="34" charset="0"/>
              </a:rPr>
              <a:t>(-72dBm)</a:t>
            </a:r>
            <a:endParaRPr lang="en-US" altLang="en-US" sz="1200" b="0" dirty="0">
              <a:solidFill>
                <a:srgbClr val="FF0000"/>
              </a:solidFill>
              <a:latin typeface="Arial" panose="020B0604020202020204" pitchFamily="34" charset="0"/>
              <a:ea typeface="宋体" panose="02010600030101010101" pitchFamily="2" charset="-122"/>
              <a:cs typeface="Arial" panose="020B0604020202020204" pitchFamily="34" charset="0"/>
            </a:endParaRPr>
          </a:p>
        </p:txBody>
      </p:sp>
      <p:sp>
        <p:nvSpPr>
          <p:cNvPr id="52" name="Oval 48"/>
          <p:cNvSpPr>
            <a:spLocks noChangeArrowheads="1"/>
          </p:cNvSpPr>
          <p:nvPr/>
        </p:nvSpPr>
        <p:spPr bwMode="auto">
          <a:xfrm>
            <a:off x="6652038" y="4641076"/>
            <a:ext cx="152400" cy="152400"/>
          </a:xfrm>
          <a:prstGeom prst="ellipse">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3" name="TextBox 49"/>
          <p:cNvSpPr txBox="1">
            <a:spLocks noChangeArrowheads="1"/>
          </p:cNvSpPr>
          <p:nvPr/>
        </p:nvSpPr>
        <p:spPr bwMode="auto">
          <a:xfrm>
            <a:off x="6450425" y="4393426"/>
            <a:ext cx="5572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Arial" panose="020B0604020202020204" pitchFamily="34" charset="0"/>
                <a:ea typeface="宋体" panose="02010600030101010101" pitchFamily="2" charset="-122"/>
                <a:cs typeface="Arial" panose="020B0604020202020204" pitchFamily="34" charset="0"/>
              </a:rPr>
              <a:t>STA1</a:t>
            </a:r>
          </a:p>
        </p:txBody>
      </p:sp>
      <p:cxnSp>
        <p:nvCxnSpPr>
          <p:cNvPr id="54" name="Straight Arrow Connector 58"/>
          <p:cNvCxnSpPr>
            <a:cxnSpLocks noChangeShapeType="1"/>
          </p:cNvCxnSpPr>
          <p:nvPr/>
        </p:nvCxnSpPr>
        <p:spPr bwMode="auto">
          <a:xfrm flipV="1">
            <a:off x="6185313" y="5188763"/>
            <a:ext cx="647700" cy="581025"/>
          </a:xfrm>
          <a:prstGeom prst="straightConnector1">
            <a:avLst/>
          </a:prstGeom>
          <a:noFill/>
          <a:ln w="12700" algn="ctr">
            <a:solidFill>
              <a:srgbClr val="0000FF"/>
            </a:solidFill>
            <a:prstDash val="sysDash"/>
            <a:round/>
            <a:headEnd type="none" w="sm" len="sm"/>
            <a:tailEnd type="triangle" w="med" len="med"/>
          </a:ln>
          <a:extLst>
            <a:ext uri="{909E8E84-426E-40DD-AFC4-6F175D3DCCD1}">
              <a14:hiddenFill xmlns:a14="http://schemas.microsoft.com/office/drawing/2010/main">
                <a:noFill/>
              </a14:hiddenFill>
            </a:ext>
          </a:extLst>
        </p:spPr>
      </p:cxnSp>
      <p:sp>
        <p:nvSpPr>
          <p:cNvPr id="55" name="TextBox 9229"/>
          <p:cNvSpPr txBox="1">
            <a:spLocks noChangeArrowheads="1"/>
          </p:cNvSpPr>
          <p:nvPr/>
        </p:nvSpPr>
        <p:spPr bwMode="auto">
          <a:xfrm>
            <a:off x="2516954" y="6200001"/>
            <a:ext cx="12930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i="1" u="sng" dirty="0" smtClean="0">
                <a:latin typeface="Arial" panose="020B0604020202020204" pitchFamily="34" charset="0"/>
                <a:ea typeface="宋体" panose="02010600030101010101" pitchFamily="2" charset="-122"/>
                <a:cs typeface="Arial" panose="020B0604020202020204" pitchFamily="34" charset="0"/>
              </a:rPr>
              <a:t>CCA = -82dBm</a:t>
            </a:r>
            <a:endParaRPr lang="en-US" altLang="en-US" sz="1200" i="1" u="sng" dirty="0">
              <a:latin typeface="Arial" panose="020B0604020202020204" pitchFamily="34" charset="0"/>
              <a:ea typeface="宋体" panose="02010600030101010101" pitchFamily="2" charset="-122"/>
              <a:cs typeface="Arial" panose="020B0604020202020204" pitchFamily="34" charset="0"/>
            </a:endParaRPr>
          </a:p>
        </p:txBody>
      </p:sp>
      <p:sp>
        <p:nvSpPr>
          <p:cNvPr id="56" name="TextBox 64"/>
          <p:cNvSpPr txBox="1">
            <a:spLocks noChangeArrowheads="1"/>
          </p:cNvSpPr>
          <p:nvPr/>
        </p:nvSpPr>
        <p:spPr bwMode="auto">
          <a:xfrm>
            <a:off x="6446434" y="6200001"/>
            <a:ext cx="12497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i="1" u="sng" dirty="0" smtClean="0">
                <a:latin typeface="Arial" panose="020B0604020202020204" pitchFamily="34" charset="0"/>
                <a:ea typeface="宋体" panose="02010600030101010101" pitchFamily="2" charset="-122"/>
                <a:cs typeface="Arial" panose="020B0604020202020204" pitchFamily="34" charset="0"/>
              </a:rPr>
              <a:t>CCA &gt; -82dBm</a:t>
            </a:r>
            <a:endParaRPr lang="en-US" altLang="en-US" sz="1200" i="1" u="sng" dirty="0">
              <a:latin typeface="Arial" panose="020B0604020202020204" pitchFamily="34" charset="0"/>
              <a:ea typeface="宋体" panose="02010600030101010101" pitchFamily="2" charset="-122"/>
              <a:cs typeface="Arial" panose="020B0604020202020204" pitchFamily="34" charset="0"/>
            </a:endParaRPr>
          </a:p>
        </p:txBody>
      </p:sp>
      <p:sp>
        <p:nvSpPr>
          <p:cNvPr id="57" name="Oval 67"/>
          <p:cNvSpPr>
            <a:spLocks noChangeArrowheads="1"/>
          </p:cNvSpPr>
          <p:nvPr/>
        </p:nvSpPr>
        <p:spPr bwMode="auto">
          <a:xfrm>
            <a:off x="2697575" y="3748901"/>
            <a:ext cx="1974850" cy="1889125"/>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58" name="Oval 68"/>
          <p:cNvSpPr>
            <a:spLocks noChangeArrowheads="1"/>
          </p:cNvSpPr>
          <p:nvPr/>
        </p:nvSpPr>
        <p:spPr bwMode="auto">
          <a:xfrm>
            <a:off x="6839363" y="4148951"/>
            <a:ext cx="1122362" cy="1154112"/>
          </a:xfrm>
          <a:prstGeom prst="ellipse">
            <a:avLst/>
          </a:prstGeom>
          <a:noFill/>
          <a:ln w="12700" algn="ctr">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418807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ko-KR" dirty="0">
                <a:ea typeface="굴림" panose="020B0600000101010101" pitchFamily="34" charset="-127"/>
              </a:rPr>
              <a:t>Challenges with Adaptive CCA: Unfairness to legacy STAs </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562225"/>
            <a:ext cx="4791075"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내용 개체 틀 2"/>
          <p:cNvSpPr>
            <a:spLocks noGrp="1"/>
          </p:cNvSpPr>
          <p:nvPr>
            <p:ph idx="1"/>
          </p:nvPr>
        </p:nvSpPr>
        <p:spPr>
          <a:xfrm>
            <a:off x="381000" y="1676400"/>
            <a:ext cx="3429000" cy="4495800"/>
          </a:xfrm>
        </p:spPr>
        <p:txBody>
          <a:bodyPr/>
          <a:lstStyle/>
          <a:p>
            <a:r>
              <a:rPr lang="en-US" altLang="ko-KR" sz="1800" b="0" smtClean="0">
                <a:ea typeface="굴림" panose="020B0600000101010101" pitchFamily="34" charset="-127"/>
              </a:rPr>
              <a:t>Even if the additionally introduced hidden nodes due to CCA&gt;-82dBm are dealt with by a smart design, the legacy devices have no idea that their neighboring nodes are using more aggressive CCA levels:</a:t>
            </a:r>
          </a:p>
          <a:p>
            <a:pPr lvl="1"/>
            <a:r>
              <a:rPr lang="en-US" altLang="ko-KR" sz="1400" smtClean="0">
                <a:ea typeface="굴림" panose="020B0600000101010101" pitchFamily="34" charset="-127"/>
              </a:rPr>
              <a:t>Legacy devices back off more often, and have less chance of transmission</a:t>
            </a:r>
          </a:p>
          <a:p>
            <a:pPr lvl="1"/>
            <a:r>
              <a:rPr lang="en-US" altLang="ko-KR" sz="1400" smtClean="0">
                <a:ea typeface="굴림" panose="020B0600000101010101" pitchFamily="34" charset="-127"/>
              </a:rPr>
              <a:t>Legacy devices appear hidden to the devices with aggressive CCA</a:t>
            </a:r>
          </a:p>
          <a:p>
            <a:pPr lvl="1"/>
            <a:r>
              <a:rPr lang="en-US" altLang="ko-KR" sz="1400" smtClean="0">
                <a:ea typeface="굴림" panose="020B0600000101010101" pitchFamily="34" charset="-127"/>
              </a:rPr>
              <a:t>Front figure: chance of legacy devices become hidden to 11ax-AP due to CCA&gt;-82dBm: </a:t>
            </a:r>
          </a:p>
          <a:p>
            <a:pPr lvl="2"/>
            <a:r>
              <a:rPr lang="en-US" altLang="ko-KR" sz="1200" smtClean="0">
                <a:ea typeface="굴림" panose="020B0600000101010101" pitchFamily="34" charset="-127"/>
              </a:rPr>
              <a:t>Power=15dBm</a:t>
            </a:r>
          </a:p>
          <a:p>
            <a:pPr lvl="2"/>
            <a:r>
              <a:rPr lang="en-US" altLang="ko-KR" sz="1200" smtClean="0">
                <a:ea typeface="굴림" panose="020B0600000101010101" pitchFamily="34" charset="-127"/>
              </a:rPr>
              <a:t>Mean value for shadowing fading of lognormal (0dB,5dB) is used. </a:t>
            </a:r>
          </a:p>
        </p:txBody>
      </p:sp>
      <p:sp>
        <p:nvSpPr>
          <p:cNvPr id="8" name="TextBox 2"/>
          <p:cNvSpPr txBox="1">
            <a:spLocks noChangeArrowheads="1"/>
          </p:cNvSpPr>
          <p:nvPr/>
        </p:nvSpPr>
        <p:spPr bwMode="auto">
          <a:xfrm>
            <a:off x="5257800" y="3762375"/>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-62dBm</a:t>
            </a:r>
          </a:p>
        </p:txBody>
      </p:sp>
      <p:sp>
        <p:nvSpPr>
          <p:cNvPr id="9" name="TextBox 39"/>
          <p:cNvSpPr txBox="1">
            <a:spLocks noChangeArrowheads="1"/>
          </p:cNvSpPr>
          <p:nvPr/>
        </p:nvSpPr>
        <p:spPr bwMode="auto">
          <a:xfrm>
            <a:off x="5257800" y="51816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-77dBm</a:t>
            </a:r>
          </a:p>
        </p:txBody>
      </p:sp>
      <p:sp>
        <p:nvSpPr>
          <p:cNvPr id="10" name="TextBox 40"/>
          <p:cNvSpPr txBox="1">
            <a:spLocks noChangeArrowheads="1"/>
          </p:cNvSpPr>
          <p:nvPr/>
        </p:nvSpPr>
        <p:spPr bwMode="auto">
          <a:xfrm>
            <a:off x="5257800" y="46482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-72dBm</a:t>
            </a:r>
          </a:p>
        </p:txBody>
      </p:sp>
      <p:sp>
        <p:nvSpPr>
          <p:cNvPr id="11" name="TextBox 41"/>
          <p:cNvSpPr txBox="1">
            <a:spLocks noChangeArrowheads="1"/>
          </p:cNvSpPr>
          <p:nvPr/>
        </p:nvSpPr>
        <p:spPr bwMode="auto">
          <a:xfrm>
            <a:off x="5257800" y="4219575"/>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-67dBm</a:t>
            </a:r>
          </a:p>
        </p:txBody>
      </p:sp>
      <p:grpSp>
        <p:nvGrpSpPr>
          <p:cNvPr id="12" name="Group 7"/>
          <p:cNvGrpSpPr>
            <a:grpSpLocks/>
          </p:cNvGrpSpPr>
          <p:nvPr/>
        </p:nvGrpSpPr>
        <p:grpSpPr bwMode="auto">
          <a:xfrm>
            <a:off x="4495800" y="1371600"/>
            <a:ext cx="4191000" cy="1447800"/>
            <a:chOff x="4953000" y="1981200"/>
            <a:chExt cx="4191000" cy="1447800"/>
          </a:xfrm>
        </p:grpSpPr>
        <p:sp>
          <p:nvSpPr>
            <p:cNvPr id="13" name="Oval 6"/>
            <p:cNvSpPr>
              <a:spLocks noChangeArrowheads="1"/>
            </p:cNvSpPr>
            <p:nvPr/>
          </p:nvSpPr>
          <p:spPr bwMode="auto">
            <a:xfrm>
              <a:off x="5943600" y="1981200"/>
              <a:ext cx="1447800" cy="1447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4" name="Oval 45"/>
            <p:cNvSpPr>
              <a:spLocks noChangeArrowheads="1"/>
            </p:cNvSpPr>
            <p:nvPr/>
          </p:nvSpPr>
          <p:spPr bwMode="auto">
            <a:xfrm>
              <a:off x="6705600" y="1981200"/>
              <a:ext cx="1447800" cy="1447800"/>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5" name="Oval 48"/>
            <p:cNvSpPr>
              <a:spLocks noChangeArrowheads="1"/>
            </p:cNvSpPr>
            <p:nvPr/>
          </p:nvSpPr>
          <p:spPr bwMode="auto">
            <a:xfrm>
              <a:off x="6172200" y="2209800"/>
              <a:ext cx="1005840" cy="1005840"/>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宋体" panose="02010600030101010101" pitchFamily="2" charset="-122"/>
              </a:endParaRPr>
            </a:p>
          </p:txBody>
        </p:sp>
        <p:sp>
          <p:nvSpPr>
            <p:cNvPr id="16" name="TextBox 49"/>
            <p:cNvSpPr txBox="1">
              <a:spLocks noChangeArrowheads="1"/>
            </p:cNvSpPr>
            <p:nvPr/>
          </p:nvSpPr>
          <p:spPr bwMode="auto">
            <a:xfrm>
              <a:off x="8054340" y="2923401"/>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Legacy BSS</a:t>
              </a:r>
            </a:p>
          </p:txBody>
        </p:sp>
        <p:sp>
          <p:nvSpPr>
            <p:cNvPr id="17" name="TextBox 50"/>
            <p:cNvSpPr txBox="1">
              <a:spLocks noChangeArrowheads="1"/>
            </p:cNvSpPr>
            <p:nvPr/>
          </p:nvSpPr>
          <p:spPr bwMode="auto">
            <a:xfrm>
              <a:off x="5311140" y="2999601"/>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11ax BSS</a:t>
              </a:r>
            </a:p>
          </p:txBody>
        </p:sp>
        <p:sp>
          <p:nvSpPr>
            <p:cNvPr id="18" name="TextBox 51"/>
            <p:cNvSpPr txBox="1">
              <a:spLocks noChangeArrowheads="1"/>
            </p:cNvSpPr>
            <p:nvPr/>
          </p:nvSpPr>
          <p:spPr bwMode="auto">
            <a:xfrm>
              <a:off x="8001000" y="2161401"/>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CCA=-82dBm</a:t>
              </a:r>
            </a:p>
          </p:txBody>
        </p:sp>
        <p:sp>
          <p:nvSpPr>
            <p:cNvPr id="19" name="TextBox 52"/>
            <p:cNvSpPr txBox="1">
              <a:spLocks noChangeArrowheads="1"/>
            </p:cNvSpPr>
            <p:nvPr/>
          </p:nvSpPr>
          <p:spPr bwMode="auto">
            <a:xfrm>
              <a:off x="4953000" y="2237601"/>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CCA=-82dBm</a:t>
              </a:r>
            </a:p>
          </p:txBody>
        </p:sp>
        <p:sp>
          <p:nvSpPr>
            <p:cNvPr id="20" name="TextBox 53"/>
            <p:cNvSpPr txBox="1">
              <a:spLocks noChangeArrowheads="1"/>
            </p:cNvSpPr>
            <p:nvPr/>
          </p:nvSpPr>
          <p:spPr bwMode="auto">
            <a:xfrm>
              <a:off x="5867400" y="2514600"/>
              <a:ext cx="108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CCA&gt;-82dBm</a:t>
              </a:r>
            </a:p>
          </p:txBody>
        </p:sp>
      </p:grpSp>
      <p:sp>
        <p:nvSpPr>
          <p:cNvPr id="21" name="TextBox 55"/>
          <p:cNvSpPr txBox="1">
            <a:spLocks noChangeArrowheads="1"/>
          </p:cNvSpPr>
          <p:nvPr/>
        </p:nvSpPr>
        <p:spPr bwMode="auto">
          <a:xfrm>
            <a:off x="5257800" y="5867400"/>
            <a:ext cx="1447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宋体" panose="02010600030101010101" pitchFamily="2" charset="-122"/>
              </a:rPr>
              <a:t>CCA = -82 dBm</a:t>
            </a:r>
          </a:p>
        </p:txBody>
      </p:sp>
    </p:spTree>
    <p:extLst>
      <p:ext uri="{BB962C8B-B14F-4D97-AF65-F5344CB8AC3E}">
        <p14:creationId xmlns:p14="http://schemas.microsoft.com/office/powerpoint/2010/main" val="17845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panose="020B0600000101010101" pitchFamily="34" charset="-127"/>
              </a:rPr>
              <a:t>Challenges with Adaptive CCA</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Slide Number Placeholder 4"/>
          <p:cNvSpPr>
            <a:spLocks noGrp="1"/>
          </p:cNvSpPr>
          <p:nvPr>
            <p:ph type="sldNum" sz="quarter" idx="12"/>
          </p:nvPr>
        </p:nvSpPr>
        <p:spPr>
          <a:xfrm>
            <a:off x="4469012" y="6599238"/>
            <a:ext cx="530225" cy="182562"/>
          </a:xfrm>
        </p:spPr>
        <p:txBody>
          <a:bodyPr/>
          <a:lstStyle/>
          <a:p>
            <a:pPr>
              <a:defRPr/>
            </a:pPr>
            <a:r>
              <a:rPr lang="en-US" smtClean="0"/>
              <a:t>Slide </a:t>
            </a:r>
            <a:fld id="{C1789BC7-C074-42CC-ADF8-5107DF6BD1C1}" type="slidenum">
              <a:rPr lang="en-US" smtClean="0"/>
              <a:pPr>
                <a:defRPr/>
              </a:pPr>
              <a:t>9</a:t>
            </a:fld>
            <a:endParaRPr lang="en-US"/>
          </a:p>
        </p:txBody>
      </p:sp>
      <p:sp>
        <p:nvSpPr>
          <p:cNvPr id="28" name="Content Placeholder 2"/>
          <p:cNvSpPr txBox="1">
            <a:spLocks/>
          </p:cNvSpPr>
          <p:nvPr/>
        </p:nvSpPr>
        <p:spPr bwMode="auto">
          <a:xfrm>
            <a:off x="685800" y="1981200"/>
            <a:ext cx="7772400" cy="2895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a:t>As CCA threshold becomes higher, there’s more chance of interference fluctuation</a:t>
            </a:r>
          </a:p>
          <a:p>
            <a:pPr lvl="1"/>
            <a:r>
              <a:rPr lang="en-US" sz="1800" kern="0" dirty="0" smtClean="0"/>
              <a:t>Several events can make interference level fluctuate during a packet transmission, which makes hard to estimate right MCS level</a:t>
            </a:r>
          </a:p>
          <a:p>
            <a:pPr lvl="2"/>
            <a:r>
              <a:rPr lang="en-US" sz="1600" kern="0" dirty="0" smtClean="0"/>
              <a:t>Beginning of new transmission</a:t>
            </a:r>
          </a:p>
          <a:p>
            <a:pPr lvl="2"/>
            <a:r>
              <a:rPr lang="en-US" sz="1600" kern="0" dirty="0" smtClean="0"/>
              <a:t>End of ongoing transmission</a:t>
            </a:r>
          </a:p>
          <a:p>
            <a:pPr lvl="2"/>
            <a:r>
              <a:rPr lang="en-US" sz="1600" dirty="0"/>
              <a:t>Change of transmitter: ACK/BA </a:t>
            </a:r>
            <a:r>
              <a:rPr lang="en-US" sz="1600" dirty="0" smtClean="0"/>
              <a:t>transmission</a:t>
            </a:r>
          </a:p>
          <a:p>
            <a:pPr lvl="2"/>
            <a:r>
              <a:rPr lang="en-US" sz="1600" dirty="0"/>
              <a:t>Change of transmitter: Different user scheduling during </a:t>
            </a:r>
            <a:r>
              <a:rPr lang="en-US" sz="1600" dirty="0" smtClean="0"/>
              <a:t>TXOP</a:t>
            </a:r>
            <a:endParaRPr lang="en-US" sz="1600" kern="0" dirty="0" smtClean="0"/>
          </a:p>
          <a:p>
            <a:pPr lvl="2"/>
            <a:endParaRPr lang="en-US" sz="1600" kern="0" dirty="0"/>
          </a:p>
          <a:p>
            <a:pPr lvl="2"/>
            <a:endParaRPr lang="en-US" sz="1600" kern="0" dirty="0" smtClean="0"/>
          </a:p>
          <a:p>
            <a:pPr lvl="2"/>
            <a:endParaRPr lang="en-US" sz="1600" kern="0" dirty="0" smtClean="0"/>
          </a:p>
          <a:p>
            <a:pPr lvl="1"/>
            <a:endParaRPr lang="en-US" sz="1800" kern="0" dirty="0"/>
          </a:p>
        </p:txBody>
      </p:sp>
      <p:grpSp>
        <p:nvGrpSpPr>
          <p:cNvPr id="30" name="Group 29"/>
          <p:cNvGrpSpPr/>
          <p:nvPr/>
        </p:nvGrpSpPr>
        <p:grpSpPr>
          <a:xfrm>
            <a:off x="2209800" y="4876800"/>
            <a:ext cx="4843050" cy="1429767"/>
            <a:chOff x="2243550" y="4876800"/>
            <a:chExt cx="4843050" cy="1429767"/>
          </a:xfrm>
        </p:grpSpPr>
        <p:cxnSp>
          <p:nvCxnSpPr>
            <p:cNvPr id="31" name="Straight Connector 30"/>
            <p:cNvCxnSpPr/>
            <p:nvPr/>
          </p:nvCxnSpPr>
          <p:spPr bwMode="auto">
            <a:xfrm>
              <a:off x="3156222" y="5079945"/>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2" name="TextBox 31"/>
            <p:cNvSpPr txBox="1"/>
            <p:nvPr/>
          </p:nvSpPr>
          <p:spPr>
            <a:xfrm>
              <a:off x="2437102" y="4876800"/>
              <a:ext cx="774571"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Target STA</a:t>
              </a:r>
              <a:endParaRPr lang="en-US" sz="900" dirty="0">
                <a:latin typeface="Arial" panose="020B0604020202020204" pitchFamily="34" charset="0"/>
                <a:cs typeface="Arial" panose="020B0604020202020204" pitchFamily="34" charset="0"/>
              </a:endParaRPr>
            </a:p>
          </p:txBody>
        </p:sp>
        <p:sp>
          <p:nvSpPr>
            <p:cNvPr id="33" name="TextBox 32"/>
            <p:cNvSpPr txBox="1"/>
            <p:nvPr/>
          </p:nvSpPr>
          <p:spPr>
            <a:xfrm>
              <a:off x="2243550" y="5435634"/>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STA1</a:t>
              </a:r>
              <a:endParaRPr lang="en-US" sz="900" dirty="0">
                <a:latin typeface="Arial" panose="020B0604020202020204" pitchFamily="34" charset="0"/>
                <a:cs typeface="Arial" panose="020B0604020202020204" pitchFamily="34" charset="0"/>
              </a:endParaRPr>
            </a:p>
          </p:txBody>
        </p:sp>
        <p:cxnSp>
          <p:nvCxnSpPr>
            <p:cNvPr id="34" name="Straight Connector 33"/>
            <p:cNvCxnSpPr/>
            <p:nvPr/>
          </p:nvCxnSpPr>
          <p:spPr bwMode="auto">
            <a:xfrm>
              <a:off x="3156222" y="5638779"/>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5" name="TextBox 34"/>
            <p:cNvSpPr txBox="1"/>
            <p:nvPr/>
          </p:nvSpPr>
          <p:spPr>
            <a:xfrm>
              <a:off x="3770940" y="5191712"/>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1</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36" name="Rectangle 35"/>
            <p:cNvSpPr/>
            <p:nvPr/>
          </p:nvSpPr>
          <p:spPr bwMode="auto">
            <a:xfrm>
              <a:off x="3603290" y="4912295"/>
              <a:ext cx="2067687" cy="167650"/>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37" name="TextBox 36"/>
            <p:cNvSpPr txBox="1"/>
            <p:nvPr/>
          </p:nvSpPr>
          <p:spPr>
            <a:xfrm>
              <a:off x="2262088" y="5770935"/>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STA2</a:t>
              </a:r>
              <a:endParaRPr lang="en-US" sz="900" dirty="0">
                <a:latin typeface="Arial" panose="020B0604020202020204" pitchFamily="34" charset="0"/>
                <a:cs typeface="Arial" panose="020B0604020202020204" pitchFamily="34" charset="0"/>
              </a:endParaRPr>
            </a:p>
          </p:txBody>
        </p:sp>
        <p:cxnSp>
          <p:nvCxnSpPr>
            <p:cNvPr id="38" name="Straight Connector 37"/>
            <p:cNvCxnSpPr/>
            <p:nvPr/>
          </p:nvCxnSpPr>
          <p:spPr bwMode="auto">
            <a:xfrm>
              <a:off x="3174760" y="5974080"/>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39" name="Rectangle 38"/>
            <p:cNvSpPr/>
            <p:nvPr/>
          </p:nvSpPr>
          <p:spPr bwMode="auto">
            <a:xfrm>
              <a:off x="3419877" y="5422543"/>
              <a:ext cx="694923" cy="216237"/>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sp>
          <p:nvSpPr>
            <p:cNvPr id="40" name="Rectangle 39"/>
            <p:cNvSpPr/>
            <p:nvPr/>
          </p:nvSpPr>
          <p:spPr bwMode="auto">
            <a:xfrm>
              <a:off x="4203877" y="5783299"/>
              <a:ext cx="825323" cy="190782"/>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ACK/Data</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41" name="Rectangle 40"/>
            <p:cNvSpPr/>
            <p:nvPr/>
          </p:nvSpPr>
          <p:spPr bwMode="auto">
            <a:xfrm>
              <a:off x="6118044" y="5770935"/>
              <a:ext cx="391184" cy="203145"/>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Arial" panose="020B0604020202020204" pitchFamily="34" charset="0"/>
                  <a:cs typeface="Arial" panose="020B0604020202020204" pitchFamily="34" charset="0"/>
                </a:rPr>
                <a:t>ACK</a:t>
              </a:r>
              <a:endPar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42" name="Straight Arrow Connector 41"/>
            <p:cNvCxnSpPr>
              <a:stCxn id="39" idx="0"/>
            </p:cNvCxnSpPr>
            <p:nvPr/>
          </p:nvCxnSpPr>
          <p:spPr bwMode="auto">
            <a:xfrm flipV="1">
              <a:off x="3767339" y="5079944"/>
              <a:ext cx="3601" cy="342599"/>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43" name="Straight Arrow Connector 42"/>
            <p:cNvCxnSpPr>
              <a:stCxn id="49" idx="0"/>
            </p:cNvCxnSpPr>
            <p:nvPr/>
          </p:nvCxnSpPr>
          <p:spPr bwMode="auto">
            <a:xfrm flipH="1" flipV="1">
              <a:off x="5517368" y="5079947"/>
              <a:ext cx="7132" cy="995788"/>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cxnSp>
          <p:nvCxnSpPr>
            <p:cNvPr id="44" name="Straight Arrow Connector 43"/>
            <p:cNvCxnSpPr>
              <a:stCxn id="40" idx="0"/>
              <a:endCxn id="36" idx="2"/>
            </p:cNvCxnSpPr>
            <p:nvPr/>
          </p:nvCxnSpPr>
          <p:spPr bwMode="auto">
            <a:xfrm flipV="1">
              <a:off x="4616539" y="5079945"/>
              <a:ext cx="20595" cy="703354"/>
            </a:xfrm>
            <a:prstGeom prst="straightConnector1">
              <a:avLst/>
            </a:prstGeom>
            <a:solidFill>
              <a:schemeClr val="accent1"/>
            </a:solidFill>
            <a:ln w="19050" cap="flat" cmpd="sng" algn="ctr">
              <a:solidFill>
                <a:srgbClr val="FF0000"/>
              </a:solidFill>
              <a:prstDash val="solid"/>
              <a:round/>
              <a:headEnd type="none" w="sm" len="sm"/>
              <a:tailEnd type="triangle"/>
            </a:ln>
            <a:effectLst/>
          </p:spPr>
        </p:cxnSp>
        <p:sp>
          <p:nvSpPr>
            <p:cNvPr id="45" name="TextBox 44"/>
            <p:cNvSpPr txBox="1"/>
            <p:nvPr/>
          </p:nvSpPr>
          <p:spPr>
            <a:xfrm>
              <a:off x="5512142" y="5392167"/>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3</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46" name="TextBox 45"/>
            <p:cNvSpPr txBox="1"/>
            <p:nvPr/>
          </p:nvSpPr>
          <p:spPr>
            <a:xfrm>
              <a:off x="4644119" y="5323867"/>
              <a:ext cx="260008" cy="230832"/>
            </a:xfrm>
            <a:prstGeom prst="rect">
              <a:avLst/>
            </a:prstGeom>
            <a:noFill/>
          </p:spPr>
          <p:txBody>
            <a:bodyPr wrap="none" rtlCol="0">
              <a:spAutoFit/>
            </a:bodyPr>
            <a:lstStyle/>
            <a:p>
              <a:r>
                <a:rPr lang="en-US" sz="900" dirty="0" smtClean="0">
                  <a:solidFill>
                    <a:srgbClr val="FF0000"/>
                  </a:solidFill>
                  <a:latin typeface="Arial" panose="020B0604020202020204" pitchFamily="34" charset="0"/>
                  <a:cs typeface="Arial" panose="020B0604020202020204" pitchFamily="34" charset="0"/>
                </a:rPr>
                <a:t>I</a:t>
              </a:r>
              <a:r>
                <a:rPr lang="en-US" sz="900" baseline="-25000" dirty="0" smtClean="0">
                  <a:solidFill>
                    <a:srgbClr val="FF0000"/>
                  </a:solidFill>
                  <a:latin typeface="Arial" panose="020B0604020202020204" pitchFamily="34" charset="0"/>
                  <a:cs typeface="Arial" panose="020B0604020202020204" pitchFamily="34" charset="0"/>
                </a:rPr>
                <a:t>2</a:t>
              </a:r>
              <a:endParaRPr lang="en-US" sz="900" baseline="-25000" dirty="0">
                <a:solidFill>
                  <a:srgbClr val="FF0000"/>
                </a:solidFill>
                <a:latin typeface="Arial" panose="020B0604020202020204" pitchFamily="34" charset="0"/>
                <a:cs typeface="Arial" panose="020B0604020202020204" pitchFamily="34" charset="0"/>
              </a:endParaRPr>
            </a:p>
          </p:txBody>
        </p:sp>
        <p:sp>
          <p:nvSpPr>
            <p:cNvPr id="47" name="TextBox 46"/>
            <p:cNvSpPr txBox="1"/>
            <p:nvPr/>
          </p:nvSpPr>
          <p:spPr>
            <a:xfrm>
              <a:off x="2247900" y="6075735"/>
              <a:ext cx="1024639" cy="230832"/>
            </a:xfrm>
            <a:prstGeom prst="rect">
              <a:avLst/>
            </a:prstGeom>
            <a:noFill/>
          </p:spPr>
          <p:txBody>
            <a:bodyPr wrap="none" rtlCol="0">
              <a:spAutoFit/>
            </a:bodyPr>
            <a:lstStyle/>
            <a:p>
              <a:r>
                <a:rPr lang="en-US" sz="900" dirty="0" smtClean="0">
                  <a:latin typeface="Arial" panose="020B0604020202020204" pitchFamily="34" charset="0"/>
                  <a:cs typeface="Arial" panose="020B0604020202020204" pitchFamily="34" charset="0"/>
                </a:rPr>
                <a:t>Interfering STA3</a:t>
              </a:r>
              <a:endParaRPr lang="en-US" sz="900" dirty="0">
                <a:latin typeface="Arial" panose="020B0604020202020204" pitchFamily="34" charset="0"/>
                <a:cs typeface="Arial" panose="020B0604020202020204" pitchFamily="34" charset="0"/>
              </a:endParaRPr>
            </a:p>
          </p:txBody>
        </p:sp>
        <p:cxnSp>
          <p:nvCxnSpPr>
            <p:cNvPr id="48" name="Straight Connector 47"/>
            <p:cNvCxnSpPr/>
            <p:nvPr/>
          </p:nvCxnSpPr>
          <p:spPr bwMode="auto">
            <a:xfrm>
              <a:off x="3160572" y="6278880"/>
              <a:ext cx="3911840" cy="0"/>
            </a:xfrm>
            <a:prstGeom prst="line">
              <a:avLst/>
            </a:prstGeom>
            <a:solidFill>
              <a:schemeClr val="accent1"/>
            </a:solidFill>
            <a:ln w="12700" cap="flat" cmpd="sng" algn="ctr">
              <a:solidFill>
                <a:schemeClr val="tx1"/>
              </a:solidFill>
              <a:prstDash val="solid"/>
              <a:round/>
              <a:headEnd type="none" w="sm" len="sm"/>
              <a:tailEnd type="arrow" w="sm" len="sm"/>
            </a:ln>
            <a:effectLst/>
          </p:spPr>
        </p:cxnSp>
        <p:sp>
          <p:nvSpPr>
            <p:cNvPr id="49" name="Rectangle 48"/>
            <p:cNvSpPr/>
            <p:nvPr/>
          </p:nvSpPr>
          <p:spPr bwMode="auto">
            <a:xfrm>
              <a:off x="5105400" y="6075735"/>
              <a:ext cx="838200" cy="203145"/>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Data</a:t>
              </a:r>
            </a:p>
          </p:txBody>
        </p:sp>
      </p:grpSp>
    </p:spTree>
    <p:extLst>
      <p:ext uri="{BB962C8B-B14F-4D97-AF65-F5344CB8AC3E}">
        <p14:creationId xmlns:p14="http://schemas.microsoft.com/office/powerpoint/2010/main" val="3791531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91684</TotalTime>
  <Words>1487</Words>
  <Application>Microsoft Office PowerPoint</Application>
  <PresentationFormat>On-screen Show (4:3)</PresentationFormat>
  <Paragraphs>243</Paragraphs>
  <Slides>14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굴림</vt:lpstr>
      <vt:lpstr>宋体</vt:lpstr>
      <vt:lpstr>Arial</vt:lpstr>
      <vt:lpstr>Calibri</vt:lpstr>
      <vt:lpstr>Symbol</vt:lpstr>
      <vt:lpstr>Times New Roman</vt:lpstr>
      <vt:lpstr>Wingdings</vt:lpstr>
      <vt:lpstr>802-11-Submission</vt:lpstr>
      <vt:lpstr>Equation</vt:lpstr>
      <vt:lpstr>Adaptive CCA for 11ax</vt:lpstr>
      <vt:lpstr>Static vs Adaptive CCA</vt:lpstr>
      <vt:lpstr>Static vs Adaptive CCA</vt:lpstr>
      <vt:lpstr>Adaptive CCA</vt:lpstr>
      <vt:lpstr>Challenges with Adaptive CCA</vt:lpstr>
      <vt:lpstr>Challenges with Adaptive CCA</vt:lpstr>
      <vt:lpstr>Challenges with Adaptive CCA</vt:lpstr>
      <vt:lpstr>Challenges with Adaptive CCA: Unfairness to legacy STAs </vt:lpstr>
      <vt:lpstr>Challenges with Adaptive CCA</vt:lpstr>
      <vt:lpstr>Challenges with Adaptive CCA</vt:lpstr>
      <vt:lpstr>Challenges with Adaptive CCA</vt:lpstr>
      <vt:lpstr>Current Adaptive CCA Solutions</vt:lpstr>
      <vt:lpstr>General Adaptive CCA Solutions</vt:lpstr>
      <vt:lpstr>Conclusion</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Reza</cp:lastModifiedBy>
  <cp:revision>960</cp:revision>
  <cp:lastPrinted>1998-02-10T13:28:06Z</cp:lastPrinted>
  <dcterms:created xsi:type="dcterms:W3CDTF">2007-05-21T21:00:37Z</dcterms:created>
  <dcterms:modified xsi:type="dcterms:W3CDTF">2014-09-15T07:04:37Z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