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5" r:id="rId3"/>
    <p:sldId id="266" r:id="rId4"/>
    <p:sldId id="271" r:id="rId5"/>
    <p:sldId id="281" r:id="rId6"/>
    <p:sldId id="279" r:id="rId7"/>
    <p:sldId id="286" r:id="rId8"/>
    <p:sldId id="284" r:id="rId9"/>
    <p:sldId id="282" r:id="rId10"/>
    <p:sldId id="288" r:id="rId11"/>
    <p:sldId id="283" r:id="rId12"/>
    <p:sldId id="289" r:id="rId13"/>
    <p:sldId id="290" r:id="rId14"/>
    <p:sldId id="291" r:id="rId15"/>
    <p:sldId id="292" r:id="rId16"/>
    <p:sldId id="280"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等深淺樣式 4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660"/>
  </p:normalViewPr>
  <p:slideViewPr>
    <p:cSldViewPr>
      <p:cViewPr>
        <p:scale>
          <a:sx n="100" d="100"/>
          <a:sy n="100" d="100"/>
        </p:scale>
        <p:origin x="-1014" y="1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282"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11-14/xxx-00-00axr0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Chinghwa Yu et al., MediaTek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11-14/xxx-00-00axr0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Chinghwa Yu et al., MediaTek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11-14/xxx-00-00axr0</a:t>
            </a:r>
            <a:endParaRPr lang="en-US"/>
          </a:p>
        </p:txBody>
      </p:sp>
      <p:sp>
        <p:nvSpPr>
          <p:cNvPr id="5" name="Rectangle 3"/>
          <p:cNvSpPr>
            <a:spLocks noGrp="1" noChangeArrowheads="1"/>
          </p:cNvSpPr>
          <p:nvPr>
            <p:ph type="dt"/>
          </p:nvPr>
        </p:nvSpPr>
        <p:spPr>
          <a:ln/>
        </p:spPr>
        <p:txBody>
          <a:bodyPr/>
          <a:lstStyle/>
          <a:p>
            <a:r>
              <a:rPr lang="en-US" smtClean="0"/>
              <a:t>September 2014</a:t>
            </a:r>
            <a:endParaRPr lang="en-US"/>
          </a:p>
        </p:txBody>
      </p:sp>
      <p:sp>
        <p:nvSpPr>
          <p:cNvPr id="6" name="Rectangle 6"/>
          <p:cNvSpPr>
            <a:spLocks noGrp="1" noChangeArrowheads="1"/>
          </p:cNvSpPr>
          <p:nvPr>
            <p:ph type="ftr"/>
          </p:nvPr>
        </p:nvSpPr>
        <p:spPr>
          <a:ln/>
        </p:spPr>
        <p:txBody>
          <a:bodyPr/>
          <a:lstStyle/>
          <a:p>
            <a:r>
              <a:rPr lang="en-US" smtClean="0"/>
              <a:t>Chinghwa Yu et al., MediaTek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154113" y="701675"/>
            <a:ext cx="4624387" cy="3467100"/>
          </a:xfrm>
        </p:spPr>
      </p:sp>
      <p:sp>
        <p:nvSpPr>
          <p:cNvPr id="3" name="備忘稿版面配置區 2"/>
          <p:cNvSpPr>
            <a:spLocks noGrp="1"/>
          </p:cNvSpPr>
          <p:nvPr>
            <p:ph type="body" idx="1"/>
          </p:nvPr>
        </p:nvSpPr>
        <p:spPr/>
        <p:txBody>
          <a:bodyPr>
            <a:normAutofit/>
          </a:bodyPr>
          <a:lstStyle/>
          <a:p>
            <a:endParaRPr lang="en-US" dirty="0"/>
          </a:p>
        </p:txBody>
      </p:sp>
      <p:sp>
        <p:nvSpPr>
          <p:cNvPr id="4" name="頁首版面配置區 3"/>
          <p:cNvSpPr>
            <a:spLocks noGrp="1"/>
          </p:cNvSpPr>
          <p:nvPr>
            <p:ph type="hdr" idx="10"/>
          </p:nvPr>
        </p:nvSpPr>
        <p:spPr/>
        <p:txBody>
          <a:bodyPr/>
          <a:lstStyle/>
          <a:p>
            <a:r>
              <a:rPr lang="en-US" smtClean="0"/>
              <a:t>doc.: IEEE 11-14/xxx-00-00axr0</a:t>
            </a:r>
            <a:endParaRPr lang="en-US"/>
          </a:p>
        </p:txBody>
      </p:sp>
      <p:sp>
        <p:nvSpPr>
          <p:cNvPr id="5" name="日期版面配置區 4"/>
          <p:cNvSpPr>
            <a:spLocks noGrp="1"/>
          </p:cNvSpPr>
          <p:nvPr>
            <p:ph type="dt" idx="11"/>
          </p:nvPr>
        </p:nvSpPr>
        <p:spPr/>
        <p:txBody>
          <a:bodyPr/>
          <a:lstStyle/>
          <a:p>
            <a:r>
              <a:rPr lang="en-US" smtClean="0"/>
              <a:t>September 2014</a:t>
            </a:r>
            <a:endParaRPr lang="en-US"/>
          </a:p>
        </p:txBody>
      </p:sp>
      <p:sp>
        <p:nvSpPr>
          <p:cNvPr id="6" name="頁尾版面配置區 5"/>
          <p:cNvSpPr>
            <a:spLocks noGrp="1"/>
          </p:cNvSpPr>
          <p:nvPr>
            <p:ph type="ftr" idx="12"/>
          </p:nvPr>
        </p:nvSpPr>
        <p:spPr/>
        <p:txBody>
          <a:bodyPr/>
          <a:lstStyle/>
          <a:p>
            <a:r>
              <a:rPr lang="en-US" smtClean="0"/>
              <a:t>Chinghwa Yu et al., MediaTek Inc.</a:t>
            </a:r>
            <a:endParaRPr lang="en-US"/>
          </a:p>
        </p:txBody>
      </p:sp>
      <p:sp>
        <p:nvSpPr>
          <p:cNvPr id="7" name="投影片編號版面配置區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TW" altLang="en-US" smtClean="0"/>
              <a:t>按一下以編輯母片標題樣式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Date Placeholder 4"/>
          <p:cNvSpPr>
            <a:spLocks noGrp="1"/>
          </p:cNvSpPr>
          <p:nvPr>
            <p:ph type="dt" idx="10"/>
          </p:nvPr>
        </p:nvSpPr>
        <p:spPr/>
        <p:txBody>
          <a:bodyPr/>
          <a:lstStyle>
            <a:lvl1pPr>
              <a:defRPr/>
            </a:lvl1pPr>
          </a:lstStyle>
          <a:p>
            <a:r>
              <a:rPr lang="en-US" smtClean="0"/>
              <a:t>September 2014</a:t>
            </a:r>
            <a:endParaRPr lang="en-GB" dirty="0"/>
          </a:p>
        </p:txBody>
      </p:sp>
      <p:sp>
        <p:nvSpPr>
          <p:cNvPr id="6" name="Footer Placeholder 5"/>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7" name="Date Placeholder 6"/>
          <p:cNvSpPr>
            <a:spLocks noGrp="1"/>
          </p:cNvSpPr>
          <p:nvPr>
            <p:ph type="dt" idx="10"/>
          </p:nvPr>
        </p:nvSpPr>
        <p:spPr/>
        <p:txBody>
          <a:bodyPr/>
          <a:lstStyle>
            <a:lvl1pPr>
              <a:defRPr/>
            </a:lvl1pPr>
          </a:lstStyle>
          <a:p>
            <a:r>
              <a:rPr lang="en-US" smtClean="0"/>
              <a:t>September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Date Placeholder 2"/>
          <p:cNvSpPr>
            <a:spLocks noGrp="1"/>
          </p:cNvSpPr>
          <p:nvPr>
            <p:ph type="dt" idx="10"/>
          </p:nvPr>
        </p:nvSpPr>
        <p:spPr/>
        <p:txBody>
          <a:bodyPr/>
          <a:lstStyle>
            <a:lvl1pPr>
              <a:defRPr/>
            </a:lvl1pPr>
          </a:lstStyle>
          <a:p>
            <a:r>
              <a:rPr lang="en-US" smtClean="0"/>
              <a:t>September 2014</a:t>
            </a:r>
            <a:endParaRPr lang="en-GB" dirty="0"/>
          </a:p>
        </p:txBody>
      </p:sp>
      <p:sp>
        <p:nvSpPr>
          <p:cNvPr id="4" name="Footer Placeholder 3"/>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2014</a:t>
            </a:r>
            <a:endParaRPr lang="en-GB" dirty="0"/>
          </a:p>
        </p:txBody>
      </p:sp>
      <p:sp>
        <p:nvSpPr>
          <p:cNvPr id="3" name="Footer Placeholder 2"/>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TW" altLang="en-US" smtClean="0"/>
              <a:t>按一下以編輯母片標題樣式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Chinghwa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11-14/1230-02-00ax</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MAC Calibration Result</a:t>
            </a:r>
            <a:endParaRPr lang="en-GB" dirty="0"/>
          </a:p>
        </p:txBody>
      </p:sp>
      <p:sp>
        <p:nvSpPr>
          <p:cNvPr id="3074" name="Rectangle 2"/>
          <p:cNvSpPr>
            <a:spLocks noGrp="1" noChangeArrowheads="1"/>
          </p:cNvSpPr>
          <p:nvPr>
            <p:ph type="body" idx="1"/>
          </p:nvPr>
        </p:nvSpPr>
        <p:spPr>
          <a:xfrm>
            <a:off x="685800" y="16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9"/>
          <p:cNvGraphicFramePr>
            <a:graphicFrameLocks/>
          </p:cNvGraphicFramePr>
          <p:nvPr/>
        </p:nvGraphicFramePr>
        <p:xfrm>
          <a:off x="390525" y="2352675"/>
          <a:ext cx="8239125" cy="3956645"/>
        </p:xfrm>
        <a:graphic>
          <a:graphicData uri="http://schemas.openxmlformats.org/presentationml/2006/ole">
            <p:oleObj spid="_x0000_s3076" name="Document" r:id="rId4" imgW="8689230" imgH="5843522"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2a: Deferral Test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handle deferral procedure after collision happens without hidden nodes. It also checks whether deferral because of energy levels is happening correctly.</a:t>
            </a:r>
          </a:p>
          <a:p>
            <a:pPr>
              <a:buFont typeface="Arial" pitchFamily="34" charset="0"/>
              <a:buChar char="•"/>
            </a:pPr>
            <a:r>
              <a:rPr lang="en-GB" sz="2000" dirty="0" smtClean="0"/>
              <a:t>Assumptions:</a:t>
            </a:r>
            <a:r>
              <a:rPr lang="en-US" sz="2000" dirty="0" smtClean="0"/>
              <a:t> </a:t>
            </a:r>
            <a:r>
              <a:rPr lang="en-GB" sz="2000" dirty="0" smtClean="0"/>
              <a:t>All devices are within energy detect range of each other. When AP1 and AP2 start to transmit on the same slot, both packets are lost (PER= 100%). Otherwise packets get through 100%.  PER=0 %.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length:[500 : 1000 : 1500 2000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[Off, On]</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4817" name="Group 29697"/>
          <p:cNvGrpSpPr>
            <a:grpSpLocks/>
          </p:cNvGrpSpPr>
          <p:nvPr/>
        </p:nvGrpSpPr>
        <p:grpSpPr bwMode="auto">
          <a:xfrm>
            <a:off x="5940152" y="4725144"/>
            <a:ext cx="4022725" cy="1450975"/>
            <a:chOff x="0" y="0"/>
            <a:chExt cx="40242" cy="14519"/>
          </a:xfrm>
        </p:grpSpPr>
        <p:sp>
          <p:nvSpPr>
            <p:cNvPr id="27" name="Oval 271"/>
            <p:cNvSpPr>
              <a:spLocks noChangeArrowheads="1"/>
            </p:cNvSpPr>
            <p:nvPr/>
          </p:nvSpPr>
          <p:spPr bwMode="auto">
            <a:xfrm>
              <a:off x="19431" y="5715"/>
              <a:ext cx="6651"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9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Oval 272"/>
            <p:cNvSpPr>
              <a:spLocks noChangeArrowheads="1"/>
            </p:cNvSpPr>
            <p:nvPr/>
          </p:nvSpPr>
          <p:spPr bwMode="auto">
            <a:xfrm>
              <a:off x="19954" y="1111"/>
              <a:ext cx="6128"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Oval 273"/>
            <p:cNvSpPr>
              <a:spLocks noChangeArrowheads="1"/>
            </p:cNvSpPr>
            <p:nvPr/>
          </p:nvSpPr>
          <p:spPr bwMode="auto">
            <a:xfrm>
              <a:off x="174" y="1127"/>
              <a:ext cx="6064"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Oval 274"/>
            <p:cNvSpPr>
              <a:spLocks noChangeArrowheads="1"/>
            </p:cNvSpPr>
            <p:nvPr/>
          </p:nvSpPr>
          <p:spPr bwMode="auto">
            <a:xfrm>
              <a:off x="0" y="5699"/>
              <a:ext cx="6794"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Straight Arrow Connector 276"/>
            <p:cNvSpPr>
              <a:spLocks noChangeShapeType="1"/>
            </p:cNvSpPr>
            <p:nvPr/>
          </p:nvSpPr>
          <p:spPr bwMode="auto">
            <a:xfrm flipV="1">
              <a:off x="6794" y="5000"/>
              <a:ext cx="14065" cy="298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6" name="TextBox 15"/>
            <p:cNvSpPr txBox="1">
              <a:spLocks noChangeArrowheads="1"/>
            </p:cNvSpPr>
            <p:nvPr/>
          </p:nvSpPr>
          <p:spPr bwMode="auto">
            <a:xfrm>
              <a:off x="9095" y="0"/>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TextBox 16"/>
            <p:cNvSpPr txBox="1">
              <a:spLocks noChangeArrowheads="1"/>
            </p:cNvSpPr>
            <p:nvPr/>
          </p:nvSpPr>
          <p:spPr bwMode="auto">
            <a:xfrm>
              <a:off x="11636" y="7494"/>
              <a:ext cx="2464" cy="252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TextBox 17"/>
            <p:cNvSpPr txBox="1">
              <a:spLocks noChangeArrowheads="1"/>
            </p:cNvSpPr>
            <p:nvPr/>
          </p:nvSpPr>
          <p:spPr bwMode="auto">
            <a:xfrm>
              <a:off x="10556" y="3398"/>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Straight Arrow Connector 280"/>
            <p:cNvSpPr>
              <a:spLocks noChangeShapeType="1"/>
            </p:cNvSpPr>
            <p:nvPr/>
          </p:nvSpPr>
          <p:spPr bwMode="auto">
            <a:xfrm flipH="1" flipV="1">
              <a:off x="6794" y="5318"/>
              <a:ext cx="12525" cy="236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TextBox 32"/>
            <p:cNvSpPr txBox="1">
              <a:spLocks noChangeArrowheads="1"/>
            </p:cNvSpPr>
            <p:nvPr/>
          </p:nvSpPr>
          <p:spPr bwMode="auto">
            <a:xfrm>
              <a:off x="1493" y="11699"/>
              <a:ext cx="38749" cy="2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pitchFamily="34" charset="0"/>
                  <a:ea typeface="MS PGothic" pitchFamily="34" charset="-128"/>
                  <a:cs typeface="Times New Roman" pitchFamily="18" charset="0"/>
                </a:rPr>
                <a:t>(AP1 and STA2 are essentially co-located)</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2a: Deferral Test 1 </a:t>
            </a: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4098992"/>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11.07752</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4.70931</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5.07468</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a:r>
                        <a:rPr lang="en-US" sz="1000" b="1" dirty="0" smtClean="0">
                          <a:solidFill>
                            <a:srgbClr val="FF0000"/>
                          </a:solidFill>
                          <a:latin typeface="+mn-lt"/>
                        </a:rPr>
                        <a:t>11.05631</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5.48144</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5.68614</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11.05517</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5.77584</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5.91787</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11.05883</a:t>
                      </a:r>
                    </a:p>
                  </a:txBody>
                  <a:tcPr marL="91445" marR="91445" marT="45640" marB="45640" anchor="ctr" horzOverflow="overflow"/>
                </a:tc>
                <a:tc>
                  <a:txBody>
                    <a:bodyPr/>
                    <a:lstStyle/>
                    <a:p>
                      <a:pPr algn="ctr"/>
                      <a:r>
                        <a:rPr lang="en-US" sz="1000" b="1" dirty="0" smtClean="0">
                          <a:solidFill>
                            <a:srgbClr val="FF0000"/>
                          </a:solidFill>
                        </a:rPr>
                        <a:t>5.93572</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6.04452</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4.35062</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4.68817</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5.24275</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5.43854</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5.61508</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5.75315</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5.81210</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5.91863</a:t>
                      </a:r>
                      <a:endParaRPr lang="en-US" sz="1000" b="1" dirty="0">
                        <a:solidFill>
                          <a:srgbClr val="FF0000"/>
                        </a:solidFill>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2b: Deferral Test 2</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the handle deferral procedure after collision happens with the existing of hidden nodes.</a:t>
            </a:r>
          </a:p>
          <a:p>
            <a:pPr>
              <a:buFont typeface="Arial" pitchFamily="34" charset="0"/>
              <a:buChar char="•"/>
            </a:pPr>
            <a:r>
              <a:rPr lang="en-GB" sz="2000" dirty="0" smtClean="0"/>
              <a:t>Assumptions:</a:t>
            </a:r>
            <a:r>
              <a:rPr lang="en-US" sz="2000" dirty="0" smtClean="0"/>
              <a:t> </a:t>
            </a:r>
            <a:r>
              <a:rPr lang="en-GB" sz="2000" dirty="0" smtClean="0"/>
              <a:t>AP1 and AP2 can not hear each other. (ever) </a:t>
            </a:r>
            <a:r>
              <a:rPr lang="en-US" sz="2000" dirty="0" smtClean="0"/>
              <a:t> </a:t>
            </a:r>
            <a:r>
              <a:rPr lang="en-GB" sz="2000" dirty="0" smtClean="0"/>
              <a:t>If   MPDUs from AP1 and AP2 overlap, they both fail with 100% probability.</a:t>
            </a:r>
            <a:r>
              <a:rPr lang="en-US" sz="2000" dirty="0" smtClean="0"/>
              <a:t> </a:t>
            </a:r>
            <a:r>
              <a:rPr lang="en-GB" sz="2000" dirty="0" smtClean="0"/>
              <a:t>If an MPDU from AP1/AP2 is interference free, it succeeds with 100% probability.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length:[1500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[Off]</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7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6865" name="Group 29696"/>
          <p:cNvGrpSpPr>
            <a:grpSpLocks/>
          </p:cNvGrpSpPr>
          <p:nvPr/>
        </p:nvGrpSpPr>
        <p:grpSpPr bwMode="auto">
          <a:xfrm>
            <a:off x="3347864" y="5229200"/>
            <a:ext cx="5387975" cy="758825"/>
            <a:chOff x="0" y="0"/>
            <a:chExt cx="69802" cy="9985"/>
          </a:xfrm>
        </p:grpSpPr>
        <p:sp>
          <p:nvSpPr>
            <p:cNvPr id="263" name="Oval 263"/>
            <p:cNvSpPr>
              <a:spLocks noChangeArrowheads="1"/>
            </p:cNvSpPr>
            <p:nvPr/>
          </p:nvSpPr>
          <p:spPr bwMode="auto">
            <a:xfrm>
              <a:off x="27828" y="5413"/>
              <a:ext cx="7224"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4" name="Oval 264"/>
            <p:cNvSpPr>
              <a:spLocks noChangeArrowheads="1"/>
            </p:cNvSpPr>
            <p:nvPr/>
          </p:nvSpPr>
          <p:spPr bwMode="auto">
            <a:xfrm>
              <a:off x="63531" y="2270"/>
              <a:ext cx="6271"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5" name="Oval 265"/>
            <p:cNvSpPr>
              <a:spLocks noChangeArrowheads="1"/>
            </p:cNvSpPr>
            <p:nvPr/>
          </p:nvSpPr>
          <p:spPr bwMode="auto">
            <a:xfrm>
              <a:off x="0" y="3698"/>
              <a:ext cx="5667"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6" name="Oval 266"/>
            <p:cNvSpPr>
              <a:spLocks noChangeArrowheads="1"/>
            </p:cNvSpPr>
            <p:nvPr/>
          </p:nvSpPr>
          <p:spPr bwMode="auto">
            <a:xfrm>
              <a:off x="25908" y="603"/>
              <a:ext cx="7540"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7" name="Straight Arrow Connector 267"/>
            <p:cNvSpPr>
              <a:spLocks noChangeShapeType="1"/>
            </p:cNvSpPr>
            <p:nvPr/>
          </p:nvSpPr>
          <p:spPr bwMode="auto">
            <a:xfrm>
              <a:off x="33448" y="2889"/>
              <a:ext cx="30083" cy="2079"/>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8" name="Straight Arrow Connector 268"/>
            <p:cNvSpPr>
              <a:spLocks noChangeShapeType="1"/>
            </p:cNvSpPr>
            <p:nvPr/>
          </p:nvSpPr>
          <p:spPr bwMode="auto">
            <a:xfrm flipH="1" flipV="1">
              <a:off x="4524" y="5984"/>
              <a:ext cx="23304" cy="171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9" name="TextBox 16"/>
            <p:cNvSpPr txBox="1">
              <a:spLocks noChangeArrowheads="1"/>
            </p:cNvSpPr>
            <p:nvPr/>
          </p:nvSpPr>
          <p:spPr bwMode="auto">
            <a:xfrm>
              <a:off x="38177" y="0"/>
              <a:ext cx="11854" cy="49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0" name="TextBox 17"/>
            <p:cNvSpPr txBox="1">
              <a:spLocks noChangeArrowheads="1"/>
            </p:cNvSpPr>
            <p:nvPr/>
          </p:nvSpPr>
          <p:spPr bwMode="auto">
            <a:xfrm>
              <a:off x="14255" y="2270"/>
              <a:ext cx="8815" cy="3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2b: Deferral Test 2 </a:t>
            </a: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1659044"/>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99.37651</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0.03631</a:t>
                      </a:r>
                    </a:p>
                  </a:txBody>
                  <a:tcPr marL="91445" marR="91445" marT="45640" marB="45640" anchor="ctr" horzOverflow="overflow"/>
                </a:tc>
                <a:tc>
                  <a:txBody>
                    <a:bodyPr/>
                    <a:lstStyle/>
                    <a:p>
                      <a:pPr algn="ctr"/>
                      <a:r>
                        <a:rPr lang="en-US" sz="1000" b="1" dirty="0" smtClean="0">
                          <a:solidFill>
                            <a:srgbClr val="FF0000"/>
                          </a:solidFill>
                          <a:latin typeface="+mn-lt"/>
                        </a:rPr>
                        <a:t>0.03720</a:t>
                      </a:r>
                      <a:endParaRPr lang="en-US" sz="1000" b="1" dirty="0">
                        <a:solidFill>
                          <a:srgbClr val="FF0000"/>
                        </a:solidFill>
                        <a:latin typeface="+mn-lt"/>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3: NAV Deferral</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the handle deferral procedure after collision happens with the existing of hidden nodes.</a:t>
            </a:r>
          </a:p>
          <a:p>
            <a:pPr>
              <a:buFont typeface="Arial" pitchFamily="34" charset="0"/>
              <a:buChar char="•"/>
            </a:pPr>
            <a:r>
              <a:rPr lang="en-GB" sz="2000" dirty="0" smtClean="0"/>
              <a:t>Assumptions:</a:t>
            </a:r>
            <a:r>
              <a:rPr lang="en-US" sz="2000" dirty="0" smtClean="0"/>
              <a:t> </a:t>
            </a:r>
            <a:r>
              <a:rPr lang="en-GB" sz="2000" dirty="0" smtClean="0"/>
              <a:t>AP1 and AP2 can not hear each other. (ever) </a:t>
            </a:r>
            <a:r>
              <a:rPr lang="en-US" sz="2000" dirty="0" smtClean="0"/>
              <a:t> </a:t>
            </a:r>
            <a:r>
              <a:rPr lang="en-GB" sz="2000" dirty="0" smtClean="0"/>
              <a:t>If   MPDUs from AP1 and AP2 overlap, they both fail with 100% probability.</a:t>
            </a:r>
            <a:r>
              <a:rPr lang="en-US" sz="2000" dirty="0" smtClean="0"/>
              <a:t> </a:t>
            </a:r>
            <a:r>
              <a:rPr lang="en-GB" sz="2000" dirty="0" smtClean="0"/>
              <a:t>If an MPDU from AP1/AP2 is interference free, it succeeds with 100% probability.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length:[1500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[On]</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7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7" name="Group 29696"/>
          <p:cNvGrpSpPr>
            <a:grpSpLocks/>
          </p:cNvGrpSpPr>
          <p:nvPr/>
        </p:nvGrpSpPr>
        <p:grpSpPr bwMode="auto">
          <a:xfrm>
            <a:off x="3347864" y="5229200"/>
            <a:ext cx="5387975" cy="758825"/>
            <a:chOff x="0" y="0"/>
            <a:chExt cx="69802" cy="9985"/>
          </a:xfrm>
        </p:grpSpPr>
        <p:sp>
          <p:nvSpPr>
            <p:cNvPr id="263" name="Oval 263"/>
            <p:cNvSpPr>
              <a:spLocks noChangeArrowheads="1"/>
            </p:cNvSpPr>
            <p:nvPr/>
          </p:nvSpPr>
          <p:spPr bwMode="auto">
            <a:xfrm>
              <a:off x="27828" y="5413"/>
              <a:ext cx="7224"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4" name="Oval 264"/>
            <p:cNvSpPr>
              <a:spLocks noChangeArrowheads="1"/>
            </p:cNvSpPr>
            <p:nvPr/>
          </p:nvSpPr>
          <p:spPr bwMode="auto">
            <a:xfrm>
              <a:off x="63531" y="2270"/>
              <a:ext cx="6271"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5" name="Oval 265"/>
            <p:cNvSpPr>
              <a:spLocks noChangeArrowheads="1"/>
            </p:cNvSpPr>
            <p:nvPr/>
          </p:nvSpPr>
          <p:spPr bwMode="auto">
            <a:xfrm>
              <a:off x="0" y="3698"/>
              <a:ext cx="5667"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6" name="Oval 266"/>
            <p:cNvSpPr>
              <a:spLocks noChangeArrowheads="1"/>
            </p:cNvSpPr>
            <p:nvPr/>
          </p:nvSpPr>
          <p:spPr bwMode="auto">
            <a:xfrm>
              <a:off x="25908" y="603"/>
              <a:ext cx="7540"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7" name="Straight Arrow Connector 267"/>
            <p:cNvSpPr>
              <a:spLocks noChangeShapeType="1"/>
            </p:cNvSpPr>
            <p:nvPr/>
          </p:nvSpPr>
          <p:spPr bwMode="auto">
            <a:xfrm>
              <a:off x="33448" y="2889"/>
              <a:ext cx="30083" cy="2079"/>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8" name="Straight Arrow Connector 268"/>
            <p:cNvSpPr>
              <a:spLocks noChangeShapeType="1"/>
            </p:cNvSpPr>
            <p:nvPr/>
          </p:nvSpPr>
          <p:spPr bwMode="auto">
            <a:xfrm flipH="1" flipV="1">
              <a:off x="4524" y="5984"/>
              <a:ext cx="23304" cy="171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9" name="TextBox 16"/>
            <p:cNvSpPr txBox="1">
              <a:spLocks noChangeArrowheads="1"/>
            </p:cNvSpPr>
            <p:nvPr/>
          </p:nvSpPr>
          <p:spPr bwMode="auto">
            <a:xfrm>
              <a:off x="38177" y="0"/>
              <a:ext cx="11854" cy="49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0" name="TextBox 17"/>
            <p:cNvSpPr txBox="1">
              <a:spLocks noChangeArrowheads="1"/>
            </p:cNvSpPr>
            <p:nvPr/>
          </p:nvSpPr>
          <p:spPr bwMode="auto">
            <a:xfrm>
              <a:off x="14255" y="2270"/>
              <a:ext cx="8815" cy="3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3: NAV Deferral Calibration </a:t>
            </a:r>
            <a:r>
              <a:rPr lang="en-US" dirty="0" smtClean="0"/>
              <a:t>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1659044"/>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5.63933</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5.77800</a:t>
                      </a:r>
                      <a:endParaRPr lang="en-US" sz="1000" b="1" dirty="0">
                        <a:solidFill>
                          <a:srgbClr val="FF0000"/>
                        </a:solidFill>
                        <a:latin typeface="+mn-lt"/>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smtClean="0"/>
              <a:t>Conclusions</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dirty="0" smtClean="0"/>
              <a:t>Variation of simulation result for Test case 1 comparing to expected result.</a:t>
            </a:r>
          </a:p>
          <a:p>
            <a:pPr lvl="1">
              <a:buFont typeface="Arial" pitchFamily="34" charset="0"/>
              <a:buChar char="•"/>
            </a:pPr>
            <a:r>
              <a:rPr lang="en-US" dirty="0" smtClean="0"/>
              <a:t>Less than 0.6%.</a:t>
            </a:r>
          </a:p>
          <a:p>
            <a:pPr>
              <a:buFont typeface="Arial" pitchFamily="34" charset="0"/>
              <a:buChar char="•"/>
            </a:pPr>
            <a:r>
              <a:rPr lang="en-US" dirty="0" smtClean="0"/>
              <a:t>In Test 2b, since both </a:t>
            </a:r>
            <a:r>
              <a:rPr lang="en-GB" dirty="0" smtClean="0"/>
              <a:t>AP1 and AP2 can not hear each other</a:t>
            </a:r>
            <a:r>
              <a:rPr lang="en-US" dirty="0" smtClean="0"/>
              <a:t> and overlapped </a:t>
            </a:r>
            <a:r>
              <a:rPr lang="en-GB" dirty="0" smtClean="0"/>
              <a:t>MPDUs from AP1 and AP2 are  both fail. The PER is very high.</a:t>
            </a:r>
            <a:endParaRPr lang="en-US" dirty="0" smtClean="0"/>
          </a:p>
          <a:p>
            <a:pPr lvl="1">
              <a:buFont typeface="Arial" pitchFamily="34" charset="0"/>
              <a:buChar char="•"/>
            </a:pPr>
            <a:r>
              <a:rPr lang="en-US" dirty="0" smtClean="0"/>
              <a:t>PER = 99.35618%.</a:t>
            </a:r>
            <a:endParaRPr lang="en-GB" dirty="0" smtClean="0"/>
          </a:p>
          <a:p>
            <a:pPr lvl="1">
              <a:buFont typeface="Arial" pitchFamily="34" charset="0"/>
              <a:buChar char="•"/>
            </a:pPr>
            <a:r>
              <a:rPr lang="en-GB" dirty="0" smtClean="0"/>
              <a:t>Simulation parameters can be specified more precisely.</a:t>
            </a: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smtClean="0"/>
              <a:t>Abstract</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dirty="0" smtClean="0"/>
              <a:t>We have been doing MAC calibration and simulation using the ns-3 based platform.</a:t>
            </a:r>
          </a:p>
          <a:p>
            <a:pPr>
              <a:buFont typeface="Arial" pitchFamily="34" charset="0"/>
              <a:buChar char="•"/>
            </a:pPr>
            <a:r>
              <a:rPr lang="en-US" dirty="0" smtClean="0"/>
              <a:t>This presentation describes </a:t>
            </a:r>
            <a:r>
              <a:rPr lang="en-US" dirty="0" err="1" smtClean="0"/>
              <a:t>MediaTek’s</a:t>
            </a:r>
            <a:r>
              <a:rPr lang="en-US" dirty="0" smtClean="0"/>
              <a:t> MAC calibration results based on DCN</a:t>
            </a:r>
            <a:r>
              <a:rPr lang="en-US" smtClean="0"/>
              <a:t>: 11-14-0967-01-00ax.</a:t>
            </a: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sz="4000" dirty="0" smtClean="0"/>
              <a:t>Outline</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altLang="en-US" sz="2800" dirty="0" smtClean="0"/>
              <a:t>Test 1a: MAC overhead without RTS/CTS</a:t>
            </a:r>
            <a:endParaRPr lang="en-US" sz="2800" dirty="0" smtClean="0"/>
          </a:p>
          <a:p>
            <a:pPr>
              <a:buFont typeface="Arial" pitchFamily="34" charset="0"/>
              <a:buChar char="•"/>
            </a:pPr>
            <a:r>
              <a:rPr lang="en-US" altLang="en-US" sz="2800" dirty="0" smtClean="0"/>
              <a:t>Test 1b: MAC overhead with RTS/CTS</a:t>
            </a:r>
          </a:p>
          <a:p>
            <a:pPr>
              <a:buFont typeface="Arial" pitchFamily="34" charset="0"/>
              <a:buChar char="•"/>
            </a:pPr>
            <a:r>
              <a:rPr lang="en-US" altLang="en-US" sz="2800" dirty="0" smtClean="0"/>
              <a:t>Test 2a: Deferral Test 1</a:t>
            </a:r>
          </a:p>
          <a:p>
            <a:pPr>
              <a:buFont typeface="Arial" pitchFamily="34" charset="0"/>
              <a:buChar char="•"/>
            </a:pPr>
            <a:r>
              <a:rPr lang="en-US" altLang="en-US" sz="2800" dirty="0" smtClean="0"/>
              <a:t>Test 2b: Deferral Test 2</a:t>
            </a:r>
          </a:p>
          <a:p>
            <a:pPr>
              <a:buFont typeface="Arial" pitchFamily="34" charset="0"/>
              <a:buChar char="•"/>
            </a:pPr>
            <a:r>
              <a:rPr lang="en-US" altLang="en-US" sz="2800" dirty="0" smtClean="0">
                <a:solidFill>
                  <a:schemeClr val="tx1"/>
                </a:solidFill>
              </a:rPr>
              <a:t>Test 3: NAV deferral</a:t>
            </a:r>
            <a:endParaRPr lang="en-US" altLang="en-US" sz="2800" dirty="0" smtClean="0"/>
          </a:p>
          <a:p>
            <a:pPr>
              <a:buFont typeface="Arial" pitchFamily="34" charset="0"/>
              <a:buChar char="•"/>
            </a:pPr>
            <a:r>
              <a:rPr lang="en-US" sz="2800" dirty="0" smtClean="0"/>
              <a:t>Conclusions</a:t>
            </a:r>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a:t>
            </a:r>
            <a:endParaRPr lang="en-US" dirty="0" smtClean="0"/>
          </a:p>
        </p:txBody>
      </p:sp>
      <p:sp>
        <p:nvSpPr>
          <p:cNvPr id="3" name="內容版面配置區 2"/>
          <p:cNvSpPr>
            <a:spLocks noGrp="1"/>
          </p:cNvSpPr>
          <p:nvPr>
            <p:ph idx="1"/>
          </p:nvPr>
        </p:nvSpPr>
        <p:spPr>
          <a:xfrm>
            <a:off x="685800" y="1981200"/>
            <a:ext cx="7770813" cy="4472136"/>
          </a:xfrm>
        </p:spPr>
        <p:txBody>
          <a:bodyPr>
            <a:normAutofit/>
          </a:bodyPr>
          <a:lstStyle/>
          <a:p>
            <a:pPr>
              <a:buFont typeface="Arial" pitchFamily="34" charset="0"/>
              <a:buChar char="•"/>
            </a:pPr>
            <a:r>
              <a:rPr lang="en-GB" dirty="0" smtClean="0"/>
              <a:t>Goal: This test case is designed to verify whether the simulator can correctly handle the basic frame exchange procedure, including </a:t>
            </a:r>
            <a:r>
              <a:rPr lang="en-GB" dirty="0" err="1" smtClean="0"/>
              <a:t>DIFS+backoff</a:t>
            </a:r>
            <a:r>
              <a:rPr lang="en-GB" dirty="0" smtClean="0"/>
              <a:t> procedure and A-MPDU+SIFS+BA sequence. Also to make sure the overheads are computed correctly.</a:t>
            </a:r>
          </a:p>
          <a:p>
            <a:pPr>
              <a:buFont typeface="Arial" pitchFamily="34" charset="0"/>
              <a:buChar char="•"/>
            </a:pPr>
            <a:r>
              <a:rPr lang="en-GB" dirty="0" smtClean="0"/>
              <a:t>Assumptions:</a:t>
            </a:r>
            <a:r>
              <a:rPr lang="en-US" dirty="0" smtClean="0"/>
              <a:t> </a:t>
            </a:r>
            <a:r>
              <a:rPr lang="en-GB" dirty="0" smtClean="0"/>
              <a:t>PER is 0</a:t>
            </a:r>
            <a:endParaRPr lang="en-US" dirty="0" smtClean="0"/>
          </a:p>
          <a:p>
            <a:pPr>
              <a:buFont typeface="Arial" pitchFamily="34" charset="0"/>
              <a:buChar char="•"/>
            </a:pPr>
            <a:r>
              <a:rPr lang="en-GB" dirty="0" smtClean="0"/>
              <a:t>Parameters:</a:t>
            </a:r>
            <a:endParaRPr lang="en-US" dirty="0" smtClean="0"/>
          </a:p>
          <a:p>
            <a:pPr lvl="1">
              <a:buFont typeface="Arial" pitchFamily="34" charset="0"/>
              <a:buChar char="•"/>
            </a:pPr>
            <a:r>
              <a:rPr lang="en-GB" dirty="0" smtClean="0"/>
              <a:t>MSDU length:[500 : 1000 : 1500 : 2000 Bytes]</a:t>
            </a:r>
            <a:endParaRPr lang="en-US" dirty="0" smtClean="0"/>
          </a:p>
          <a:p>
            <a:pPr lvl="1">
              <a:buFont typeface="Arial" pitchFamily="34" charset="0"/>
              <a:buChar char="•"/>
            </a:pPr>
            <a:r>
              <a:rPr lang="en-GB" dirty="0" smtClean="0"/>
              <a:t>2 MPDU limit</a:t>
            </a:r>
            <a:endParaRPr lang="en-US" dirty="0" smtClean="0"/>
          </a:p>
          <a:p>
            <a:pPr lvl="1">
              <a:buFont typeface="Arial" pitchFamily="34" charset="0"/>
              <a:buChar char="•"/>
            </a:pPr>
            <a:r>
              <a:rPr lang="en-GB" dirty="0" smtClean="0"/>
              <a:t>RTS/CTS off</a:t>
            </a:r>
            <a:endParaRPr lang="en-US" dirty="0" smtClean="0"/>
          </a:p>
          <a:p>
            <a:pPr lvl="1">
              <a:buFont typeface="Arial" pitchFamily="34" charset="0"/>
              <a:buChar char="•"/>
            </a:pPr>
            <a:r>
              <a:rPr lang="en-GB" dirty="0" smtClean="0"/>
              <a:t>MCS = [0 , 8]</a:t>
            </a:r>
            <a:endParaRPr lang="en-US" dirty="0" smtClean="0"/>
          </a:p>
          <a:p>
            <a:pPr>
              <a:buFont typeface="Arial" pitchFamily="34" charset="0"/>
              <a:buChar char="•"/>
            </a:pPr>
            <a:endParaRPr lang="en-US" sz="2200" dirty="0" smtClean="0"/>
          </a:p>
          <a:p>
            <a:pPr>
              <a:buFont typeface="Arial" pitchFamily="34" charset="0"/>
              <a:buChar char="•"/>
            </a:pP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頁尾版面配置區 4"/>
          <p:cNvSpPr>
            <a:spLocks noGrp="1"/>
          </p:cNvSpPr>
          <p:nvPr>
            <p:ph type="ftr" idx="14"/>
          </p:nvPr>
        </p:nvSpPr>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pic>
        <p:nvPicPr>
          <p:cNvPr id="7" name="图片 0" descr="Figure1.png"/>
          <p:cNvPicPr/>
          <p:nvPr/>
        </p:nvPicPr>
        <p:blipFill>
          <a:blip r:embed="rId2" cstate="print"/>
          <a:stretch>
            <a:fillRect/>
          </a:stretch>
        </p:blipFill>
        <p:spPr>
          <a:xfrm>
            <a:off x="3406080" y="5127337"/>
            <a:ext cx="5486400" cy="749935"/>
          </a:xfrm>
          <a:prstGeom prst="rect">
            <a:avLst/>
          </a:prstGeom>
        </p:spPr>
      </p:pic>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9697" name="Group 31"/>
          <p:cNvGrpSpPr>
            <a:grpSpLocks/>
          </p:cNvGrpSpPr>
          <p:nvPr/>
        </p:nvGrpSpPr>
        <p:grpSpPr bwMode="auto">
          <a:xfrm>
            <a:off x="4948014" y="5908253"/>
            <a:ext cx="2000250" cy="473075"/>
            <a:chOff x="0" y="0"/>
            <a:chExt cx="19997" cy="4731"/>
          </a:xfrm>
        </p:grpSpPr>
        <p:sp>
          <p:nvSpPr>
            <p:cNvPr id="32" name="Oval 32"/>
            <p:cNvSpPr>
              <a:spLocks noChangeArrowheads="1"/>
            </p:cNvSpPr>
            <p:nvPr/>
          </p:nvSpPr>
          <p:spPr bwMode="auto">
            <a:xfrm>
              <a:off x="0" y="0"/>
              <a:ext cx="5619" cy="4572"/>
            </a:xfrm>
            <a:prstGeom prst="ellipse">
              <a:avLst/>
            </a:prstGeom>
            <a:solidFill>
              <a:srgbClr val="878787"/>
            </a:solidFill>
            <a:ln w="9525">
              <a:solidFill>
                <a:srgbClr val="00CC9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Arial" pitchFamily="34" charset="0"/>
                  <a:cs typeface="Gulim" pitchFamily="34" charset="-127"/>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Oval 33"/>
            <p:cNvSpPr>
              <a:spLocks noChangeArrowheads="1"/>
            </p:cNvSpPr>
            <p:nvPr/>
          </p:nvSpPr>
          <p:spPr bwMode="auto">
            <a:xfrm>
              <a:off x="15425" y="159"/>
              <a:ext cx="4572" cy="4572"/>
            </a:xfrm>
            <a:prstGeom prst="ellipse">
              <a:avLst/>
            </a:prstGeom>
            <a:gradFill rotWithShape="1">
              <a:gsLst>
                <a:gs pos="0">
                  <a:srgbClr val="00AD7B"/>
                </a:gs>
                <a:gs pos="80000">
                  <a:srgbClr val="00E3A3"/>
                </a:gs>
                <a:gs pos="100000">
                  <a:srgbClr val="00E9A6"/>
                </a:gs>
              </a:gsLst>
              <a:lin ang="16200000"/>
            </a:gradFill>
            <a:ln w="9525">
              <a:solidFill>
                <a:srgbClr val="00CC9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Straight Arrow Connector 34"/>
            <p:cNvSpPr>
              <a:spLocks noChangeShapeType="1"/>
            </p:cNvSpPr>
            <p:nvPr/>
          </p:nvSpPr>
          <p:spPr bwMode="auto">
            <a:xfrm flipH="1">
              <a:off x="5724" y="2703"/>
              <a:ext cx="9525" cy="0"/>
            </a:xfrm>
            <a:prstGeom prst="straightConnector1">
              <a:avLst/>
            </a:prstGeom>
            <a:noFill/>
            <a:ln w="25400">
              <a:solidFill>
                <a:srgbClr val="00CC99"/>
              </a:solidFill>
              <a:round/>
              <a:headEnd/>
              <a:tailEnd type="arrow" w="med" len="me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grpSp>
      <p:sp>
        <p:nvSpPr>
          <p:cNvPr id="29704" name="Rectangle 8"/>
          <p:cNvSpPr>
            <a:spLocks noChangeArrowheads="1"/>
          </p:cNvSpPr>
          <p:nvPr/>
        </p:nvSpPr>
        <p:spPr bwMode="auto">
          <a:xfrm>
            <a:off x="0" y="930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 </a:t>
            </a:r>
            <a:r>
              <a:rPr lang="en-US" dirty="0" smtClean="0"/>
              <a:t/>
            </a:r>
            <a:br>
              <a:rPr lang="en-US" dirty="0" smtClean="0"/>
            </a:b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2" cy="4098992"/>
        </p:xfrm>
        <a:graphic>
          <a:graphicData uri="http://schemas.openxmlformats.org/drawingml/2006/table">
            <a:tbl>
              <a:tblPr>
                <a:tableStyleId>{5940675A-B579-460E-94D1-54222C63F5DA}</a:tableStyleId>
              </a:tblPr>
              <a:tblGrid>
                <a:gridCol w="976108"/>
                <a:gridCol w="976108"/>
                <a:gridCol w="976108"/>
                <a:gridCol w="976108"/>
                <a:gridCol w="976108"/>
                <a:gridCol w="976108"/>
                <a:gridCol w="976108"/>
                <a:gridCol w="976108"/>
                <a:gridCol w="976108"/>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dirty="0" smtClean="0">
                          <a:ln>
                            <a:noFill/>
                          </a:ln>
                          <a:solidFill>
                            <a:srgbClr val="000000"/>
                          </a:solidFill>
                          <a:effectLst/>
                          <a:latin typeface="+mn-lt"/>
                          <a:ea typeface="SimSun" pitchFamily="2" charset="-122"/>
                          <a:cs typeface="Gulim" pitchFamily="34" charset="-127"/>
                        </a:rPr>
                        <a:t>A-MPDU Duration</a:t>
                      </a:r>
                      <a:endParaRPr kumimoji="0" lang="en-US" altLang="en-US" sz="1000" b="1" i="0" u="none" strike="noStrike" cap="none" normalizeH="0" baseline="0" dirty="0" smtClean="0">
                        <a:ln>
                          <a:noFill/>
                        </a:ln>
                        <a:solidFill>
                          <a:schemeClr val="tx1"/>
                        </a:solidFill>
                        <a:effectLst/>
                        <a:latin typeface="+mn-lt"/>
                        <a:ea typeface="Times New Roman" pitchFamily="18" charset="0"/>
                        <a:cs typeface="Gulim" pitchFamily="34" charset="-127"/>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Tcp2-Tcp1</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SIFS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Tcp3-Tcp2</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Block ACK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Tcp4-Tcp3</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Defer and </a:t>
                      </a:r>
                      <a:r>
                        <a:rPr kumimoji="0" lang="en-US" altLang="en-US" sz="1000" b="1" u="none" strike="noStrike" cap="none" normalizeH="0" baseline="0" dirty="0" err="1" smtClean="0">
                          <a:ln>
                            <a:noFill/>
                          </a:ln>
                          <a:effectLst/>
                          <a:latin typeface="+mn-lt"/>
                        </a:rPr>
                        <a:t>Backoff</a:t>
                      </a:r>
                      <a:r>
                        <a:rPr kumimoji="0" lang="en-US" altLang="en-US" sz="1000" b="1" u="none" strike="noStrike" cap="none" normalizeH="0" baseline="0" dirty="0" smtClean="0">
                          <a:ln>
                            <a:noFill/>
                          </a:ln>
                          <a:effectLst/>
                          <a:latin typeface="+mn-lt"/>
                        </a:rPr>
                        <a:t>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(Tcp5 –Tcp4)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1364</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2592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3824</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5056</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152</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16</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68</a:t>
                      </a:r>
                      <a:endParaRPr lang="en-US" sz="1000" b="1" dirty="0">
                        <a:solidFill>
                          <a:srgbClr val="FF0000"/>
                        </a:solidFill>
                        <a:latin typeface="+mn-lt"/>
                      </a:endParaRP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256</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356</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460</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0" cy="4098992"/>
        </p:xfrm>
        <a:graphic>
          <a:graphicData uri="http://schemas.openxmlformats.org/drawingml/2006/table">
            <a:tbl>
              <a:tblPr>
                <a:tableStyleId>{5940675A-B579-460E-94D1-54222C63F5DA}</a:tableStyleId>
              </a:tblPr>
              <a:tblGrid>
                <a:gridCol w="878497"/>
                <a:gridCol w="878497"/>
                <a:gridCol w="878497"/>
                <a:gridCol w="878497"/>
                <a:gridCol w="878497"/>
                <a:gridCol w="878497"/>
                <a:gridCol w="878497"/>
                <a:gridCol w="878497"/>
                <a:gridCol w="878497"/>
                <a:gridCol w="878497"/>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MAC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4.77581</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4.76175</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5.14635</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5.13120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5.53526</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5.53028</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5.74197</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5.73680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5.82904</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5.82321</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5.97238</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5.9664</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5.98952</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5.97842</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6.09930</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6.08800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21.67591</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rgbClr val="FF0000"/>
                          </a:solidFill>
                          <a:effectLst/>
                          <a:latin typeface="+mn-lt"/>
                          <a:ea typeface="MS PGothic" pitchFamily="34" charset="-128"/>
                        </a:rPr>
                        <a:t>21.70555</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chemeClr val="tx1"/>
                          </a:solidFill>
                          <a:effectLst/>
                          <a:latin typeface="+mn-lt"/>
                          <a:ea typeface="MS PGothic" pitchFamily="34" charset="-128"/>
                        </a:rPr>
                        <a:t>23.35766</a:t>
                      </a:r>
                    </a:p>
                  </a:txBody>
                  <a:tcPr marL="9525" marR="9525" marT="9525" marB="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23.38960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34.54423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34.64847 </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35.83427</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35.94240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rgbClr val="000000"/>
                          </a:solidFill>
                          <a:effectLst/>
                          <a:latin typeface="+mn-lt"/>
                          <a:ea typeface="MS PGothic" pitchFamily="34" charset="-128"/>
                        </a:rPr>
                        <a:t>42.86185</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42.70664</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43.91583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43.75680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48.30746</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48.15100</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49.19293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49.03360</a:t>
                      </a: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 RTS/CTS</a:t>
            </a:r>
            <a:endParaRPr lang="en-US" dirty="0" smtClean="0"/>
          </a:p>
        </p:txBody>
      </p:sp>
      <p:sp>
        <p:nvSpPr>
          <p:cNvPr id="3" name="內容版面配置區 2"/>
          <p:cNvSpPr>
            <a:spLocks noGrp="1"/>
          </p:cNvSpPr>
          <p:nvPr>
            <p:ph idx="1"/>
          </p:nvPr>
        </p:nvSpPr>
        <p:spPr>
          <a:xfrm>
            <a:off x="685800" y="1981200"/>
            <a:ext cx="7770813" cy="4472136"/>
          </a:xfrm>
        </p:spPr>
        <p:txBody>
          <a:bodyPr>
            <a:normAutofit/>
          </a:bodyPr>
          <a:lstStyle/>
          <a:p>
            <a:pPr>
              <a:buFont typeface="Arial" pitchFamily="34" charset="0"/>
              <a:buChar char="•"/>
            </a:pPr>
            <a:r>
              <a:rPr lang="en-GB" dirty="0" smtClean="0"/>
              <a:t>Goal: </a:t>
            </a:r>
            <a:r>
              <a:rPr lang="en-US" dirty="0" smtClean="0"/>
              <a:t>This test case is designed to further verify whether the simulator can correctly handle the frame exchange procedure with RTS/CTS protection based on test1a. It also tests whether the correct overhead computation with RTS /CTS.</a:t>
            </a:r>
            <a:endParaRPr lang="en-GB" dirty="0" smtClean="0"/>
          </a:p>
          <a:p>
            <a:pPr>
              <a:buFont typeface="Arial" pitchFamily="34" charset="0"/>
              <a:buChar char="•"/>
            </a:pPr>
            <a:r>
              <a:rPr lang="en-GB" dirty="0" smtClean="0"/>
              <a:t>Assumptions:</a:t>
            </a:r>
            <a:r>
              <a:rPr lang="en-US" dirty="0" smtClean="0"/>
              <a:t> </a:t>
            </a:r>
            <a:r>
              <a:rPr lang="en-GB" dirty="0" smtClean="0"/>
              <a:t>PER is 0</a:t>
            </a:r>
            <a:endParaRPr lang="en-US" dirty="0" smtClean="0"/>
          </a:p>
          <a:p>
            <a:pPr>
              <a:buFont typeface="Arial" pitchFamily="34" charset="0"/>
              <a:buChar char="•"/>
            </a:pPr>
            <a:r>
              <a:rPr lang="en-GB" dirty="0" smtClean="0"/>
              <a:t>Parameters:</a:t>
            </a:r>
            <a:endParaRPr lang="en-US" dirty="0" smtClean="0"/>
          </a:p>
          <a:p>
            <a:pPr lvl="1">
              <a:buFont typeface="Arial" pitchFamily="34" charset="0"/>
              <a:buChar char="•"/>
            </a:pPr>
            <a:r>
              <a:rPr lang="en-GB" dirty="0" smtClean="0"/>
              <a:t>MSDU length:[500 : 1000 : 1500 : 2000 Bytes]</a:t>
            </a:r>
            <a:endParaRPr lang="en-US" dirty="0" smtClean="0"/>
          </a:p>
          <a:p>
            <a:pPr lvl="1">
              <a:buFont typeface="Arial" pitchFamily="34" charset="0"/>
              <a:buChar char="•"/>
            </a:pPr>
            <a:r>
              <a:rPr lang="en-GB" dirty="0" smtClean="0"/>
              <a:t>2 MPDU limit</a:t>
            </a:r>
            <a:endParaRPr lang="en-US" dirty="0" smtClean="0"/>
          </a:p>
          <a:p>
            <a:pPr lvl="1">
              <a:buFont typeface="Arial" pitchFamily="34" charset="0"/>
              <a:buChar char="•"/>
            </a:pPr>
            <a:r>
              <a:rPr lang="en-GB" dirty="0" smtClean="0"/>
              <a:t>RTS/CTS on</a:t>
            </a:r>
            <a:endParaRPr lang="en-US" dirty="0" smtClean="0"/>
          </a:p>
          <a:p>
            <a:pPr lvl="1">
              <a:buFont typeface="Arial" pitchFamily="34" charset="0"/>
              <a:buChar char="•"/>
            </a:pPr>
            <a:r>
              <a:rPr lang="en-GB" dirty="0" smtClean="0"/>
              <a:t>MCS = [0 , 8]</a:t>
            </a:r>
            <a:endParaRPr lang="en-US" dirty="0" smtClean="0"/>
          </a:p>
          <a:p>
            <a:pPr>
              <a:buFont typeface="Arial" pitchFamily="34" charset="0"/>
              <a:buChar char="•"/>
            </a:pPr>
            <a:endParaRPr lang="en-US" sz="2200" dirty="0" smtClean="0"/>
          </a:p>
          <a:p>
            <a:pPr>
              <a:buFont typeface="Arial" pitchFamily="34" charset="0"/>
              <a:buChar char="•"/>
            </a:pP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頁尾版面配置區 4"/>
          <p:cNvSpPr>
            <a:spLocks noGrp="1"/>
          </p:cNvSpPr>
          <p:nvPr>
            <p:ph type="ftr" idx="14"/>
          </p:nvPr>
        </p:nvSpPr>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704" name="Rectangle 8"/>
          <p:cNvSpPr>
            <a:spLocks noChangeArrowheads="1"/>
          </p:cNvSpPr>
          <p:nvPr/>
        </p:nvSpPr>
        <p:spPr bwMode="auto">
          <a:xfrm>
            <a:off x="0" y="930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3793" name="Group 29698"/>
          <p:cNvGrpSpPr>
            <a:grpSpLocks/>
          </p:cNvGrpSpPr>
          <p:nvPr/>
        </p:nvGrpSpPr>
        <p:grpSpPr bwMode="auto">
          <a:xfrm>
            <a:off x="4932040" y="5661248"/>
            <a:ext cx="1997075" cy="715963"/>
            <a:chOff x="0" y="0"/>
            <a:chExt cx="19980" cy="7164"/>
          </a:xfrm>
        </p:grpSpPr>
        <p:sp>
          <p:nvSpPr>
            <p:cNvPr id="282" name="Oval 282"/>
            <p:cNvSpPr>
              <a:spLocks noChangeArrowheads="1"/>
            </p:cNvSpPr>
            <p:nvPr/>
          </p:nvSpPr>
          <p:spPr bwMode="auto">
            <a:xfrm>
              <a:off x="0" y="2520"/>
              <a:ext cx="5619"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3" name="Oval 283"/>
            <p:cNvSpPr>
              <a:spLocks noChangeArrowheads="1"/>
            </p:cNvSpPr>
            <p:nvPr/>
          </p:nvSpPr>
          <p:spPr bwMode="auto">
            <a:xfrm>
              <a:off x="15408" y="2592"/>
              <a:ext cx="4572"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4" name="Straight Arrow Connector 284"/>
            <p:cNvSpPr>
              <a:spLocks noChangeShapeType="1"/>
            </p:cNvSpPr>
            <p:nvPr/>
          </p:nvSpPr>
          <p:spPr bwMode="auto">
            <a:xfrm flipH="1">
              <a:off x="5760" y="5112"/>
              <a:ext cx="9525" cy="0"/>
            </a:xfrm>
            <a:prstGeom prst="straightConnector1">
              <a:avLst/>
            </a:prstGeom>
            <a:noFill/>
            <a:ln w="25400">
              <a:solidFill>
                <a:srgbClr val="4F81BD"/>
              </a:solidFill>
              <a:round/>
              <a:headEnd/>
              <a:tailEnd type="arrow" w="med" len="me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85" name="TextBox 12"/>
            <p:cNvSpPr txBox="1">
              <a:spLocks noChangeArrowheads="1"/>
            </p:cNvSpPr>
            <p:nvPr/>
          </p:nvSpPr>
          <p:spPr bwMode="auto">
            <a:xfrm>
              <a:off x="8421" y="0"/>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20" name="图片 1" descr="Figure2.png"/>
          <p:cNvPicPr/>
          <p:nvPr/>
        </p:nvPicPr>
        <p:blipFill>
          <a:blip r:embed="rId2" cstate="print"/>
          <a:stretch>
            <a:fillRect/>
          </a:stretch>
        </p:blipFill>
        <p:spPr>
          <a:xfrm>
            <a:off x="3275856" y="5157192"/>
            <a:ext cx="5486400" cy="73406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without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6" cy="3896073"/>
        </p:xfrm>
        <a:graphic>
          <a:graphicData uri="http://schemas.openxmlformats.org/drawingml/2006/table">
            <a:tbl>
              <a:tblPr>
                <a:tableStyleId>{5940675A-B579-460E-94D1-54222C63F5DA}</a:tableStyleId>
              </a:tblPr>
              <a:tblGrid>
                <a:gridCol w="1098122"/>
                <a:gridCol w="1098122"/>
                <a:gridCol w="1098122"/>
                <a:gridCol w="1098122"/>
                <a:gridCol w="1098122"/>
                <a:gridCol w="1098122"/>
                <a:gridCol w="1098122"/>
                <a:gridCol w="1098122"/>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SimSun" pitchFamily="2" charset="-122"/>
                          <a:cs typeface="Gulim" pitchFamily="34" charset="-127"/>
                        </a:rPr>
                        <a:t>RTS Duration</a:t>
                      </a:r>
                      <a:endParaRPr kumimoji="0" lang="en-US" altLang="en-US" sz="1000" b="1" i="0" u="none" strike="noStrike" cap="none" normalizeH="0" baseline="0" dirty="0" smtClean="0">
                        <a:ln>
                          <a:noFill/>
                        </a:ln>
                        <a:solidFill>
                          <a:schemeClr val="tx1"/>
                        </a:solidFill>
                        <a:effectLst/>
                        <a:latin typeface="+mn-lt"/>
                        <a:ea typeface="Times New Roman" pitchFamily="18" charset="0"/>
                        <a:cs typeface="Gulim" pitchFamily="34" charset="-127"/>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Tcp2 - Tcp1</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CTS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Tcp4 - Tcp3</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Frame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Tcp6 - Tcp5</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1364</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2592</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3824</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5056</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52</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44</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152</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256</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356</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460</a:t>
                      </a:r>
                    </a:p>
                  </a:txBody>
                  <a:tcPr marL="91445" marR="91445" marT="45640" marB="45640" anchor="ctr" horzOverflow="overflow"/>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0" cy="4098992"/>
        </p:xfrm>
        <a:graphic>
          <a:graphicData uri="http://schemas.openxmlformats.org/drawingml/2006/table">
            <a:tbl>
              <a:tblPr>
                <a:tableStyleId>{5940675A-B579-460E-94D1-54222C63F5DA}</a:tableStyleId>
              </a:tblPr>
              <a:tblGrid>
                <a:gridCol w="878497"/>
                <a:gridCol w="878497"/>
                <a:gridCol w="878497"/>
                <a:gridCol w="878497"/>
                <a:gridCol w="878497"/>
                <a:gridCol w="878497"/>
                <a:gridCol w="878497"/>
                <a:gridCol w="878497"/>
                <a:gridCol w="878497"/>
                <a:gridCol w="878497"/>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MAC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4.41248</a:t>
                      </a:r>
                    </a:p>
                  </a:txBody>
                  <a:tcPr marL="9525" marR="9525" marT="9525" marB="0" anchor="ctr"/>
                </a:tc>
                <a:tc>
                  <a:txBody>
                    <a:bodyPr/>
                    <a:lstStyle/>
                    <a:p>
                      <a:pPr algn="ctr"/>
                      <a:r>
                        <a:rPr lang="en-US" sz="1000" b="1" dirty="0" smtClean="0">
                          <a:solidFill>
                            <a:srgbClr val="FF0000"/>
                          </a:solidFill>
                          <a:latin typeface="+mn-lt"/>
                        </a:rPr>
                        <a:t>4.39909</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4.75483</a:t>
                      </a:r>
                    </a:p>
                  </a:txBody>
                  <a:tcPr marL="9525" marR="9525" marT="9525" marB="0" anchor="ctr"/>
                </a:tc>
                <a:tc>
                  <a:txBody>
                    <a:bodyPr/>
                    <a:lstStyle/>
                    <a:p>
                      <a:pPr algn="ctr"/>
                      <a:r>
                        <a:rPr lang="en-US" sz="1000" b="1" dirty="0" smtClean="0">
                          <a:solidFill>
                            <a:srgbClr val="FF0000"/>
                          </a:solidFill>
                          <a:latin typeface="+mn-lt"/>
                        </a:rPr>
                        <a:t>4.74040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none" strike="noStrike" dirty="0" smtClean="0">
                          <a:solidFill>
                            <a:srgbClr val="000000"/>
                          </a:solidFill>
                          <a:latin typeface="+mn-lt"/>
                        </a:rPr>
                        <a:t>5.29216</a:t>
                      </a:r>
                    </a:p>
                  </a:txBody>
                  <a:tcPr marL="9525" marR="9525" marT="9525" marB="0" anchor="ctr"/>
                </a:tc>
                <a:tc>
                  <a:txBody>
                    <a:bodyPr/>
                    <a:lstStyle/>
                    <a:p>
                      <a:pPr algn="ctr"/>
                      <a:r>
                        <a:rPr lang="en-US" sz="1000" b="1" dirty="0" smtClean="0">
                          <a:solidFill>
                            <a:srgbClr val="FF0000"/>
                          </a:solidFill>
                          <a:latin typeface="+mn-lt"/>
                        </a:rPr>
                        <a:t>5.28735</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5.48979</a:t>
                      </a:r>
                    </a:p>
                  </a:txBody>
                  <a:tcPr marL="9525" marR="9525" marT="9525" marB="0" anchor="ctr"/>
                </a:tc>
                <a:tc>
                  <a:txBody>
                    <a:bodyPr/>
                    <a:lstStyle/>
                    <a:p>
                      <a:pPr algn="ctr"/>
                      <a:r>
                        <a:rPr lang="en-US" sz="1000" b="1" dirty="0" smtClean="0">
                          <a:solidFill>
                            <a:srgbClr val="FF0000"/>
                          </a:solidFill>
                          <a:latin typeface="+mn-lt"/>
                        </a:rPr>
                        <a:t>5.48480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5.64910</a:t>
                      </a:r>
                    </a:p>
                  </a:txBody>
                  <a:tcPr marL="9525" marR="9525" marT="9525" marB="0" anchor="ctr"/>
                </a:tc>
                <a:tc>
                  <a:txBody>
                    <a:bodyPr/>
                    <a:lstStyle/>
                    <a:p>
                      <a:pPr algn="ctr"/>
                      <a:r>
                        <a:rPr lang="en-US" sz="1000" b="1" dirty="0" smtClean="0">
                          <a:solidFill>
                            <a:srgbClr val="FF0000"/>
                          </a:solidFill>
                          <a:latin typeface="+mn-lt"/>
                        </a:rPr>
                        <a:t>5.64401</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5.78801</a:t>
                      </a:r>
                    </a:p>
                  </a:txBody>
                  <a:tcPr marL="9525" marR="9525" marT="9525" marB="0" anchor="ctr"/>
                </a:tc>
                <a:tc>
                  <a:txBody>
                    <a:bodyPr/>
                    <a:lstStyle/>
                    <a:p>
                      <a:pPr algn="ctr"/>
                      <a:r>
                        <a:rPr lang="en-US" sz="1000" b="1" dirty="0" smtClean="0">
                          <a:solidFill>
                            <a:srgbClr val="FF0000"/>
                          </a:solidFill>
                          <a:latin typeface="+mn-lt"/>
                        </a:rPr>
                        <a:t>5.78280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5.87069</a:t>
                      </a:r>
                    </a:p>
                  </a:txBody>
                  <a:tcPr marL="9525" marR="9525" marT="9525" marB="0" anchor="ctr"/>
                </a:tc>
                <a:tc>
                  <a:txBody>
                    <a:bodyPr/>
                    <a:lstStyle/>
                    <a:p>
                      <a:pPr algn="ctr"/>
                      <a:r>
                        <a:rPr lang="en-US" sz="1000" b="1" dirty="0" smtClean="0">
                          <a:solidFill>
                            <a:srgbClr val="FF0000"/>
                          </a:solidFill>
                          <a:latin typeface="+mn-lt"/>
                        </a:rPr>
                        <a:t>5.83701</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5.95404</a:t>
                      </a:r>
                    </a:p>
                  </a:txBody>
                  <a:tcPr marL="9525" marR="9525" marT="9525" marB="0" anchor="ctr"/>
                </a:tc>
                <a:tc>
                  <a:txBody>
                    <a:bodyPr/>
                    <a:lstStyle/>
                    <a:p>
                      <a:pPr algn="ctr"/>
                      <a:r>
                        <a:rPr lang="en-US" sz="1000" b="1" dirty="0" smtClean="0">
                          <a:solidFill>
                            <a:srgbClr val="FF0000"/>
                          </a:solidFill>
                          <a:latin typeface="+mn-lt"/>
                        </a:rPr>
                        <a:t>5.94400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15.77896</a:t>
                      </a:r>
                    </a:p>
                  </a:txBody>
                  <a:tcPr marL="9525" marR="9525" marT="9525" marB="0" anchor="ctr"/>
                </a:tc>
                <a:tc>
                  <a:txBody>
                    <a:bodyPr/>
                    <a:lstStyle/>
                    <a:p>
                      <a:pPr algn="ctr"/>
                      <a:r>
                        <a:rPr lang="en-US" sz="1000" b="1" dirty="0" smtClean="0">
                          <a:solidFill>
                            <a:srgbClr val="FF0000"/>
                          </a:solidFill>
                          <a:latin typeface="+mn-lt"/>
                        </a:rPr>
                        <a:t>15.78565</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17.00319</a:t>
                      </a:r>
                    </a:p>
                  </a:txBody>
                  <a:tcPr marL="9525" marR="9525" marT="9525" marB="0" anchor="ctr"/>
                </a:tc>
                <a:tc>
                  <a:txBody>
                    <a:bodyPr/>
                    <a:lstStyle/>
                    <a:p>
                      <a:pPr algn="ctr"/>
                      <a:r>
                        <a:rPr lang="en-US" sz="1000" b="1" dirty="0" smtClean="0">
                          <a:solidFill>
                            <a:srgbClr val="FF0000"/>
                          </a:solidFill>
                          <a:latin typeface="+mn-lt"/>
                        </a:rPr>
                        <a:t>17.01040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26.84769</a:t>
                      </a:r>
                    </a:p>
                  </a:txBody>
                  <a:tcPr marL="9525" marR="9525" marT="9525" marB="0" anchor="ctr"/>
                </a:tc>
                <a:tc>
                  <a:txBody>
                    <a:bodyPr/>
                    <a:lstStyle/>
                    <a:p>
                      <a:pPr algn="ctr"/>
                      <a:r>
                        <a:rPr lang="en-US" sz="1000" b="1" dirty="0" smtClean="0">
                          <a:solidFill>
                            <a:srgbClr val="FF0000"/>
                          </a:solidFill>
                          <a:latin typeface="+mn-lt"/>
                        </a:rPr>
                        <a:t>26.89637</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27.85030</a:t>
                      </a:r>
                    </a:p>
                  </a:txBody>
                  <a:tcPr marL="9525" marR="9525" marT="9525" marB="0" anchor="ctr"/>
                </a:tc>
                <a:tc>
                  <a:txBody>
                    <a:bodyPr/>
                    <a:lstStyle/>
                    <a:p>
                      <a:pPr algn="ctr"/>
                      <a:r>
                        <a:rPr lang="en-US" sz="1000" b="1" dirty="0" smtClean="0">
                          <a:solidFill>
                            <a:srgbClr val="FF0000"/>
                          </a:solidFill>
                          <a:latin typeface="+mn-lt"/>
                        </a:rPr>
                        <a:t>27.90080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34.72795</a:t>
                      </a:r>
                    </a:p>
                  </a:txBody>
                  <a:tcPr marL="9525" marR="9525" marT="9525" marB="0" anchor="ctr"/>
                </a:tc>
                <a:tc>
                  <a:txBody>
                    <a:bodyPr/>
                    <a:lstStyle/>
                    <a:p>
                      <a:pPr algn="ctr"/>
                      <a:r>
                        <a:rPr lang="en-US" sz="1000" b="1" dirty="0" smtClean="0">
                          <a:solidFill>
                            <a:srgbClr val="FF0000"/>
                          </a:solidFill>
                          <a:latin typeface="+mn-lt"/>
                        </a:rPr>
                        <a:t>34.61599</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35.58191</a:t>
                      </a:r>
                    </a:p>
                  </a:txBody>
                  <a:tcPr marL="9525" marR="9525" marT="9525" marB="0" anchor="ctr"/>
                </a:tc>
                <a:tc>
                  <a:txBody>
                    <a:bodyPr/>
                    <a:lstStyle/>
                    <a:p>
                      <a:pPr algn="ctr"/>
                      <a:r>
                        <a:rPr lang="en-US" sz="1000" b="1" dirty="0" smtClean="0">
                          <a:solidFill>
                            <a:srgbClr val="FF0000"/>
                          </a:solidFill>
                          <a:latin typeface="+mn-lt"/>
                        </a:rPr>
                        <a:t>35.46720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40.36480</a:t>
                      </a:r>
                    </a:p>
                  </a:txBody>
                  <a:tcPr marL="9525" marR="9525" marT="9525" marB="0" anchor="ctr"/>
                </a:tc>
                <a:tc>
                  <a:txBody>
                    <a:bodyPr/>
                    <a:lstStyle/>
                    <a:p>
                      <a:pPr algn="ctr"/>
                      <a:r>
                        <a:rPr lang="en-US" sz="1000" b="1" dirty="0" smtClean="0">
                          <a:solidFill>
                            <a:srgbClr val="FF0000"/>
                          </a:solidFill>
                          <a:latin typeface="+mn-lt"/>
                        </a:rPr>
                        <a:t>40.24157</a:t>
                      </a:r>
                      <a:endParaRPr lang="en-US" sz="1000" b="1" dirty="0">
                        <a:solidFill>
                          <a:srgbClr val="FF0000"/>
                        </a:solidFill>
                        <a:latin typeface="+mn-lt"/>
                      </a:endParaRP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none" strike="noStrike" dirty="0" smtClean="0">
                          <a:solidFill>
                            <a:srgbClr val="000000"/>
                          </a:solidFill>
                          <a:latin typeface="+mn-lt"/>
                        </a:rPr>
                        <a:t>41.10469</a:t>
                      </a:r>
                    </a:p>
                  </a:txBody>
                  <a:tcPr marL="9525" marR="9525" marT="9525" marB="0" anchor="ctr"/>
                </a:tc>
                <a:tc>
                  <a:txBody>
                    <a:bodyPr/>
                    <a:lstStyle/>
                    <a:p>
                      <a:pPr algn="ctr" fontAlgn="b"/>
                      <a:r>
                        <a:rPr lang="en-US" sz="1000" b="1" i="0" u="none" strike="noStrike" dirty="0" smtClean="0">
                          <a:solidFill>
                            <a:srgbClr val="FF0000"/>
                          </a:solidFill>
                          <a:latin typeface="+mn-lt"/>
                        </a:rPr>
                        <a:t>40.97920</a:t>
                      </a:r>
                      <a:endParaRPr lang="en-US" sz="1000" b="1" i="0" u="none" strike="noStrike" dirty="0">
                        <a:solidFill>
                          <a:srgbClr val="FF0000"/>
                        </a:solidFill>
                        <a:latin typeface="+mn-lt"/>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2625</TotalTime>
  <Words>1806</Words>
  <Application>Microsoft Office PowerPoint</Application>
  <PresentationFormat>如螢幕大小 (4:3)</PresentationFormat>
  <Paragraphs>750</Paragraphs>
  <Slides>16</Slides>
  <Notes>2</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16</vt:i4>
      </vt:variant>
    </vt:vector>
  </HeadingPairs>
  <TitlesOfParts>
    <vt:vector size="18" baseType="lpstr">
      <vt:lpstr>802-11-Submission</vt:lpstr>
      <vt:lpstr>Document</vt:lpstr>
      <vt:lpstr>MAC Calibration Result</vt:lpstr>
      <vt:lpstr>Abstract</vt:lpstr>
      <vt:lpstr>Outline</vt:lpstr>
      <vt:lpstr>Test 1a: MAC overhead without RTS/CTS</vt:lpstr>
      <vt:lpstr>Test 1a: MAC overhead without RTS/CTS  Calibration Result</vt:lpstr>
      <vt:lpstr>Test 1a: MAC overhead without RTS/CTS   Calibration Result</vt:lpstr>
      <vt:lpstr>Test 1b: MAC overhead with RTS/CTS</vt:lpstr>
      <vt:lpstr>Test 1b: MAC overhead without RTS/CTS   Calibration Result</vt:lpstr>
      <vt:lpstr>Test 1b: MAC overhead with RTS/CTS   Calibration Result</vt:lpstr>
      <vt:lpstr>Test 2a: Deferral Test 1</vt:lpstr>
      <vt:lpstr>Test 2a: Deferral Test 1 Calibration Result</vt:lpstr>
      <vt:lpstr>Test 2b: Deferral Test 2</vt:lpstr>
      <vt:lpstr>Test 2b: Deferral Test 2 Calibration Result</vt:lpstr>
      <vt:lpstr>Test 3: NAV Deferral</vt:lpstr>
      <vt:lpstr>Test 3: NAV Deferral Calibration Result</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Calibration Result</dc:title>
  <dc:creator>Chinghwa Yu</dc:creator>
  <cp:lastModifiedBy>Mediatek</cp:lastModifiedBy>
  <cp:revision>279</cp:revision>
  <cp:lastPrinted>1601-01-01T00:00:00Z</cp:lastPrinted>
  <dcterms:created xsi:type="dcterms:W3CDTF">2014-05-14T23:09:06Z</dcterms:created>
  <dcterms:modified xsi:type="dcterms:W3CDTF">2014-09-15T14:49:21Z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