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65" r:id="rId3"/>
    <p:sldId id="266" r:id="rId4"/>
    <p:sldId id="271" r:id="rId5"/>
    <p:sldId id="281" r:id="rId6"/>
    <p:sldId id="279" r:id="rId7"/>
    <p:sldId id="286" r:id="rId8"/>
    <p:sldId id="284" r:id="rId9"/>
    <p:sldId id="282" r:id="rId10"/>
    <p:sldId id="288" r:id="rId11"/>
    <p:sldId id="283" r:id="rId12"/>
    <p:sldId id="289" r:id="rId13"/>
    <p:sldId id="290" r:id="rId14"/>
    <p:sldId id="291" r:id="rId15"/>
    <p:sldId id="292" r:id="rId16"/>
    <p:sldId id="280"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505E3EF-67EA-436B-97B2-0124C06EBD24}" styleName="中等深淺樣式 4 - 輔色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0" autoAdjust="0"/>
    <p:restoredTop sz="94660"/>
  </p:normalViewPr>
  <p:slideViewPr>
    <p:cSldViewPr>
      <p:cViewPr>
        <p:scale>
          <a:sx n="100" d="100"/>
          <a:sy n="100" d="100"/>
        </p:scale>
        <p:origin x="-1014" y="7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4" d="100"/>
          <a:sy n="64" d="100"/>
        </p:scale>
        <p:origin x="-3282" y="-12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11-14/xxx-00-00axr0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September 2014</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Chinghwa Yu et al., MediaTek Inc.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11-14/xxx-00-00axr0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September 2014</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Chinghwa Yu et al., MediaTek Inc.</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11-14/xxx-00-00axr0</a:t>
            </a:r>
            <a:endParaRPr lang="en-US"/>
          </a:p>
        </p:txBody>
      </p:sp>
      <p:sp>
        <p:nvSpPr>
          <p:cNvPr id="5" name="Rectangle 3"/>
          <p:cNvSpPr>
            <a:spLocks noGrp="1" noChangeArrowheads="1"/>
          </p:cNvSpPr>
          <p:nvPr>
            <p:ph type="dt"/>
          </p:nvPr>
        </p:nvSpPr>
        <p:spPr>
          <a:ln/>
        </p:spPr>
        <p:txBody>
          <a:bodyPr/>
          <a:lstStyle/>
          <a:p>
            <a:r>
              <a:rPr lang="en-US" smtClean="0"/>
              <a:t>September 2014</a:t>
            </a:r>
            <a:endParaRPr lang="en-US"/>
          </a:p>
        </p:txBody>
      </p:sp>
      <p:sp>
        <p:nvSpPr>
          <p:cNvPr id="6" name="Rectangle 6"/>
          <p:cNvSpPr>
            <a:spLocks noGrp="1" noChangeArrowheads="1"/>
          </p:cNvSpPr>
          <p:nvPr>
            <p:ph type="ftr"/>
          </p:nvPr>
        </p:nvSpPr>
        <p:spPr>
          <a:ln/>
        </p:spPr>
        <p:txBody>
          <a:bodyPr/>
          <a:lstStyle/>
          <a:p>
            <a:r>
              <a:rPr lang="en-US" smtClean="0"/>
              <a:t>Chinghwa Yu et al., MediaTek Inc.</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1154113" y="701675"/>
            <a:ext cx="4624387" cy="3467100"/>
          </a:xfrm>
        </p:spPr>
      </p:sp>
      <p:sp>
        <p:nvSpPr>
          <p:cNvPr id="3" name="備忘稿版面配置區 2"/>
          <p:cNvSpPr>
            <a:spLocks noGrp="1"/>
          </p:cNvSpPr>
          <p:nvPr>
            <p:ph type="body" idx="1"/>
          </p:nvPr>
        </p:nvSpPr>
        <p:spPr/>
        <p:txBody>
          <a:bodyPr>
            <a:normAutofit/>
          </a:bodyPr>
          <a:lstStyle/>
          <a:p>
            <a:endParaRPr lang="en-US" dirty="0"/>
          </a:p>
        </p:txBody>
      </p:sp>
      <p:sp>
        <p:nvSpPr>
          <p:cNvPr id="4" name="頁首版面配置區 3"/>
          <p:cNvSpPr>
            <a:spLocks noGrp="1"/>
          </p:cNvSpPr>
          <p:nvPr>
            <p:ph type="hdr" idx="10"/>
          </p:nvPr>
        </p:nvSpPr>
        <p:spPr/>
        <p:txBody>
          <a:bodyPr/>
          <a:lstStyle/>
          <a:p>
            <a:r>
              <a:rPr lang="en-US" smtClean="0"/>
              <a:t>doc.: IEEE 11-14/xxx-00-00axr0</a:t>
            </a:r>
            <a:endParaRPr lang="en-US"/>
          </a:p>
        </p:txBody>
      </p:sp>
      <p:sp>
        <p:nvSpPr>
          <p:cNvPr id="5" name="日期版面配置區 4"/>
          <p:cNvSpPr>
            <a:spLocks noGrp="1"/>
          </p:cNvSpPr>
          <p:nvPr>
            <p:ph type="dt" idx="11"/>
          </p:nvPr>
        </p:nvSpPr>
        <p:spPr/>
        <p:txBody>
          <a:bodyPr/>
          <a:lstStyle/>
          <a:p>
            <a:r>
              <a:rPr lang="en-US" smtClean="0"/>
              <a:t>September 2014</a:t>
            </a:r>
            <a:endParaRPr lang="en-US"/>
          </a:p>
        </p:txBody>
      </p:sp>
      <p:sp>
        <p:nvSpPr>
          <p:cNvPr id="6" name="頁尾版面配置區 5"/>
          <p:cNvSpPr>
            <a:spLocks noGrp="1"/>
          </p:cNvSpPr>
          <p:nvPr>
            <p:ph type="ftr" idx="12"/>
          </p:nvPr>
        </p:nvSpPr>
        <p:spPr/>
        <p:txBody>
          <a:bodyPr/>
          <a:lstStyle/>
          <a:p>
            <a:r>
              <a:rPr lang="en-US" smtClean="0"/>
              <a:t>Chinghwa Yu et al., MediaTek Inc.</a:t>
            </a:r>
            <a:endParaRPr lang="en-US"/>
          </a:p>
        </p:txBody>
      </p:sp>
      <p:sp>
        <p:nvSpPr>
          <p:cNvPr id="7" name="投影片編號版面配置區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TW" altLang="en-US" smtClean="0"/>
              <a:t>按一下以編輯母片標題樣式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en-GB"/>
          </a:p>
        </p:txBody>
      </p:sp>
      <p:sp>
        <p:nvSpPr>
          <p:cNvPr id="4" name="Date Placeholder 3"/>
          <p:cNvSpPr>
            <a:spLocks noGrp="1"/>
          </p:cNvSpPr>
          <p:nvPr>
            <p:ph type="dt" idx="10"/>
          </p:nvPr>
        </p:nvSpPr>
        <p:spPr/>
        <p:txBody>
          <a:bodyPr/>
          <a:lstStyle>
            <a:lvl1pPr>
              <a:defRPr/>
            </a:lvl1pPr>
          </a:lstStyle>
          <a:p>
            <a:r>
              <a:rPr lang="en-US" smtClean="0"/>
              <a:t>September 2014</a:t>
            </a:r>
            <a:endParaRPr lang="en-GB" dirty="0"/>
          </a:p>
        </p:txBody>
      </p:sp>
      <p:sp>
        <p:nvSpPr>
          <p:cNvPr id="5" name="Footer Placeholder 4"/>
          <p:cNvSpPr>
            <a:spLocks noGrp="1"/>
          </p:cNvSpPr>
          <p:nvPr>
            <p:ph type="ftr" idx="11"/>
          </p:nvPr>
        </p:nvSpPr>
        <p:spPr/>
        <p:txBody>
          <a:bodyPr/>
          <a:lstStyle>
            <a:lvl1pPr>
              <a:defRPr/>
            </a:lvl1p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GB"/>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Date Placeholder 3"/>
          <p:cNvSpPr>
            <a:spLocks noGrp="1"/>
          </p:cNvSpPr>
          <p:nvPr>
            <p:ph type="dt" idx="10"/>
          </p:nvPr>
        </p:nvSpPr>
        <p:spPr/>
        <p:txBody>
          <a:bodyPr/>
          <a:lstStyle>
            <a:lvl1pPr>
              <a:defRPr/>
            </a:lvl1pPr>
          </a:lstStyle>
          <a:p>
            <a:r>
              <a:rPr lang="en-US" smtClean="0"/>
              <a:t>September 2014</a:t>
            </a:r>
            <a:endParaRPr lang="en-GB" dirty="0"/>
          </a:p>
        </p:txBody>
      </p:sp>
      <p:sp>
        <p:nvSpPr>
          <p:cNvPr id="5" name="Footer Placeholder 4"/>
          <p:cNvSpPr>
            <a:spLocks noGrp="1"/>
          </p:cNvSpPr>
          <p:nvPr>
            <p:ph type="ftr" idx="11"/>
          </p:nvPr>
        </p:nvSpPr>
        <p:spPr/>
        <p:txBody>
          <a:bodyPr/>
          <a:lstStyle>
            <a:lvl1pPr>
              <a:defRPr/>
            </a:lvl1p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5" name="Date Placeholder 4"/>
          <p:cNvSpPr>
            <a:spLocks noGrp="1"/>
          </p:cNvSpPr>
          <p:nvPr>
            <p:ph type="dt" idx="10"/>
          </p:nvPr>
        </p:nvSpPr>
        <p:spPr/>
        <p:txBody>
          <a:bodyPr/>
          <a:lstStyle>
            <a:lvl1pPr>
              <a:defRPr/>
            </a:lvl1pPr>
          </a:lstStyle>
          <a:p>
            <a:r>
              <a:rPr lang="en-US" smtClean="0"/>
              <a:t>September 2014</a:t>
            </a:r>
            <a:endParaRPr lang="en-GB" dirty="0"/>
          </a:p>
        </p:txBody>
      </p:sp>
      <p:sp>
        <p:nvSpPr>
          <p:cNvPr id="6" name="Footer Placeholder 5"/>
          <p:cNvSpPr>
            <a:spLocks noGrp="1"/>
          </p:cNvSpPr>
          <p:nvPr>
            <p:ph type="ftr" idx="11"/>
          </p:nvPr>
        </p:nvSpPr>
        <p:spPr/>
        <p:txBody>
          <a:bodyPr/>
          <a:lstStyle>
            <a:lvl1pPr>
              <a:defRPr/>
            </a:lvl1p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7" name="Date Placeholder 6"/>
          <p:cNvSpPr>
            <a:spLocks noGrp="1"/>
          </p:cNvSpPr>
          <p:nvPr>
            <p:ph type="dt" idx="10"/>
          </p:nvPr>
        </p:nvSpPr>
        <p:spPr/>
        <p:txBody>
          <a:bodyPr/>
          <a:lstStyle>
            <a:lvl1pPr>
              <a:defRPr/>
            </a:lvl1pPr>
          </a:lstStyle>
          <a:p>
            <a:r>
              <a:rPr lang="en-US" smtClean="0"/>
              <a:t>September 2014</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GB"/>
          </a:p>
        </p:txBody>
      </p:sp>
      <p:sp>
        <p:nvSpPr>
          <p:cNvPr id="3" name="Date Placeholder 2"/>
          <p:cNvSpPr>
            <a:spLocks noGrp="1"/>
          </p:cNvSpPr>
          <p:nvPr>
            <p:ph type="dt" idx="10"/>
          </p:nvPr>
        </p:nvSpPr>
        <p:spPr/>
        <p:txBody>
          <a:bodyPr/>
          <a:lstStyle>
            <a:lvl1pPr>
              <a:defRPr/>
            </a:lvl1pPr>
          </a:lstStyle>
          <a:p>
            <a:r>
              <a:rPr lang="en-US" smtClean="0"/>
              <a:t>September 2014</a:t>
            </a:r>
            <a:endParaRPr lang="en-GB" dirty="0"/>
          </a:p>
        </p:txBody>
      </p:sp>
      <p:sp>
        <p:nvSpPr>
          <p:cNvPr id="4" name="Footer Placeholder 3"/>
          <p:cNvSpPr>
            <a:spLocks noGrp="1"/>
          </p:cNvSpPr>
          <p:nvPr>
            <p:ph type="ftr" idx="11"/>
          </p:nvPr>
        </p:nvSpPr>
        <p:spPr/>
        <p:txBody>
          <a:bodyPr/>
          <a:lstStyle>
            <a:lvl1pPr>
              <a:defRPr/>
            </a:lvl1p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2014</a:t>
            </a:r>
            <a:endParaRPr lang="en-GB" dirty="0"/>
          </a:p>
        </p:txBody>
      </p:sp>
      <p:sp>
        <p:nvSpPr>
          <p:cNvPr id="3" name="Footer Placeholder 2"/>
          <p:cNvSpPr>
            <a:spLocks noGrp="1"/>
          </p:cNvSpPr>
          <p:nvPr>
            <p:ph type="ftr" idx="11"/>
          </p:nvPr>
        </p:nvSpPr>
        <p:spPr/>
        <p:txBody>
          <a:bodyPr/>
          <a:lstStyle>
            <a:lvl1pPr>
              <a:defRPr/>
            </a:lvl1p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GB"/>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4" name="Date Placeholder 3"/>
          <p:cNvSpPr>
            <a:spLocks noGrp="1"/>
          </p:cNvSpPr>
          <p:nvPr>
            <p:ph type="dt" idx="10"/>
          </p:nvPr>
        </p:nvSpPr>
        <p:spPr/>
        <p:txBody>
          <a:bodyPr/>
          <a:lstStyle>
            <a:lvl1pPr>
              <a:defRPr/>
            </a:lvl1pPr>
          </a:lstStyle>
          <a:p>
            <a:r>
              <a:rPr lang="en-US" smtClean="0"/>
              <a:t>September 2014</a:t>
            </a:r>
            <a:endParaRPr lang="en-GB" dirty="0"/>
          </a:p>
        </p:txBody>
      </p:sp>
      <p:sp>
        <p:nvSpPr>
          <p:cNvPr id="5" name="Footer Placeholder 4"/>
          <p:cNvSpPr>
            <a:spLocks noGrp="1"/>
          </p:cNvSpPr>
          <p:nvPr>
            <p:ph type="ftr" idx="11"/>
          </p:nvPr>
        </p:nvSpPr>
        <p:spPr/>
        <p:txBody>
          <a:bodyPr/>
          <a:lstStyle>
            <a:lvl1pPr>
              <a:defRPr/>
            </a:lvl1p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TW" altLang="en-US" smtClean="0"/>
              <a:t>按一下以編輯母片標題樣式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4" name="Date Placeholder 3"/>
          <p:cNvSpPr>
            <a:spLocks noGrp="1"/>
          </p:cNvSpPr>
          <p:nvPr>
            <p:ph type="dt" idx="10"/>
          </p:nvPr>
        </p:nvSpPr>
        <p:spPr/>
        <p:txBody>
          <a:bodyPr/>
          <a:lstStyle>
            <a:lvl1pPr>
              <a:defRPr/>
            </a:lvl1pPr>
          </a:lstStyle>
          <a:p>
            <a:r>
              <a:rPr lang="en-US" smtClean="0"/>
              <a:t>September 2014</a:t>
            </a:r>
            <a:endParaRPr lang="en-GB" dirty="0"/>
          </a:p>
        </p:txBody>
      </p:sp>
      <p:sp>
        <p:nvSpPr>
          <p:cNvPr id="5" name="Footer Placeholder 4"/>
          <p:cNvSpPr>
            <a:spLocks noGrp="1"/>
          </p:cNvSpPr>
          <p:nvPr>
            <p:ph type="ftr" idx="11"/>
          </p:nvPr>
        </p:nvSpPr>
        <p:spPr/>
        <p:txBody>
          <a:bodyPr/>
          <a:lstStyle>
            <a:lvl1pPr>
              <a:defRPr/>
            </a:lvl1pPr>
          </a:lstStyle>
          <a:p>
            <a:r>
              <a:rPr lang="en-GB" dirty="0" smtClean="0"/>
              <a:t>Chinghwa Yu et al., </a:t>
            </a:r>
            <a:r>
              <a:rPr lang="en-GB" dirty="0" err="1" smtClean="0"/>
              <a:t>MediaTek</a:t>
            </a:r>
            <a:r>
              <a:rPr lang="en-GB" dirty="0" smtClean="0"/>
              <a:t> Inc.</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11-14/xxx-00-00axr0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MAC Calibration Result</a:t>
            </a:r>
            <a:endParaRPr lang="en-GB" dirty="0"/>
          </a:p>
        </p:txBody>
      </p:sp>
      <p:sp>
        <p:nvSpPr>
          <p:cNvPr id="3074" name="Rectangle 2"/>
          <p:cNvSpPr>
            <a:spLocks noGrp="1" noChangeArrowheads="1"/>
          </p:cNvSpPr>
          <p:nvPr>
            <p:ph type="body" idx="1"/>
          </p:nvPr>
        </p:nvSpPr>
        <p:spPr>
          <a:xfrm>
            <a:off x="685800" y="16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2014-09-07</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2" name="Object 9"/>
          <p:cNvGraphicFramePr>
            <a:graphicFrameLocks/>
          </p:cNvGraphicFramePr>
          <p:nvPr/>
        </p:nvGraphicFramePr>
        <p:xfrm>
          <a:off x="390525" y="2352675"/>
          <a:ext cx="8239125" cy="3956645"/>
        </p:xfrm>
        <a:graphic>
          <a:graphicData uri="http://schemas.openxmlformats.org/presentationml/2006/ole">
            <p:oleObj spid="_x0000_s3076" name="Document" r:id="rId4" imgW="8689230" imgH="5843522" progId="Word.Document.8">
              <p:embed/>
            </p:oleObj>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Test 2a: Deferral Test 1</a:t>
            </a:r>
            <a:endParaRPr lang="en-US" dirty="0"/>
          </a:p>
        </p:txBody>
      </p:sp>
      <p:sp>
        <p:nvSpPr>
          <p:cNvPr id="3" name="Content Placeholder 2"/>
          <p:cNvSpPr>
            <a:spLocks noGrp="1"/>
          </p:cNvSpPr>
          <p:nvPr>
            <p:ph idx="1"/>
          </p:nvPr>
        </p:nvSpPr>
        <p:spPr/>
        <p:txBody>
          <a:bodyPr/>
          <a:lstStyle/>
          <a:p>
            <a:pPr>
              <a:buFont typeface="Arial" pitchFamily="34" charset="0"/>
              <a:buChar char="•"/>
            </a:pPr>
            <a:r>
              <a:rPr lang="en-GB" sz="2000" dirty="0" smtClean="0"/>
              <a:t>Goal:</a:t>
            </a:r>
            <a:r>
              <a:rPr lang="en-US" sz="2000" dirty="0" smtClean="0"/>
              <a:t> This test case is designed to verify whether the simulator can correctly handle deferral procedure after collision happens without hidden nodes. It also checks whether deferral because of energy levels is happening correctly.</a:t>
            </a:r>
          </a:p>
          <a:p>
            <a:pPr>
              <a:buFont typeface="Arial" pitchFamily="34" charset="0"/>
              <a:buChar char="•"/>
            </a:pPr>
            <a:r>
              <a:rPr lang="en-GB" sz="2000" dirty="0" smtClean="0"/>
              <a:t>Assumptions:</a:t>
            </a:r>
            <a:r>
              <a:rPr lang="en-US" sz="2000" dirty="0" smtClean="0"/>
              <a:t> </a:t>
            </a:r>
            <a:r>
              <a:rPr lang="en-GB" sz="2000" dirty="0" smtClean="0"/>
              <a:t>All devices are within energy detect range of each other. When AP1 and AP2 start to transmit on the same slot, both packets are lost (PER= 100%). Otherwise packets get through 100%.  PER=0 %.</a:t>
            </a:r>
            <a:endParaRPr lang="en-US" sz="2000" dirty="0" smtClean="0"/>
          </a:p>
          <a:p>
            <a:pPr>
              <a:buFont typeface="Arial" pitchFamily="34" charset="0"/>
              <a:buChar char="•"/>
            </a:pPr>
            <a:r>
              <a:rPr lang="en-GB" sz="2000" dirty="0" smtClean="0"/>
              <a:t>Parameters:</a:t>
            </a:r>
            <a:endParaRPr lang="en-US" sz="2000" dirty="0" smtClean="0"/>
          </a:p>
          <a:p>
            <a:pPr lvl="1">
              <a:buFont typeface="Arial" pitchFamily="34" charset="0"/>
              <a:buChar char="•"/>
            </a:pPr>
            <a:r>
              <a:rPr lang="en-GB" sz="1800" dirty="0" smtClean="0"/>
              <a:t>MSDU length:[500 : 1000 : 1500 2000 Bytes]</a:t>
            </a:r>
            <a:endParaRPr lang="en-US" sz="1800" dirty="0" smtClean="0"/>
          </a:p>
          <a:p>
            <a:pPr lvl="1">
              <a:buFont typeface="Arial" pitchFamily="34" charset="0"/>
              <a:buChar char="•"/>
            </a:pPr>
            <a:r>
              <a:rPr lang="en-GB" sz="1800" dirty="0" smtClean="0"/>
              <a:t>2 MPDU limit</a:t>
            </a:r>
            <a:endParaRPr lang="en-US" sz="1800" dirty="0" smtClean="0"/>
          </a:p>
          <a:p>
            <a:pPr lvl="1">
              <a:buFont typeface="Arial" pitchFamily="34" charset="0"/>
              <a:buChar char="•"/>
            </a:pPr>
            <a:r>
              <a:rPr lang="en-GB" sz="1800" dirty="0" smtClean="0"/>
              <a:t>RTS/CTS [Off, On]</a:t>
            </a:r>
            <a:endParaRPr lang="en-US" sz="1800" dirty="0" smtClean="0"/>
          </a:p>
          <a:p>
            <a:pPr lvl="1">
              <a:buFont typeface="Arial" pitchFamily="34" charset="0"/>
              <a:buChar char="•"/>
            </a:pPr>
            <a:r>
              <a:rPr lang="en-GB" sz="1800" dirty="0" smtClean="0"/>
              <a:t>MCS = [0]</a:t>
            </a:r>
            <a:endParaRPr lang="en-US" sz="1800" dirty="0" smtClean="0"/>
          </a:p>
          <a:p>
            <a:pPr>
              <a:buFont typeface="Arial" pitchFamily="34" charset="0"/>
              <a:buChar char="•"/>
            </a:pP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Chinghwa Yu et al., MediaTek Inc.</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
        <p:nvSpPr>
          <p:cNvPr id="34828"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34817" name="Group 29697"/>
          <p:cNvGrpSpPr>
            <a:grpSpLocks/>
          </p:cNvGrpSpPr>
          <p:nvPr/>
        </p:nvGrpSpPr>
        <p:grpSpPr bwMode="auto">
          <a:xfrm>
            <a:off x="5940152" y="4725144"/>
            <a:ext cx="4022725" cy="1450975"/>
            <a:chOff x="0" y="0"/>
            <a:chExt cx="40242" cy="14519"/>
          </a:xfrm>
        </p:grpSpPr>
        <p:sp>
          <p:nvSpPr>
            <p:cNvPr id="27" name="Oval 271"/>
            <p:cNvSpPr>
              <a:spLocks noChangeArrowheads="1"/>
            </p:cNvSpPr>
            <p:nvPr/>
          </p:nvSpPr>
          <p:spPr bwMode="auto">
            <a:xfrm>
              <a:off x="19431" y="5715"/>
              <a:ext cx="6651" cy="4572"/>
            </a:xfrm>
            <a:prstGeom prst="ellipse">
              <a:avLst/>
            </a:prstGeom>
            <a:solidFill>
              <a:srgbClr val="DDD8C2"/>
            </a:solidFill>
            <a:ln w="9525">
              <a:solidFill>
                <a:srgbClr val="4579B8"/>
              </a:solidFill>
              <a:round/>
              <a:headEnd/>
              <a:tailEnd/>
            </a:ln>
            <a:effectLst>
              <a:outerShdw dist="23000" dir="5400000" rotWithShape="0">
                <a:srgbClr val="000000">
                  <a:alpha val="34998"/>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900" b="0" i="0" u="none" strike="noStrike" cap="none" normalizeH="0" baseline="0" smtClean="0">
                  <a:ln>
                    <a:noFill/>
                  </a:ln>
                  <a:solidFill>
                    <a:srgbClr val="FFFFFF"/>
                  </a:solidFill>
                  <a:effectLst/>
                  <a:latin typeface="Calibri" pitchFamily="34" charset="0"/>
                  <a:cs typeface="Times New Roman" pitchFamily="18" charset="0"/>
                </a:rPr>
                <a:t>STA 1</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8" name="Oval 272"/>
            <p:cNvSpPr>
              <a:spLocks noChangeArrowheads="1"/>
            </p:cNvSpPr>
            <p:nvPr/>
          </p:nvSpPr>
          <p:spPr bwMode="auto">
            <a:xfrm>
              <a:off x="19954" y="1111"/>
              <a:ext cx="6128" cy="4572"/>
            </a:xfrm>
            <a:prstGeom prst="ellipse">
              <a:avLst/>
            </a:prstGeom>
            <a:gradFill rotWithShape="1">
              <a:gsLst>
                <a:gs pos="0">
                  <a:srgbClr val="2C5D98"/>
                </a:gs>
                <a:gs pos="80000">
                  <a:srgbClr val="3C7BC7"/>
                </a:gs>
                <a:gs pos="100000">
                  <a:srgbClr val="3A7CCB"/>
                </a:gs>
              </a:gsLst>
              <a:lin ang="16200000"/>
            </a:gradFill>
            <a:ln w="9525">
              <a:solidFill>
                <a:srgbClr val="4579B8"/>
              </a:solidFill>
              <a:round/>
              <a:headEnd/>
              <a:tailEnd/>
            </a:ln>
            <a:effectLst>
              <a:outerShdw dist="23000" dir="5400000" rotWithShape="0">
                <a:srgbClr val="000000">
                  <a:alpha val="34998"/>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FFFFFF"/>
                  </a:solidFill>
                  <a:effectLst/>
                  <a:latin typeface="Calibri" pitchFamily="34" charset="0"/>
                  <a:cs typeface="Times New Roman" pitchFamily="18" charset="0"/>
                </a:rPr>
                <a:t>AP 2</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Oval 273"/>
            <p:cNvSpPr>
              <a:spLocks noChangeArrowheads="1"/>
            </p:cNvSpPr>
            <p:nvPr/>
          </p:nvSpPr>
          <p:spPr bwMode="auto">
            <a:xfrm>
              <a:off x="174" y="1127"/>
              <a:ext cx="6064" cy="4572"/>
            </a:xfrm>
            <a:prstGeom prst="ellipse">
              <a:avLst/>
            </a:prstGeom>
            <a:gradFill rotWithShape="1">
              <a:gsLst>
                <a:gs pos="0">
                  <a:srgbClr val="2C5D98"/>
                </a:gs>
                <a:gs pos="80000">
                  <a:srgbClr val="3C7BC7"/>
                </a:gs>
                <a:gs pos="100000">
                  <a:srgbClr val="3A7CCB"/>
                </a:gs>
              </a:gsLst>
              <a:lin ang="16200000"/>
            </a:gradFill>
            <a:ln w="9525">
              <a:solidFill>
                <a:srgbClr val="4579B8"/>
              </a:solidFill>
              <a:round/>
              <a:headEnd/>
              <a:tailEnd/>
            </a:ln>
            <a:effectLst>
              <a:outerShdw dist="23000" dir="5400000" rotWithShape="0">
                <a:srgbClr val="000000">
                  <a:alpha val="34998"/>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FFFFFF"/>
                  </a:solidFill>
                  <a:effectLst/>
                  <a:latin typeface="Calibri" pitchFamily="34" charset="0"/>
                  <a:cs typeface="Times New Roman" pitchFamily="18" charset="0"/>
                </a:rPr>
                <a:t>AP1</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Oval 274"/>
            <p:cNvSpPr>
              <a:spLocks noChangeArrowheads="1"/>
            </p:cNvSpPr>
            <p:nvPr/>
          </p:nvSpPr>
          <p:spPr bwMode="auto">
            <a:xfrm>
              <a:off x="0" y="5699"/>
              <a:ext cx="6794" cy="4572"/>
            </a:xfrm>
            <a:prstGeom prst="ellipse">
              <a:avLst/>
            </a:prstGeom>
            <a:solidFill>
              <a:srgbClr val="DDD8C2"/>
            </a:solidFill>
            <a:ln w="9525">
              <a:solidFill>
                <a:srgbClr val="4579B8"/>
              </a:solidFill>
              <a:round/>
              <a:headEnd/>
              <a:tailEnd/>
            </a:ln>
            <a:effectLst>
              <a:outerShdw dist="23000" dir="5400000" rotWithShape="0">
                <a:srgbClr val="000000">
                  <a:alpha val="34998"/>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FFFFFF"/>
                  </a:solidFill>
                  <a:effectLst/>
                  <a:latin typeface="Calibri" pitchFamily="34" charset="0"/>
                  <a:cs typeface="Times New Roman" pitchFamily="18" charset="0"/>
                </a:rPr>
                <a:t>STA 2</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35" name="Straight Arrow Connector 276"/>
            <p:cNvSpPr>
              <a:spLocks noChangeShapeType="1"/>
            </p:cNvSpPr>
            <p:nvPr/>
          </p:nvSpPr>
          <p:spPr bwMode="auto">
            <a:xfrm flipV="1">
              <a:off x="6794" y="5000"/>
              <a:ext cx="14065" cy="2985"/>
            </a:xfrm>
            <a:prstGeom prst="straightConnector1">
              <a:avLst/>
            </a:prstGeom>
            <a:noFill/>
            <a:ln w="25400">
              <a:solidFill>
                <a:srgbClr val="4F81BD"/>
              </a:solidFill>
              <a:round/>
              <a:headEnd type="arrow" w="med" len="me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en-US"/>
            </a:p>
          </p:txBody>
        </p:sp>
        <p:sp>
          <p:nvSpPr>
            <p:cNvPr id="36" name="TextBox 15"/>
            <p:cNvSpPr txBox="1">
              <a:spLocks noChangeArrowheads="1"/>
            </p:cNvSpPr>
            <p:nvPr/>
          </p:nvSpPr>
          <p:spPr bwMode="auto">
            <a:xfrm>
              <a:off x="9095" y="0"/>
              <a:ext cx="2687" cy="2820"/>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7" name="TextBox 16"/>
            <p:cNvSpPr txBox="1">
              <a:spLocks noChangeArrowheads="1"/>
            </p:cNvSpPr>
            <p:nvPr/>
          </p:nvSpPr>
          <p:spPr bwMode="auto">
            <a:xfrm>
              <a:off x="11636" y="7494"/>
              <a:ext cx="2464" cy="2522"/>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 name="TextBox 17"/>
            <p:cNvSpPr txBox="1">
              <a:spLocks noChangeArrowheads="1"/>
            </p:cNvSpPr>
            <p:nvPr/>
          </p:nvSpPr>
          <p:spPr bwMode="auto">
            <a:xfrm>
              <a:off x="10556" y="3398"/>
              <a:ext cx="2687" cy="2820"/>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9" name="Straight Arrow Connector 280"/>
            <p:cNvSpPr>
              <a:spLocks noChangeShapeType="1"/>
            </p:cNvSpPr>
            <p:nvPr/>
          </p:nvSpPr>
          <p:spPr bwMode="auto">
            <a:xfrm flipH="1" flipV="1">
              <a:off x="6794" y="5318"/>
              <a:ext cx="12525" cy="2365"/>
            </a:xfrm>
            <a:prstGeom prst="straightConnector1">
              <a:avLst/>
            </a:prstGeom>
            <a:noFill/>
            <a:ln w="25400">
              <a:solidFill>
                <a:srgbClr val="4F81BD"/>
              </a:solidFill>
              <a:round/>
              <a:headEnd type="arrow" w="med" len="me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en-US"/>
            </a:p>
          </p:txBody>
        </p:sp>
        <p:sp>
          <p:nvSpPr>
            <p:cNvPr id="40" name="TextBox 32"/>
            <p:cNvSpPr txBox="1">
              <a:spLocks noChangeArrowheads="1"/>
            </p:cNvSpPr>
            <p:nvPr/>
          </p:nvSpPr>
          <p:spPr bwMode="auto">
            <a:xfrm>
              <a:off x="1493" y="11699"/>
              <a:ext cx="38749" cy="28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Arial" pitchFamily="34" charset="0"/>
                  <a:ea typeface="MS PGothic" pitchFamily="34" charset="-128"/>
                  <a:cs typeface="Times New Roman" pitchFamily="18" charset="0"/>
                </a:rPr>
                <a:t>(AP1 and STA2 are essentially co-located)</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en-US" dirty="0" smtClean="0"/>
              <a:t>Test 2a: Deferral Test 1 </a:t>
            </a:r>
            <a:r>
              <a:rPr lang="en-US" dirty="0" smtClean="0"/>
              <a:t>Calibration Result</a:t>
            </a:r>
            <a:endParaRPr lang="en-US" dirty="0"/>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頁尾版面配置區 4"/>
          <p:cNvSpPr>
            <a:spLocks noGrp="1"/>
          </p:cNvSpPr>
          <p:nvPr>
            <p:ph type="ftr" idx="14"/>
          </p:nvPr>
        </p:nvSpPr>
        <p:spPr/>
        <p:txBody>
          <a:bodyPr/>
          <a:lstStyle/>
          <a:p>
            <a:r>
              <a:rPr lang="en-GB" smtClean="0"/>
              <a:t>Chinghwa Yu et al., MediaTek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graphicFrame>
        <p:nvGraphicFramePr>
          <p:cNvPr id="9" name="內容版面配置區 8"/>
          <p:cNvGraphicFramePr>
            <a:graphicFrameLocks noGrp="1"/>
          </p:cNvGraphicFramePr>
          <p:nvPr>
            <p:ph idx="1"/>
          </p:nvPr>
        </p:nvGraphicFramePr>
        <p:xfrm>
          <a:off x="179516" y="1981200"/>
          <a:ext cx="8784971" cy="4098992"/>
        </p:xfrm>
        <a:graphic>
          <a:graphicData uri="http://schemas.openxmlformats.org/drawingml/2006/table">
            <a:tbl>
              <a:tblPr>
                <a:tableStyleId>{5940675A-B579-460E-94D1-54222C63F5DA}</a:tableStyleId>
              </a:tblPr>
              <a:tblGrid>
                <a:gridCol w="872011"/>
                <a:gridCol w="872011"/>
                <a:gridCol w="872011"/>
                <a:gridCol w="872011"/>
                <a:gridCol w="872011"/>
                <a:gridCol w="872011"/>
                <a:gridCol w="872011"/>
                <a:gridCol w="872011"/>
                <a:gridCol w="872011"/>
                <a:gridCol w="936872"/>
              </a:tblGrid>
              <a:tr h="110756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RTS/CTS</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Average Time  Waiting for Medium</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(AIFSN = 3, CW = 15)</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Aggregation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(Number of MPDUs in A-MPDU)</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Data Rate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(MCS)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Application Packet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MSDU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MPDU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chemeClr val="tx1"/>
                        </a:solidFill>
                        <a:effectLst/>
                        <a:latin typeface="+mn-lt"/>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(Including MPDU delimiter and padding)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(Bytes)</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PER</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chemeClr val="tx1"/>
                        </a:solidFill>
                        <a:effectLst/>
                        <a:latin typeface="+mn-lt"/>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Simulation Application Throughput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Simulation MAC Throughput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r>
              <a:tr h="348564">
                <a:tc>
                  <a:txBody>
                    <a:bodyPr/>
                    <a:lstStyle/>
                    <a:p>
                      <a:pPr algn="ctr"/>
                      <a:r>
                        <a:rPr lang="en-US" sz="1000" b="1" dirty="0" smtClean="0">
                          <a:latin typeface="+mn-lt"/>
                        </a:rPr>
                        <a:t>Off</a:t>
                      </a:r>
                      <a:endParaRPr lang="en-US" sz="1000" b="1" dirty="0">
                        <a:latin typeface="+mn-lt"/>
                      </a:endParaRPr>
                    </a:p>
                  </a:txBody>
                  <a:tcPr marL="91445" marR="91445" marT="45640" marB="45640" anchor="ctr" horzOverflow="overflow"/>
                </a:tc>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536</a:t>
                      </a:r>
                    </a:p>
                  </a:txBody>
                  <a:tcPr marL="91445" marR="91445" marT="45640" marB="45640" anchor="ctr" horzOverflow="overflow"/>
                </a:tc>
                <a:tc>
                  <a:txBody>
                    <a:bodyPr/>
                    <a:lstStyle/>
                    <a:p>
                      <a:pPr algn="ctr"/>
                      <a:r>
                        <a:rPr lang="en-US" sz="1000" b="1" dirty="0" smtClean="0">
                          <a:solidFill>
                            <a:srgbClr val="FF0000"/>
                          </a:solidFill>
                          <a:latin typeface="+mn-lt"/>
                        </a:rPr>
                        <a:t>11.07752</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rPr>
                        <a:t>4.70931</a:t>
                      </a:r>
                      <a:endParaRPr lang="en-US" sz="1000" b="1" dirty="0">
                        <a:solidFill>
                          <a:srgbClr val="FF0000"/>
                        </a:solidFill>
                      </a:endParaRPr>
                    </a:p>
                  </a:txBody>
                  <a:tcPr marL="91445" marR="91445" marT="45638" marB="45638" anchor="ctr" horzOverflow="overflow"/>
                </a:tc>
                <a:tc>
                  <a:txBody>
                    <a:bodyPr/>
                    <a:lstStyle/>
                    <a:p>
                      <a:pPr algn="ctr"/>
                      <a:r>
                        <a:rPr lang="en-US" sz="1000" b="1" dirty="0" smtClean="0">
                          <a:solidFill>
                            <a:srgbClr val="FF0000"/>
                          </a:solidFill>
                        </a:rPr>
                        <a:t>5.07468</a:t>
                      </a:r>
                      <a:endParaRPr lang="en-US" sz="1000" b="1" dirty="0">
                        <a:solidFill>
                          <a:srgbClr val="FF0000"/>
                        </a:solidFill>
                      </a:endParaRPr>
                    </a:p>
                  </a:txBody>
                  <a:tcPr marL="9525" marR="9525" marT="9525" marB="0" anchor="ctr" horzOverflow="overflow"/>
                </a:tc>
              </a:tr>
              <a:tr h="348564">
                <a:tc>
                  <a:txBody>
                    <a:bodyPr/>
                    <a:lstStyle/>
                    <a:p>
                      <a:pPr algn="ctr"/>
                      <a:r>
                        <a:rPr lang="en-US" sz="1000" b="1" dirty="0" smtClean="0">
                          <a:latin typeface="+mn-lt"/>
                        </a:rPr>
                        <a:t>Off</a:t>
                      </a:r>
                      <a:endParaRPr lang="en-US" sz="1000" b="1" dirty="0">
                        <a:latin typeface="+mn-lt"/>
                      </a:endParaRPr>
                    </a:p>
                  </a:txBody>
                  <a:tcPr marL="91445" marR="91445" marT="45640" marB="45640" anchor="ctr" horzOverflow="overflow"/>
                </a:tc>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1036</a:t>
                      </a:r>
                    </a:p>
                  </a:txBody>
                  <a:tcPr marL="91445" marR="91445" marT="45640" marB="45640" anchor="ctr" horzOverflow="overflow"/>
                </a:tc>
                <a:tc>
                  <a:txBody>
                    <a:bodyPr/>
                    <a:lstStyle/>
                    <a:p>
                      <a:pPr algn="ctr"/>
                      <a:r>
                        <a:rPr lang="en-US" sz="1000" b="1" dirty="0" smtClean="0">
                          <a:solidFill>
                            <a:srgbClr val="FF0000"/>
                          </a:solidFill>
                          <a:latin typeface="+mn-lt"/>
                        </a:rPr>
                        <a:t>11.05631</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rPr>
                        <a:t>5.48144</a:t>
                      </a:r>
                      <a:endParaRPr lang="en-US" sz="1000" b="1" dirty="0">
                        <a:solidFill>
                          <a:srgbClr val="FF0000"/>
                        </a:solidFill>
                      </a:endParaRPr>
                    </a:p>
                  </a:txBody>
                  <a:tcPr marL="91445" marR="91445" marT="45638" marB="45638" anchor="ctr" horzOverflow="overflow"/>
                </a:tc>
                <a:tc>
                  <a:txBody>
                    <a:bodyPr/>
                    <a:lstStyle/>
                    <a:p>
                      <a:pPr algn="ctr"/>
                      <a:r>
                        <a:rPr lang="en-US" sz="1000" b="1" dirty="0" smtClean="0">
                          <a:solidFill>
                            <a:srgbClr val="FF0000"/>
                          </a:solidFill>
                        </a:rPr>
                        <a:t>5.68614</a:t>
                      </a:r>
                      <a:endParaRPr lang="en-US" sz="1000" b="1" dirty="0">
                        <a:solidFill>
                          <a:srgbClr val="FF0000"/>
                        </a:solidFill>
                      </a:endParaRPr>
                    </a:p>
                  </a:txBody>
                  <a:tcPr marL="9525" marR="9525" marT="9525" marB="0" anchor="ctr" horzOverflow="overflow"/>
                </a:tc>
              </a:tr>
              <a:tr h="348564">
                <a:tc>
                  <a:txBody>
                    <a:bodyPr/>
                    <a:lstStyle/>
                    <a:p>
                      <a:pPr algn="ctr"/>
                      <a:r>
                        <a:rPr lang="en-US" sz="1000" b="1" dirty="0" smtClean="0">
                          <a:latin typeface="+mn-lt"/>
                        </a:rPr>
                        <a:t>Off</a:t>
                      </a:r>
                      <a:endParaRPr lang="en-US" sz="1000" b="1" dirty="0">
                        <a:latin typeface="+mn-lt"/>
                      </a:endParaRPr>
                    </a:p>
                  </a:txBody>
                  <a:tcPr marL="91445" marR="91445" marT="45640" marB="45640" anchor="ctr" horzOverflow="overflow"/>
                </a:tc>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algn="ctr"/>
                      <a:r>
                        <a:rPr lang="en-US" sz="1000" b="1" dirty="0" smtClean="0">
                          <a:solidFill>
                            <a:srgbClr val="FF0000"/>
                          </a:solidFill>
                          <a:latin typeface="+mn-lt"/>
                        </a:rPr>
                        <a:t>11.05517</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rPr>
                        <a:t>5.77584</a:t>
                      </a:r>
                      <a:endParaRPr lang="en-US" sz="1000" b="1" dirty="0">
                        <a:solidFill>
                          <a:srgbClr val="FF0000"/>
                        </a:solidFill>
                      </a:endParaRPr>
                    </a:p>
                  </a:txBody>
                  <a:tcPr marL="91445" marR="91445" marT="45638" marB="45638" anchor="ctr" horzOverflow="overflow"/>
                </a:tc>
                <a:tc>
                  <a:txBody>
                    <a:bodyPr/>
                    <a:lstStyle/>
                    <a:p>
                      <a:pPr algn="ctr"/>
                      <a:r>
                        <a:rPr lang="en-US" sz="1000" b="1" dirty="0" smtClean="0">
                          <a:solidFill>
                            <a:srgbClr val="FF0000"/>
                          </a:solidFill>
                        </a:rPr>
                        <a:t>5.91787</a:t>
                      </a:r>
                      <a:endParaRPr lang="en-US" sz="1000" b="1" dirty="0">
                        <a:solidFill>
                          <a:srgbClr val="FF0000"/>
                        </a:solidFill>
                      </a:endParaRPr>
                    </a:p>
                  </a:txBody>
                  <a:tcPr marL="9525" marR="9525" marT="9525" marB="0" anchor="ctr" horzOverflow="overflow"/>
                </a:tc>
              </a:tr>
              <a:tr h="348564">
                <a:tc>
                  <a:txBody>
                    <a:bodyPr/>
                    <a:lstStyle/>
                    <a:p>
                      <a:pPr algn="ctr"/>
                      <a:r>
                        <a:rPr lang="en-US" sz="1000" b="1" dirty="0" smtClean="0">
                          <a:latin typeface="+mn-lt"/>
                        </a:rPr>
                        <a:t>Off</a:t>
                      </a:r>
                      <a:endParaRPr lang="en-US" sz="1000" b="1" dirty="0">
                        <a:latin typeface="+mn-lt"/>
                      </a:endParaRPr>
                    </a:p>
                  </a:txBody>
                  <a:tcPr marL="91445" marR="91445" marT="45640" marB="45640" anchor="ctr" horzOverflow="overflow"/>
                </a:tc>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2036</a:t>
                      </a:r>
                    </a:p>
                  </a:txBody>
                  <a:tcPr marL="91445" marR="91445" marT="45640" marB="45640" anchor="ctr" horzOverflow="overflow"/>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smtClean="0">
                          <a:solidFill>
                            <a:srgbClr val="FF0000"/>
                          </a:solidFill>
                          <a:latin typeface="+mn-lt"/>
                        </a:rPr>
                        <a:t>11.05883</a:t>
                      </a:r>
                    </a:p>
                  </a:txBody>
                  <a:tcPr marL="91445" marR="91445" marT="45640" marB="45640" anchor="ctr" horzOverflow="overflow"/>
                </a:tc>
                <a:tc>
                  <a:txBody>
                    <a:bodyPr/>
                    <a:lstStyle/>
                    <a:p>
                      <a:pPr algn="ctr"/>
                      <a:r>
                        <a:rPr lang="en-US" sz="1000" b="1" dirty="0" smtClean="0">
                          <a:solidFill>
                            <a:srgbClr val="FF0000"/>
                          </a:solidFill>
                        </a:rPr>
                        <a:t>5.93572</a:t>
                      </a:r>
                      <a:endParaRPr lang="en-US" sz="1000" b="1" dirty="0">
                        <a:solidFill>
                          <a:srgbClr val="FF0000"/>
                        </a:solidFill>
                      </a:endParaRPr>
                    </a:p>
                  </a:txBody>
                  <a:tcPr marL="91445" marR="91445" marT="45638" marB="45638" anchor="ctr" horzOverflow="overflow"/>
                </a:tc>
                <a:tc>
                  <a:txBody>
                    <a:bodyPr/>
                    <a:lstStyle/>
                    <a:p>
                      <a:pPr algn="ctr"/>
                      <a:r>
                        <a:rPr lang="en-US" sz="1000" b="1" dirty="0" smtClean="0">
                          <a:solidFill>
                            <a:srgbClr val="FF0000"/>
                          </a:solidFill>
                        </a:rPr>
                        <a:t>6.04452</a:t>
                      </a:r>
                      <a:endParaRPr lang="en-US" sz="1000" b="1" dirty="0">
                        <a:solidFill>
                          <a:srgbClr val="FF0000"/>
                        </a:solidFill>
                      </a:endParaRPr>
                    </a:p>
                  </a:txBody>
                  <a:tcPr marL="9525" marR="9525" marT="9525" marB="0" anchor="ctr" horzOverflow="overflow"/>
                </a:tc>
              </a:tr>
              <a:tr h="348564">
                <a:tc>
                  <a:txBody>
                    <a:bodyPr/>
                    <a:lstStyle/>
                    <a:p>
                      <a:pPr algn="ctr"/>
                      <a:r>
                        <a:rPr lang="en-US" sz="1000" b="1" dirty="0" smtClean="0">
                          <a:latin typeface="+mn-lt"/>
                        </a:rPr>
                        <a:t>On</a:t>
                      </a:r>
                      <a:endParaRPr lang="en-US" sz="1000" b="1" dirty="0">
                        <a:latin typeface="+mn-lt"/>
                      </a:endParaRPr>
                    </a:p>
                  </a:txBody>
                  <a:tcPr marL="91445" marR="91445" marT="45640" marB="45640" anchor="ctr" horzOverflow="overflow"/>
                </a:tc>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464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536</a:t>
                      </a:r>
                    </a:p>
                  </a:txBody>
                  <a:tcPr marL="91445" marR="91445" marT="45640" marB="45640" anchor="ctr" horzOverflow="overflow"/>
                </a:tc>
                <a:tc>
                  <a:txBody>
                    <a:bodyPr/>
                    <a:lstStyle/>
                    <a:p>
                      <a:pPr algn="ctr"/>
                      <a:r>
                        <a:rPr lang="en-US" sz="1000" b="1" dirty="0" smtClean="0">
                          <a:solidFill>
                            <a:srgbClr val="FF0000"/>
                          </a:solidFill>
                          <a:latin typeface="+mn-lt"/>
                        </a:rPr>
                        <a:t>0</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rPr>
                        <a:t>4.35062</a:t>
                      </a:r>
                      <a:endParaRPr lang="en-US" sz="1000" b="1" dirty="0">
                        <a:solidFill>
                          <a:srgbClr val="FF0000"/>
                        </a:solidFill>
                      </a:endParaRPr>
                    </a:p>
                  </a:txBody>
                  <a:tcPr marL="91445" marR="91445" marT="45638" marB="45638" anchor="ctr" horzOverflow="overflow"/>
                </a:tc>
                <a:tc>
                  <a:txBody>
                    <a:bodyPr/>
                    <a:lstStyle/>
                    <a:p>
                      <a:pPr algn="ctr"/>
                      <a:r>
                        <a:rPr lang="en-US" sz="1000" b="1" dirty="0" smtClean="0">
                          <a:solidFill>
                            <a:srgbClr val="FF0000"/>
                          </a:solidFill>
                        </a:rPr>
                        <a:t>4.68817</a:t>
                      </a:r>
                      <a:endParaRPr lang="en-US" sz="1000" b="1" dirty="0">
                        <a:solidFill>
                          <a:srgbClr val="FF0000"/>
                        </a:solidFill>
                      </a:endParaRPr>
                    </a:p>
                  </a:txBody>
                  <a:tcPr marL="9525" marR="9525" marT="9525" marB="0" anchor="ctr" horzOverflow="overflow"/>
                </a:tc>
              </a:tr>
              <a:tr h="348564">
                <a:tc>
                  <a:txBody>
                    <a:bodyPr/>
                    <a:lstStyle/>
                    <a:p>
                      <a:pPr algn="ctr"/>
                      <a:r>
                        <a:rPr lang="en-US" sz="1000" b="1" dirty="0" smtClean="0">
                          <a:latin typeface="+mn-lt"/>
                        </a:rPr>
                        <a:t>On</a:t>
                      </a:r>
                      <a:endParaRPr lang="en-US" sz="1000" b="1" dirty="0">
                        <a:latin typeface="+mn-lt"/>
                      </a:endParaRPr>
                    </a:p>
                  </a:txBody>
                  <a:tcPr marL="91445" marR="91445" marT="45640" marB="45640" anchor="ctr" horzOverflow="overflow"/>
                </a:tc>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1036</a:t>
                      </a:r>
                    </a:p>
                  </a:txBody>
                  <a:tcPr marL="91445" marR="91445" marT="45640" marB="45640" anchor="ctr" horzOverflow="overflow"/>
                </a:tc>
                <a:tc>
                  <a:txBody>
                    <a:bodyPr/>
                    <a:lstStyle/>
                    <a:p>
                      <a:pPr algn="ctr"/>
                      <a:r>
                        <a:rPr lang="en-US" sz="1000" b="1" dirty="0" smtClean="0">
                          <a:solidFill>
                            <a:srgbClr val="FF0000"/>
                          </a:solidFill>
                          <a:latin typeface="+mn-lt"/>
                        </a:rPr>
                        <a:t>0</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rPr>
                        <a:t>5.24275</a:t>
                      </a:r>
                      <a:endParaRPr lang="en-US" sz="1000" b="1" dirty="0">
                        <a:solidFill>
                          <a:srgbClr val="FF0000"/>
                        </a:solidFill>
                      </a:endParaRPr>
                    </a:p>
                  </a:txBody>
                  <a:tcPr marL="91445" marR="91445" marT="45638" marB="45638" anchor="ctr" horzOverflow="overflow"/>
                </a:tc>
                <a:tc>
                  <a:txBody>
                    <a:bodyPr/>
                    <a:lstStyle/>
                    <a:p>
                      <a:pPr algn="ctr"/>
                      <a:r>
                        <a:rPr lang="en-US" sz="1000" b="1" dirty="0" smtClean="0">
                          <a:solidFill>
                            <a:srgbClr val="FF0000"/>
                          </a:solidFill>
                        </a:rPr>
                        <a:t>5.43854</a:t>
                      </a:r>
                      <a:endParaRPr lang="en-US" sz="1000" b="1" dirty="0">
                        <a:solidFill>
                          <a:srgbClr val="FF0000"/>
                        </a:solidFill>
                      </a:endParaRPr>
                    </a:p>
                  </a:txBody>
                  <a:tcPr marL="9525" marR="9525" marT="9525" marB="0" anchor="ctr" horzOverflow="overflow"/>
                </a:tc>
              </a:tr>
              <a:tr h="348564">
                <a:tc>
                  <a:txBody>
                    <a:bodyPr/>
                    <a:lstStyle/>
                    <a:p>
                      <a:pPr algn="ctr"/>
                      <a:r>
                        <a:rPr lang="en-US" sz="1000" b="1" dirty="0" smtClean="0">
                          <a:latin typeface="+mn-lt"/>
                        </a:rPr>
                        <a:t>On</a:t>
                      </a:r>
                      <a:endParaRPr lang="en-US" sz="1000" b="1" dirty="0">
                        <a:latin typeface="+mn-lt"/>
                      </a:endParaRPr>
                    </a:p>
                  </a:txBody>
                  <a:tcPr marL="91445" marR="91445" marT="45640" marB="45640" anchor="ctr" horzOverflow="overflow"/>
                </a:tc>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algn="ctr"/>
                      <a:r>
                        <a:rPr lang="en-US" sz="1000" b="1" dirty="0" smtClean="0">
                          <a:solidFill>
                            <a:srgbClr val="FF0000"/>
                          </a:solidFill>
                          <a:latin typeface="+mn-lt"/>
                        </a:rPr>
                        <a:t>0</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rPr>
                        <a:t>5.61508</a:t>
                      </a:r>
                      <a:endParaRPr lang="en-US" sz="1000" b="1" dirty="0">
                        <a:solidFill>
                          <a:srgbClr val="FF0000"/>
                        </a:solidFill>
                      </a:endParaRPr>
                    </a:p>
                  </a:txBody>
                  <a:tcPr marL="91445" marR="91445" marT="45638" marB="45638" anchor="ctr" horzOverflow="overflow"/>
                </a:tc>
                <a:tc>
                  <a:txBody>
                    <a:bodyPr/>
                    <a:lstStyle/>
                    <a:p>
                      <a:pPr algn="ctr"/>
                      <a:r>
                        <a:rPr lang="en-US" sz="1000" b="1" dirty="0" smtClean="0">
                          <a:solidFill>
                            <a:srgbClr val="FF0000"/>
                          </a:solidFill>
                        </a:rPr>
                        <a:t>5.75315</a:t>
                      </a:r>
                      <a:endParaRPr lang="en-US" sz="1000" b="1" dirty="0">
                        <a:solidFill>
                          <a:srgbClr val="FF0000"/>
                        </a:solidFill>
                      </a:endParaRPr>
                    </a:p>
                  </a:txBody>
                  <a:tcPr marL="9525" marR="9525" marT="9525" marB="0" anchor="ctr" horzOverflow="overflow"/>
                </a:tc>
              </a:tr>
              <a:tr h="348564">
                <a:tc>
                  <a:txBody>
                    <a:bodyPr/>
                    <a:lstStyle/>
                    <a:p>
                      <a:pPr algn="ctr"/>
                      <a:r>
                        <a:rPr lang="en-US" sz="1000" b="1" dirty="0" smtClean="0">
                          <a:latin typeface="+mn-lt"/>
                        </a:rPr>
                        <a:t>On</a:t>
                      </a:r>
                      <a:endParaRPr lang="en-US" sz="1000" b="1" dirty="0">
                        <a:latin typeface="+mn-lt"/>
                      </a:endParaRPr>
                    </a:p>
                  </a:txBody>
                  <a:tcPr marL="91445" marR="91445" marT="45640" marB="45640" anchor="ctr" horzOverflow="overflow"/>
                </a:tc>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2036</a:t>
                      </a:r>
                    </a:p>
                  </a:txBody>
                  <a:tcPr marL="91445" marR="91445" marT="45640" marB="45640" anchor="ctr" horzOverflow="overflow"/>
                </a:tc>
                <a:tc>
                  <a:txBody>
                    <a:bodyPr/>
                    <a:lstStyle/>
                    <a:p>
                      <a:pPr algn="ctr"/>
                      <a:r>
                        <a:rPr lang="en-US" sz="1000" b="1" dirty="0" smtClean="0">
                          <a:solidFill>
                            <a:srgbClr val="FF0000"/>
                          </a:solidFill>
                          <a:latin typeface="+mn-lt"/>
                        </a:rPr>
                        <a:t>0</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rPr>
                        <a:t>5.81210</a:t>
                      </a:r>
                      <a:endParaRPr lang="en-US" sz="1000" b="1" dirty="0">
                        <a:solidFill>
                          <a:srgbClr val="FF0000"/>
                        </a:solidFill>
                      </a:endParaRPr>
                    </a:p>
                  </a:txBody>
                  <a:tcPr marL="91445" marR="91445" marT="45638" marB="45638" anchor="ctr" horzOverflow="overflow"/>
                </a:tc>
                <a:tc>
                  <a:txBody>
                    <a:bodyPr/>
                    <a:lstStyle/>
                    <a:p>
                      <a:pPr algn="ctr"/>
                      <a:r>
                        <a:rPr lang="en-US" sz="1000" b="1" dirty="0" smtClean="0">
                          <a:solidFill>
                            <a:srgbClr val="FF0000"/>
                          </a:solidFill>
                        </a:rPr>
                        <a:t>5.91863</a:t>
                      </a:r>
                      <a:endParaRPr lang="en-US" sz="1000" b="1" dirty="0">
                        <a:solidFill>
                          <a:srgbClr val="FF0000"/>
                        </a:solidFill>
                      </a:endParaRPr>
                    </a:p>
                  </a:txBody>
                  <a:tcPr marL="9525" marR="9525" marT="9525" marB="0" anchor="ctr" horzOverflow="overflow"/>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Test 2b: Deferral Test 2</a:t>
            </a:r>
            <a:endParaRPr lang="en-US" dirty="0"/>
          </a:p>
        </p:txBody>
      </p:sp>
      <p:sp>
        <p:nvSpPr>
          <p:cNvPr id="3" name="Content Placeholder 2"/>
          <p:cNvSpPr>
            <a:spLocks noGrp="1"/>
          </p:cNvSpPr>
          <p:nvPr>
            <p:ph idx="1"/>
          </p:nvPr>
        </p:nvSpPr>
        <p:spPr/>
        <p:txBody>
          <a:bodyPr/>
          <a:lstStyle/>
          <a:p>
            <a:pPr>
              <a:buFont typeface="Arial" pitchFamily="34" charset="0"/>
              <a:buChar char="•"/>
            </a:pPr>
            <a:r>
              <a:rPr lang="en-GB" sz="2000" dirty="0" smtClean="0"/>
              <a:t>Goal:</a:t>
            </a:r>
            <a:r>
              <a:rPr lang="en-US" sz="2000" dirty="0" smtClean="0"/>
              <a:t> This test case is designed to verify whether the simulator can correctly the handle deferral procedure after collision happens with the existing of hidden nodes.</a:t>
            </a:r>
          </a:p>
          <a:p>
            <a:pPr>
              <a:buFont typeface="Arial" pitchFamily="34" charset="0"/>
              <a:buChar char="•"/>
            </a:pPr>
            <a:r>
              <a:rPr lang="en-GB" sz="2000" dirty="0" smtClean="0"/>
              <a:t>Assumptions:</a:t>
            </a:r>
            <a:r>
              <a:rPr lang="en-US" sz="2000" dirty="0" smtClean="0"/>
              <a:t> </a:t>
            </a:r>
            <a:r>
              <a:rPr lang="en-GB" sz="2000" dirty="0" smtClean="0"/>
              <a:t>AP1 and AP2 can not hear each other. (ever) </a:t>
            </a:r>
            <a:r>
              <a:rPr lang="en-US" sz="2000" dirty="0" smtClean="0"/>
              <a:t> </a:t>
            </a:r>
            <a:r>
              <a:rPr lang="en-GB" sz="2000" dirty="0" smtClean="0"/>
              <a:t>If   MPDUs from AP1 and AP2 overlap, they both fail with 100% probability.</a:t>
            </a:r>
            <a:r>
              <a:rPr lang="en-US" sz="2000" dirty="0" smtClean="0"/>
              <a:t> </a:t>
            </a:r>
            <a:r>
              <a:rPr lang="en-GB" sz="2000" dirty="0" smtClean="0"/>
              <a:t>If an MPDU from AP1/AP2 is interference free, it succeeds with 100% probability.   </a:t>
            </a:r>
            <a:endParaRPr lang="en-US" sz="2000" dirty="0" smtClean="0"/>
          </a:p>
          <a:p>
            <a:pPr>
              <a:buFont typeface="Arial" pitchFamily="34" charset="0"/>
              <a:buChar char="•"/>
            </a:pPr>
            <a:r>
              <a:rPr lang="en-GB" sz="2000" dirty="0" smtClean="0"/>
              <a:t>Parameters:</a:t>
            </a:r>
            <a:endParaRPr lang="en-US" sz="2000" dirty="0" smtClean="0"/>
          </a:p>
          <a:p>
            <a:pPr lvl="1">
              <a:buFont typeface="Arial" pitchFamily="34" charset="0"/>
              <a:buChar char="•"/>
            </a:pPr>
            <a:r>
              <a:rPr lang="en-GB" sz="1800" dirty="0" smtClean="0"/>
              <a:t>MSDU length:[1500 Bytes]</a:t>
            </a:r>
            <a:endParaRPr lang="en-US" sz="1800" dirty="0" smtClean="0"/>
          </a:p>
          <a:p>
            <a:pPr lvl="1">
              <a:buFont typeface="Arial" pitchFamily="34" charset="0"/>
              <a:buChar char="•"/>
            </a:pPr>
            <a:r>
              <a:rPr lang="en-GB" sz="1800" dirty="0" smtClean="0"/>
              <a:t>2 MPDU limit</a:t>
            </a:r>
            <a:endParaRPr lang="en-US" sz="1800" dirty="0" smtClean="0"/>
          </a:p>
          <a:p>
            <a:pPr lvl="1">
              <a:buFont typeface="Arial" pitchFamily="34" charset="0"/>
              <a:buChar char="•"/>
            </a:pPr>
            <a:r>
              <a:rPr lang="en-GB" sz="1800" dirty="0" smtClean="0"/>
              <a:t>RTS/CTS [Off]</a:t>
            </a:r>
            <a:endParaRPr lang="en-US" sz="1800" dirty="0" smtClean="0"/>
          </a:p>
          <a:p>
            <a:pPr lvl="1">
              <a:buFont typeface="Arial" pitchFamily="34" charset="0"/>
              <a:buChar char="•"/>
            </a:pPr>
            <a:r>
              <a:rPr lang="en-GB" sz="1800" dirty="0" smtClean="0"/>
              <a:t>MCS = [0]</a:t>
            </a:r>
            <a:endParaRPr lang="en-US" sz="1800" dirty="0" smtClean="0"/>
          </a:p>
          <a:p>
            <a:pPr>
              <a:buFont typeface="Arial" pitchFamily="34" charset="0"/>
              <a:buChar char="•"/>
            </a:pP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Chinghwa Yu et al., MediaTek Inc.</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
        <p:nvSpPr>
          <p:cNvPr id="34828"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687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36865" name="Group 29696"/>
          <p:cNvGrpSpPr>
            <a:grpSpLocks/>
          </p:cNvGrpSpPr>
          <p:nvPr/>
        </p:nvGrpSpPr>
        <p:grpSpPr bwMode="auto">
          <a:xfrm>
            <a:off x="3347864" y="5229200"/>
            <a:ext cx="5387975" cy="758825"/>
            <a:chOff x="0" y="0"/>
            <a:chExt cx="69802" cy="9985"/>
          </a:xfrm>
        </p:grpSpPr>
        <p:sp>
          <p:nvSpPr>
            <p:cNvPr id="263" name="Oval 263"/>
            <p:cNvSpPr>
              <a:spLocks noChangeArrowheads="1"/>
            </p:cNvSpPr>
            <p:nvPr/>
          </p:nvSpPr>
          <p:spPr bwMode="auto">
            <a:xfrm>
              <a:off x="27828" y="5413"/>
              <a:ext cx="7224" cy="4572"/>
            </a:xfrm>
            <a:prstGeom prst="ellipse">
              <a:avLst/>
            </a:prstGeom>
            <a:solidFill>
              <a:srgbClr val="DDD8C2"/>
            </a:solidFill>
            <a:ln w="9525">
              <a:solidFill>
                <a:srgbClr val="4579B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Times New Roman" pitchFamily="18" charset="0"/>
                </a:rPr>
                <a:t>STA 1</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64" name="Oval 264"/>
            <p:cNvSpPr>
              <a:spLocks noChangeArrowheads="1"/>
            </p:cNvSpPr>
            <p:nvPr/>
          </p:nvSpPr>
          <p:spPr bwMode="auto">
            <a:xfrm>
              <a:off x="63531" y="2270"/>
              <a:ext cx="6271" cy="4572"/>
            </a:xfrm>
            <a:prstGeom prst="ellipse">
              <a:avLst/>
            </a:prstGeom>
            <a:gradFill rotWithShape="1">
              <a:gsLst>
                <a:gs pos="0">
                  <a:srgbClr val="2C5D98"/>
                </a:gs>
                <a:gs pos="80000">
                  <a:srgbClr val="3C7BC7"/>
                </a:gs>
                <a:gs pos="100000">
                  <a:srgbClr val="3A7CCB"/>
                </a:gs>
              </a:gsLst>
              <a:lin ang="16200000"/>
            </a:gradFill>
            <a:ln w="9525">
              <a:solidFill>
                <a:srgbClr val="4579B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Times New Roman" pitchFamily="18" charset="0"/>
                </a:rPr>
                <a:t>AP 2</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65" name="Oval 265"/>
            <p:cNvSpPr>
              <a:spLocks noChangeArrowheads="1"/>
            </p:cNvSpPr>
            <p:nvPr/>
          </p:nvSpPr>
          <p:spPr bwMode="auto">
            <a:xfrm>
              <a:off x="0" y="3698"/>
              <a:ext cx="5667" cy="4572"/>
            </a:xfrm>
            <a:prstGeom prst="ellipse">
              <a:avLst/>
            </a:prstGeom>
            <a:gradFill rotWithShape="1">
              <a:gsLst>
                <a:gs pos="0">
                  <a:srgbClr val="2C5D98"/>
                </a:gs>
                <a:gs pos="80000">
                  <a:srgbClr val="3C7BC7"/>
                </a:gs>
                <a:gs pos="100000">
                  <a:srgbClr val="3A7CCB"/>
                </a:gs>
              </a:gsLst>
              <a:lin ang="16200000"/>
            </a:gradFill>
            <a:ln w="9525">
              <a:solidFill>
                <a:srgbClr val="4579B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800" b="0" i="0" u="none" strike="noStrike" cap="none" normalizeH="0" baseline="0" smtClean="0">
                  <a:ln>
                    <a:noFill/>
                  </a:ln>
                  <a:solidFill>
                    <a:srgbClr val="FFFFFF"/>
                  </a:solidFill>
                  <a:effectLst/>
                  <a:latin typeface="Calibri" pitchFamily="34" charset="0"/>
                  <a:cs typeface="Times New Roman" pitchFamily="18" charset="0"/>
                </a:rPr>
                <a:t>AP1</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66" name="Oval 266"/>
            <p:cNvSpPr>
              <a:spLocks noChangeArrowheads="1"/>
            </p:cNvSpPr>
            <p:nvPr/>
          </p:nvSpPr>
          <p:spPr bwMode="auto">
            <a:xfrm>
              <a:off x="25908" y="603"/>
              <a:ext cx="7540" cy="4572"/>
            </a:xfrm>
            <a:prstGeom prst="ellipse">
              <a:avLst/>
            </a:prstGeom>
            <a:solidFill>
              <a:srgbClr val="DDD8C2"/>
            </a:solidFill>
            <a:ln w="9525">
              <a:solidFill>
                <a:srgbClr val="4579B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Times New Roman" pitchFamily="18" charset="0"/>
                </a:rPr>
                <a:t>STA 2</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67" name="Straight Arrow Connector 267"/>
            <p:cNvSpPr>
              <a:spLocks noChangeShapeType="1"/>
            </p:cNvSpPr>
            <p:nvPr/>
          </p:nvSpPr>
          <p:spPr bwMode="auto">
            <a:xfrm>
              <a:off x="33448" y="2889"/>
              <a:ext cx="30083" cy="2079"/>
            </a:xfrm>
            <a:prstGeom prst="straightConnector1">
              <a:avLst/>
            </a:prstGeom>
            <a:noFill/>
            <a:ln w="25400">
              <a:solidFill>
                <a:srgbClr val="4F81BD"/>
              </a:solidFill>
              <a:round/>
              <a:headEnd type="arrow" w="med" len="me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68" name="Straight Arrow Connector 268"/>
            <p:cNvSpPr>
              <a:spLocks noChangeShapeType="1"/>
            </p:cNvSpPr>
            <p:nvPr/>
          </p:nvSpPr>
          <p:spPr bwMode="auto">
            <a:xfrm flipH="1" flipV="1">
              <a:off x="4524" y="5984"/>
              <a:ext cx="23304" cy="1715"/>
            </a:xfrm>
            <a:prstGeom prst="straightConnector1">
              <a:avLst/>
            </a:prstGeom>
            <a:noFill/>
            <a:ln w="25400">
              <a:solidFill>
                <a:srgbClr val="4F81BD"/>
              </a:solidFill>
              <a:round/>
              <a:headEnd type="arrow" w="med" len="me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69" name="TextBox 16"/>
            <p:cNvSpPr txBox="1">
              <a:spLocks noChangeArrowheads="1"/>
            </p:cNvSpPr>
            <p:nvPr/>
          </p:nvSpPr>
          <p:spPr bwMode="auto">
            <a:xfrm>
              <a:off x="38177" y="0"/>
              <a:ext cx="11854" cy="49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0" name="TextBox 17"/>
            <p:cNvSpPr txBox="1">
              <a:spLocks noChangeArrowheads="1"/>
            </p:cNvSpPr>
            <p:nvPr/>
          </p:nvSpPr>
          <p:spPr bwMode="auto">
            <a:xfrm>
              <a:off x="14255" y="2270"/>
              <a:ext cx="8815" cy="371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en-US" dirty="0" smtClean="0"/>
              <a:t>Test 2b: Deferral Test 2 </a:t>
            </a:r>
            <a:r>
              <a:rPr lang="en-US" dirty="0" smtClean="0"/>
              <a:t>Calibration Result</a:t>
            </a:r>
            <a:endParaRPr lang="en-US" dirty="0"/>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頁尾版面配置區 4"/>
          <p:cNvSpPr>
            <a:spLocks noGrp="1"/>
          </p:cNvSpPr>
          <p:nvPr>
            <p:ph type="ftr" idx="14"/>
          </p:nvPr>
        </p:nvSpPr>
        <p:spPr/>
        <p:txBody>
          <a:bodyPr/>
          <a:lstStyle/>
          <a:p>
            <a:r>
              <a:rPr lang="en-GB" smtClean="0"/>
              <a:t>Chinghwa Yu et al., MediaTek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graphicFrame>
        <p:nvGraphicFramePr>
          <p:cNvPr id="9" name="內容版面配置區 8"/>
          <p:cNvGraphicFramePr>
            <a:graphicFrameLocks noGrp="1"/>
          </p:cNvGraphicFramePr>
          <p:nvPr>
            <p:ph idx="1"/>
          </p:nvPr>
        </p:nvGraphicFramePr>
        <p:xfrm>
          <a:off x="179516" y="1981200"/>
          <a:ext cx="8784971" cy="1659044"/>
        </p:xfrm>
        <a:graphic>
          <a:graphicData uri="http://schemas.openxmlformats.org/drawingml/2006/table">
            <a:tbl>
              <a:tblPr>
                <a:tableStyleId>{5940675A-B579-460E-94D1-54222C63F5DA}</a:tableStyleId>
              </a:tblPr>
              <a:tblGrid>
                <a:gridCol w="872011"/>
                <a:gridCol w="872011"/>
                <a:gridCol w="872011"/>
                <a:gridCol w="872011"/>
                <a:gridCol w="872011"/>
                <a:gridCol w="872011"/>
                <a:gridCol w="872011"/>
                <a:gridCol w="872011"/>
                <a:gridCol w="872011"/>
                <a:gridCol w="936872"/>
              </a:tblGrid>
              <a:tr h="110756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RTS/CTS</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Average Time  Waiting for Medium</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(AIFSN = 3, CW = 15)</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Aggregation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(Number of MPDUs in A-MPDU)</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Data Rate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(MCS)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Application Packet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MSDU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MPDU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chemeClr val="tx1"/>
                        </a:solidFill>
                        <a:effectLst/>
                        <a:latin typeface="+mn-lt"/>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(Including MPDU delimiter and padding)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(Bytes)</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PER</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chemeClr val="tx1"/>
                        </a:solidFill>
                        <a:effectLst/>
                        <a:latin typeface="+mn-lt"/>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Simulation Application Throughput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Simulation MAC Throughput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r>
              <a:tr h="348564">
                <a:tc>
                  <a:txBody>
                    <a:bodyPr/>
                    <a:lstStyle/>
                    <a:p>
                      <a:pPr algn="ctr"/>
                      <a:r>
                        <a:rPr lang="en-US" sz="1000" b="1" dirty="0" smtClean="0">
                          <a:latin typeface="+mn-lt"/>
                        </a:rPr>
                        <a:t>Off</a:t>
                      </a:r>
                      <a:endParaRPr lang="en-US" sz="1000" b="1" dirty="0">
                        <a:latin typeface="+mn-lt"/>
                      </a:endParaRPr>
                    </a:p>
                  </a:txBody>
                  <a:tcPr marL="91445" marR="91445" marT="45640" marB="45640" anchor="ctr" horzOverflow="overflow"/>
                </a:tc>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smtClean="0">
                          <a:solidFill>
                            <a:srgbClr val="FF0000"/>
                          </a:solidFill>
                          <a:latin typeface="+mn-lt"/>
                        </a:rPr>
                        <a:t>99.37651</a:t>
                      </a:r>
                    </a:p>
                  </a:txBody>
                  <a:tcPr marL="91445" marR="91445" marT="45640" marB="45640" anchor="ctr" horzOverflow="overflow"/>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smtClean="0">
                          <a:solidFill>
                            <a:srgbClr val="FF0000"/>
                          </a:solidFill>
                          <a:latin typeface="+mn-lt"/>
                        </a:rPr>
                        <a:t>0.03631</a:t>
                      </a:r>
                    </a:p>
                  </a:txBody>
                  <a:tcPr marL="91445" marR="91445" marT="45640" marB="45640" anchor="ctr" horzOverflow="overflow"/>
                </a:tc>
                <a:tc>
                  <a:txBody>
                    <a:bodyPr/>
                    <a:lstStyle/>
                    <a:p>
                      <a:pPr algn="ctr"/>
                      <a:r>
                        <a:rPr lang="en-US" sz="1000" b="1" dirty="0" smtClean="0">
                          <a:solidFill>
                            <a:srgbClr val="FF0000"/>
                          </a:solidFill>
                          <a:latin typeface="+mn-lt"/>
                        </a:rPr>
                        <a:t>0.03720</a:t>
                      </a:r>
                      <a:endParaRPr lang="en-US" sz="1000" b="1" dirty="0">
                        <a:solidFill>
                          <a:srgbClr val="FF0000"/>
                        </a:solidFill>
                        <a:latin typeface="+mn-lt"/>
                      </a:endParaRPr>
                    </a:p>
                  </a:txBody>
                  <a:tcPr marL="9525" marR="9525" marT="9525" marB="0" anchor="ctr" horzOverflow="overflow"/>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Test 3: NAV Deferral</a:t>
            </a:r>
            <a:endParaRPr lang="en-US" dirty="0"/>
          </a:p>
        </p:txBody>
      </p:sp>
      <p:sp>
        <p:nvSpPr>
          <p:cNvPr id="3" name="Content Placeholder 2"/>
          <p:cNvSpPr>
            <a:spLocks noGrp="1"/>
          </p:cNvSpPr>
          <p:nvPr>
            <p:ph idx="1"/>
          </p:nvPr>
        </p:nvSpPr>
        <p:spPr/>
        <p:txBody>
          <a:bodyPr/>
          <a:lstStyle/>
          <a:p>
            <a:pPr>
              <a:buFont typeface="Arial" pitchFamily="34" charset="0"/>
              <a:buChar char="•"/>
            </a:pPr>
            <a:r>
              <a:rPr lang="en-GB" sz="2000" dirty="0" smtClean="0"/>
              <a:t>Goal:</a:t>
            </a:r>
            <a:r>
              <a:rPr lang="en-US" sz="2000" dirty="0" smtClean="0"/>
              <a:t> This test case is designed to verify whether the simulator can correctly the handle deferral procedure after collision happens with the existing of hidden nodes.</a:t>
            </a:r>
          </a:p>
          <a:p>
            <a:pPr>
              <a:buFont typeface="Arial" pitchFamily="34" charset="0"/>
              <a:buChar char="•"/>
            </a:pPr>
            <a:r>
              <a:rPr lang="en-GB" sz="2000" dirty="0" smtClean="0"/>
              <a:t>Assumptions:</a:t>
            </a:r>
            <a:r>
              <a:rPr lang="en-US" sz="2000" dirty="0" smtClean="0"/>
              <a:t> </a:t>
            </a:r>
            <a:r>
              <a:rPr lang="en-GB" sz="2000" dirty="0" smtClean="0"/>
              <a:t>AP1 and AP2 can not hear each other. (ever) </a:t>
            </a:r>
            <a:r>
              <a:rPr lang="en-US" sz="2000" dirty="0" smtClean="0"/>
              <a:t> </a:t>
            </a:r>
            <a:r>
              <a:rPr lang="en-GB" sz="2000" dirty="0" smtClean="0"/>
              <a:t>If   MPDUs from AP1 and AP2 overlap, they both fail with 100% probability.</a:t>
            </a:r>
            <a:r>
              <a:rPr lang="en-US" sz="2000" dirty="0" smtClean="0"/>
              <a:t> </a:t>
            </a:r>
            <a:r>
              <a:rPr lang="en-GB" sz="2000" dirty="0" smtClean="0"/>
              <a:t>If an MPDU from AP1/AP2 is interference free, it succeeds with 100% probability.   </a:t>
            </a:r>
            <a:endParaRPr lang="en-US" sz="2000" dirty="0" smtClean="0"/>
          </a:p>
          <a:p>
            <a:pPr>
              <a:buFont typeface="Arial" pitchFamily="34" charset="0"/>
              <a:buChar char="•"/>
            </a:pPr>
            <a:r>
              <a:rPr lang="en-GB" sz="2000" dirty="0" smtClean="0"/>
              <a:t>Parameters:</a:t>
            </a:r>
            <a:endParaRPr lang="en-US" sz="2000" dirty="0" smtClean="0"/>
          </a:p>
          <a:p>
            <a:pPr lvl="1">
              <a:buFont typeface="Arial" pitchFamily="34" charset="0"/>
              <a:buChar char="•"/>
            </a:pPr>
            <a:r>
              <a:rPr lang="en-GB" sz="1800" dirty="0" smtClean="0"/>
              <a:t>MSDU length:[1500 Bytes]</a:t>
            </a:r>
            <a:endParaRPr lang="en-US" sz="1800" dirty="0" smtClean="0"/>
          </a:p>
          <a:p>
            <a:pPr lvl="1">
              <a:buFont typeface="Arial" pitchFamily="34" charset="0"/>
              <a:buChar char="•"/>
            </a:pPr>
            <a:r>
              <a:rPr lang="en-GB" sz="1800" dirty="0" smtClean="0"/>
              <a:t>2 MPDU limit</a:t>
            </a:r>
            <a:endParaRPr lang="en-US" sz="1800" dirty="0" smtClean="0"/>
          </a:p>
          <a:p>
            <a:pPr lvl="1">
              <a:buFont typeface="Arial" pitchFamily="34" charset="0"/>
              <a:buChar char="•"/>
            </a:pPr>
            <a:r>
              <a:rPr lang="en-GB" sz="1800" dirty="0" smtClean="0"/>
              <a:t>RTS/CTS [On]</a:t>
            </a:r>
            <a:endParaRPr lang="en-US" sz="1800" dirty="0" smtClean="0"/>
          </a:p>
          <a:p>
            <a:pPr lvl="1">
              <a:buFont typeface="Arial" pitchFamily="34" charset="0"/>
              <a:buChar char="•"/>
            </a:pPr>
            <a:r>
              <a:rPr lang="en-GB" sz="1800" dirty="0" smtClean="0"/>
              <a:t>MCS = [0]</a:t>
            </a:r>
            <a:endParaRPr lang="en-US" sz="1800" dirty="0" smtClean="0"/>
          </a:p>
          <a:p>
            <a:pPr>
              <a:buFont typeface="Arial" pitchFamily="34" charset="0"/>
              <a:buChar char="•"/>
            </a:pP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Chinghwa Yu et al., MediaTek Inc.</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
        <p:nvSpPr>
          <p:cNvPr id="34828"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687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7" name="Group 29696"/>
          <p:cNvGrpSpPr>
            <a:grpSpLocks/>
          </p:cNvGrpSpPr>
          <p:nvPr/>
        </p:nvGrpSpPr>
        <p:grpSpPr bwMode="auto">
          <a:xfrm>
            <a:off x="3347864" y="5229200"/>
            <a:ext cx="5387975" cy="758825"/>
            <a:chOff x="0" y="0"/>
            <a:chExt cx="69802" cy="9985"/>
          </a:xfrm>
        </p:grpSpPr>
        <p:sp>
          <p:nvSpPr>
            <p:cNvPr id="263" name="Oval 263"/>
            <p:cNvSpPr>
              <a:spLocks noChangeArrowheads="1"/>
            </p:cNvSpPr>
            <p:nvPr/>
          </p:nvSpPr>
          <p:spPr bwMode="auto">
            <a:xfrm>
              <a:off x="27828" y="5413"/>
              <a:ext cx="7224" cy="4572"/>
            </a:xfrm>
            <a:prstGeom prst="ellipse">
              <a:avLst/>
            </a:prstGeom>
            <a:solidFill>
              <a:srgbClr val="DDD8C2"/>
            </a:solidFill>
            <a:ln w="9525">
              <a:solidFill>
                <a:srgbClr val="4579B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Times New Roman" pitchFamily="18" charset="0"/>
                </a:rPr>
                <a:t>STA 1</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64" name="Oval 264"/>
            <p:cNvSpPr>
              <a:spLocks noChangeArrowheads="1"/>
            </p:cNvSpPr>
            <p:nvPr/>
          </p:nvSpPr>
          <p:spPr bwMode="auto">
            <a:xfrm>
              <a:off x="63531" y="2270"/>
              <a:ext cx="6271" cy="4572"/>
            </a:xfrm>
            <a:prstGeom prst="ellipse">
              <a:avLst/>
            </a:prstGeom>
            <a:gradFill rotWithShape="1">
              <a:gsLst>
                <a:gs pos="0">
                  <a:srgbClr val="2C5D98"/>
                </a:gs>
                <a:gs pos="80000">
                  <a:srgbClr val="3C7BC7"/>
                </a:gs>
                <a:gs pos="100000">
                  <a:srgbClr val="3A7CCB"/>
                </a:gs>
              </a:gsLst>
              <a:lin ang="16200000"/>
            </a:gradFill>
            <a:ln w="9525">
              <a:solidFill>
                <a:srgbClr val="4579B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Times New Roman" pitchFamily="18" charset="0"/>
                </a:rPr>
                <a:t>AP 2</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65" name="Oval 265"/>
            <p:cNvSpPr>
              <a:spLocks noChangeArrowheads="1"/>
            </p:cNvSpPr>
            <p:nvPr/>
          </p:nvSpPr>
          <p:spPr bwMode="auto">
            <a:xfrm>
              <a:off x="0" y="3698"/>
              <a:ext cx="5667" cy="4572"/>
            </a:xfrm>
            <a:prstGeom prst="ellipse">
              <a:avLst/>
            </a:prstGeom>
            <a:gradFill rotWithShape="1">
              <a:gsLst>
                <a:gs pos="0">
                  <a:srgbClr val="2C5D98"/>
                </a:gs>
                <a:gs pos="80000">
                  <a:srgbClr val="3C7BC7"/>
                </a:gs>
                <a:gs pos="100000">
                  <a:srgbClr val="3A7CCB"/>
                </a:gs>
              </a:gsLst>
              <a:lin ang="16200000"/>
            </a:gradFill>
            <a:ln w="9525">
              <a:solidFill>
                <a:srgbClr val="4579B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800" b="0" i="0" u="none" strike="noStrike" cap="none" normalizeH="0" baseline="0" smtClean="0">
                  <a:ln>
                    <a:noFill/>
                  </a:ln>
                  <a:solidFill>
                    <a:srgbClr val="FFFFFF"/>
                  </a:solidFill>
                  <a:effectLst/>
                  <a:latin typeface="Calibri" pitchFamily="34" charset="0"/>
                  <a:cs typeface="Times New Roman" pitchFamily="18" charset="0"/>
                </a:rPr>
                <a:t>AP1</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66" name="Oval 266"/>
            <p:cNvSpPr>
              <a:spLocks noChangeArrowheads="1"/>
            </p:cNvSpPr>
            <p:nvPr/>
          </p:nvSpPr>
          <p:spPr bwMode="auto">
            <a:xfrm>
              <a:off x="25908" y="603"/>
              <a:ext cx="7540" cy="4572"/>
            </a:xfrm>
            <a:prstGeom prst="ellipse">
              <a:avLst/>
            </a:prstGeom>
            <a:solidFill>
              <a:srgbClr val="DDD8C2"/>
            </a:solidFill>
            <a:ln w="9525">
              <a:solidFill>
                <a:srgbClr val="4579B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700" b="0" i="0" u="none" strike="noStrike" cap="none" normalizeH="0" baseline="0" smtClean="0">
                  <a:ln>
                    <a:noFill/>
                  </a:ln>
                  <a:solidFill>
                    <a:srgbClr val="FFFFFF"/>
                  </a:solidFill>
                  <a:effectLst/>
                  <a:latin typeface="Calibri" pitchFamily="34" charset="0"/>
                  <a:cs typeface="Times New Roman" pitchFamily="18" charset="0"/>
                </a:rPr>
                <a:t>STA 2</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67" name="Straight Arrow Connector 267"/>
            <p:cNvSpPr>
              <a:spLocks noChangeShapeType="1"/>
            </p:cNvSpPr>
            <p:nvPr/>
          </p:nvSpPr>
          <p:spPr bwMode="auto">
            <a:xfrm>
              <a:off x="33448" y="2889"/>
              <a:ext cx="30083" cy="2079"/>
            </a:xfrm>
            <a:prstGeom prst="straightConnector1">
              <a:avLst/>
            </a:prstGeom>
            <a:noFill/>
            <a:ln w="25400">
              <a:solidFill>
                <a:srgbClr val="4F81BD"/>
              </a:solidFill>
              <a:round/>
              <a:headEnd type="arrow" w="med" len="me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68" name="Straight Arrow Connector 268"/>
            <p:cNvSpPr>
              <a:spLocks noChangeShapeType="1"/>
            </p:cNvSpPr>
            <p:nvPr/>
          </p:nvSpPr>
          <p:spPr bwMode="auto">
            <a:xfrm flipH="1" flipV="1">
              <a:off x="4524" y="5984"/>
              <a:ext cx="23304" cy="1715"/>
            </a:xfrm>
            <a:prstGeom prst="straightConnector1">
              <a:avLst/>
            </a:prstGeom>
            <a:noFill/>
            <a:ln w="25400">
              <a:solidFill>
                <a:srgbClr val="4F81BD"/>
              </a:solidFill>
              <a:round/>
              <a:headEnd type="arrow" w="med" len="me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69" name="TextBox 16"/>
            <p:cNvSpPr txBox="1">
              <a:spLocks noChangeArrowheads="1"/>
            </p:cNvSpPr>
            <p:nvPr/>
          </p:nvSpPr>
          <p:spPr bwMode="auto">
            <a:xfrm>
              <a:off x="38177" y="0"/>
              <a:ext cx="11854" cy="49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0" name="TextBox 17"/>
            <p:cNvSpPr txBox="1">
              <a:spLocks noChangeArrowheads="1"/>
            </p:cNvSpPr>
            <p:nvPr/>
          </p:nvSpPr>
          <p:spPr bwMode="auto">
            <a:xfrm>
              <a:off x="14255" y="2270"/>
              <a:ext cx="8815" cy="371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en-US" dirty="0" smtClean="0"/>
              <a:t>Test 3: NAV Deferral Calibration </a:t>
            </a:r>
            <a:r>
              <a:rPr lang="en-US" dirty="0" smtClean="0"/>
              <a:t>Result</a:t>
            </a:r>
            <a:endParaRPr lang="en-US" dirty="0"/>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頁尾版面配置區 4"/>
          <p:cNvSpPr>
            <a:spLocks noGrp="1"/>
          </p:cNvSpPr>
          <p:nvPr>
            <p:ph type="ftr" idx="14"/>
          </p:nvPr>
        </p:nvSpPr>
        <p:spPr/>
        <p:txBody>
          <a:bodyPr/>
          <a:lstStyle/>
          <a:p>
            <a:r>
              <a:rPr lang="en-GB" smtClean="0"/>
              <a:t>Chinghwa Yu et al., MediaTek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graphicFrame>
        <p:nvGraphicFramePr>
          <p:cNvPr id="9" name="內容版面配置區 8"/>
          <p:cNvGraphicFramePr>
            <a:graphicFrameLocks noGrp="1"/>
          </p:cNvGraphicFramePr>
          <p:nvPr>
            <p:ph idx="1"/>
          </p:nvPr>
        </p:nvGraphicFramePr>
        <p:xfrm>
          <a:off x="179516" y="1981200"/>
          <a:ext cx="8784971" cy="1659044"/>
        </p:xfrm>
        <a:graphic>
          <a:graphicData uri="http://schemas.openxmlformats.org/drawingml/2006/table">
            <a:tbl>
              <a:tblPr>
                <a:tableStyleId>{5940675A-B579-460E-94D1-54222C63F5DA}</a:tableStyleId>
              </a:tblPr>
              <a:tblGrid>
                <a:gridCol w="872011"/>
                <a:gridCol w="872011"/>
                <a:gridCol w="872011"/>
                <a:gridCol w="872011"/>
                <a:gridCol w="872011"/>
                <a:gridCol w="872011"/>
                <a:gridCol w="872011"/>
                <a:gridCol w="872011"/>
                <a:gridCol w="872011"/>
                <a:gridCol w="936872"/>
              </a:tblGrid>
              <a:tr h="110756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RTS/CTS</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Average Time  Waiting for Medium</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(AIFSN = 3, CW = 15)</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Aggregation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(Number of MPDUs in A-MPDU)</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Data Rate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(MCS)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Application Packet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MSDU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MPDU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chemeClr val="tx1"/>
                        </a:solidFill>
                        <a:effectLst/>
                        <a:latin typeface="+mn-lt"/>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(Including MPDU delimiter and padding)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(Bytes)</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PER</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chemeClr val="tx1"/>
                        </a:solidFill>
                        <a:effectLst/>
                        <a:latin typeface="+mn-lt"/>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Simulation Application Throughput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Simulation MAC Throughput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r>
              <a:tr h="348564">
                <a:tc>
                  <a:txBody>
                    <a:bodyPr/>
                    <a:lstStyle/>
                    <a:p>
                      <a:pPr algn="ctr"/>
                      <a:r>
                        <a:rPr lang="en-US" sz="1000" b="1" dirty="0" smtClean="0">
                          <a:latin typeface="+mn-lt"/>
                        </a:rPr>
                        <a:t>On</a:t>
                      </a:r>
                      <a:endParaRPr lang="en-US" sz="1000" b="1" dirty="0">
                        <a:latin typeface="+mn-lt"/>
                      </a:endParaRPr>
                    </a:p>
                  </a:txBody>
                  <a:tcPr marL="91445" marR="91445" marT="45640" marB="45640" anchor="ctr" horzOverflow="overflow"/>
                </a:tc>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algn="ctr"/>
                      <a:r>
                        <a:rPr lang="en-US" sz="1000" b="1" dirty="0" smtClean="0">
                          <a:solidFill>
                            <a:srgbClr val="FF0000"/>
                          </a:solidFill>
                          <a:latin typeface="+mn-lt"/>
                        </a:rPr>
                        <a:t>0</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latin typeface="+mn-lt"/>
                        </a:rPr>
                        <a:t>5.63933</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latin typeface="+mn-lt"/>
                        </a:rPr>
                        <a:t>5.77800</a:t>
                      </a:r>
                      <a:endParaRPr lang="en-US" sz="1000" b="1" dirty="0">
                        <a:solidFill>
                          <a:srgbClr val="FF0000"/>
                        </a:solidFill>
                        <a:latin typeface="+mn-lt"/>
                      </a:endParaRPr>
                    </a:p>
                  </a:txBody>
                  <a:tcPr marL="9525" marR="9525" marT="9525" marB="0" anchor="ctr" horzOverflow="overflow"/>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dirty="0" smtClean="0"/>
              <a:t>Conclusions</a:t>
            </a:r>
            <a:endParaRPr lang="en-US" dirty="0"/>
          </a:p>
        </p:txBody>
      </p:sp>
      <p:sp>
        <p:nvSpPr>
          <p:cNvPr id="3" name="內容版面配置區 2"/>
          <p:cNvSpPr>
            <a:spLocks noGrp="1"/>
          </p:cNvSpPr>
          <p:nvPr>
            <p:ph idx="1"/>
          </p:nvPr>
        </p:nvSpPr>
        <p:spPr/>
        <p:txBody>
          <a:bodyPr/>
          <a:lstStyle/>
          <a:p>
            <a:pPr>
              <a:buFont typeface="Arial" pitchFamily="34" charset="0"/>
              <a:buChar char="•"/>
            </a:pPr>
            <a:r>
              <a:rPr lang="en-US" dirty="0" smtClean="0"/>
              <a:t>Variation of simulation result for Test case 1 comparing to expected result.</a:t>
            </a:r>
          </a:p>
          <a:p>
            <a:pPr lvl="1">
              <a:buFont typeface="Arial" pitchFamily="34" charset="0"/>
              <a:buChar char="•"/>
            </a:pPr>
            <a:r>
              <a:rPr lang="en-US" dirty="0" smtClean="0"/>
              <a:t>Less than 0.6%.</a:t>
            </a:r>
          </a:p>
          <a:p>
            <a:pPr>
              <a:buFont typeface="Arial" pitchFamily="34" charset="0"/>
              <a:buChar char="•"/>
            </a:pPr>
            <a:r>
              <a:rPr lang="en-US" dirty="0" smtClean="0"/>
              <a:t>In Test 2b, since both </a:t>
            </a:r>
            <a:r>
              <a:rPr lang="en-GB" dirty="0" smtClean="0"/>
              <a:t>AP1 and AP2 can not hear each other</a:t>
            </a:r>
            <a:r>
              <a:rPr lang="en-US" dirty="0" smtClean="0"/>
              <a:t> and overlapped </a:t>
            </a:r>
            <a:r>
              <a:rPr lang="en-GB" dirty="0" smtClean="0"/>
              <a:t>MPDUs from AP1 and AP2 are  both fail. The PER is very high.</a:t>
            </a:r>
            <a:endParaRPr lang="en-US" dirty="0" smtClean="0"/>
          </a:p>
          <a:p>
            <a:pPr lvl="1">
              <a:buFont typeface="Arial" pitchFamily="34" charset="0"/>
              <a:buChar char="•"/>
            </a:pPr>
            <a:r>
              <a:rPr lang="en-US" dirty="0" smtClean="0"/>
              <a:t>PER = 99.35618%.</a:t>
            </a:r>
            <a:endParaRPr lang="en-GB" dirty="0" smtClean="0"/>
          </a:p>
          <a:p>
            <a:pPr lvl="1">
              <a:buFont typeface="Arial" pitchFamily="34" charset="0"/>
              <a:buChar char="•"/>
            </a:pPr>
            <a:r>
              <a:rPr lang="en-GB" dirty="0" smtClean="0"/>
              <a:t>Simulation parameters can be specified more precisely.</a:t>
            </a:r>
            <a:endParaRPr lang="en-US" dirty="0" smtClean="0"/>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頁尾版面配置區 4"/>
          <p:cNvSpPr>
            <a:spLocks noGrp="1"/>
          </p:cNvSpPr>
          <p:nvPr>
            <p:ph type="ftr" idx="14"/>
          </p:nvPr>
        </p:nvSpPr>
        <p:spPr/>
        <p:txBody>
          <a:bodyPr/>
          <a:lstStyle/>
          <a:p>
            <a:r>
              <a:rPr lang="en-GB" smtClean="0"/>
              <a:t>Chinghwa Yu et al., MediaTek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dirty="0" smtClean="0"/>
              <a:t>Abstract</a:t>
            </a:r>
            <a:endParaRPr lang="en-US" dirty="0"/>
          </a:p>
        </p:txBody>
      </p:sp>
      <p:sp>
        <p:nvSpPr>
          <p:cNvPr id="3" name="內容版面配置區 2"/>
          <p:cNvSpPr>
            <a:spLocks noGrp="1"/>
          </p:cNvSpPr>
          <p:nvPr>
            <p:ph idx="1"/>
          </p:nvPr>
        </p:nvSpPr>
        <p:spPr/>
        <p:txBody>
          <a:bodyPr/>
          <a:lstStyle/>
          <a:p>
            <a:pPr>
              <a:buFont typeface="Arial" pitchFamily="34" charset="0"/>
              <a:buChar char="•"/>
            </a:pPr>
            <a:r>
              <a:rPr lang="en-US" dirty="0" smtClean="0"/>
              <a:t>We have been doing MAC calibration and simulation using the ns-3 based platform.</a:t>
            </a:r>
          </a:p>
          <a:p>
            <a:pPr>
              <a:buFont typeface="Arial" pitchFamily="34" charset="0"/>
              <a:buChar char="•"/>
            </a:pPr>
            <a:r>
              <a:rPr lang="en-US" dirty="0" smtClean="0"/>
              <a:t>This presentation describes </a:t>
            </a:r>
            <a:r>
              <a:rPr lang="en-US" dirty="0" err="1" smtClean="0"/>
              <a:t>MediaTek’s</a:t>
            </a:r>
            <a:r>
              <a:rPr lang="en-US" dirty="0" smtClean="0"/>
              <a:t> MAC calibration results based on DCN</a:t>
            </a:r>
            <a:r>
              <a:rPr lang="en-US" smtClean="0"/>
              <a:t>: 11-14-0967-01-00ax.</a:t>
            </a:r>
            <a:endParaRPr lang="en-US" dirty="0" smtClean="0"/>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頁尾版面配置區 4"/>
          <p:cNvSpPr>
            <a:spLocks noGrp="1"/>
          </p:cNvSpPr>
          <p:nvPr>
            <p:ph type="ftr" idx="14"/>
          </p:nvPr>
        </p:nvSpPr>
        <p:spPr/>
        <p:txBody>
          <a:bodyPr/>
          <a:lstStyle/>
          <a:p>
            <a:r>
              <a:rPr lang="en-GB" smtClean="0"/>
              <a:t>Chinghwa Yu et al., MediaTek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sz="4000" dirty="0" smtClean="0"/>
              <a:t>Outline</a:t>
            </a:r>
            <a:endParaRPr lang="en-US" dirty="0"/>
          </a:p>
        </p:txBody>
      </p:sp>
      <p:sp>
        <p:nvSpPr>
          <p:cNvPr id="3" name="內容版面配置區 2"/>
          <p:cNvSpPr>
            <a:spLocks noGrp="1"/>
          </p:cNvSpPr>
          <p:nvPr>
            <p:ph idx="1"/>
          </p:nvPr>
        </p:nvSpPr>
        <p:spPr/>
        <p:txBody>
          <a:bodyPr/>
          <a:lstStyle/>
          <a:p>
            <a:pPr>
              <a:buFont typeface="Arial" pitchFamily="34" charset="0"/>
              <a:buChar char="•"/>
            </a:pPr>
            <a:r>
              <a:rPr lang="en-US" altLang="en-US" sz="2800" dirty="0" smtClean="0"/>
              <a:t>Test 1a: MAC overhead without RTS/CTS</a:t>
            </a:r>
            <a:endParaRPr lang="en-US" sz="2800" dirty="0" smtClean="0"/>
          </a:p>
          <a:p>
            <a:pPr>
              <a:buFont typeface="Arial" pitchFamily="34" charset="0"/>
              <a:buChar char="•"/>
            </a:pPr>
            <a:r>
              <a:rPr lang="en-US" altLang="en-US" sz="2800" dirty="0" smtClean="0"/>
              <a:t>Test 1b: MAC overhead with RTS/CTS</a:t>
            </a:r>
          </a:p>
          <a:p>
            <a:pPr>
              <a:buFont typeface="Arial" pitchFamily="34" charset="0"/>
              <a:buChar char="•"/>
            </a:pPr>
            <a:r>
              <a:rPr lang="en-US" altLang="en-US" sz="2800" dirty="0" smtClean="0"/>
              <a:t>Test 2a: Deferral Test 1</a:t>
            </a:r>
          </a:p>
          <a:p>
            <a:pPr>
              <a:buFont typeface="Arial" pitchFamily="34" charset="0"/>
              <a:buChar char="•"/>
            </a:pPr>
            <a:r>
              <a:rPr lang="en-US" altLang="en-US" sz="2800" dirty="0" smtClean="0"/>
              <a:t>Test 2b: Deferral Test 2</a:t>
            </a:r>
          </a:p>
          <a:p>
            <a:pPr>
              <a:buFont typeface="Arial" pitchFamily="34" charset="0"/>
              <a:buChar char="•"/>
            </a:pPr>
            <a:r>
              <a:rPr lang="en-US" altLang="en-US" sz="2800" dirty="0" smtClean="0">
                <a:solidFill>
                  <a:schemeClr val="tx1"/>
                </a:solidFill>
              </a:rPr>
              <a:t>Test 3: NAV deferral</a:t>
            </a:r>
            <a:endParaRPr lang="en-US" altLang="en-US" sz="2800" dirty="0" smtClean="0"/>
          </a:p>
          <a:p>
            <a:pPr>
              <a:buFont typeface="Arial" pitchFamily="34" charset="0"/>
              <a:buChar char="•"/>
            </a:pPr>
            <a:r>
              <a:rPr lang="en-US" sz="2800" dirty="0" smtClean="0"/>
              <a:t>Conclusions</a:t>
            </a:r>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頁尾版面配置區 4"/>
          <p:cNvSpPr>
            <a:spLocks noGrp="1"/>
          </p:cNvSpPr>
          <p:nvPr>
            <p:ph type="ftr" idx="14"/>
          </p:nvPr>
        </p:nvSpPr>
        <p:spPr/>
        <p:txBody>
          <a:bodyPr/>
          <a:lstStyle/>
          <a:p>
            <a:r>
              <a:rPr lang="en-GB" smtClean="0"/>
              <a:t>Chinghwa Yu et al., MediaTek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en-US" dirty="0" smtClean="0"/>
              <a:t>Test 1a: MAC overhead without RTS/CTS</a:t>
            </a:r>
            <a:endParaRPr lang="en-US" dirty="0" smtClean="0"/>
          </a:p>
        </p:txBody>
      </p:sp>
      <p:sp>
        <p:nvSpPr>
          <p:cNvPr id="3" name="內容版面配置區 2"/>
          <p:cNvSpPr>
            <a:spLocks noGrp="1"/>
          </p:cNvSpPr>
          <p:nvPr>
            <p:ph idx="1"/>
          </p:nvPr>
        </p:nvSpPr>
        <p:spPr>
          <a:xfrm>
            <a:off x="685800" y="1981200"/>
            <a:ext cx="7770813" cy="4472136"/>
          </a:xfrm>
        </p:spPr>
        <p:txBody>
          <a:bodyPr>
            <a:normAutofit/>
          </a:bodyPr>
          <a:lstStyle/>
          <a:p>
            <a:pPr>
              <a:buFont typeface="Arial" pitchFamily="34" charset="0"/>
              <a:buChar char="•"/>
            </a:pPr>
            <a:r>
              <a:rPr lang="en-GB" dirty="0" smtClean="0"/>
              <a:t>Goal: This test case is designed to verify whether the simulator can correctly handle the basic frame exchange procedure, including </a:t>
            </a:r>
            <a:r>
              <a:rPr lang="en-GB" dirty="0" err="1" smtClean="0"/>
              <a:t>DIFS+backoff</a:t>
            </a:r>
            <a:r>
              <a:rPr lang="en-GB" dirty="0" smtClean="0"/>
              <a:t> procedure and A-MPDU+SIFS+BA sequence. Also to make sure the overheads are computed correctly.</a:t>
            </a:r>
          </a:p>
          <a:p>
            <a:pPr>
              <a:buFont typeface="Arial" pitchFamily="34" charset="0"/>
              <a:buChar char="•"/>
            </a:pPr>
            <a:r>
              <a:rPr lang="en-GB" dirty="0" smtClean="0"/>
              <a:t>Assumptions:</a:t>
            </a:r>
            <a:r>
              <a:rPr lang="en-US" dirty="0" smtClean="0"/>
              <a:t> </a:t>
            </a:r>
            <a:r>
              <a:rPr lang="en-GB" dirty="0" smtClean="0"/>
              <a:t>PER is 0</a:t>
            </a:r>
            <a:endParaRPr lang="en-US" dirty="0" smtClean="0"/>
          </a:p>
          <a:p>
            <a:pPr>
              <a:buFont typeface="Arial" pitchFamily="34" charset="0"/>
              <a:buChar char="•"/>
            </a:pPr>
            <a:r>
              <a:rPr lang="en-GB" dirty="0" smtClean="0"/>
              <a:t>Parameters:</a:t>
            </a:r>
            <a:endParaRPr lang="en-US" dirty="0" smtClean="0"/>
          </a:p>
          <a:p>
            <a:pPr lvl="1">
              <a:buFont typeface="Arial" pitchFamily="34" charset="0"/>
              <a:buChar char="•"/>
            </a:pPr>
            <a:r>
              <a:rPr lang="en-GB" dirty="0" smtClean="0"/>
              <a:t>MSDU length:[500 : 1000 : 1500 : 2000 Bytes]</a:t>
            </a:r>
            <a:endParaRPr lang="en-US" dirty="0" smtClean="0"/>
          </a:p>
          <a:p>
            <a:pPr lvl="1">
              <a:buFont typeface="Arial" pitchFamily="34" charset="0"/>
              <a:buChar char="•"/>
            </a:pPr>
            <a:r>
              <a:rPr lang="en-GB" dirty="0" smtClean="0"/>
              <a:t>2 MPDU limit</a:t>
            </a:r>
            <a:endParaRPr lang="en-US" dirty="0" smtClean="0"/>
          </a:p>
          <a:p>
            <a:pPr lvl="1">
              <a:buFont typeface="Arial" pitchFamily="34" charset="0"/>
              <a:buChar char="•"/>
            </a:pPr>
            <a:r>
              <a:rPr lang="en-GB" dirty="0" smtClean="0"/>
              <a:t>RTS/CTS off</a:t>
            </a:r>
            <a:endParaRPr lang="en-US" dirty="0" smtClean="0"/>
          </a:p>
          <a:p>
            <a:pPr lvl="1">
              <a:buFont typeface="Arial" pitchFamily="34" charset="0"/>
              <a:buChar char="•"/>
            </a:pPr>
            <a:r>
              <a:rPr lang="en-GB" dirty="0" smtClean="0"/>
              <a:t>MCS = [0 , 8]</a:t>
            </a:r>
            <a:endParaRPr lang="en-US" dirty="0" smtClean="0"/>
          </a:p>
          <a:p>
            <a:pPr>
              <a:buFont typeface="Arial" pitchFamily="34" charset="0"/>
              <a:buChar char="•"/>
            </a:pPr>
            <a:endParaRPr lang="en-US" sz="2200" dirty="0" smtClean="0"/>
          </a:p>
          <a:p>
            <a:pPr>
              <a:buFont typeface="Arial" pitchFamily="34" charset="0"/>
              <a:buChar char="•"/>
            </a:pPr>
            <a:endParaRPr lang="en-US" dirty="0" smtClean="0"/>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頁尾版面配置區 4"/>
          <p:cNvSpPr>
            <a:spLocks noGrp="1"/>
          </p:cNvSpPr>
          <p:nvPr>
            <p:ph type="ftr" idx="14"/>
          </p:nvPr>
        </p:nvSpPr>
        <p:spPr/>
        <p:txBody>
          <a:body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pic>
        <p:nvPicPr>
          <p:cNvPr id="7" name="图片 0" descr="Figure1.png"/>
          <p:cNvPicPr/>
          <p:nvPr/>
        </p:nvPicPr>
        <p:blipFill>
          <a:blip r:embed="rId2" cstate="print"/>
          <a:stretch>
            <a:fillRect/>
          </a:stretch>
        </p:blipFill>
        <p:spPr>
          <a:xfrm>
            <a:off x="3406080" y="5127337"/>
            <a:ext cx="5486400" cy="749935"/>
          </a:xfrm>
          <a:prstGeom prst="rect">
            <a:avLst/>
          </a:prstGeom>
        </p:spPr>
      </p:pic>
      <p:sp>
        <p:nvSpPr>
          <p:cNvPr id="2970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29697" name="Group 31"/>
          <p:cNvGrpSpPr>
            <a:grpSpLocks/>
          </p:cNvGrpSpPr>
          <p:nvPr/>
        </p:nvGrpSpPr>
        <p:grpSpPr bwMode="auto">
          <a:xfrm>
            <a:off x="4948014" y="5908253"/>
            <a:ext cx="2000250" cy="473075"/>
            <a:chOff x="0" y="0"/>
            <a:chExt cx="19997" cy="4731"/>
          </a:xfrm>
        </p:grpSpPr>
        <p:sp>
          <p:nvSpPr>
            <p:cNvPr id="32" name="Oval 32"/>
            <p:cNvSpPr>
              <a:spLocks noChangeArrowheads="1"/>
            </p:cNvSpPr>
            <p:nvPr/>
          </p:nvSpPr>
          <p:spPr bwMode="auto">
            <a:xfrm>
              <a:off x="0" y="0"/>
              <a:ext cx="5619" cy="4572"/>
            </a:xfrm>
            <a:prstGeom prst="ellipse">
              <a:avLst/>
            </a:prstGeom>
            <a:solidFill>
              <a:srgbClr val="878787"/>
            </a:solidFill>
            <a:ln w="9525">
              <a:solidFill>
                <a:srgbClr val="00CC9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600" b="0" i="0" u="none" strike="noStrike" cap="none" normalizeH="0" baseline="0" smtClean="0">
                  <a:ln>
                    <a:noFill/>
                  </a:ln>
                  <a:solidFill>
                    <a:srgbClr val="FFFFFF"/>
                  </a:solidFill>
                  <a:effectLst/>
                  <a:latin typeface="Arial" pitchFamily="34" charset="0"/>
                  <a:cs typeface="Gulim" pitchFamily="34" charset="-127"/>
                </a:rPr>
                <a:t>STA 1</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33" name="Oval 33"/>
            <p:cNvSpPr>
              <a:spLocks noChangeArrowheads="1"/>
            </p:cNvSpPr>
            <p:nvPr/>
          </p:nvSpPr>
          <p:spPr bwMode="auto">
            <a:xfrm>
              <a:off x="15425" y="159"/>
              <a:ext cx="4572" cy="4572"/>
            </a:xfrm>
            <a:prstGeom prst="ellipse">
              <a:avLst/>
            </a:prstGeom>
            <a:gradFill rotWithShape="1">
              <a:gsLst>
                <a:gs pos="0">
                  <a:srgbClr val="00AD7B"/>
                </a:gs>
                <a:gs pos="80000">
                  <a:srgbClr val="00E3A3"/>
                </a:gs>
                <a:gs pos="100000">
                  <a:srgbClr val="00E9A6"/>
                </a:gs>
              </a:gsLst>
              <a:lin ang="16200000"/>
            </a:gradFill>
            <a:ln w="9525">
              <a:solidFill>
                <a:srgbClr val="00CC9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500" b="0" i="0" u="none" strike="noStrike" cap="none" normalizeH="0" baseline="0" smtClean="0">
                  <a:ln>
                    <a:noFill/>
                  </a:ln>
                  <a:solidFill>
                    <a:srgbClr val="FFFFFF"/>
                  </a:solidFill>
                  <a:effectLst/>
                  <a:latin typeface="Arial" pitchFamily="34" charset="0"/>
                  <a:cs typeface="Gulim" pitchFamily="34" charset="-127"/>
                </a:rPr>
                <a:t>AP1</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34" name="Straight Arrow Connector 34"/>
            <p:cNvSpPr>
              <a:spLocks noChangeShapeType="1"/>
            </p:cNvSpPr>
            <p:nvPr/>
          </p:nvSpPr>
          <p:spPr bwMode="auto">
            <a:xfrm flipH="1">
              <a:off x="5724" y="2703"/>
              <a:ext cx="9525" cy="0"/>
            </a:xfrm>
            <a:prstGeom prst="straightConnector1">
              <a:avLst/>
            </a:prstGeom>
            <a:noFill/>
            <a:ln w="25400">
              <a:solidFill>
                <a:srgbClr val="00CC99"/>
              </a:solidFill>
              <a:round/>
              <a:headEnd/>
              <a:tailEnd type="arrow" w="med" len="me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en-US"/>
            </a:p>
          </p:txBody>
        </p:sp>
      </p:grpSp>
      <p:sp>
        <p:nvSpPr>
          <p:cNvPr id="29704" name="Rectangle 8"/>
          <p:cNvSpPr>
            <a:spLocks noChangeArrowheads="1"/>
          </p:cNvSpPr>
          <p:nvPr/>
        </p:nvSpPr>
        <p:spPr bwMode="auto">
          <a:xfrm>
            <a:off x="0" y="9302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en-US" dirty="0" smtClean="0"/>
              <a:t>Test 1a: MAC overhead without RTS/CTS </a:t>
            </a:r>
            <a:r>
              <a:rPr lang="en-US" dirty="0" smtClean="0"/>
              <a:t/>
            </a:r>
            <a:br>
              <a:rPr lang="en-US" dirty="0" smtClean="0"/>
            </a:br>
            <a:r>
              <a:rPr lang="en-US" dirty="0" smtClean="0"/>
              <a:t>Calibration Result</a:t>
            </a:r>
            <a:endParaRPr lang="en-US" dirty="0"/>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頁尾版面配置區 4"/>
          <p:cNvSpPr>
            <a:spLocks noGrp="1"/>
          </p:cNvSpPr>
          <p:nvPr>
            <p:ph type="ftr" idx="14"/>
          </p:nvPr>
        </p:nvSpPr>
        <p:spPr/>
        <p:txBody>
          <a:bodyPr/>
          <a:lstStyle/>
          <a:p>
            <a:r>
              <a:rPr lang="en-GB" smtClean="0"/>
              <a:t>Chinghwa Yu et al., MediaTek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graphicFrame>
        <p:nvGraphicFramePr>
          <p:cNvPr id="9" name="內容版面配置區 8"/>
          <p:cNvGraphicFramePr>
            <a:graphicFrameLocks noGrp="1"/>
          </p:cNvGraphicFramePr>
          <p:nvPr>
            <p:ph idx="1"/>
          </p:nvPr>
        </p:nvGraphicFramePr>
        <p:xfrm>
          <a:off x="179516" y="1981200"/>
          <a:ext cx="8784972" cy="4098992"/>
        </p:xfrm>
        <a:graphic>
          <a:graphicData uri="http://schemas.openxmlformats.org/drawingml/2006/table">
            <a:tbl>
              <a:tblPr>
                <a:tableStyleId>{5940675A-B579-460E-94D1-54222C63F5DA}</a:tableStyleId>
              </a:tblPr>
              <a:tblGrid>
                <a:gridCol w="976108"/>
                <a:gridCol w="976108"/>
                <a:gridCol w="976108"/>
                <a:gridCol w="976108"/>
                <a:gridCol w="976108"/>
                <a:gridCol w="976108"/>
                <a:gridCol w="976108"/>
                <a:gridCol w="976108"/>
                <a:gridCol w="976108"/>
              </a:tblGrid>
              <a:tr h="1107561">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Aggregation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(Number of MPDUs in A-MPDU)</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Data Rate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(MCS)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Application Packet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MSDU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MPDU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chemeClr val="tx1"/>
                        </a:solidFill>
                        <a:effectLst/>
                        <a:latin typeface="+mn-lt"/>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(Including MPDU delimiter and padding)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(Bytes)</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000" b="1" i="0" u="none" strike="noStrike" cap="none" normalizeH="0" baseline="0" dirty="0" smtClean="0">
                          <a:ln>
                            <a:noFill/>
                          </a:ln>
                          <a:solidFill>
                            <a:srgbClr val="000000"/>
                          </a:solidFill>
                          <a:effectLst/>
                          <a:latin typeface="+mn-lt"/>
                          <a:ea typeface="SimSun" pitchFamily="2" charset="-122"/>
                          <a:cs typeface="Gulim" pitchFamily="34" charset="-127"/>
                        </a:rPr>
                        <a:t>A-MPDU Duration</a:t>
                      </a:r>
                      <a:endParaRPr kumimoji="0" lang="en-US" altLang="en-US" sz="1000" b="1" i="0" u="none" strike="noStrike" cap="none" normalizeH="0" baseline="0" dirty="0" smtClean="0">
                        <a:ln>
                          <a:noFill/>
                        </a:ln>
                        <a:solidFill>
                          <a:schemeClr val="tx1"/>
                        </a:solidFill>
                        <a:effectLst/>
                        <a:latin typeface="+mn-lt"/>
                        <a:ea typeface="Times New Roman" pitchFamily="18" charset="0"/>
                        <a:cs typeface="Gulim" pitchFamily="34" charset="-127"/>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t>
                      </a:r>
                      <a:r>
                        <a:rPr kumimoji="0" lang="en-GB" altLang="en-US" sz="1000" b="1" i="0" u="none" strike="noStrike" cap="none" normalizeH="0" baseline="0" dirty="0" smtClean="0">
                          <a:ln>
                            <a:noFill/>
                          </a:ln>
                          <a:solidFill>
                            <a:srgbClr val="000000"/>
                          </a:solidFill>
                          <a:effectLst/>
                          <a:latin typeface="+mn-lt"/>
                          <a:ea typeface="Times New Roman" pitchFamily="18" charset="0"/>
                          <a:cs typeface="Gulim" pitchFamily="34" charset="-127"/>
                        </a:rPr>
                        <a:t>Tcp2-Tcp1</a:t>
                      </a:r>
                      <a:r>
                        <a:rPr kumimoji="0" lang="en-US" altLang="en-US" sz="1000" b="1" u="none" strike="noStrike" cap="none" normalizeH="0" baseline="0" dirty="0" smtClean="0">
                          <a:ln>
                            <a:noFill/>
                          </a:ln>
                          <a:effectLst/>
                          <a:latin typeface="+mn-lt"/>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SIFS</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t>
                      </a:r>
                      <a:r>
                        <a:rPr kumimoji="0" lang="en-GB" altLang="en-US" sz="1000" b="1" i="0" u="none" strike="noStrike" cap="none" normalizeH="0" baseline="0" dirty="0" smtClean="0">
                          <a:ln>
                            <a:noFill/>
                          </a:ln>
                          <a:solidFill>
                            <a:srgbClr val="000000"/>
                          </a:solidFill>
                          <a:effectLst/>
                          <a:latin typeface="+mn-lt"/>
                          <a:ea typeface="Times New Roman" pitchFamily="18" charset="0"/>
                          <a:cs typeface="Gulim" pitchFamily="34" charset="-127"/>
                        </a:rPr>
                        <a:t>Tcp3-Tcp2</a:t>
                      </a:r>
                      <a:r>
                        <a:rPr kumimoji="0" lang="en-US" altLang="en-US" sz="1000" b="1" u="none" strike="noStrike" cap="none" normalizeH="0" baseline="0" dirty="0" smtClean="0">
                          <a:ln>
                            <a:noFill/>
                          </a:ln>
                          <a:effectLst/>
                          <a:latin typeface="+mn-lt"/>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Block ACK Duration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t>
                      </a:r>
                      <a:r>
                        <a:rPr kumimoji="0" lang="en-GB" altLang="en-US" sz="1000" b="1" i="0" u="none" strike="noStrike" cap="none" normalizeH="0" baseline="0" dirty="0" smtClean="0">
                          <a:ln>
                            <a:noFill/>
                          </a:ln>
                          <a:solidFill>
                            <a:srgbClr val="000000"/>
                          </a:solidFill>
                          <a:effectLst/>
                          <a:latin typeface="+mn-lt"/>
                          <a:ea typeface="Times New Roman" pitchFamily="18" charset="0"/>
                          <a:cs typeface="Gulim" pitchFamily="34" charset="-127"/>
                        </a:rPr>
                        <a:t>Tcp4-Tcp3</a:t>
                      </a:r>
                      <a:r>
                        <a:rPr kumimoji="0" lang="en-US" altLang="en-US" sz="1000" b="1" u="none" strike="noStrike" cap="none" normalizeH="0" baseline="0" dirty="0" smtClean="0">
                          <a:ln>
                            <a:noFill/>
                          </a:ln>
                          <a:effectLst/>
                          <a:latin typeface="+mn-lt"/>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Defer and </a:t>
                      </a:r>
                      <a:r>
                        <a:rPr kumimoji="0" lang="en-US" altLang="en-US" sz="1000" b="1" u="none" strike="noStrike" cap="none" normalizeH="0" baseline="0" dirty="0" err="1" smtClean="0">
                          <a:ln>
                            <a:noFill/>
                          </a:ln>
                          <a:effectLst/>
                          <a:latin typeface="+mn-lt"/>
                        </a:rPr>
                        <a:t>Backoff</a:t>
                      </a:r>
                      <a:r>
                        <a:rPr kumimoji="0" lang="en-US" altLang="en-US" sz="1000" b="1" u="none" strike="noStrike" cap="none" normalizeH="0" baseline="0" dirty="0" smtClean="0">
                          <a:ln>
                            <a:noFill/>
                          </a:ln>
                          <a:effectLst/>
                          <a:latin typeface="+mn-lt"/>
                        </a:rPr>
                        <a:t> Duration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(Tcp5 –Tcp4)</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(AIFSN = 3, CW = 15)</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1364</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kern="1200" cap="none" normalizeH="0" baseline="0" dirty="0" smtClean="0">
                          <a:ln>
                            <a:noFill/>
                          </a:ln>
                          <a:solidFill>
                            <a:srgbClr val="FF0000"/>
                          </a:solidFill>
                          <a:effectLst/>
                          <a:latin typeface="+mn-lt"/>
                          <a:ea typeface="MS PGothic" pitchFamily="34" charset="-128"/>
                          <a:cs typeface="+mn-cs"/>
                        </a:rPr>
                        <a:t>16</a:t>
                      </a:r>
                    </a:p>
                  </a:txBody>
                  <a:tcPr marL="91445" marR="91445" marT="45640" marB="45640"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68</a:t>
                      </a:r>
                    </a:p>
                  </a:txBody>
                  <a:tcPr marL="9525" marR="9525" marT="9525" marB="0" anchor="ctr" horzOverflow="overflow"/>
                </a:tc>
                <a:tc>
                  <a:txBody>
                    <a:bodyPr/>
                    <a:lstStyle/>
                    <a:p>
                      <a:pPr algn="ctr"/>
                      <a:r>
                        <a:rPr lang="en-US" sz="1000" b="1" dirty="0" smtClean="0">
                          <a:solidFill>
                            <a:srgbClr val="FF0000"/>
                          </a:solidFill>
                          <a:latin typeface="+mn-lt"/>
                        </a:rPr>
                        <a:t>110.5</a:t>
                      </a:r>
                      <a:endParaRPr lang="en-US" sz="1000" b="1" dirty="0">
                        <a:solidFill>
                          <a:srgbClr val="FF0000"/>
                        </a:solidFill>
                        <a:latin typeface="+mn-lt"/>
                      </a:endParaRP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2592</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16</a:t>
                      </a:r>
                    </a:p>
                  </a:txBody>
                  <a:tcPr marL="91445" marR="91445" marT="45640" marB="45640"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68</a:t>
                      </a:r>
                    </a:p>
                  </a:txBody>
                  <a:tcPr marL="9525" marR="9525" marT="9525" marB="0" anchor="ctr" horzOverflow="overflow"/>
                </a:tc>
                <a:tc>
                  <a:txBody>
                    <a:bodyPr/>
                    <a:lstStyle/>
                    <a:p>
                      <a:pPr algn="ctr"/>
                      <a:r>
                        <a:rPr lang="en-US" sz="1000" b="1" dirty="0" smtClean="0">
                          <a:solidFill>
                            <a:srgbClr val="FF0000"/>
                          </a:solidFill>
                          <a:latin typeface="+mn-lt"/>
                        </a:rPr>
                        <a:t>110.5</a:t>
                      </a:r>
                      <a:endParaRPr lang="en-US" sz="1000" b="1" dirty="0">
                        <a:solidFill>
                          <a:srgbClr val="FF0000"/>
                        </a:solidFill>
                        <a:latin typeface="+mn-lt"/>
                      </a:endParaRP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3824</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16</a:t>
                      </a:r>
                    </a:p>
                  </a:txBody>
                  <a:tcPr marL="91445" marR="91445" marT="45640" marB="45640"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68</a:t>
                      </a:r>
                    </a:p>
                  </a:txBody>
                  <a:tcPr marL="9525" marR="9525" marT="9525" marB="0" anchor="ctr" horzOverflow="overflow"/>
                </a:tc>
                <a:tc>
                  <a:txBody>
                    <a:bodyPr/>
                    <a:lstStyle/>
                    <a:p>
                      <a:pPr algn="ctr"/>
                      <a:r>
                        <a:rPr lang="en-US" sz="1000" b="1" dirty="0" smtClean="0">
                          <a:solidFill>
                            <a:srgbClr val="FF0000"/>
                          </a:solidFill>
                          <a:latin typeface="+mn-lt"/>
                        </a:rPr>
                        <a:t>110.5</a:t>
                      </a:r>
                      <a:endParaRPr lang="en-US" sz="1000" b="1" dirty="0">
                        <a:solidFill>
                          <a:srgbClr val="FF0000"/>
                        </a:solidFill>
                        <a:latin typeface="+mn-lt"/>
                      </a:endParaRP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5056</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16</a:t>
                      </a:r>
                    </a:p>
                  </a:txBody>
                  <a:tcPr marL="91445" marR="91445" marT="45640" marB="45640"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68</a:t>
                      </a:r>
                    </a:p>
                  </a:txBody>
                  <a:tcPr marL="9525" marR="9525" marT="9525" marB="0" anchor="ctr" horzOverflow="overflow"/>
                </a:tc>
                <a:tc>
                  <a:txBody>
                    <a:bodyPr/>
                    <a:lstStyle/>
                    <a:p>
                      <a:pPr algn="ctr"/>
                      <a:r>
                        <a:rPr lang="en-US" sz="1000" b="1" dirty="0" smtClean="0">
                          <a:solidFill>
                            <a:srgbClr val="FF0000"/>
                          </a:solidFill>
                          <a:latin typeface="+mn-lt"/>
                        </a:rPr>
                        <a:t>110.5</a:t>
                      </a:r>
                      <a:endParaRPr lang="en-US" sz="1000" b="1" dirty="0">
                        <a:solidFill>
                          <a:srgbClr val="FF0000"/>
                        </a:solidFill>
                        <a:latin typeface="+mn-lt"/>
                      </a:endParaRP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464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536</a:t>
                      </a:r>
                    </a:p>
                  </a:txBody>
                  <a:tcPr marL="91445" marR="91445" marT="45640" marB="45640" anchor="ctr" horzOverflow="overflow"/>
                </a:tc>
                <a:tc>
                  <a:txBody>
                    <a:bodyPr/>
                    <a:lstStyle/>
                    <a:p>
                      <a:pPr algn="ctr"/>
                      <a:r>
                        <a:rPr lang="en-US" sz="1000" b="1" dirty="0" smtClean="0">
                          <a:solidFill>
                            <a:srgbClr val="FF0000"/>
                          </a:solidFill>
                          <a:latin typeface="+mn-lt"/>
                        </a:rPr>
                        <a:t>152</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latin typeface="+mn-lt"/>
                        </a:rPr>
                        <a:t>16</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latin typeface="+mn-lt"/>
                        </a:rPr>
                        <a:t>68</a:t>
                      </a:r>
                      <a:endParaRPr lang="en-US" sz="1000" b="1" dirty="0">
                        <a:solidFill>
                          <a:srgbClr val="FF0000"/>
                        </a:solidFill>
                        <a:latin typeface="+mn-lt"/>
                      </a:endParaRPr>
                    </a:p>
                  </a:txBody>
                  <a:tcPr marL="9525" marR="9525" marT="9525" marB="0" anchor="ctr" horzOverflow="overflow"/>
                </a:tc>
                <a:tc>
                  <a:txBody>
                    <a:bodyPr/>
                    <a:lstStyle/>
                    <a:p>
                      <a:pPr algn="ctr"/>
                      <a:r>
                        <a:rPr lang="en-US" sz="1000" b="1" dirty="0" smtClean="0">
                          <a:solidFill>
                            <a:srgbClr val="FF0000"/>
                          </a:solidFill>
                          <a:latin typeface="+mn-lt"/>
                        </a:rPr>
                        <a:t>110.5</a:t>
                      </a:r>
                      <a:endParaRPr lang="en-US" sz="1000" b="1" dirty="0">
                        <a:solidFill>
                          <a:srgbClr val="FF0000"/>
                        </a:solidFill>
                        <a:latin typeface="+mn-lt"/>
                      </a:endParaRP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256</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16</a:t>
                      </a:r>
                    </a:p>
                  </a:txBody>
                  <a:tcPr marL="91445" marR="91445" marT="45640" marB="45640"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68</a:t>
                      </a:r>
                    </a:p>
                  </a:txBody>
                  <a:tcPr marL="9525" marR="9525" marT="9525" marB="0" anchor="ctr" horzOverflow="overflow"/>
                </a:tc>
                <a:tc>
                  <a:txBody>
                    <a:bodyPr/>
                    <a:lstStyle/>
                    <a:p>
                      <a:pPr algn="ctr"/>
                      <a:r>
                        <a:rPr lang="en-US" sz="1000" b="1" dirty="0" smtClean="0">
                          <a:solidFill>
                            <a:srgbClr val="FF0000"/>
                          </a:solidFill>
                          <a:latin typeface="+mn-lt"/>
                        </a:rPr>
                        <a:t>110.5</a:t>
                      </a:r>
                      <a:endParaRPr lang="en-US" sz="1000" b="1" dirty="0">
                        <a:solidFill>
                          <a:srgbClr val="FF0000"/>
                        </a:solidFill>
                        <a:latin typeface="+mn-lt"/>
                      </a:endParaRP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356</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16</a:t>
                      </a:r>
                    </a:p>
                  </a:txBody>
                  <a:tcPr marL="91445" marR="91445" marT="45640" marB="45640"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68</a:t>
                      </a:r>
                    </a:p>
                  </a:txBody>
                  <a:tcPr marL="9525" marR="9525" marT="9525" marB="0" anchor="ctr" horzOverflow="overflow"/>
                </a:tc>
                <a:tc>
                  <a:txBody>
                    <a:bodyPr/>
                    <a:lstStyle/>
                    <a:p>
                      <a:pPr algn="ctr"/>
                      <a:r>
                        <a:rPr lang="en-US" sz="1000" b="1" dirty="0" smtClean="0">
                          <a:solidFill>
                            <a:srgbClr val="FF0000"/>
                          </a:solidFill>
                          <a:latin typeface="+mn-lt"/>
                        </a:rPr>
                        <a:t>110.5</a:t>
                      </a:r>
                      <a:endParaRPr lang="en-US" sz="1000" b="1" dirty="0">
                        <a:solidFill>
                          <a:srgbClr val="FF0000"/>
                        </a:solidFill>
                        <a:latin typeface="+mn-lt"/>
                      </a:endParaRP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460</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16</a:t>
                      </a:r>
                    </a:p>
                  </a:txBody>
                  <a:tcPr marL="91445" marR="91445" marT="45640" marB="45640"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68</a:t>
                      </a:r>
                    </a:p>
                  </a:txBody>
                  <a:tcPr marL="9525" marR="9525" marT="9525" marB="0" anchor="ctr" horzOverflow="overflow"/>
                </a:tc>
                <a:tc>
                  <a:txBody>
                    <a:bodyPr/>
                    <a:lstStyle/>
                    <a:p>
                      <a:pPr algn="ctr"/>
                      <a:r>
                        <a:rPr lang="en-US" sz="1000" b="1" dirty="0" smtClean="0">
                          <a:solidFill>
                            <a:srgbClr val="FF0000"/>
                          </a:solidFill>
                          <a:latin typeface="+mn-lt"/>
                        </a:rPr>
                        <a:t>110.5</a:t>
                      </a:r>
                      <a:endParaRPr lang="en-US" sz="1000" b="1" dirty="0">
                        <a:solidFill>
                          <a:srgbClr val="FF0000"/>
                        </a:solidFill>
                        <a:latin typeface="+mn-lt"/>
                      </a:endParaRPr>
                    </a:p>
                  </a:txBody>
                  <a:tcPr marL="91445" marR="91445" marT="45640" marB="45640" anchor="ctr" horzOverflow="overflow"/>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en-US" dirty="0" smtClean="0"/>
              <a:t>Test 1a: MAC overhead without RTS/CTS </a:t>
            </a:r>
            <a:r>
              <a:rPr lang="en-US" dirty="0" smtClean="0"/>
              <a:t/>
            </a:r>
            <a:br>
              <a:rPr lang="en-US" dirty="0" smtClean="0"/>
            </a:br>
            <a:r>
              <a:rPr lang="en-US" dirty="0" smtClean="0"/>
              <a:t> Calibration Result</a:t>
            </a:r>
            <a:endParaRPr lang="en-US" dirty="0"/>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頁尾版面配置區 4"/>
          <p:cNvSpPr>
            <a:spLocks noGrp="1"/>
          </p:cNvSpPr>
          <p:nvPr>
            <p:ph type="ftr" idx="14"/>
          </p:nvPr>
        </p:nvSpPr>
        <p:spPr/>
        <p:txBody>
          <a:bodyPr/>
          <a:lstStyle/>
          <a:p>
            <a:r>
              <a:rPr lang="en-GB" smtClean="0"/>
              <a:t>Chinghwa Yu et al., MediaTek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graphicFrame>
        <p:nvGraphicFramePr>
          <p:cNvPr id="9" name="內容版面配置區 8"/>
          <p:cNvGraphicFramePr>
            <a:graphicFrameLocks noGrp="1"/>
          </p:cNvGraphicFramePr>
          <p:nvPr>
            <p:ph idx="1"/>
          </p:nvPr>
        </p:nvGraphicFramePr>
        <p:xfrm>
          <a:off x="179516" y="1981200"/>
          <a:ext cx="8784970" cy="4098992"/>
        </p:xfrm>
        <a:graphic>
          <a:graphicData uri="http://schemas.openxmlformats.org/drawingml/2006/table">
            <a:tbl>
              <a:tblPr>
                <a:tableStyleId>{5940675A-B579-460E-94D1-54222C63F5DA}</a:tableStyleId>
              </a:tblPr>
              <a:tblGrid>
                <a:gridCol w="878497"/>
                <a:gridCol w="878497"/>
                <a:gridCol w="878497"/>
                <a:gridCol w="878497"/>
                <a:gridCol w="878497"/>
                <a:gridCol w="878497"/>
                <a:gridCol w="878497"/>
                <a:gridCol w="878497"/>
                <a:gridCol w="878497"/>
                <a:gridCol w="878497"/>
              </a:tblGrid>
              <a:tr h="1107561">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Average Time  Waiting for Medium</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(AIFSN = 3, CW = 15)</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Aggregation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(Number of MPDUs in A-MPDU)</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Data Rate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(MCS)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Application Packet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MSDU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MPDU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chemeClr val="tx1"/>
                        </a:solidFill>
                        <a:effectLst/>
                        <a:latin typeface="+mn-lt"/>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(Including MPDU delimiter and padding)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(Bytes)</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Expected Application Throughput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Simulation Application Throughput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Expected MAC Throughput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Simulation MAC Throughput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4.77581</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kern="1200" cap="none" normalizeH="0" baseline="0" dirty="0" smtClean="0">
                          <a:ln>
                            <a:noFill/>
                          </a:ln>
                          <a:solidFill>
                            <a:srgbClr val="FF0000"/>
                          </a:solidFill>
                          <a:effectLst/>
                          <a:latin typeface="+mn-lt"/>
                          <a:ea typeface="MS PGothic" pitchFamily="34" charset="-128"/>
                          <a:cs typeface="+mn-cs"/>
                        </a:rPr>
                        <a:t>4.76175</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5.14635</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5.13120</a:t>
                      </a: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5.53526</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5.53028</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5.74197</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5.73680</a:t>
                      </a: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5.82904</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5.82321</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5.97238</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5.9664</a:t>
                      </a: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5.98952</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5.97842</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6.09930</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6.08800</a:t>
                      </a: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464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21.67591</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000" b="1" i="0" u="none" strike="noStrike" cap="none" normalizeH="0" baseline="0" dirty="0" smtClean="0">
                          <a:ln>
                            <a:noFill/>
                          </a:ln>
                          <a:solidFill>
                            <a:srgbClr val="FF0000"/>
                          </a:solidFill>
                          <a:effectLst/>
                          <a:latin typeface="+mn-lt"/>
                          <a:ea typeface="MS PGothic" pitchFamily="34" charset="-128"/>
                        </a:rPr>
                        <a:t>21.70555</a:t>
                      </a:r>
                    </a:p>
                  </a:txBody>
                  <a:tcPr marL="91445" marR="91445" marT="45640" marB="45640"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kumimoji="0" lang="en-US" altLang="en-US" sz="1000" b="1" i="0" u="none" strike="noStrike" cap="none" normalizeH="0" baseline="0" dirty="0" smtClean="0">
                          <a:ln>
                            <a:noFill/>
                          </a:ln>
                          <a:solidFill>
                            <a:schemeClr val="tx1"/>
                          </a:solidFill>
                          <a:effectLst/>
                          <a:latin typeface="+mn-lt"/>
                          <a:ea typeface="MS PGothic" pitchFamily="34" charset="-128"/>
                        </a:rPr>
                        <a:t>23.35766</a:t>
                      </a:r>
                    </a:p>
                  </a:txBody>
                  <a:tcPr marL="9525" marR="9525" marT="9525" marB="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23.38960</a:t>
                      </a: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34.54423</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34.64847 </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35.83427</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35.94240</a:t>
                      </a: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000" b="1" i="0" u="none" strike="noStrike" cap="none" normalizeH="0" baseline="0" dirty="0" smtClean="0">
                          <a:ln>
                            <a:noFill/>
                          </a:ln>
                          <a:solidFill>
                            <a:srgbClr val="000000"/>
                          </a:solidFill>
                          <a:effectLst/>
                          <a:latin typeface="+mn-lt"/>
                          <a:ea typeface="MS PGothic" pitchFamily="34" charset="-128"/>
                        </a:rPr>
                        <a:t>42.86185</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42.70664</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43.91583</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43.75680</a:t>
                      </a: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48.30746</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48.15100</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49.19293</a:t>
                      </a:r>
                    </a:p>
                  </a:txBody>
                  <a:tcPr marL="9525" marR="9525" marT="9525" marB="0" anchor="ctr"/>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49.03360</a:t>
                      </a:r>
                    </a:p>
                  </a:txBody>
                  <a:tcPr marL="9525" marR="9525" marT="9525" marB="0" anchor="ctr" horzOverflow="overflow"/>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en-US" dirty="0" smtClean="0"/>
              <a:t>Test 1b: MAC overhead with RTS/CTS</a:t>
            </a:r>
            <a:endParaRPr lang="en-US" dirty="0" smtClean="0"/>
          </a:p>
        </p:txBody>
      </p:sp>
      <p:sp>
        <p:nvSpPr>
          <p:cNvPr id="3" name="內容版面配置區 2"/>
          <p:cNvSpPr>
            <a:spLocks noGrp="1"/>
          </p:cNvSpPr>
          <p:nvPr>
            <p:ph idx="1"/>
          </p:nvPr>
        </p:nvSpPr>
        <p:spPr>
          <a:xfrm>
            <a:off x="685800" y="1981200"/>
            <a:ext cx="7770813" cy="4472136"/>
          </a:xfrm>
        </p:spPr>
        <p:txBody>
          <a:bodyPr>
            <a:normAutofit/>
          </a:bodyPr>
          <a:lstStyle/>
          <a:p>
            <a:pPr>
              <a:buFont typeface="Arial" pitchFamily="34" charset="0"/>
              <a:buChar char="•"/>
            </a:pPr>
            <a:r>
              <a:rPr lang="en-GB" dirty="0" smtClean="0"/>
              <a:t>Goal: </a:t>
            </a:r>
            <a:r>
              <a:rPr lang="en-US" dirty="0" smtClean="0"/>
              <a:t>This test case is designed to further verify whether the simulator can correctly handle the frame exchange procedure with RTS/CTS protection based on test1a. It also tests whether the correct overhead computation with RTS /CTS.</a:t>
            </a:r>
            <a:endParaRPr lang="en-GB" dirty="0" smtClean="0"/>
          </a:p>
          <a:p>
            <a:pPr>
              <a:buFont typeface="Arial" pitchFamily="34" charset="0"/>
              <a:buChar char="•"/>
            </a:pPr>
            <a:r>
              <a:rPr lang="en-GB" dirty="0" smtClean="0"/>
              <a:t>Assumptions:</a:t>
            </a:r>
            <a:r>
              <a:rPr lang="en-US" dirty="0" smtClean="0"/>
              <a:t> </a:t>
            </a:r>
            <a:r>
              <a:rPr lang="en-GB" dirty="0" smtClean="0"/>
              <a:t>PER is 0</a:t>
            </a:r>
            <a:endParaRPr lang="en-US" dirty="0" smtClean="0"/>
          </a:p>
          <a:p>
            <a:pPr>
              <a:buFont typeface="Arial" pitchFamily="34" charset="0"/>
              <a:buChar char="•"/>
            </a:pPr>
            <a:r>
              <a:rPr lang="en-GB" dirty="0" smtClean="0"/>
              <a:t>Parameters:</a:t>
            </a:r>
            <a:endParaRPr lang="en-US" dirty="0" smtClean="0"/>
          </a:p>
          <a:p>
            <a:pPr lvl="1">
              <a:buFont typeface="Arial" pitchFamily="34" charset="0"/>
              <a:buChar char="•"/>
            </a:pPr>
            <a:r>
              <a:rPr lang="en-GB" dirty="0" smtClean="0"/>
              <a:t>MSDU length:[500 : 1000 : 1500 : 2000 Bytes]</a:t>
            </a:r>
            <a:endParaRPr lang="en-US" dirty="0" smtClean="0"/>
          </a:p>
          <a:p>
            <a:pPr lvl="1">
              <a:buFont typeface="Arial" pitchFamily="34" charset="0"/>
              <a:buChar char="•"/>
            </a:pPr>
            <a:r>
              <a:rPr lang="en-GB" dirty="0" smtClean="0"/>
              <a:t>2 MPDU limit</a:t>
            </a:r>
            <a:endParaRPr lang="en-US" dirty="0" smtClean="0"/>
          </a:p>
          <a:p>
            <a:pPr lvl="1">
              <a:buFont typeface="Arial" pitchFamily="34" charset="0"/>
              <a:buChar char="•"/>
            </a:pPr>
            <a:r>
              <a:rPr lang="en-GB" dirty="0" smtClean="0"/>
              <a:t>RTS/CTS on</a:t>
            </a:r>
            <a:endParaRPr lang="en-US" dirty="0" smtClean="0"/>
          </a:p>
          <a:p>
            <a:pPr lvl="1">
              <a:buFont typeface="Arial" pitchFamily="34" charset="0"/>
              <a:buChar char="•"/>
            </a:pPr>
            <a:r>
              <a:rPr lang="en-GB" dirty="0" smtClean="0"/>
              <a:t>MCS = [0 , 8]</a:t>
            </a:r>
            <a:endParaRPr lang="en-US" dirty="0" smtClean="0"/>
          </a:p>
          <a:p>
            <a:pPr>
              <a:buFont typeface="Arial" pitchFamily="34" charset="0"/>
              <a:buChar char="•"/>
            </a:pPr>
            <a:endParaRPr lang="en-US" sz="2200" dirty="0" smtClean="0"/>
          </a:p>
          <a:p>
            <a:pPr>
              <a:buFont typeface="Arial" pitchFamily="34" charset="0"/>
              <a:buChar char="•"/>
            </a:pPr>
            <a:endParaRPr lang="en-US" dirty="0" smtClean="0"/>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頁尾版面配置區 4"/>
          <p:cNvSpPr>
            <a:spLocks noGrp="1"/>
          </p:cNvSpPr>
          <p:nvPr>
            <p:ph type="ftr" idx="14"/>
          </p:nvPr>
        </p:nvSpPr>
        <p:spPr/>
        <p:txBody>
          <a:bodyPr/>
          <a:lstStyle/>
          <a:p>
            <a:r>
              <a:rPr lang="en-GB" dirty="0" err="1" smtClean="0"/>
              <a:t>Chinghwa</a:t>
            </a:r>
            <a:r>
              <a:rPr lang="en-GB" dirty="0" smtClean="0"/>
              <a:t> Yu et al., </a:t>
            </a:r>
            <a:r>
              <a:rPr lang="en-GB" dirty="0" err="1" smtClean="0"/>
              <a:t>MediaTek</a:t>
            </a:r>
            <a:r>
              <a:rPr lang="en-GB" dirty="0" smtClean="0"/>
              <a:t>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sp>
        <p:nvSpPr>
          <p:cNvPr id="2970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9704" name="Rectangle 8"/>
          <p:cNvSpPr>
            <a:spLocks noChangeArrowheads="1"/>
          </p:cNvSpPr>
          <p:nvPr/>
        </p:nvSpPr>
        <p:spPr bwMode="auto">
          <a:xfrm>
            <a:off x="0" y="9302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79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33793" name="Group 29698"/>
          <p:cNvGrpSpPr>
            <a:grpSpLocks/>
          </p:cNvGrpSpPr>
          <p:nvPr/>
        </p:nvGrpSpPr>
        <p:grpSpPr bwMode="auto">
          <a:xfrm>
            <a:off x="4932040" y="5661248"/>
            <a:ext cx="1997075" cy="715963"/>
            <a:chOff x="0" y="0"/>
            <a:chExt cx="19980" cy="7164"/>
          </a:xfrm>
        </p:grpSpPr>
        <p:sp>
          <p:nvSpPr>
            <p:cNvPr id="282" name="Oval 282"/>
            <p:cNvSpPr>
              <a:spLocks noChangeArrowheads="1"/>
            </p:cNvSpPr>
            <p:nvPr/>
          </p:nvSpPr>
          <p:spPr bwMode="auto">
            <a:xfrm>
              <a:off x="0" y="2520"/>
              <a:ext cx="5619" cy="4572"/>
            </a:xfrm>
            <a:prstGeom prst="ellipse">
              <a:avLst/>
            </a:prstGeom>
            <a:solidFill>
              <a:srgbClr val="DDD8C2"/>
            </a:solidFill>
            <a:ln w="9525">
              <a:solidFill>
                <a:srgbClr val="4579B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600" b="0" i="0" u="none" strike="noStrike" cap="none" normalizeH="0" baseline="0" smtClean="0">
                  <a:ln>
                    <a:noFill/>
                  </a:ln>
                  <a:solidFill>
                    <a:srgbClr val="FFFFFF"/>
                  </a:solidFill>
                  <a:effectLst/>
                  <a:latin typeface="Calibri" pitchFamily="34" charset="0"/>
                  <a:cs typeface="Times New Roman" pitchFamily="18" charset="0"/>
                </a:rPr>
                <a:t>STA 1</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83" name="Oval 283"/>
            <p:cNvSpPr>
              <a:spLocks noChangeArrowheads="1"/>
            </p:cNvSpPr>
            <p:nvPr/>
          </p:nvSpPr>
          <p:spPr bwMode="auto">
            <a:xfrm>
              <a:off x="15408" y="2592"/>
              <a:ext cx="4572" cy="4572"/>
            </a:xfrm>
            <a:prstGeom prst="ellipse">
              <a:avLst/>
            </a:prstGeom>
            <a:gradFill rotWithShape="1">
              <a:gsLst>
                <a:gs pos="0">
                  <a:srgbClr val="2C5D98"/>
                </a:gs>
                <a:gs pos="80000">
                  <a:srgbClr val="3C7BC7"/>
                </a:gs>
                <a:gs pos="100000">
                  <a:srgbClr val="3A7CCB"/>
                </a:gs>
              </a:gsLst>
              <a:lin ang="16200000"/>
            </a:gradFill>
            <a:ln w="9525">
              <a:solidFill>
                <a:srgbClr val="4579B8"/>
              </a:solidFill>
              <a:round/>
              <a:headEnd/>
              <a:tailEnd/>
            </a:ln>
            <a:effectLst>
              <a:outerShdw dist="23000" dir="5400000" rotWithShape="0">
                <a:srgbClr val="000000">
                  <a:alpha val="34999"/>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600" b="0" i="0" u="none" strike="noStrike" cap="none" normalizeH="0" baseline="0" smtClean="0">
                  <a:ln>
                    <a:noFill/>
                  </a:ln>
                  <a:solidFill>
                    <a:srgbClr val="FFFFFF"/>
                  </a:solidFill>
                  <a:effectLst/>
                  <a:latin typeface="Calibri" pitchFamily="34" charset="0"/>
                  <a:cs typeface="Times New Roman" pitchFamily="18" charset="0"/>
                </a:rPr>
                <a:t>AP1</a:t>
              </a:r>
              <a:endParaRPr kumimoji="0" lang="en-US" altLang="ko-KR" sz="1800" b="0" i="0" u="none" strike="noStrike" cap="none" normalizeH="0" baseline="0" smtClean="0">
                <a:ln>
                  <a:noFill/>
                </a:ln>
                <a:solidFill>
                  <a:schemeClr val="tx1"/>
                </a:solidFill>
                <a:effectLst/>
                <a:latin typeface="Arial" pitchFamily="34" charset="0"/>
                <a:cs typeface="Arial" pitchFamily="34" charset="0"/>
              </a:endParaRPr>
            </a:p>
          </p:txBody>
        </p:sp>
        <p:sp>
          <p:nvSpPr>
            <p:cNvPr id="284" name="Straight Arrow Connector 284"/>
            <p:cNvSpPr>
              <a:spLocks noChangeShapeType="1"/>
            </p:cNvSpPr>
            <p:nvPr/>
          </p:nvSpPr>
          <p:spPr bwMode="auto">
            <a:xfrm flipH="1">
              <a:off x="5760" y="5112"/>
              <a:ext cx="9525" cy="0"/>
            </a:xfrm>
            <a:prstGeom prst="straightConnector1">
              <a:avLst/>
            </a:prstGeom>
            <a:noFill/>
            <a:ln w="25400">
              <a:solidFill>
                <a:srgbClr val="4F81BD"/>
              </a:solidFill>
              <a:round/>
              <a:headEnd/>
              <a:tailEnd type="arrow" w="med" len="me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endParaRPr lang="en-US"/>
            </a:p>
          </p:txBody>
        </p:sp>
        <p:sp>
          <p:nvSpPr>
            <p:cNvPr id="285" name="TextBox 12"/>
            <p:cNvSpPr txBox="1">
              <a:spLocks noChangeArrowheads="1"/>
            </p:cNvSpPr>
            <p:nvPr/>
          </p:nvSpPr>
          <p:spPr bwMode="auto">
            <a:xfrm>
              <a:off x="8421" y="0"/>
              <a:ext cx="2687" cy="2820"/>
            </a:xfrm>
            <a:prstGeom prst="rect">
              <a:avLst/>
            </a:prstGeom>
            <a:noFill/>
            <a:ln w="9525">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pic>
        <p:nvPicPr>
          <p:cNvPr id="20" name="图片 1" descr="Figure2.png"/>
          <p:cNvPicPr/>
          <p:nvPr/>
        </p:nvPicPr>
        <p:blipFill>
          <a:blip r:embed="rId2" cstate="print"/>
          <a:stretch>
            <a:fillRect/>
          </a:stretch>
        </p:blipFill>
        <p:spPr>
          <a:xfrm>
            <a:off x="3275856" y="5157192"/>
            <a:ext cx="5486400" cy="73406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en-US" dirty="0" smtClean="0"/>
              <a:t>Test 1b: MAC overhead without RTS/CTS </a:t>
            </a:r>
            <a:r>
              <a:rPr lang="en-US" dirty="0" smtClean="0"/>
              <a:t/>
            </a:r>
            <a:br>
              <a:rPr lang="en-US" dirty="0" smtClean="0"/>
            </a:br>
            <a:r>
              <a:rPr lang="en-US" dirty="0" smtClean="0"/>
              <a:t> Calibration Result</a:t>
            </a:r>
            <a:endParaRPr lang="en-US" dirty="0"/>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頁尾版面配置區 4"/>
          <p:cNvSpPr>
            <a:spLocks noGrp="1"/>
          </p:cNvSpPr>
          <p:nvPr>
            <p:ph type="ftr" idx="14"/>
          </p:nvPr>
        </p:nvSpPr>
        <p:spPr/>
        <p:txBody>
          <a:bodyPr/>
          <a:lstStyle/>
          <a:p>
            <a:r>
              <a:rPr lang="en-GB" smtClean="0"/>
              <a:t>Chinghwa Yu et al., MediaTek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graphicFrame>
        <p:nvGraphicFramePr>
          <p:cNvPr id="9" name="內容版面配置區 8"/>
          <p:cNvGraphicFramePr>
            <a:graphicFrameLocks noGrp="1"/>
          </p:cNvGraphicFramePr>
          <p:nvPr>
            <p:ph idx="1"/>
          </p:nvPr>
        </p:nvGraphicFramePr>
        <p:xfrm>
          <a:off x="179516" y="1981200"/>
          <a:ext cx="8784976" cy="3896073"/>
        </p:xfrm>
        <a:graphic>
          <a:graphicData uri="http://schemas.openxmlformats.org/drawingml/2006/table">
            <a:tbl>
              <a:tblPr>
                <a:tableStyleId>{5940675A-B579-460E-94D1-54222C63F5DA}</a:tableStyleId>
              </a:tblPr>
              <a:tblGrid>
                <a:gridCol w="1098122"/>
                <a:gridCol w="1098122"/>
                <a:gridCol w="1098122"/>
                <a:gridCol w="1098122"/>
                <a:gridCol w="1098122"/>
                <a:gridCol w="1098122"/>
                <a:gridCol w="1098122"/>
                <a:gridCol w="1098122"/>
              </a:tblGrid>
              <a:tr h="1107561">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Aggregation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(Number of MPDUs in A-MPDU)</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Data Rate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(MCS)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Application Packet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MSDU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MPDU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chemeClr val="tx1"/>
                        </a:solidFill>
                        <a:effectLst/>
                        <a:latin typeface="+mn-lt"/>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(Including MPDU delimiter and padding)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(Bytes)</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SimSun" pitchFamily="2" charset="-122"/>
                          <a:cs typeface="Gulim" pitchFamily="34" charset="-127"/>
                        </a:rPr>
                        <a:t>RTS Duration</a:t>
                      </a:r>
                      <a:endParaRPr kumimoji="0" lang="en-US" altLang="en-US" sz="1000" b="1" i="0" u="none" strike="noStrike" cap="none" normalizeH="0" baseline="0" dirty="0" smtClean="0">
                        <a:ln>
                          <a:noFill/>
                        </a:ln>
                        <a:solidFill>
                          <a:schemeClr val="tx1"/>
                        </a:solidFill>
                        <a:effectLst/>
                        <a:latin typeface="+mn-lt"/>
                        <a:ea typeface="Times New Roman" pitchFamily="18" charset="0"/>
                        <a:cs typeface="Gulim" pitchFamily="34" charset="-127"/>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t>
                      </a:r>
                      <a:r>
                        <a:rPr kumimoji="0" lang="en-GB" altLang="en-US" sz="1000" b="1" i="0" u="none" strike="noStrike" cap="none" normalizeH="0" baseline="0" dirty="0" smtClean="0">
                          <a:ln>
                            <a:noFill/>
                          </a:ln>
                          <a:solidFill>
                            <a:srgbClr val="000000"/>
                          </a:solidFill>
                          <a:effectLst/>
                          <a:latin typeface="+mn-lt"/>
                          <a:ea typeface="Times New Roman" pitchFamily="18" charset="0"/>
                          <a:cs typeface="Gulim" pitchFamily="34" charset="-127"/>
                        </a:rPr>
                        <a:t>Tcp2 - Tcp1</a:t>
                      </a:r>
                      <a:r>
                        <a:rPr kumimoji="0" lang="en-US" altLang="en-US" sz="1000" b="1" u="none" strike="noStrike" cap="none" normalizeH="0" baseline="0" dirty="0" smtClean="0">
                          <a:ln>
                            <a:noFill/>
                          </a:ln>
                          <a:effectLst/>
                          <a:latin typeface="+mn-lt"/>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CTS Duration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t>
                      </a:r>
                      <a:r>
                        <a:rPr kumimoji="0" lang="en-GB" altLang="en-US" sz="1000" b="1" i="0" u="none" strike="noStrike" cap="none" normalizeH="0" baseline="0" dirty="0" smtClean="0">
                          <a:ln>
                            <a:noFill/>
                          </a:ln>
                          <a:solidFill>
                            <a:srgbClr val="000000"/>
                          </a:solidFill>
                          <a:effectLst/>
                          <a:latin typeface="+mn-lt"/>
                          <a:ea typeface="Times New Roman" pitchFamily="18" charset="0"/>
                          <a:cs typeface="Gulim" pitchFamily="34" charset="-127"/>
                        </a:rPr>
                        <a:t>Tcp4 - Tcp3</a:t>
                      </a:r>
                      <a:r>
                        <a:rPr kumimoji="0" lang="en-US" altLang="en-US" sz="1000" b="1" u="none" strike="noStrike" cap="none" normalizeH="0" baseline="0" dirty="0" smtClean="0">
                          <a:ln>
                            <a:noFill/>
                          </a:ln>
                          <a:effectLst/>
                          <a:latin typeface="+mn-lt"/>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Frame Duration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t>
                      </a:r>
                      <a:r>
                        <a:rPr kumimoji="0" lang="en-GB" altLang="en-US" sz="1000" b="1" i="0" u="none" strike="noStrike" cap="none" normalizeH="0" baseline="0" dirty="0" smtClean="0">
                          <a:ln>
                            <a:noFill/>
                          </a:ln>
                          <a:solidFill>
                            <a:srgbClr val="000000"/>
                          </a:solidFill>
                          <a:effectLst/>
                          <a:latin typeface="+mn-lt"/>
                          <a:ea typeface="Times New Roman" pitchFamily="18" charset="0"/>
                          <a:cs typeface="Gulim" pitchFamily="34" charset="-127"/>
                        </a:rPr>
                        <a:t>Tcp6 - Tcp5</a:t>
                      </a:r>
                      <a:r>
                        <a:rPr kumimoji="0" lang="en-US" altLang="en-US" sz="1000" b="1" u="none" strike="noStrike" cap="none" normalizeH="0" baseline="0" dirty="0" smtClean="0">
                          <a:ln>
                            <a:noFill/>
                          </a:ln>
                          <a:effectLst/>
                          <a:latin typeface="+mn-lt"/>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52</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kern="1200" cap="none" normalizeH="0" baseline="0" dirty="0" smtClean="0">
                          <a:ln>
                            <a:noFill/>
                          </a:ln>
                          <a:solidFill>
                            <a:srgbClr val="FF0000"/>
                          </a:solidFill>
                          <a:effectLst/>
                          <a:latin typeface="+mn-lt"/>
                          <a:ea typeface="MS PGothic" pitchFamily="34" charset="-128"/>
                          <a:cs typeface="+mn-cs"/>
                        </a:rPr>
                        <a:t>44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1364</a:t>
                      </a: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52</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2592</a:t>
                      </a: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52</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3824</a:t>
                      </a: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52</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5056</a:t>
                      </a: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464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536</a:t>
                      </a:r>
                    </a:p>
                  </a:txBody>
                  <a:tcPr marL="91445" marR="91445" marT="45640" marB="45640" anchor="ctr" horzOverflow="overflow"/>
                </a:tc>
                <a:tc>
                  <a:txBody>
                    <a:bodyPr/>
                    <a:lstStyle/>
                    <a:p>
                      <a:pPr algn="ctr"/>
                      <a:r>
                        <a:rPr lang="en-US" sz="1000" b="1" dirty="0" smtClean="0">
                          <a:solidFill>
                            <a:srgbClr val="FF0000"/>
                          </a:solidFill>
                          <a:latin typeface="+mn-lt"/>
                        </a:rPr>
                        <a:t>52</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latin typeface="+mn-lt"/>
                        </a:rPr>
                        <a:t>44</a:t>
                      </a:r>
                      <a:endParaRPr lang="en-US" sz="1000" b="1" dirty="0">
                        <a:solidFill>
                          <a:srgbClr val="FF0000"/>
                        </a:solidFill>
                        <a:latin typeface="+mn-lt"/>
                      </a:endParaRPr>
                    </a:p>
                  </a:txBody>
                  <a:tcPr marL="91445" marR="91445" marT="45640" marB="45640" anchor="ctr" horzOverflow="overflow"/>
                </a:tc>
                <a:tc>
                  <a:txBody>
                    <a:bodyPr/>
                    <a:lstStyle/>
                    <a:p>
                      <a:pPr algn="ctr"/>
                      <a:r>
                        <a:rPr lang="en-US" sz="1000" b="1" dirty="0" smtClean="0">
                          <a:solidFill>
                            <a:srgbClr val="FF0000"/>
                          </a:solidFill>
                          <a:latin typeface="+mn-lt"/>
                        </a:rPr>
                        <a:t>152</a:t>
                      </a:r>
                      <a:endParaRPr lang="en-US" sz="1000" b="1" dirty="0">
                        <a:solidFill>
                          <a:srgbClr val="FF0000"/>
                        </a:solidFill>
                        <a:latin typeface="+mn-lt"/>
                      </a:endParaRP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52</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256</a:t>
                      </a: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52</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356</a:t>
                      </a:r>
                    </a:p>
                  </a:txBody>
                  <a:tcPr marL="91445" marR="91445" marT="45640" marB="45640" anchor="ctr" horzOverflow="overflow"/>
                </a:tc>
              </a:tr>
              <a:tr h="348564">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2036</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52</a:t>
                      </a: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FF0000"/>
                          </a:solidFill>
                          <a:effectLst/>
                          <a:latin typeface="+mn-lt"/>
                          <a:ea typeface="MS PGothic" pitchFamily="34" charset="-128"/>
                        </a:rPr>
                        <a:t>460</a:t>
                      </a:r>
                    </a:p>
                  </a:txBody>
                  <a:tcPr marL="91445" marR="91445" marT="45640" marB="45640" anchor="ctr" horzOverflow="overflow"/>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en-US" dirty="0" smtClean="0"/>
              <a:t>Test 1b: MAC overhead with RTS/CTS </a:t>
            </a:r>
            <a:r>
              <a:rPr lang="en-US" dirty="0" smtClean="0"/>
              <a:t/>
            </a:r>
            <a:br>
              <a:rPr lang="en-US" dirty="0" smtClean="0"/>
            </a:br>
            <a:r>
              <a:rPr lang="en-US" dirty="0" smtClean="0"/>
              <a:t> Calibration Result</a:t>
            </a:r>
            <a:endParaRPr lang="en-US" dirty="0"/>
          </a:p>
        </p:txBody>
      </p:sp>
      <p:sp>
        <p:nvSpPr>
          <p:cNvPr id="4" name="投影片編號版面配置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頁尾版面配置區 4"/>
          <p:cNvSpPr>
            <a:spLocks noGrp="1"/>
          </p:cNvSpPr>
          <p:nvPr>
            <p:ph type="ftr" idx="14"/>
          </p:nvPr>
        </p:nvSpPr>
        <p:spPr/>
        <p:txBody>
          <a:bodyPr/>
          <a:lstStyle/>
          <a:p>
            <a:r>
              <a:rPr lang="en-GB" smtClean="0"/>
              <a:t>Chinghwa Yu et al., MediaTek Inc.</a:t>
            </a:r>
            <a:endParaRPr lang="en-GB" dirty="0"/>
          </a:p>
        </p:txBody>
      </p:sp>
      <p:sp>
        <p:nvSpPr>
          <p:cNvPr id="6" name="日期版面配置區 5"/>
          <p:cNvSpPr>
            <a:spLocks noGrp="1"/>
          </p:cNvSpPr>
          <p:nvPr>
            <p:ph type="dt" idx="15"/>
          </p:nvPr>
        </p:nvSpPr>
        <p:spPr/>
        <p:txBody>
          <a:bodyPr/>
          <a:lstStyle/>
          <a:p>
            <a:r>
              <a:rPr lang="en-US" smtClean="0"/>
              <a:t>September 2014</a:t>
            </a:r>
            <a:endParaRPr lang="en-GB" dirty="0"/>
          </a:p>
        </p:txBody>
      </p:sp>
      <p:graphicFrame>
        <p:nvGraphicFramePr>
          <p:cNvPr id="9" name="內容版面配置區 8"/>
          <p:cNvGraphicFramePr>
            <a:graphicFrameLocks noGrp="1"/>
          </p:cNvGraphicFramePr>
          <p:nvPr>
            <p:ph idx="1"/>
          </p:nvPr>
        </p:nvGraphicFramePr>
        <p:xfrm>
          <a:off x="179516" y="1981200"/>
          <a:ext cx="8784970" cy="4098992"/>
        </p:xfrm>
        <a:graphic>
          <a:graphicData uri="http://schemas.openxmlformats.org/drawingml/2006/table">
            <a:tbl>
              <a:tblPr>
                <a:tableStyleId>{5940675A-B579-460E-94D1-54222C63F5DA}</a:tableStyleId>
              </a:tblPr>
              <a:tblGrid>
                <a:gridCol w="878497"/>
                <a:gridCol w="878497"/>
                <a:gridCol w="878497"/>
                <a:gridCol w="878497"/>
                <a:gridCol w="878497"/>
                <a:gridCol w="878497"/>
                <a:gridCol w="878497"/>
                <a:gridCol w="878497"/>
                <a:gridCol w="878497"/>
                <a:gridCol w="878497"/>
              </a:tblGrid>
              <a:tr h="1107561">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Average Time  Waiting for Medium</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(AIFSN = 3, CW = 15)</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(us)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Aggregation</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(Number of MPDUs in A-MPDU)</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Data Rate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(MCS)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Application Packet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MSDU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(Bytes)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MPDU Size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i="0" u="none" strike="noStrike" cap="none" normalizeH="0" baseline="0" dirty="0" smtClean="0">
                        <a:ln>
                          <a:noFill/>
                        </a:ln>
                        <a:solidFill>
                          <a:schemeClr val="tx1"/>
                        </a:solidFill>
                        <a:effectLst/>
                        <a:latin typeface="+mn-lt"/>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(Including MPDU delimiter and padding)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(Bytes)</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Expected Application Throughput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Simulation Application Throughput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Expected MAC Throughput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Simulation MAC Throughput </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n-US" sz="1000" b="1" u="none" strike="noStrike" cap="none" normalizeH="0" baseline="0" dirty="0" smtClean="0">
                        <a:ln>
                          <a:noFill/>
                        </a:ln>
                        <a:effectLst/>
                        <a:latin typeface="+mn-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(Mbps)</a:t>
                      </a:r>
                      <a:endParaRPr kumimoji="0" lang="en-US" altLang="en-US" sz="1000" b="1" i="0" u="none" strike="noStrike" cap="none" normalizeH="0" baseline="0" dirty="0" smtClean="0">
                        <a:ln>
                          <a:noFill/>
                        </a:ln>
                        <a:solidFill>
                          <a:srgbClr val="FFFFFF"/>
                        </a:solidFill>
                        <a:effectLst/>
                        <a:latin typeface="+mn-lt"/>
                        <a:ea typeface="MS PGothic" pitchFamily="34" charset="-128"/>
                      </a:endParaRPr>
                    </a:p>
                  </a:txBody>
                  <a:tcPr marL="91445" marR="91445" marT="45640" marB="4564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4.41248</a:t>
                      </a:r>
                    </a:p>
                  </a:txBody>
                  <a:tcPr marL="9525" marR="9525" marT="9525" marB="0" anchor="ctr"/>
                </a:tc>
                <a:tc>
                  <a:txBody>
                    <a:bodyPr/>
                    <a:lstStyle/>
                    <a:p>
                      <a:pPr algn="ctr"/>
                      <a:r>
                        <a:rPr lang="en-US" sz="1000" b="1" dirty="0" smtClean="0">
                          <a:solidFill>
                            <a:srgbClr val="FF0000"/>
                          </a:solidFill>
                          <a:latin typeface="+mn-lt"/>
                        </a:rPr>
                        <a:t>4.39909</a:t>
                      </a:r>
                      <a:endParaRPr lang="en-US" sz="1000" b="1" dirty="0">
                        <a:solidFill>
                          <a:srgbClr val="FF0000"/>
                        </a:solidFill>
                        <a:latin typeface="+mn-lt"/>
                      </a:endParaRPr>
                    </a:p>
                  </a:txBody>
                  <a:tcPr marL="91445" marR="91445" marT="45640" marB="45640" anchor="ctr" horzOverflow="overflow"/>
                </a:tc>
                <a:tc>
                  <a:txBody>
                    <a:bodyPr/>
                    <a:lstStyle/>
                    <a:p>
                      <a:pPr algn="ctr" fontAlgn="b"/>
                      <a:r>
                        <a:rPr lang="en-US" sz="1000" b="1" i="0" u="none" strike="noStrike" dirty="0">
                          <a:solidFill>
                            <a:srgbClr val="000000"/>
                          </a:solidFill>
                          <a:latin typeface="+mn-lt"/>
                        </a:rPr>
                        <a:t>4.75483</a:t>
                      </a:r>
                    </a:p>
                  </a:txBody>
                  <a:tcPr marL="9525" marR="9525" marT="9525" marB="0" anchor="ctr"/>
                </a:tc>
                <a:tc>
                  <a:txBody>
                    <a:bodyPr/>
                    <a:lstStyle/>
                    <a:p>
                      <a:pPr algn="ctr"/>
                      <a:r>
                        <a:rPr lang="en-US" sz="1000" b="1" dirty="0" smtClean="0">
                          <a:solidFill>
                            <a:srgbClr val="FF0000"/>
                          </a:solidFill>
                          <a:latin typeface="+mn-lt"/>
                        </a:rPr>
                        <a:t>4.74040</a:t>
                      </a:r>
                      <a:endParaRPr lang="en-US" sz="1000" b="1" dirty="0">
                        <a:solidFill>
                          <a:srgbClr val="FF0000"/>
                        </a:solidFill>
                        <a:latin typeface="+mn-lt"/>
                      </a:endParaRP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1036</a:t>
                      </a:r>
                    </a:p>
                  </a:txBody>
                  <a:tcPr marL="91445" marR="91445" marT="45640" marB="45640" anchor="ctr" horzOverflow="overflow"/>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i="0" u="none" strike="noStrike" dirty="0" smtClean="0">
                          <a:solidFill>
                            <a:srgbClr val="000000"/>
                          </a:solidFill>
                          <a:latin typeface="+mn-lt"/>
                        </a:rPr>
                        <a:t>5.29216</a:t>
                      </a:r>
                    </a:p>
                  </a:txBody>
                  <a:tcPr marL="9525" marR="9525" marT="9525" marB="0" anchor="ctr"/>
                </a:tc>
                <a:tc>
                  <a:txBody>
                    <a:bodyPr/>
                    <a:lstStyle/>
                    <a:p>
                      <a:pPr algn="ctr"/>
                      <a:r>
                        <a:rPr lang="en-US" sz="1000" b="1" dirty="0" smtClean="0">
                          <a:solidFill>
                            <a:srgbClr val="FF0000"/>
                          </a:solidFill>
                          <a:latin typeface="+mn-lt"/>
                        </a:rPr>
                        <a:t>5.28735</a:t>
                      </a:r>
                      <a:endParaRPr lang="en-US" sz="1000" b="1" dirty="0">
                        <a:solidFill>
                          <a:srgbClr val="FF0000"/>
                        </a:solidFill>
                        <a:latin typeface="+mn-lt"/>
                      </a:endParaRPr>
                    </a:p>
                  </a:txBody>
                  <a:tcPr marL="91445" marR="91445" marT="45640" marB="45640" anchor="ctr" horzOverflow="overflow"/>
                </a:tc>
                <a:tc>
                  <a:txBody>
                    <a:bodyPr/>
                    <a:lstStyle/>
                    <a:p>
                      <a:pPr algn="ctr" fontAlgn="b"/>
                      <a:r>
                        <a:rPr lang="en-US" sz="1000" b="1" i="0" u="none" strike="noStrike" dirty="0">
                          <a:solidFill>
                            <a:srgbClr val="000000"/>
                          </a:solidFill>
                          <a:latin typeface="+mn-lt"/>
                        </a:rPr>
                        <a:t>5.48979</a:t>
                      </a:r>
                    </a:p>
                  </a:txBody>
                  <a:tcPr marL="9525" marR="9525" marT="9525" marB="0" anchor="ctr"/>
                </a:tc>
                <a:tc>
                  <a:txBody>
                    <a:bodyPr/>
                    <a:lstStyle/>
                    <a:p>
                      <a:pPr algn="ctr"/>
                      <a:r>
                        <a:rPr lang="en-US" sz="1000" b="1" dirty="0" smtClean="0">
                          <a:solidFill>
                            <a:srgbClr val="FF0000"/>
                          </a:solidFill>
                          <a:latin typeface="+mn-lt"/>
                        </a:rPr>
                        <a:t>5.48480</a:t>
                      </a:r>
                      <a:endParaRPr lang="en-US" sz="1000" b="1" dirty="0">
                        <a:solidFill>
                          <a:srgbClr val="FF0000"/>
                        </a:solidFill>
                        <a:latin typeface="+mn-lt"/>
                      </a:endParaRP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5.64910</a:t>
                      </a:r>
                    </a:p>
                  </a:txBody>
                  <a:tcPr marL="9525" marR="9525" marT="9525" marB="0" anchor="ctr"/>
                </a:tc>
                <a:tc>
                  <a:txBody>
                    <a:bodyPr/>
                    <a:lstStyle/>
                    <a:p>
                      <a:pPr algn="ctr"/>
                      <a:r>
                        <a:rPr lang="en-US" sz="1000" b="1" dirty="0" smtClean="0">
                          <a:solidFill>
                            <a:srgbClr val="FF0000"/>
                          </a:solidFill>
                          <a:latin typeface="+mn-lt"/>
                        </a:rPr>
                        <a:t>5.64401</a:t>
                      </a:r>
                      <a:endParaRPr lang="en-US" sz="1000" b="1" dirty="0">
                        <a:solidFill>
                          <a:srgbClr val="FF0000"/>
                        </a:solidFill>
                        <a:latin typeface="+mn-lt"/>
                      </a:endParaRPr>
                    </a:p>
                  </a:txBody>
                  <a:tcPr marL="91445" marR="91445" marT="45640" marB="45640" anchor="ctr" horzOverflow="overflow"/>
                </a:tc>
                <a:tc>
                  <a:txBody>
                    <a:bodyPr/>
                    <a:lstStyle/>
                    <a:p>
                      <a:pPr algn="ctr" fontAlgn="b"/>
                      <a:r>
                        <a:rPr lang="en-US" sz="1000" b="1" i="0" u="none" strike="noStrike" dirty="0">
                          <a:solidFill>
                            <a:srgbClr val="000000"/>
                          </a:solidFill>
                          <a:latin typeface="+mn-lt"/>
                        </a:rPr>
                        <a:t>5.78801</a:t>
                      </a:r>
                    </a:p>
                  </a:txBody>
                  <a:tcPr marL="9525" marR="9525" marT="9525" marB="0" anchor="ctr"/>
                </a:tc>
                <a:tc>
                  <a:txBody>
                    <a:bodyPr/>
                    <a:lstStyle/>
                    <a:p>
                      <a:pPr algn="ctr"/>
                      <a:r>
                        <a:rPr lang="en-US" sz="1000" b="1" dirty="0" smtClean="0">
                          <a:solidFill>
                            <a:srgbClr val="FF0000"/>
                          </a:solidFill>
                          <a:latin typeface="+mn-lt"/>
                        </a:rPr>
                        <a:t>5.78280</a:t>
                      </a:r>
                      <a:endParaRPr lang="en-US" sz="1000" b="1" dirty="0">
                        <a:solidFill>
                          <a:srgbClr val="FF0000"/>
                        </a:solidFill>
                        <a:latin typeface="+mn-lt"/>
                      </a:endParaRP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0</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5.87069</a:t>
                      </a:r>
                    </a:p>
                  </a:txBody>
                  <a:tcPr marL="9525" marR="9525" marT="9525" marB="0" anchor="ctr"/>
                </a:tc>
                <a:tc>
                  <a:txBody>
                    <a:bodyPr/>
                    <a:lstStyle/>
                    <a:p>
                      <a:pPr algn="ctr"/>
                      <a:r>
                        <a:rPr lang="en-US" sz="1000" b="1" dirty="0" smtClean="0">
                          <a:solidFill>
                            <a:srgbClr val="FF0000"/>
                          </a:solidFill>
                          <a:latin typeface="+mn-lt"/>
                        </a:rPr>
                        <a:t>5.83701</a:t>
                      </a:r>
                      <a:endParaRPr lang="en-US" sz="1000" b="1" dirty="0">
                        <a:solidFill>
                          <a:srgbClr val="FF0000"/>
                        </a:solidFill>
                        <a:latin typeface="+mn-lt"/>
                      </a:endParaRPr>
                    </a:p>
                  </a:txBody>
                  <a:tcPr marL="91445" marR="91445" marT="45640" marB="45640" anchor="ctr" horzOverflow="overflow"/>
                </a:tc>
                <a:tc>
                  <a:txBody>
                    <a:bodyPr/>
                    <a:lstStyle/>
                    <a:p>
                      <a:pPr algn="ctr" fontAlgn="b"/>
                      <a:r>
                        <a:rPr lang="en-US" sz="1000" b="1" i="0" u="none" strike="noStrike" dirty="0">
                          <a:solidFill>
                            <a:srgbClr val="000000"/>
                          </a:solidFill>
                          <a:latin typeface="+mn-lt"/>
                        </a:rPr>
                        <a:t>5.95404</a:t>
                      </a:r>
                    </a:p>
                  </a:txBody>
                  <a:tcPr marL="9525" marR="9525" marT="9525" marB="0" anchor="ctr"/>
                </a:tc>
                <a:tc>
                  <a:txBody>
                    <a:bodyPr/>
                    <a:lstStyle/>
                    <a:p>
                      <a:pPr algn="ctr"/>
                      <a:r>
                        <a:rPr lang="en-US" sz="1000" b="1" dirty="0" smtClean="0">
                          <a:solidFill>
                            <a:srgbClr val="FF0000"/>
                          </a:solidFill>
                          <a:latin typeface="+mn-lt"/>
                        </a:rPr>
                        <a:t>5.94400</a:t>
                      </a:r>
                      <a:endParaRPr lang="en-US" sz="1000" b="1" dirty="0">
                        <a:solidFill>
                          <a:srgbClr val="FF0000"/>
                        </a:solidFill>
                        <a:latin typeface="+mn-lt"/>
                      </a:endParaRP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464</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536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15.77896</a:t>
                      </a:r>
                    </a:p>
                  </a:txBody>
                  <a:tcPr marL="9525" marR="9525" marT="9525" marB="0" anchor="ctr"/>
                </a:tc>
                <a:tc>
                  <a:txBody>
                    <a:bodyPr/>
                    <a:lstStyle/>
                    <a:p>
                      <a:pPr algn="ctr"/>
                      <a:r>
                        <a:rPr lang="en-US" sz="1000" b="1" dirty="0" smtClean="0">
                          <a:solidFill>
                            <a:srgbClr val="FF0000"/>
                          </a:solidFill>
                          <a:latin typeface="+mn-lt"/>
                        </a:rPr>
                        <a:t>15.78565</a:t>
                      </a:r>
                      <a:endParaRPr lang="en-US" sz="1000" b="1" dirty="0">
                        <a:solidFill>
                          <a:srgbClr val="FF0000"/>
                        </a:solidFill>
                        <a:latin typeface="+mn-lt"/>
                      </a:endParaRPr>
                    </a:p>
                  </a:txBody>
                  <a:tcPr marL="91445" marR="91445" marT="45640" marB="45640" anchor="ctr" horzOverflow="overflow"/>
                </a:tc>
                <a:tc>
                  <a:txBody>
                    <a:bodyPr/>
                    <a:lstStyle/>
                    <a:p>
                      <a:pPr algn="ctr" fontAlgn="b"/>
                      <a:r>
                        <a:rPr lang="en-US" sz="1000" b="1" i="0" u="none" strike="noStrike" dirty="0">
                          <a:solidFill>
                            <a:srgbClr val="000000"/>
                          </a:solidFill>
                          <a:latin typeface="+mn-lt"/>
                        </a:rPr>
                        <a:t>17.00319</a:t>
                      </a:r>
                    </a:p>
                  </a:txBody>
                  <a:tcPr marL="9525" marR="9525" marT="9525" marB="0" anchor="ctr"/>
                </a:tc>
                <a:tc>
                  <a:txBody>
                    <a:bodyPr/>
                    <a:lstStyle/>
                    <a:p>
                      <a:pPr algn="ctr"/>
                      <a:r>
                        <a:rPr lang="en-US" sz="1000" b="1" dirty="0" smtClean="0">
                          <a:solidFill>
                            <a:srgbClr val="FF0000"/>
                          </a:solidFill>
                          <a:latin typeface="+mn-lt"/>
                        </a:rPr>
                        <a:t>17.01040</a:t>
                      </a:r>
                      <a:endParaRPr lang="en-US" sz="1000" b="1" dirty="0">
                        <a:solidFill>
                          <a:srgbClr val="FF0000"/>
                        </a:solidFill>
                        <a:latin typeface="+mn-lt"/>
                      </a:endParaRP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1036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26.84769</a:t>
                      </a:r>
                    </a:p>
                  </a:txBody>
                  <a:tcPr marL="9525" marR="9525" marT="9525" marB="0" anchor="ctr"/>
                </a:tc>
                <a:tc>
                  <a:txBody>
                    <a:bodyPr/>
                    <a:lstStyle/>
                    <a:p>
                      <a:pPr algn="ctr"/>
                      <a:r>
                        <a:rPr lang="en-US" sz="1000" b="1" dirty="0" smtClean="0">
                          <a:solidFill>
                            <a:srgbClr val="FF0000"/>
                          </a:solidFill>
                          <a:latin typeface="+mn-lt"/>
                        </a:rPr>
                        <a:t>26.89637</a:t>
                      </a:r>
                      <a:endParaRPr lang="en-US" sz="1000" b="1" dirty="0">
                        <a:solidFill>
                          <a:srgbClr val="FF0000"/>
                        </a:solidFill>
                        <a:latin typeface="+mn-lt"/>
                      </a:endParaRPr>
                    </a:p>
                  </a:txBody>
                  <a:tcPr marL="91445" marR="91445" marT="45640" marB="45640" anchor="ctr" horzOverflow="overflow"/>
                </a:tc>
                <a:tc>
                  <a:txBody>
                    <a:bodyPr/>
                    <a:lstStyle/>
                    <a:p>
                      <a:pPr algn="ctr" fontAlgn="b"/>
                      <a:r>
                        <a:rPr lang="en-US" sz="1000" b="1" i="0" u="none" strike="noStrike" dirty="0">
                          <a:solidFill>
                            <a:srgbClr val="000000"/>
                          </a:solidFill>
                          <a:latin typeface="+mn-lt"/>
                        </a:rPr>
                        <a:t>27.85030</a:t>
                      </a:r>
                    </a:p>
                  </a:txBody>
                  <a:tcPr marL="9525" marR="9525" marT="9525" marB="0" anchor="ctr"/>
                </a:tc>
                <a:tc>
                  <a:txBody>
                    <a:bodyPr/>
                    <a:lstStyle/>
                    <a:p>
                      <a:pPr algn="ctr"/>
                      <a:r>
                        <a:rPr lang="en-US" sz="1000" b="1" dirty="0" smtClean="0">
                          <a:solidFill>
                            <a:srgbClr val="FF0000"/>
                          </a:solidFill>
                          <a:latin typeface="+mn-lt"/>
                        </a:rPr>
                        <a:t>27.90080</a:t>
                      </a:r>
                      <a:endParaRPr lang="en-US" sz="1000" b="1" dirty="0">
                        <a:solidFill>
                          <a:srgbClr val="FF0000"/>
                        </a:solidFill>
                        <a:latin typeface="+mn-lt"/>
                      </a:endParaRP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1464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1536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34.72795</a:t>
                      </a:r>
                    </a:p>
                  </a:txBody>
                  <a:tcPr marL="9525" marR="9525" marT="9525" marB="0" anchor="ctr"/>
                </a:tc>
                <a:tc>
                  <a:txBody>
                    <a:bodyPr/>
                    <a:lstStyle/>
                    <a:p>
                      <a:pPr algn="ctr"/>
                      <a:r>
                        <a:rPr lang="en-US" sz="1000" b="1" dirty="0" smtClean="0">
                          <a:solidFill>
                            <a:srgbClr val="FF0000"/>
                          </a:solidFill>
                          <a:latin typeface="+mn-lt"/>
                        </a:rPr>
                        <a:t>34.61599</a:t>
                      </a:r>
                      <a:endParaRPr lang="en-US" sz="1000" b="1" dirty="0">
                        <a:solidFill>
                          <a:srgbClr val="FF0000"/>
                        </a:solidFill>
                        <a:latin typeface="+mn-lt"/>
                      </a:endParaRPr>
                    </a:p>
                  </a:txBody>
                  <a:tcPr marL="91445" marR="91445" marT="45640" marB="45640" anchor="ctr" horzOverflow="overflow"/>
                </a:tc>
                <a:tc>
                  <a:txBody>
                    <a:bodyPr/>
                    <a:lstStyle/>
                    <a:p>
                      <a:pPr algn="ctr" fontAlgn="b"/>
                      <a:r>
                        <a:rPr lang="en-US" sz="1000" b="1" i="0" u="none" strike="noStrike" dirty="0">
                          <a:solidFill>
                            <a:srgbClr val="000000"/>
                          </a:solidFill>
                          <a:latin typeface="+mn-lt"/>
                        </a:rPr>
                        <a:t>35.58191</a:t>
                      </a:r>
                    </a:p>
                  </a:txBody>
                  <a:tcPr marL="9525" marR="9525" marT="9525" marB="0" anchor="ctr"/>
                </a:tc>
                <a:tc>
                  <a:txBody>
                    <a:bodyPr/>
                    <a:lstStyle/>
                    <a:p>
                      <a:pPr algn="ctr"/>
                      <a:r>
                        <a:rPr lang="en-US" sz="1000" b="1" dirty="0" smtClean="0">
                          <a:solidFill>
                            <a:srgbClr val="FF0000"/>
                          </a:solidFill>
                          <a:latin typeface="+mn-lt"/>
                        </a:rPr>
                        <a:t>35.46720</a:t>
                      </a:r>
                      <a:endParaRPr lang="en-US" sz="1000" b="1" dirty="0">
                        <a:solidFill>
                          <a:srgbClr val="FF0000"/>
                        </a:solidFill>
                        <a:latin typeface="+mn-lt"/>
                      </a:endParaRPr>
                    </a:p>
                  </a:txBody>
                  <a:tcPr marL="9525" marR="9525" marT="9525" marB="0" anchor="ctr" horzOverflow="overflow"/>
                </a:tc>
              </a:tr>
              <a:tr h="348564">
                <a:tc>
                  <a:txBody>
                    <a:bodyPr/>
                    <a:lstStyle/>
                    <a:p>
                      <a:pPr algn="ctr"/>
                      <a:r>
                        <a:rPr lang="en-US" sz="1000" b="1" dirty="0" smtClean="0">
                          <a:latin typeface="+mn-lt"/>
                        </a:rPr>
                        <a:t>110.5</a:t>
                      </a:r>
                      <a:endParaRPr lang="en-US" sz="1000" b="1" dirty="0">
                        <a:latin typeface="+mn-lt"/>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2</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u="none" strike="noStrike" cap="none" normalizeH="0" baseline="0" dirty="0" smtClean="0">
                          <a:ln>
                            <a:noFill/>
                          </a:ln>
                          <a:effectLst/>
                          <a:latin typeface="+mn-lt"/>
                        </a:rPr>
                        <a:t>8</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lvl1pPr>
                        <a:spcBef>
                          <a:spcPct val="20000"/>
                        </a:spcBef>
                        <a:defRPr sz="2000" b="1">
                          <a:solidFill>
                            <a:schemeClr val="tx1"/>
                          </a:solidFill>
                          <a:latin typeface="Times New Roman" pitchFamily="18" charset="0"/>
                          <a:ea typeface="MS PGothic" pitchFamily="34" charset="-128"/>
                        </a:defRPr>
                      </a:lvl1pPr>
                      <a:lvl2pPr marL="742950" indent="-285750">
                        <a:spcBef>
                          <a:spcPct val="20000"/>
                        </a:spcBef>
                        <a:defRPr>
                          <a:solidFill>
                            <a:schemeClr val="tx1"/>
                          </a:solidFill>
                          <a:latin typeface="Times New Roman" pitchFamily="18" charset="0"/>
                          <a:ea typeface="MS PGothic" pitchFamily="34" charset="-128"/>
                        </a:defRPr>
                      </a:lvl2pPr>
                      <a:lvl3pPr marL="1143000" indent="-228600">
                        <a:spcBef>
                          <a:spcPct val="20000"/>
                        </a:spcBef>
                        <a:defRPr sz="1600">
                          <a:solidFill>
                            <a:schemeClr val="tx1"/>
                          </a:solidFill>
                          <a:latin typeface="Times New Roman" pitchFamily="18" charset="0"/>
                          <a:ea typeface="MS PGothic" pitchFamily="34" charset="-128"/>
                        </a:defRPr>
                      </a:lvl3pPr>
                      <a:lvl4pPr marL="1600200" indent="-228600">
                        <a:spcBef>
                          <a:spcPct val="20000"/>
                        </a:spcBef>
                        <a:defRPr sz="1400">
                          <a:solidFill>
                            <a:schemeClr val="tx1"/>
                          </a:solidFill>
                          <a:latin typeface="Times New Roman" pitchFamily="18" charset="0"/>
                          <a:ea typeface="MS PGothic" pitchFamily="34" charset="-128"/>
                        </a:defRPr>
                      </a:lvl4pPr>
                      <a:lvl5pPr marL="2057400" indent="-228600">
                        <a:spcBef>
                          <a:spcPct val="20000"/>
                        </a:spcBef>
                        <a:defRPr sz="14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defRPr sz="1400">
                          <a:solidFill>
                            <a:schemeClr val="tx1"/>
                          </a:solidFill>
                          <a:latin typeface="Times New Roman" pitchFamily="18" charset="0"/>
                          <a:ea typeface="MS PGothic"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chemeClr val="tx1"/>
                          </a:solidFill>
                          <a:effectLst/>
                          <a:latin typeface="+mn-lt"/>
                          <a:ea typeface="MS PGothic" pitchFamily="34" charset="-128"/>
                        </a:rPr>
                        <a:t>1964</a:t>
                      </a:r>
                      <a:endParaRPr kumimoji="0" lang="en-US" altLang="en-US" sz="1000" b="1" i="0" u="none" strike="noStrike" cap="none" normalizeH="0" baseline="0" dirty="0" smtClean="0">
                        <a:ln>
                          <a:noFill/>
                        </a:ln>
                        <a:solidFill>
                          <a:srgbClr val="000000"/>
                        </a:solidFill>
                        <a:effectLst/>
                        <a:latin typeface="+mn-lt"/>
                        <a:ea typeface="MS PGothic" pitchFamily="34" charset="-128"/>
                      </a:endParaRP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2000</a:t>
                      </a:r>
                    </a:p>
                  </a:txBody>
                  <a:tcPr marL="91445" marR="91445" marT="45640" marB="45640"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dirty="0" smtClean="0">
                          <a:ln>
                            <a:noFill/>
                          </a:ln>
                          <a:solidFill>
                            <a:srgbClr val="000000"/>
                          </a:solidFill>
                          <a:effectLst/>
                          <a:latin typeface="+mn-lt"/>
                          <a:ea typeface="MS PGothic" pitchFamily="34" charset="-128"/>
                        </a:rPr>
                        <a:t>2036</a:t>
                      </a:r>
                    </a:p>
                  </a:txBody>
                  <a:tcPr marL="91445" marR="91445" marT="45640" marB="45640" anchor="ctr" horzOverflow="overflow"/>
                </a:tc>
                <a:tc>
                  <a:txBody>
                    <a:bodyPr/>
                    <a:lstStyle/>
                    <a:p>
                      <a:pPr algn="ctr" fontAlgn="b"/>
                      <a:r>
                        <a:rPr lang="en-US" sz="1000" b="1" i="0" u="none" strike="noStrike" dirty="0">
                          <a:solidFill>
                            <a:srgbClr val="000000"/>
                          </a:solidFill>
                          <a:latin typeface="+mn-lt"/>
                        </a:rPr>
                        <a:t>40.36480</a:t>
                      </a:r>
                    </a:p>
                  </a:txBody>
                  <a:tcPr marL="9525" marR="9525" marT="9525" marB="0" anchor="ctr"/>
                </a:tc>
                <a:tc>
                  <a:txBody>
                    <a:bodyPr/>
                    <a:lstStyle/>
                    <a:p>
                      <a:pPr algn="ctr"/>
                      <a:r>
                        <a:rPr lang="en-US" sz="1000" b="1" dirty="0" smtClean="0">
                          <a:solidFill>
                            <a:srgbClr val="FF0000"/>
                          </a:solidFill>
                          <a:latin typeface="+mn-lt"/>
                        </a:rPr>
                        <a:t>40.24157</a:t>
                      </a:r>
                      <a:endParaRPr lang="en-US" sz="1000" b="1" dirty="0">
                        <a:solidFill>
                          <a:srgbClr val="FF0000"/>
                        </a:solidFill>
                        <a:latin typeface="+mn-lt"/>
                      </a:endParaRPr>
                    </a:p>
                  </a:txBody>
                  <a:tcPr marL="91445" marR="91445" marT="45640" marB="45640" anchor="ctr" horzOverflow="overflow"/>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i="0" u="none" strike="noStrike" dirty="0" smtClean="0">
                          <a:solidFill>
                            <a:srgbClr val="000000"/>
                          </a:solidFill>
                          <a:latin typeface="+mn-lt"/>
                        </a:rPr>
                        <a:t>41.10469</a:t>
                      </a:r>
                    </a:p>
                  </a:txBody>
                  <a:tcPr marL="9525" marR="9525" marT="9525" marB="0" anchor="ctr"/>
                </a:tc>
                <a:tc>
                  <a:txBody>
                    <a:bodyPr/>
                    <a:lstStyle/>
                    <a:p>
                      <a:pPr algn="ctr" fontAlgn="b"/>
                      <a:r>
                        <a:rPr lang="en-US" sz="1000" b="1" i="0" u="none" strike="noStrike" dirty="0" smtClean="0">
                          <a:solidFill>
                            <a:srgbClr val="FF0000"/>
                          </a:solidFill>
                          <a:latin typeface="+mn-lt"/>
                        </a:rPr>
                        <a:t>40.97920</a:t>
                      </a:r>
                      <a:endParaRPr lang="en-US" sz="1000" b="1" i="0" u="none" strike="noStrike" dirty="0">
                        <a:solidFill>
                          <a:srgbClr val="FF0000"/>
                        </a:solidFill>
                        <a:latin typeface="+mn-lt"/>
                      </a:endParaRPr>
                    </a:p>
                  </a:txBody>
                  <a:tcPr marL="9525" marR="9525" marT="9525" marB="0" anchor="ct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2623</TotalTime>
  <Words>1806</Words>
  <Application>Microsoft Office PowerPoint</Application>
  <PresentationFormat>如螢幕大小 (4:3)</PresentationFormat>
  <Paragraphs>750</Paragraphs>
  <Slides>16</Slides>
  <Notes>2</Notes>
  <HiddenSlides>0</HiddenSlides>
  <MMClips>0</MMClips>
  <ScaleCrop>false</ScaleCrop>
  <HeadingPairs>
    <vt:vector size="6" baseType="variant">
      <vt:variant>
        <vt:lpstr>佈景主題</vt:lpstr>
      </vt:variant>
      <vt:variant>
        <vt:i4>1</vt:i4>
      </vt:variant>
      <vt:variant>
        <vt:lpstr>內嵌 OLE 伺服程式</vt:lpstr>
      </vt:variant>
      <vt:variant>
        <vt:i4>1</vt:i4>
      </vt:variant>
      <vt:variant>
        <vt:lpstr>投影片標題</vt:lpstr>
      </vt:variant>
      <vt:variant>
        <vt:i4>16</vt:i4>
      </vt:variant>
    </vt:vector>
  </HeadingPairs>
  <TitlesOfParts>
    <vt:vector size="18" baseType="lpstr">
      <vt:lpstr>802-11-Submission</vt:lpstr>
      <vt:lpstr>Document</vt:lpstr>
      <vt:lpstr>MAC Calibration Result</vt:lpstr>
      <vt:lpstr>Abstract</vt:lpstr>
      <vt:lpstr>Outline</vt:lpstr>
      <vt:lpstr>Test 1a: MAC overhead without RTS/CTS</vt:lpstr>
      <vt:lpstr>Test 1a: MAC overhead without RTS/CTS  Calibration Result</vt:lpstr>
      <vt:lpstr>Test 1a: MAC overhead without RTS/CTS   Calibration Result</vt:lpstr>
      <vt:lpstr>Test 1b: MAC overhead with RTS/CTS</vt:lpstr>
      <vt:lpstr>Test 1b: MAC overhead without RTS/CTS   Calibration Result</vt:lpstr>
      <vt:lpstr>Test 1b: MAC overhead with RTS/CTS   Calibration Result</vt:lpstr>
      <vt:lpstr>Test 2a: Deferral Test 1</vt:lpstr>
      <vt:lpstr>Test 2a: Deferral Test 1 Calibration Result</vt:lpstr>
      <vt:lpstr>Test 2b: Deferral Test 2</vt:lpstr>
      <vt:lpstr>Test 2b: Deferral Test 2 Calibration Result</vt:lpstr>
      <vt:lpstr>Test 3: NAV Deferral</vt:lpstr>
      <vt:lpstr>Test 3: NAV Deferral Calibration Result</vt:lpstr>
      <vt:lpstr>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Calibration Result</dc:title>
  <dc:creator>Chinghwa Yu</dc:creator>
  <cp:lastModifiedBy>Mediatek</cp:lastModifiedBy>
  <cp:revision>277</cp:revision>
  <cp:lastPrinted>1601-01-01T00:00:00Z</cp:lastPrinted>
  <dcterms:created xsi:type="dcterms:W3CDTF">2014-05-14T23:09:06Z</dcterms:created>
  <dcterms:modified xsi:type="dcterms:W3CDTF">2014-09-15T14:22:46Z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