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65" r:id="rId3"/>
    <p:sldId id="266" r:id="rId4"/>
    <p:sldId id="280" r:id="rId5"/>
    <p:sldId id="271" r:id="rId6"/>
    <p:sldId id="281" r:id="rId7"/>
    <p:sldId id="279" r:id="rId8"/>
    <p:sldId id="286" r:id="rId9"/>
    <p:sldId id="284" r:id="rId10"/>
    <p:sldId id="282" r:id="rId11"/>
    <p:sldId id="288" r:id="rId12"/>
    <p:sldId id="283" r:id="rId13"/>
    <p:sldId id="289" r:id="rId14"/>
    <p:sldId id="290" r:id="rId15"/>
    <p:sldId id="291" r:id="rId16"/>
    <p:sldId id="292" r:id="rId17"/>
    <p:sldId id="293" r:id="rId18"/>
    <p:sldId id="294" r:id="rId19"/>
    <p:sldId id="285" r:id="rId20"/>
    <p:sldId id="287"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14" y="7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4" d="100"/>
          <a:sy n="64" d="100"/>
        </p:scale>
        <p:origin x="-3282"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11-14/xxx-00-00axr0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Chinghwa Yu et al., MediaTek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11-14/xxx-00-00axr0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Chinghwa Yu et al., MediaTek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11-14/xxx-00-00axr0</a:t>
            </a:r>
            <a:endParaRPr lang="en-US"/>
          </a:p>
        </p:txBody>
      </p:sp>
      <p:sp>
        <p:nvSpPr>
          <p:cNvPr id="5" name="Rectangle 3"/>
          <p:cNvSpPr>
            <a:spLocks noGrp="1" noChangeArrowheads="1"/>
          </p:cNvSpPr>
          <p:nvPr>
            <p:ph type="dt"/>
          </p:nvPr>
        </p:nvSpPr>
        <p:spPr>
          <a:ln/>
        </p:spPr>
        <p:txBody>
          <a:bodyPr/>
          <a:lstStyle/>
          <a:p>
            <a:r>
              <a:rPr lang="en-US" smtClean="0"/>
              <a:t>September 2014</a:t>
            </a:r>
            <a:endParaRPr lang="en-US"/>
          </a:p>
        </p:txBody>
      </p:sp>
      <p:sp>
        <p:nvSpPr>
          <p:cNvPr id="6" name="Rectangle 6"/>
          <p:cNvSpPr>
            <a:spLocks noGrp="1" noChangeArrowheads="1"/>
          </p:cNvSpPr>
          <p:nvPr>
            <p:ph type="ftr"/>
          </p:nvPr>
        </p:nvSpPr>
        <p:spPr>
          <a:ln/>
        </p:spPr>
        <p:txBody>
          <a:bodyPr/>
          <a:lstStyle/>
          <a:p>
            <a:r>
              <a:rPr lang="en-US" smtClean="0"/>
              <a:t>Chinghwa Yu et al., MediaTek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1154113" y="701675"/>
            <a:ext cx="4624387" cy="3467100"/>
          </a:xfrm>
        </p:spPr>
      </p:sp>
      <p:sp>
        <p:nvSpPr>
          <p:cNvPr id="3" name="備忘稿版面配置區 2"/>
          <p:cNvSpPr>
            <a:spLocks noGrp="1"/>
          </p:cNvSpPr>
          <p:nvPr>
            <p:ph type="body" idx="1"/>
          </p:nvPr>
        </p:nvSpPr>
        <p:spPr/>
        <p:txBody>
          <a:bodyPr>
            <a:normAutofit/>
          </a:bodyPr>
          <a:lstStyle/>
          <a:p>
            <a:endParaRPr lang="en-US" dirty="0"/>
          </a:p>
        </p:txBody>
      </p:sp>
      <p:sp>
        <p:nvSpPr>
          <p:cNvPr id="4" name="頁首版面配置區 3"/>
          <p:cNvSpPr>
            <a:spLocks noGrp="1"/>
          </p:cNvSpPr>
          <p:nvPr>
            <p:ph type="hdr" idx="10"/>
          </p:nvPr>
        </p:nvSpPr>
        <p:spPr/>
        <p:txBody>
          <a:bodyPr/>
          <a:lstStyle/>
          <a:p>
            <a:r>
              <a:rPr lang="en-US" smtClean="0"/>
              <a:t>doc.: IEEE 11-14/xxx-00-00axr0</a:t>
            </a:r>
            <a:endParaRPr lang="en-US"/>
          </a:p>
        </p:txBody>
      </p:sp>
      <p:sp>
        <p:nvSpPr>
          <p:cNvPr id="5" name="日期版面配置區 4"/>
          <p:cNvSpPr>
            <a:spLocks noGrp="1"/>
          </p:cNvSpPr>
          <p:nvPr>
            <p:ph type="dt" idx="11"/>
          </p:nvPr>
        </p:nvSpPr>
        <p:spPr/>
        <p:txBody>
          <a:bodyPr/>
          <a:lstStyle/>
          <a:p>
            <a:r>
              <a:rPr lang="en-US" smtClean="0"/>
              <a:t>September 2014</a:t>
            </a:r>
            <a:endParaRPr lang="en-US"/>
          </a:p>
        </p:txBody>
      </p:sp>
      <p:sp>
        <p:nvSpPr>
          <p:cNvPr id="6" name="頁尾版面配置區 5"/>
          <p:cNvSpPr>
            <a:spLocks noGrp="1"/>
          </p:cNvSpPr>
          <p:nvPr>
            <p:ph type="ftr" idx="12"/>
          </p:nvPr>
        </p:nvSpPr>
        <p:spPr/>
        <p:txBody>
          <a:bodyPr/>
          <a:lstStyle/>
          <a:p>
            <a:r>
              <a:rPr lang="en-US" smtClean="0"/>
              <a:t>Chinghwa Yu et al., MediaTek Inc.</a:t>
            </a:r>
            <a:endParaRPr lang="en-US"/>
          </a:p>
        </p:txBody>
      </p:sp>
      <p:sp>
        <p:nvSpPr>
          <p:cNvPr id="7" name="投影片編號版面配置區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TW" altLang="en-US" smtClean="0"/>
              <a:t>按一下以編輯母片標題樣式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5" name="Date Placeholder 4"/>
          <p:cNvSpPr>
            <a:spLocks noGrp="1"/>
          </p:cNvSpPr>
          <p:nvPr>
            <p:ph type="dt" idx="10"/>
          </p:nvPr>
        </p:nvSpPr>
        <p:spPr/>
        <p:txBody>
          <a:bodyPr/>
          <a:lstStyle>
            <a:lvl1pPr>
              <a:defRPr/>
            </a:lvl1pPr>
          </a:lstStyle>
          <a:p>
            <a:r>
              <a:rPr lang="en-US" smtClean="0"/>
              <a:t>September 2014</a:t>
            </a:r>
            <a:endParaRPr lang="en-GB" dirty="0"/>
          </a:p>
        </p:txBody>
      </p:sp>
      <p:sp>
        <p:nvSpPr>
          <p:cNvPr id="6" name="Footer Placeholder 5"/>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7" name="Date Placeholder 6"/>
          <p:cNvSpPr>
            <a:spLocks noGrp="1"/>
          </p:cNvSpPr>
          <p:nvPr>
            <p:ph type="dt" idx="10"/>
          </p:nvPr>
        </p:nvSpPr>
        <p:spPr/>
        <p:txBody>
          <a:bodyPr/>
          <a:lstStyle>
            <a:lvl1pPr>
              <a:defRPr/>
            </a:lvl1pPr>
          </a:lstStyle>
          <a:p>
            <a:r>
              <a:rPr lang="en-US" smtClean="0"/>
              <a:t>September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Date Placeholder 2"/>
          <p:cNvSpPr>
            <a:spLocks noGrp="1"/>
          </p:cNvSpPr>
          <p:nvPr>
            <p:ph type="dt" idx="10"/>
          </p:nvPr>
        </p:nvSpPr>
        <p:spPr/>
        <p:txBody>
          <a:bodyPr/>
          <a:lstStyle>
            <a:lvl1pPr>
              <a:defRPr/>
            </a:lvl1pPr>
          </a:lstStyle>
          <a:p>
            <a:r>
              <a:rPr lang="en-US" smtClean="0"/>
              <a:t>September 2014</a:t>
            </a:r>
            <a:endParaRPr lang="en-GB" dirty="0"/>
          </a:p>
        </p:txBody>
      </p:sp>
      <p:sp>
        <p:nvSpPr>
          <p:cNvPr id="4" name="Footer Placeholder 3"/>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2014</a:t>
            </a:r>
            <a:endParaRPr lang="en-GB" dirty="0"/>
          </a:p>
        </p:txBody>
      </p:sp>
      <p:sp>
        <p:nvSpPr>
          <p:cNvPr id="3" name="Footer Placeholder 2"/>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TW" altLang="en-US" smtClean="0"/>
              <a:t>按一下以編輯母片標題樣式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Chinghwa Yu et al., </a:t>
            </a:r>
            <a:r>
              <a:rPr lang="en-GB" dirty="0" err="1" smtClean="0"/>
              <a:t>MediaTek</a:t>
            </a:r>
            <a:r>
              <a:rPr lang="en-GB" dirty="0" smtClean="0"/>
              <a:t>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11-14/xxx-00-00axr0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MAC Calibration Result</a:t>
            </a:r>
            <a:endParaRPr lang="en-GB" dirty="0"/>
          </a:p>
        </p:txBody>
      </p:sp>
      <p:sp>
        <p:nvSpPr>
          <p:cNvPr id="3074" name="Rectangle 2"/>
          <p:cNvSpPr>
            <a:spLocks noGrp="1" noChangeArrowheads="1"/>
          </p:cNvSpPr>
          <p:nvPr>
            <p:ph type="body" idx="1"/>
          </p:nvPr>
        </p:nvSpPr>
        <p:spPr>
          <a:xfrm>
            <a:off x="685800" y="16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2014-09-07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9"/>
          <p:cNvGraphicFramePr>
            <a:graphicFrameLocks/>
          </p:cNvGraphicFramePr>
          <p:nvPr/>
        </p:nvGraphicFramePr>
        <p:xfrm>
          <a:off x="390525" y="2352675"/>
          <a:ext cx="8239125" cy="3956645"/>
        </p:xfrm>
        <a:graphic>
          <a:graphicData uri="http://schemas.openxmlformats.org/presentationml/2006/ole">
            <p:oleObj spid="_x0000_s3076" name="Document" r:id="rId4" imgW="8689230" imgH="5843522"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1b: MAC overhead with RTS/CTS </a:t>
            </a:r>
            <a:r>
              <a:rPr lang="en-US" dirty="0" smtClean="0"/>
              <a:t/>
            </a:r>
            <a:br>
              <a:rPr lang="en-US" dirty="0" smtClean="0"/>
            </a:br>
            <a:r>
              <a:rPr lang="en-US" dirty="0" smtClean="0"/>
              <a:t> 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0" cy="4098992"/>
        </p:xfrm>
        <a:graphic>
          <a:graphicData uri="http://schemas.openxmlformats.org/drawingml/2006/table">
            <a:tbl>
              <a:tblPr>
                <a:tableStyleId>{5940675A-B579-460E-94D1-54222C63F5DA}</a:tableStyleId>
              </a:tblPr>
              <a:tblGrid>
                <a:gridCol w="878497"/>
                <a:gridCol w="878497"/>
                <a:gridCol w="878497"/>
                <a:gridCol w="878497"/>
                <a:gridCol w="878497"/>
                <a:gridCol w="878497"/>
                <a:gridCol w="878497"/>
                <a:gridCol w="878497"/>
                <a:gridCol w="878497"/>
                <a:gridCol w="878497"/>
              </a:tblGrid>
              <a:tr h="1107561">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Expected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Expected MAC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4.41248</a:t>
                      </a:r>
                    </a:p>
                  </a:txBody>
                  <a:tcPr marL="9525" marR="9525" marT="9525" marB="0" anchor="ctr"/>
                </a:tc>
                <a:tc>
                  <a:txBody>
                    <a:bodyPr/>
                    <a:lstStyle/>
                    <a:p>
                      <a:pPr algn="ctr"/>
                      <a:r>
                        <a:rPr lang="en-US" sz="1000" b="1" dirty="0" smtClean="0">
                          <a:solidFill>
                            <a:srgbClr val="FF0000"/>
                          </a:solidFill>
                          <a:latin typeface="+mn-lt"/>
                        </a:rPr>
                        <a:t>4.39909</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4.75483</a:t>
                      </a:r>
                    </a:p>
                  </a:txBody>
                  <a:tcPr marL="9525" marR="9525" marT="9525" marB="0" anchor="ctr"/>
                </a:tc>
                <a:tc>
                  <a:txBody>
                    <a:bodyPr/>
                    <a:lstStyle/>
                    <a:p>
                      <a:pPr algn="ctr"/>
                      <a:r>
                        <a:rPr lang="en-US" sz="1000" b="1" dirty="0" smtClean="0">
                          <a:solidFill>
                            <a:srgbClr val="FF0000"/>
                          </a:solidFill>
                          <a:latin typeface="+mn-lt"/>
                        </a:rPr>
                        <a:t>4.74040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i="0" u="none" strike="noStrike" dirty="0" smtClean="0">
                          <a:solidFill>
                            <a:srgbClr val="000000"/>
                          </a:solidFill>
                          <a:latin typeface="+mn-lt"/>
                        </a:rPr>
                        <a:t>5.29216</a:t>
                      </a:r>
                    </a:p>
                  </a:txBody>
                  <a:tcPr marL="9525" marR="9525" marT="9525" marB="0" anchor="ctr"/>
                </a:tc>
                <a:tc>
                  <a:txBody>
                    <a:bodyPr/>
                    <a:lstStyle/>
                    <a:p>
                      <a:pPr algn="ctr"/>
                      <a:r>
                        <a:rPr lang="en-US" sz="1000" b="1" dirty="0" smtClean="0">
                          <a:solidFill>
                            <a:srgbClr val="FF0000"/>
                          </a:solidFill>
                          <a:latin typeface="+mn-lt"/>
                        </a:rPr>
                        <a:t>5.28735</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5.48979</a:t>
                      </a:r>
                    </a:p>
                  </a:txBody>
                  <a:tcPr marL="9525" marR="9525" marT="9525" marB="0" anchor="ctr"/>
                </a:tc>
                <a:tc>
                  <a:txBody>
                    <a:bodyPr/>
                    <a:lstStyle/>
                    <a:p>
                      <a:pPr algn="ctr"/>
                      <a:r>
                        <a:rPr lang="en-US" sz="1000" b="1" dirty="0" smtClean="0">
                          <a:solidFill>
                            <a:srgbClr val="FF0000"/>
                          </a:solidFill>
                          <a:latin typeface="+mn-lt"/>
                        </a:rPr>
                        <a:t>5.48480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5.64910</a:t>
                      </a:r>
                    </a:p>
                  </a:txBody>
                  <a:tcPr marL="9525" marR="9525" marT="9525" marB="0" anchor="ctr"/>
                </a:tc>
                <a:tc>
                  <a:txBody>
                    <a:bodyPr/>
                    <a:lstStyle/>
                    <a:p>
                      <a:pPr algn="ctr"/>
                      <a:r>
                        <a:rPr lang="en-US" sz="1000" b="1" dirty="0" smtClean="0">
                          <a:solidFill>
                            <a:srgbClr val="FF0000"/>
                          </a:solidFill>
                          <a:latin typeface="+mn-lt"/>
                        </a:rPr>
                        <a:t>5.64401</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5.78801</a:t>
                      </a:r>
                    </a:p>
                  </a:txBody>
                  <a:tcPr marL="9525" marR="9525" marT="9525" marB="0" anchor="ctr"/>
                </a:tc>
                <a:tc>
                  <a:txBody>
                    <a:bodyPr/>
                    <a:lstStyle/>
                    <a:p>
                      <a:pPr algn="ctr"/>
                      <a:r>
                        <a:rPr lang="en-US" sz="1000" b="1" dirty="0" smtClean="0">
                          <a:solidFill>
                            <a:srgbClr val="FF0000"/>
                          </a:solidFill>
                          <a:latin typeface="+mn-lt"/>
                        </a:rPr>
                        <a:t>5.78280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5.87069</a:t>
                      </a:r>
                    </a:p>
                  </a:txBody>
                  <a:tcPr marL="9525" marR="9525" marT="9525" marB="0" anchor="ctr"/>
                </a:tc>
                <a:tc>
                  <a:txBody>
                    <a:bodyPr/>
                    <a:lstStyle/>
                    <a:p>
                      <a:pPr algn="ctr"/>
                      <a:r>
                        <a:rPr lang="en-US" sz="1000" b="1" dirty="0" smtClean="0">
                          <a:solidFill>
                            <a:srgbClr val="FF0000"/>
                          </a:solidFill>
                          <a:latin typeface="+mn-lt"/>
                        </a:rPr>
                        <a:t>5.83701</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5.95404</a:t>
                      </a:r>
                    </a:p>
                  </a:txBody>
                  <a:tcPr marL="9525" marR="9525" marT="9525" marB="0" anchor="ctr"/>
                </a:tc>
                <a:tc>
                  <a:txBody>
                    <a:bodyPr/>
                    <a:lstStyle/>
                    <a:p>
                      <a:pPr algn="ctr"/>
                      <a:r>
                        <a:rPr lang="en-US" sz="1000" b="1" dirty="0" smtClean="0">
                          <a:solidFill>
                            <a:srgbClr val="FF0000"/>
                          </a:solidFill>
                          <a:latin typeface="+mn-lt"/>
                        </a:rPr>
                        <a:t>5.94400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15.77896</a:t>
                      </a:r>
                    </a:p>
                  </a:txBody>
                  <a:tcPr marL="9525" marR="9525" marT="9525" marB="0" anchor="ctr"/>
                </a:tc>
                <a:tc>
                  <a:txBody>
                    <a:bodyPr/>
                    <a:lstStyle/>
                    <a:p>
                      <a:pPr algn="ctr"/>
                      <a:r>
                        <a:rPr lang="en-US" sz="1000" b="1" dirty="0" smtClean="0">
                          <a:solidFill>
                            <a:srgbClr val="FF0000"/>
                          </a:solidFill>
                          <a:latin typeface="+mn-lt"/>
                        </a:rPr>
                        <a:t>15.78565</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17.00319</a:t>
                      </a:r>
                    </a:p>
                  </a:txBody>
                  <a:tcPr marL="9525" marR="9525" marT="9525" marB="0" anchor="ctr"/>
                </a:tc>
                <a:tc>
                  <a:txBody>
                    <a:bodyPr/>
                    <a:lstStyle/>
                    <a:p>
                      <a:pPr algn="ctr"/>
                      <a:r>
                        <a:rPr lang="en-US" sz="1000" b="1" dirty="0" smtClean="0">
                          <a:solidFill>
                            <a:srgbClr val="FF0000"/>
                          </a:solidFill>
                          <a:latin typeface="+mn-lt"/>
                        </a:rPr>
                        <a:t>17.01040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26.84769</a:t>
                      </a:r>
                    </a:p>
                  </a:txBody>
                  <a:tcPr marL="9525" marR="9525" marT="9525" marB="0" anchor="ctr"/>
                </a:tc>
                <a:tc>
                  <a:txBody>
                    <a:bodyPr/>
                    <a:lstStyle/>
                    <a:p>
                      <a:pPr algn="ctr"/>
                      <a:r>
                        <a:rPr lang="en-US" sz="1000" b="1" dirty="0" smtClean="0">
                          <a:solidFill>
                            <a:srgbClr val="FF0000"/>
                          </a:solidFill>
                          <a:latin typeface="+mn-lt"/>
                        </a:rPr>
                        <a:t>26.89637</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27.85030</a:t>
                      </a:r>
                    </a:p>
                  </a:txBody>
                  <a:tcPr marL="9525" marR="9525" marT="9525" marB="0" anchor="ctr"/>
                </a:tc>
                <a:tc>
                  <a:txBody>
                    <a:bodyPr/>
                    <a:lstStyle/>
                    <a:p>
                      <a:pPr algn="ctr"/>
                      <a:r>
                        <a:rPr lang="en-US" sz="1000" b="1" dirty="0" smtClean="0">
                          <a:solidFill>
                            <a:srgbClr val="FF0000"/>
                          </a:solidFill>
                          <a:latin typeface="+mn-lt"/>
                        </a:rPr>
                        <a:t>27.90080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34.72795</a:t>
                      </a:r>
                    </a:p>
                  </a:txBody>
                  <a:tcPr marL="9525" marR="9525" marT="9525" marB="0" anchor="ctr"/>
                </a:tc>
                <a:tc>
                  <a:txBody>
                    <a:bodyPr/>
                    <a:lstStyle/>
                    <a:p>
                      <a:pPr algn="ctr"/>
                      <a:r>
                        <a:rPr lang="en-US" sz="1000" b="1" dirty="0" smtClean="0">
                          <a:solidFill>
                            <a:srgbClr val="FF0000"/>
                          </a:solidFill>
                          <a:latin typeface="+mn-lt"/>
                        </a:rPr>
                        <a:t>34.61599</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35.58191</a:t>
                      </a:r>
                    </a:p>
                  </a:txBody>
                  <a:tcPr marL="9525" marR="9525" marT="9525" marB="0" anchor="ctr"/>
                </a:tc>
                <a:tc>
                  <a:txBody>
                    <a:bodyPr/>
                    <a:lstStyle/>
                    <a:p>
                      <a:pPr algn="ctr"/>
                      <a:r>
                        <a:rPr lang="en-US" sz="1000" b="1" dirty="0" smtClean="0">
                          <a:solidFill>
                            <a:srgbClr val="FF0000"/>
                          </a:solidFill>
                          <a:latin typeface="+mn-lt"/>
                        </a:rPr>
                        <a:t>35.46720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40.36480</a:t>
                      </a:r>
                    </a:p>
                  </a:txBody>
                  <a:tcPr marL="9525" marR="9525" marT="9525" marB="0" anchor="ctr"/>
                </a:tc>
                <a:tc>
                  <a:txBody>
                    <a:bodyPr/>
                    <a:lstStyle/>
                    <a:p>
                      <a:pPr algn="ctr"/>
                      <a:r>
                        <a:rPr lang="en-US" sz="1000" b="1" dirty="0" smtClean="0">
                          <a:solidFill>
                            <a:srgbClr val="FF0000"/>
                          </a:solidFill>
                          <a:latin typeface="+mn-lt"/>
                        </a:rPr>
                        <a:t>40.24157</a:t>
                      </a:r>
                      <a:endParaRPr lang="en-US" sz="1000" b="1" dirty="0">
                        <a:solidFill>
                          <a:srgbClr val="FF0000"/>
                        </a:solidFill>
                        <a:latin typeface="+mn-lt"/>
                      </a:endParaRP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i="0" u="none" strike="noStrike" dirty="0" smtClean="0">
                          <a:solidFill>
                            <a:srgbClr val="000000"/>
                          </a:solidFill>
                          <a:latin typeface="+mn-lt"/>
                        </a:rPr>
                        <a:t>41.10469</a:t>
                      </a:r>
                    </a:p>
                  </a:txBody>
                  <a:tcPr marL="9525" marR="9525" marT="9525" marB="0" anchor="ctr"/>
                </a:tc>
                <a:tc>
                  <a:txBody>
                    <a:bodyPr/>
                    <a:lstStyle/>
                    <a:p>
                      <a:pPr algn="ctr" fontAlgn="b"/>
                      <a:r>
                        <a:rPr lang="en-US" sz="1000" b="1" i="0" u="none" strike="noStrike" dirty="0" smtClean="0">
                          <a:solidFill>
                            <a:srgbClr val="FF0000"/>
                          </a:solidFill>
                          <a:latin typeface="+mn-lt"/>
                        </a:rPr>
                        <a:t>40.97920</a:t>
                      </a:r>
                      <a:endParaRPr lang="en-US" sz="1000" b="1" i="0" u="none" strike="noStrike" dirty="0">
                        <a:solidFill>
                          <a:srgbClr val="FF0000"/>
                        </a:solidFill>
                        <a:latin typeface="+mn-lt"/>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Test 2a: Deferral Test 1</a:t>
            </a:r>
            <a:endParaRPr lang="en-US" dirty="0"/>
          </a:p>
        </p:txBody>
      </p:sp>
      <p:sp>
        <p:nvSpPr>
          <p:cNvPr id="3" name="Content Placeholder 2"/>
          <p:cNvSpPr>
            <a:spLocks noGrp="1"/>
          </p:cNvSpPr>
          <p:nvPr>
            <p:ph idx="1"/>
          </p:nvPr>
        </p:nvSpPr>
        <p:spPr/>
        <p:txBody>
          <a:bodyPr/>
          <a:lstStyle/>
          <a:p>
            <a:pPr>
              <a:buFont typeface="Arial" pitchFamily="34" charset="0"/>
              <a:buChar char="•"/>
            </a:pPr>
            <a:r>
              <a:rPr lang="en-GB" sz="2000" dirty="0" smtClean="0"/>
              <a:t>Goal:</a:t>
            </a:r>
            <a:r>
              <a:rPr lang="en-US" sz="2000" dirty="0" smtClean="0"/>
              <a:t> This test case is designed to verify whether the simulator can correctly handle deferral procedure after collision happens without hidden nodes. It also checks whether deferral because of energy levels is happening correctly.</a:t>
            </a:r>
          </a:p>
          <a:p>
            <a:pPr>
              <a:buFont typeface="Arial" pitchFamily="34" charset="0"/>
              <a:buChar char="•"/>
            </a:pPr>
            <a:r>
              <a:rPr lang="en-GB" sz="2000" dirty="0" smtClean="0"/>
              <a:t>Assumptions:</a:t>
            </a:r>
            <a:r>
              <a:rPr lang="en-US" sz="2000" dirty="0" smtClean="0"/>
              <a:t> </a:t>
            </a:r>
            <a:r>
              <a:rPr lang="en-GB" sz="2000" dirty="0" smtClean="0"/>
              <a:t>All devices are within energy detect range of each other. When AP1 and AP2 start to transmit on the same slot, both packets are lost (PER= 100%). Otherwise packets get through 100%.  PER=0 %.</a:t>
            </a:r>
            <a:endParaRPr lang="en-US" sz="2000" dirty="0" smtClean="0"/>
          </a:p>
          <a:p>
            <a:pPr>
              <a:buFont typeface="Arial" pitchFamily="34" charset="0"/>
              <a:buChar char="•"/>
            </a:pPr>
            <a:r>
              <a:rPr lang="en-GB" sz="2000" dirty="0" smtClean="0"/>
              <a:t>Parameters:</a:t>
            </a:r>
            <a:endParaRPr lang="en-US" sz="2000" dirty="0" smtClean="0"/>
          </a:p>
          <a:p>
            <a:pPr lvl="1">
              <a:buFont typeface="Arial" pitchFamily="34" charset="0"/>
              <a:buChar char="•"/>
            </a:pPr>
            <a:r>
              <a:rPr lang="en-GB" sz="1800" dirty="0" smtClean="0"/>
              <a:t>MSDU length:[500 : 1000 : 1500 2000 Bytes]</a:t>
            </a:r>
            <a:endParaRPr lang="en-US" sz="1800" dirty="0" smtClean="0"/>
          </a:p>
          <a:p>
            <a:pPr lvl="1">
              <a:buFont typeface="Arial" pitchFamily="34" charset="0"/>
              <a:buChar char="•"/>
            </a:pPr>
            <a:r>
              <a:rPr lang="en-GB" sz="1800" dirty="0" smtClean="0"/>
              <a:t>2 MPDU limit</a:t>
            </a:r>
            <a:endParaRPr lang="en-US" sz="1800" dirty="0" smtClean="0"/>
          </a:p>
          <a:p>
            <a:pPr lvl="1">
              <a:buFont typeface="Arial" pitchFamily="34" charset="0"/>
              <a:buChar char="•"/>
            </a:pPr>
            <a:r>
              <a:rPr lang="en-GB" sz="1800" dirty="0" smtClean="0"/>
              <a:t>RTS/CTS [Off, On]</a:t>
            </a:r>
            <a:endParaRPr lang="en-US" sz="1800" dirty="0" smtClean="0"/>
          </a:p>
          <a:p>
            <a:pPr lvl="1">
              <a:buFont typeface="Arial" pitchFamily="34" charset="0"/>
              <a:buChar char="•"/>
            </a:pPr>
            <a:r>
              <a:rPr lang="en-GB" sz="1800" dirty="0" smtClean="0"/>
              <a:t>MCS = [0]</a:t>
            </a:r>
            <a:endParaRPr lang="en-US" sz="1800" dirty="0" smtClean="0"/>
          </a:p>
          <a:p>
            <a:pPr>
              <a:buFont typeface="Arial"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Chinghwa Yu et al., MediaTek Inc.</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3482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4817" name="Group 29697"/>
          <p:cNvGrpSpPr>
            <a:grpSpLocks/>
          </p:cNvGrpSpPr>
          <p:nvPr/>
        </p:nvGrpSpPr>
        <p:grpSpPr bwMode="auto">
          <a:xfrm>
            <a:off x="5940152" y="4725144"/>
            <a:ext cx="4022725" cy="1450975"/>
            <a:chOff x="0" y="0"/>
            <a:chExt cx="40242" cy="14519"/>
          </a:xfrm>
        </p:grpSpPr>
        <p:sp>
          <p:nvSpPr>
            <p:cNvPr id="27" name="Oval 271"/>
            <p:cNvSpPr>
              <a:spLocks noChangeArrowheads="1"/>
            </p:cNvSpPr>
            <p:nvPr/>
          </p:nvSpPr>
          <p:spPr bwMode="auto">
            <a:xfrm>
              <a:off x="19431" y="5715"/>
              <a:ext cx="6651" cy="4572"/>
            </a:xfrm>
            <a:prstGeom prst="ellipse">
              <a:avLst/>
            </a:prstGeom>
            <a:solidFill>
              <a:srgbClr val="DDD8C2"/>
            </a:soli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900" b="0" i="0" u="none" strike="noStrike" cap="none" normalizeH="0" baseline="0" smtClean="0">
                  <a:ln>
                    <a:noFill/>
                  </a:ln>
                  <a:solidFill>
                    <a:srgbClr val="FFFFFF"/>
                  </a:solidFill>
                  <a:effectLst/>
                  <a:latin typeface="Calibri" pitchFamily="34" charset="0"/>
                  <a:cs typeface="Times New Roman" pitchFamily="18" charset="0"/>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Oval 272"/>
            <p:cNvSpPr>
              <a:spLocks noChangeArrowheads="1"/>
            </p:cNvSpPr>
            <p:nvPr/>
          </p:nvSpPr>
          <p:spPr bwMode="auto">
            <a:xfrm>
              <a:off x="19954" y="1111"/>
              <a:ext cx="6128"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cs typeface="Times New Roman" pitchFamily="18" charset="0"/>
                </a:rPr>
                <a:t>AP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Oval 273"/>
            <p:cNvSpPr>
              <a:spLocks noChangeArrowheads="1"/>
            </p:cNvSpPr>
            <p:nvPr/>
          </p:nvSpPr>
          <p:spPr bwMode="auto">
            <a:xfrm>
              <a:off x="174" y="1127"/>
              <a:ext cx="6064"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cs typeface="Times New Roman" pitchFamily="18" charset="0"/>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Oval 274"/>
            <p:cNvSpPr>
              <a:spLocks noChangeArrowheads="1"/>
            </p:cNvSpPr>
            <p:nvPr/>
          </p:nvSpPr>
          <p:spPr bwMode="auto">
            <a:xfrm>
              <a:off x="0" y="5699"/>
              <a:ext cx="6794" cy="4572"/>
            </a:xfrm>
            <a:prstGeom prst="ellipse">
              <a:avLst/>
            </a:prstGeom>
            <a:solidFill>
              <a:srgbClr val="DDD8C2"/>
            </a:soli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cs typeface="Times New Roman" pitchFamily="18" charset="0"/>
                </a:rPr>
                <a:t>STA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Straight Arrow Connector 276"/>
            <p:cNvSpPr>
              <a:spLocks noChangeShapeType="1"/>
            </p:cNvSpPr>
            <p:nvPr/>
          </p:nvSpPr>
          <p:spPr bwMode="auto">
            <a:xfrm flipV="1">
              <a:off x="6794" y="5000"/>
              <a:ext cx="14065" cy="298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6" name="TextBox 15"/>
            <p:cNvSpPr txBox="1">
              <a:spLocks noChangeArrowheads="1"/>
            </p:cNvSpPr>
            <p:nvPr/>
          </p:nvSpPr>
          <p:spPr bwMode="auto">
            <a:xfrm>
              <a:off x="9095" y="0"/>
              <a:ext cx="2687" cy="2820"/>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TextBox 16"/>
            <p:cNvSpPr txBox="1">
              <a:spLocks noChangeArrowheads="1"/>
            </p:cNvSpPr>
            <p:nvPr/>
          </p:nvSpPr>
          <p:spPr bwMode="auto">
            <a:xfrm>
              <a:off x="11636" y="7494"/>
              <a:ext cx="2464" cy="2522"/>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TextBox 17"/>
            <p:cNvSpPr txBox="1">
              <a:spLocks noChangeArrowheads="1"/>
            </p:cNvSpPr>
            <p:nvPr/>
          </p:nvSpPr>
          <p:spPr bwMode="auto">
            <a:xfrm>
              <a:off x="10556" y="3398"/>
              <a:ext cx="2687" cy="2820"/>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Straight Arrow Connector 280"/>
            <p:cNvSpPr>
              <a:spLocks noChangeShapeType="1"/>
            </p:cNvSpPr>
            <p:nvPr/>
          </p:nvSpPr>
          <p:spPr bwMode="auto">
            <a:xfrm flipH="1" flipV="1">
              <a:off x="6794" y="5318"/>
              <a:ext cx="12525" cy="236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40" name="TextBox 32"/>
            <p:cNvSpPr txBox="1">
              <a:spLocks noChangeArrowheads="1"/>
            </p:cNvSpPr>
            <p:nvPr/>
          </p:nvSpPr>
          <p:spPr bwMode="auto">
            <a:xfrm>
              <a:off x="1493" y="11699"/>
              <a:ext cx="38749" cy="28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pitchFamily="34" charset="0"/>
                  <a:ea typeface="MS PGothic" pitchFamily="34" charset="-128"/>
                  <a:cs typeface="Times New Roman" pitchFamily="18" charset="0"/>
                </a:rPr>
                <a:t>(AP1 and STA2 are essentially co-located)</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2a: Deferral Test 1 </a:t>
            </a:r>
            <a:r>
              <a:rPr lang="en-US" dirty="0" smtClean="0"/>
              <a:t>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1" cy="4098992"/>
        </p:xfrm>
        <a:graphic>
          <a:graphicData uri="http://schemas.openxmlformats.org/drawingml/2006/table">
            <a:tbl>
              <a:tblPr>
                <a:tableStyleId>{5940675A-B579-460E-94D1-54222C63F5DA}</a:tableStyleId>
              </a:tblPr>
              <a:tblGrid>
                <a:gridCol w="872011"/>
                <a:gridCol w="872011"/>
                <a:gridCol w="872011"/>
                <a:gridCol w="872011"/>
                <a:gridCol w="872011"/>
                <a:gridCol w="872011"/>
                <a:gridCol w="872011"/>
                <a:gridCol w="872011"/>
                <a:gridCol w="872011"/>
                <a:gridCol w="936872"/>
              </a:tblGrid>
              <a:tr h="11075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RTS/CTS</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PER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a:r>
                        <a:rPr lang="en-US" sz="1000" b="1" dirty="0" smtClean="0">
                          <a:solidFill>
                            <a:srgbClr val="FF0000"/>
                          </a:solidFill>
                          <a:latin typeface="+mn-lt"/>
                        </a:rPr>
                        <a:t>11.07752</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4.70931</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5.07468</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a:r>
                        <a:rPr lang="en-US" sz="1000" b="1" dirty="0" smtClean="0">
                          <a:solidFill>
                            <a:srgbClr val="FF0000"/>
                          </a:solidFill>
                          <a:latin typeface="+mn-lt"/>
                        </a:rPr>
                        <a:t>11.05631</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5.48144</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5.68614</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a:r>
                        <a:rPr lang="en-US" sz="1000" b="1" dirty="0" smtClean="0">
                          <a:solidFill>
                            <a:srgbClr val="FF0000"/>
                          </a:solidFill>
                          <a:latin typeface="+mn-lt"/>
                        </a:rPr>
                        <a:t>11.05517</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5.77584</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5.91787</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latin typeface="+mn-lt"/>
                        </a:rPr>
                        <a:t>11.05883</a:t>
                      </a:r>
                      <a:endParaRPr lang="en-US" sz="1000" b="1" dirty="0" smtClean="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5.93572</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6.04452</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4.35062</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4.68817</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5.24275</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5.43854</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5.61508</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5.75315</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5.81210</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5.91863</a:t>
                      </a:r>
                      <a:endParaRPr lang="en-US" sz="1000" b="1" dirty="0">
                        <a:solidFill>
                          <a:srgbClr val="FF0000"/>
                        </a:solidFill>
                      </a:endParaRPr>
                    </a:p>
                  </a:txBody>
                  <a:tcPr marL="9525" marR="9525" marT="9525" marB="0" anchor="ctr" horzOverflow="overflow"/>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Test 2b: Deferral Test 2</a:t>
            </a:r>
            <a:endParaRPr lang="en-US" dirty="0"/>
          </a:p>
        </p:txBody>
      </p:sp>
      <p:sp>
        <p:nvSpPr>
          <p:cNvPr id="3" name="Content Placeholder 2"/>
          <p:cNvSpPr>
            <a:spLocks noGrp="1"/>
          </p:cNvSpPr>
          <p:nvPr>
            <p:ph idx="1"/>
          </p:nvPr>
        </p:nvSpPr>
        <p:spPr/>
        <p:txBody>
          <a:bodyPr/>
          <a:lstStyle/>
          <a:p>
            <a:pPr>
              <a:buFont typeface="Arial" pitchFamily="34" charset="0"/>
              <a:buChar char="•"/>
            </a:pPr>
            <a:r>
              <a:rPr lang="en-GB" sz="2000" dirty="0" smtClean="0"/>
              <a:t>Goal:</a:t>
            </a:r>
            <a:r>
              <a:rPr lang="en-US" sz="2000" dirty="0" smtClean="0"/>
              <a:t> This test case is designed to verify whether the simulator can correctly the handle deferral procedure after collision happens with the existing of hidden nodes.</a:t>
            </a:r>
          </a:p>
          <a:p>
            <a:pPr>
              <a:buFont typeface="Arial" pitchFamily="34" charset="0"/>
              <a:buChar char="•"/>
            </a:pPr>
            <a:r>
              <a:rPr lang="en-GB" sz="2000" dirty="0" smtClean="0"/>
              <a:t>Assumptions:</a:t>
            </a:r>
            <a:r>
              <a:rPr lang="en-US" sz="2000" dirty="0" smtClean="0"/>
              <a:t> </a:t>
            </a:r>
            <a:r>
              <a:rPr lang="en-GB" sz="2000" dirty="0" smtClean="0"/>
              <a:t>AP1 and AP2 can not hear each other. (ever) </a:t>
            </a:r>
            <a:r>
              <a:rPr lang="en-US" sz="2000" dirty="0" smtClean="0"/>
              <a:t> </a:t>
            </a:r>
            <a:r>
              <a:rPr lang="en-GB" sz="2000" dirty="0" smtClean="0"/>
              <a:t>If   MPDUs from AP1 and AP2 overlap, they both fail with 100% probability.</a:t>
            </a:r>
            <a:r>
              <a:rPr lang="en-US" sz="2000" dirty="0" smtClean="0"/>
              <a:t> </a:t>
            </a:r>
            <a:r>
              <a:rPr lang="en-GB" sz="2000" dirty="0" smtClean="0"/>
              <a:t>If an MPDU from AP1/AP2 is interference free, it succeeds with 100% probability.   </a:t>
            </a:r>
            <a:endParaRPr lang="en-US" sz="2000" dirty="0" smtClean="0"/>
          </a:p>
          <a:p>
            <a:pPr>
              <a:buFont typeface="Arial" pitchFamily="34" charset="0"/>
              <a:buChar char="•"/>
            </a:pPr>
            <a:r>
              <a:rPr lang="en-GB" sz="2000" dirty="0" smtClean="0"/>
              <a:t>Parameters:</a:t>
            </a:r>
            <a:endParaRPr lang="en-US" sz="2000" dirty="0" smtClean="0"/>
          </a:p>
          <a:p>
            <a:pPr lvl="1">
              <a:buFont typeface="Arial" pitchFamily="34" charset="0"/>
              <a:buChar char="•"/>
            </a:pPr>
            <a:r>
              <a:rPr lang="en-GB" sz="1800" dirty="0" smtClean="0"/>
              <a:t>MSDU length:[1500 Bytes]</a:t>
            </a:r>
            <a:endParaRPr lang="en-US" sz="1800" dirty="0" smtClean="0"/>
          </a:p>
          <a:p>
            <a:pPr lvl="1">
              <a:buFont typeface="Arial" pitchFamily="34" charset="0"/>
              <a:buChar char="•"/>
            </a:pPr>
            <a:r>
              <a:rPr lang="en-GB" sz="1800" dirty="0" smtClean="0"/>
              <a:t>2 MPDU limit</a:t>
            </a:r>
            <a:endParaRPr lang="en-US" sz="1800" dirty="0" smtClean="0"/>
          </a:p>
          <a:p>
            <a:pPr lvl="1">
              <a:buFont typeface="Arial" pitchFamily="34" charset="0"/>
              <a:buChar char="•"/>
            </a:pPr>
            <a:r>
              <a:rPr lang="en-GB" sz="1800" dirty="0" smtClean="0"/>
              <a:t>RTS/CTS [Off]</a:t>
            </a:r>
            <a:endParaRPr lang="en-US" sz="1800" dirty="0" smtClean="0"/>
          </a:p>
          <a:p>
            <a:pPr lvl="1">
              <a:buFont typeface="Arial" pitchFamily="34" charset="0"/>
              <a:buChar char="•"/>
            </a:pPr>
            <a:r>
              <a:rPr lang="en-GB" sz="1800" dirty="0" smtClean="0"/>
              <a:t>MCS = [0]</a:t>
            </a:r>
            <a:endParaRPr lang="en-US" sz="1800" dirty="0" smtClean="0"/>
          </a:p>
          <a:p>
            <a:pPr>
              <a:buFont typeface="Arial"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Chinghwa Yu et al., MediaTek Inc.</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3482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687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6865" name="Group 29696"/>
          <p:cNvGrpSpPr>
            <a:grpSpLocks/>
          </p:cNvGrpSpPr>
          <p:nvPr/>
        </p:nvGrpSpPr>
        <p:grpSpPr bwMode="auto">
          <a:xfrm>
            <a:off x="3347864" y="5229200"/>
            <a:ext cx="5387975" cy="758825"/>
            <a:chOff x="0" y="0"/>
            <a:chExt cx="69802" cy="9985"/>
          </a:xfrm>
        </p:grpSpPr>
        <p:sp>
          <p:nvSpPr>
            <p:cNvPr id="263" name="Oval 263"/>
            <p:cNvSpPr>
              <a:spLocks noChangeArrowheads="1"/>
            </p:cNvSpPr>
            <p:nvPr/>
          </p:nvSpPr>
          <p:spPr bwMode="auto">
            <a:xfrm>
              <a:off x="27828" y="5413"/>
              <a:ext cx="7224"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4" name="Oval 264"/>
            <p:cNvSpPr>
              <a:spLocks noChangeArrowheads="1"/>
            </p:cNvSpPr>
            <p:nvPr/>
          </p:nvSpPr>
          <p:spPr bwMode="auto">
            <a:xfrm>
              <a:off x="63531" y="2270"/>
              <a:ext cx="6271"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AP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5" name="Oval 265"/>
            <p:cNvSpPr>
              <a:spLocks noChangeArrowheads="1"/>
            </p:cNvSpPr>
            <p:nvPr/>
          </p:nvSpPr>
          <p:spPr bwMode="auto">
            <a:xfrm>
              <a:off x="0" y="3698"/>
              <a:ext cx="5667"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FFFFFF"/>
                  </a:solidFill>
                  <a:effectLst/>
                  <a:latin typeface="Calibri" pitchFamily="34" charset="0"/>
                  <a:cs typeface="Times New Roman" pitchFamily="18" charset="0"/>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6" name="Oval 266"/>
            <p:cNvSpPr>
              <a:spLocks noChangeArrowheads="1"/>
            </p:cNvSpPr>
            <p:nvPr/>
          </p:nvSpPr>
          <p:spPr bwMode="auto">
            <a:xfrm>
              <a:off x="25908" y="603"/>
              <a:ext cx="7540"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STA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7" name="Straight Arrow Connector 267"/>
            <p:cNvSpPr>
              <a:spLocks noChangeShapeType="1"/>
            </p:cNvSpPr>
            <p:nvPr/>
          </p:nvSpPr>
          <p:spPr bwMode="auto">
            <a:xfrm>
              <a:off x="33448" y="2889"/>
              <a:ext cx="30083" cy="2079"/>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68" name="Straight Arrow Connector 268"/>
            <p:cNvSpPr>
              <a:spLocks noChangeShapeType="1"/>
            </p:cNvSpPr>
            <p:nvPr/>
          </p:nvSpPr>
          <p:spPr bwMode="auto">
            <a:xfrm flipH="1" flipV="1">
              <a:off x="4524" y="5984"/>
              <a:ext cx="23304" cy="171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69" name="TextBox 16"/>
            <p:cNvSpPr txBox="1">
              <a:spLocks noChangeArrowheads="1"/>
            </p:cNvSpPr>
            <p:nvPr/>
          </p:nvSpPr>
          <p:spPr bwMode="auto">
            <a:xfrm>
              <a:off x="38177" y="0"/>
              <a:ext cx="11854" cy="49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0" name="TextBox 17"/>
            <p:cNvSpPr txBox="1">
              <a:spLocks noChangeArrowheads="1"/>
            </p:cNvSpPr>
            <p:nvPr/>
          </p:nvSpPr>
          <p:spPr bwMode="auto">
            <a:xfrm>
              <a:off x="14255" y="2270"/>
              <a:ext cx="8815" cy="37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2b: Deferral Test 2 </a:t>
            </a:r>
            <a:r>
              <a:rPr lang="en-US" dirty="0" smtClean="0"/>
              <a:t>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1" cy="1659044"/>
        </p:xfrm>
        <a:graphic>
          <a:graphicData uri="http://schemas.openxmlformats.org/drawingml/2006/table">
            <a:tbl>
              <a:tblPr>
                <a:tableStyleId>{5940675A-B579-460E-94D1-54222C63F5DA}</a:tableStyleId>
              </a:tblPr>
              <a:tblGrid>
                <a:gridCol w="872011"/>
                <a:gridCol w="872011"/>
                <a:gridCol w="872011"/>
                <a:gridCol w="872011"/>
                <a:gridCol w="872011"/>
                <a:gridCol w="872011"/>
                <a:gridCol w="872011"/>
                <a:gridCol w="872011"/>
                <a:gridCol w="872011"/>
                <a:gridCol w="936872"/>
              </a:tblGrid>
              <a:tr h="11075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RTS/CTS</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PER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latin typeface="+mn-lt"/>
                        </a:rPr>
                        <a:t>99.37651</a:t>
                      </a: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latin typeface="+mn-lt"/>
                        </a:rPr>
                        <a:t>0.03631</a:t>
                      </a:r>
                    </a:p>
                  </a:txBody>
                  <a:tcPr marL="91445" marR="91445" marT="45640" marB="45640" anchor="ctr" horzOverflow="overflow"/>
                </a:tc>
                <a:tc>
                  <a:txBody>
                    <a:bodyPr/>
                    <a:lstStyle/>
                    <a:p>
                      <a:pPr algn="ctr"/>
                      <a:r>
                        <a:rPr lang="en-US" sz="1000" b="1" dirty="0" smtClean="0">
                          <a:solidFill>
                            <a:srgbClr val="FF0000"/>
                          </a:solidFill>
                          <a:latin typeface="+mn-lt"/>
                        </a:rPr>
                        <a:t>0.03720</a:t>
                      </a:r>
                      <a:endParaRPr lang="en-US" sz="1000" b="1" dirty="0">
                        <a:solidFill>
                          <a:srgbClr val="FF0000"/>
                        </a:solidFill>
                        <a:latin typeface="+mn-lt"/>
                      </a:endParaRPr>
                    </a:p>
                  </a:txBody>
                  <a:tcPr marL="9525" marR="9525" marT="9525" marB="0" anchor="ctr" horzOverflow="overflow"/>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Test 3: NAV Deferral</a:t>
            </a:r>
            <a:endParaRPr lang="en-US" dirty="0"/>
          </a:p>
        </p:txBody>
      </p:sp>
      <p:sp>
        <p:nvSpPr>
          <p:cNvPr id="3" name="Content Placeholder 2"/>
          <p:cNvSpPr>
            <a:spLocks noGrp="1"/>
          </p:cNvSpPr>
          <p:nvPr>
            <p:ph idx="1"/>
          </p:nvPr>
        </p:nvSpPr>
        <p:spPr/>
        <p:txBody>
          <a:bodyPr/>
          <a:lstStyle/>
          <a:p>
            <a:pPr>
              <a:buFont typeface="Arial" pitchFamily="34" charset="0"/>
              <a:buChar char="•"/>
            </a:pPr>
            <a:r>
              <a:rPr lang="en-GB" sz="2000" dirty="0" smtClean="0"/>
              <a:t>Goal:</a:t>
            </a:r>
            <a:r>
              <a:rPr lang="en-US" sz="2000" dirty="0" smtClean="0"/>
              <a:t> This test case is designed to verify whether the simulator can correctly the handle deferral procedure after collision happens with the existing of hidden nodes.</a:t>
            </a:r>
          </a:p>
          <a:p>
            <a:pPr>
              <a:buFont typeface="Arial" pitchFamily="34" charset="0"/>
              <a:buChar char="•"/>
            </a:pPr>
            <a:r>
              <a:rPr lang="en-GB" sz="2000" dirty="0" smtClean="0"/>
              <a:t>Assumptions:</a:t>
            </a:r>
            <a:r>
              <a:rPr lang="en-US" sz="2000" dirty="0" smtClean="0"/>
              <a:t> </a:t>
            </a:r>
            <a:r>
              <a:rPr lang="en-GB" sz="2000" dirty="0" smtClean="0"/>
              <a:t>AP1 and AP2 can not hear each other. (ever) </a:t>
            </a:r>
            <a:r>
              <a:rPr lang="en-US" sz="2000" dirty="0" smtClean="0"/>
              <a:t> </a:t>
            </a:r>
            <a:r>
              <a:rPr lang="en-GB" sz="2000" dirty="0" smtClean="0"/>
              <a:t>If   MPDUs from AP1 and AP2 overlap, they both fail with 100% probability.</a:t>
            </a:r>
            <a:r>
              <a:rPr lang="en-US" sz="2000" dirty="0" smtClean="0"/>
              <a:t> </a:t>
            </a:r>
            <a:r>
              <a:rPr lang="en-GB" sz="2000" dirty="0" smtClean="0"/>
              <a:t>If an MPDU from AP1/AP2 is interference free, it succeeds with 100% probability.   </a:t>
            </a:r>
            <a:endParaRPr lang="en-US" sz="2000" dirty="0" smtClean="0"/>
          </a:p>
          <a:p>
            <a:pPr>
              <a:buFont typeface="Arial" pitchFamily="34" charset="0"/>
              <a:buChar char="•"/>
            </a:pPr>
            <a:r>
              <a:rPr lang="en-GB" sz="2000" dirty="0" smtClean="0"/>
              <a:t>Parameters:</a:t>
            </a:r>
            <a:endParaRPr lang="en-US" sz="2000" dirty="0" smtClean="0"/>
          </a:p>
          <a:p>
            <a:pPr lvl="1">
              <a:buFont typeface="Arial" pitchFamily="34" charset="0"/>
              <a:buChar char="•"/>
            </a:pPr>
            <a:r>
              <a:rPr lang="en-GB" sz="1800" dirty="0" smtClean="0"/>
              <a:t>MSDU length:[1500 Bytes]</a:t>
            </a:r>
            <a:endParaRPr lang="en-US" sz="1800" dirty="0" smtClean="0"/>
          </a:p>
          <a:p>
            <a:pPr lvl="1">
              <a:buFont typeface="Arial" pitchFamily="34" charset="0"/>
              <a:buChar char="•"/>
            </a:pPr>
            <a:r>
              <a:rPr lang="en-GB" sz="1800" dirty="0" smtClean="0"/>
              <a:t>2 MPDU limit</a:t>
            </a:r>
            <a:endParaRPr lang="en-US" sz="1800" dirty="0" smtClean="0"/>
          </a:p>
          <a:p>
            <a:pPr lvl="1">
              <a:buFont typeface="Arial" pitchFamily="34" charset="0"/>
              <a:buChar char="•"/>
            </a:pPr>
            <a:r>
              <a:rPr lang="en-GB" sz="1800" dirty="0" smtClean="0"/>
              <a:t>RTS/CTS [On]</a:t>
            </a:r>
            <a:endParaRPr lang="en-US" sz="1800" dirty="0" smtClean="0"/>
          </a:p>
          <a:p>
            <a:pPr lvl="1">
              <a:buFont typeface="Arial" pitchFamily="34" charset="0"/>
              <a:buChar char="•"/>
            </a:pPr>
            <a:r>
              <a:rPr lang="en-GB" sz="1800" dirty="0" smtClean="0"/>
              <a:t>MCS = [0]</a:t>
            </a:r>
            <a:endParaRPr lang="en-US" sz="1800" dirty="0" smtClean="0"/>
          </a:p>
          <a:p>
            <a:pPr>
              <a:buFont typeface="Arial"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Chinghwa Yu et al., MediaTek Inc.</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3482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687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7" name="Group 29696"/>
          <p:cNvGrpSpPr>
            <a:grpSpLocks/>
          </p:cNvGrpSpPr>
          <p:nvPr/>
        </p:nvGrpSpPr>
        <p:grpSpPr bwMode="auto">
          <a:xfrm>
            <a:off x="3347864" y="5229200"/>
            <a:ext cx="5387975" cy="758825"/>
            <a:chOff x="0" y="0"/>
            <a:chExt cx="69802" cy="9985"/>
          </a:xfrm>
        </p:grpSpPr>
        <p:sp>
          <p:nvSpPr>
            <p:cNvPr id="263" name="Oval 263"/>
            <p:cNvSpPr>
              <a:spLocks noChangeArrowheads="1"/>
            </p:cNvSpPr>
            <p:nvPr/>
          </p:nvSpPr>
          <p:spPr bwMode="auto">
            <a:xfrm>
              <a:off x="27828" y="5413"/>
              <a:ext cx="7224"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4" name="Oval 264"/>
            <p:cNvSpPr>
              <a:spLocks noChangeArrowheads="1"/>
            </p:cNvSpPr>
            <p:nvPr/>
          </p:nvSpPr>
          <p:spPr bwMode="auto">
            <a:xfrm>
              <a:off x="63531" y="2270"/>
              <a:ext cx="6271"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AP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5" name="Oval 265"/>
            <p:cNvSpPr>
              <a:spLocks noChangeArrowheads="1"/>
            </p:cNvSpPr>
            <p:nvPr/>
          </p:nvSpPr>
          <p:spPr bwMode="auto">
            <a:xfrm>
              <a:off x="0" y="3698"/>
              <a:ext cx="5667"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FFFFFF"/>
                  </a:solidFill>
                  <a:effectLst/>
                  <a:latin typeface="Calibri" pitchFamily="34" charset="0"/>
                  <a:cs typeface="Times New Roman" pitchFamily="18" charset="0"/>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6" name="Oval 266"/>
            <p:cNvSpPr>
              <a:spLocks noChangeArrowheads="1"/>
            </p:cNvSpPr>
            <p:nvPr/>
          </p:nvSpPr>
          <p:spPr bwMode="auto">
            <a:xfrm>
              <a:off x="25908" y="603"/>
              <a:ext cx="7540"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STA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7" name="Straight Arrow Connector 267"/>
            <p:cNvSpPr>
              <a:spLocks noChangeShapeType="1"/>
            </p:cNvSpPr>
            <p:nvPr/>
          </p:nvSpPr>
          <p:spPr bwMode="auto">
            <a:xfrm>
              <a:off x="33448" y="2889"/>
              <a:ext cx="30083" cy="2079"/>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68" name="Straight Arrow Connector 268"/>
            <p:cNvSpPr>
              <a:spLocks noChangeShapeType="1"/>
            </p:cNvSpPr>
            <p:nvPr/>
          </p:nvSpPr>
          <p:spPr bwMode="auto">
            <a:xfrm flipH="1" flipV="1">
              <a:off x="4524" y="5984"/>
              <a:ext cx="23304" cy="171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69" name="TextBox 16"/>
            <p:cNvSpPr txBox="1">
              <a:spLocks noChangeArrowheads="1"/>
            </p:cNvSpPr>
            <p:nvPr/>
          </p:nvSpPr>
          <p:spPr bwMode="auto">
            <a:xfrm>
              <a:off x="38177" y="0"/>
              <a:ext cx="11854" cy="49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0" name="TextBox 17"/>
            <p:cNvSpPr txBox="1">
              <a:spLocks noChangeArrowheads="1"/>
            </p:cNvSpPr>
            <p:nvPr/>
          </p:nvSpPr>
          <p:spPr bwMode="auto">
            <a:xfrm>
              <a:off x="14255" y="2270"/>
              <a:ext cx="8815" cy="37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3: NAV Deferral Calibration </a:t>
            </a:r>
            <a:r>
              <a:rPr lang="en-US" dirty="0" smtClean="0"/>
              <a:t>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1" cy="1659044"/>
        </p:xfrm>
        <a:graphic>
          <a:graphicData uri="http://schemas.openxmlformats.org/drawingml/2006/table">
            <a:tbl>
              <a:tblPr>
                <a:tableStyleId>{5940675A-B579-460E-94D1-54222C63F5DA}</a:tableStyleId>
              </a:tblPr>
              <a:tblGrid>
                <a:gridCol w="872011"/>
                <a:gridCol w="872011"/>
                <a:gridCol w="872011"/>
                <a:gridCol w="872011"/>
                <a:gridCol w="872011"/>
                <a:gridCol w="872011"/>
                <a:gridCol w="872011"/>
                <a:gridCol w="872011"/>
                <a:gridCol w="872011"/>
                <a:gridCol w="936872"/>
              </a:tblGrid>
              <a:tr h="11075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RTS/CTS</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PER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5.63933</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5.77800</a:t>
                      </a:r>
                      <a:endParaRPr lang="en-US" sz="1000" b="1" dirty="0">
                        <a:solidFill>
                          <a:srgbClr val="FF0000"/>
                        </a:solidFill>
                        <a:latin typeface="+mn-lt"/>
                      </a:endParaRPr>
                    </a:p>
                  </a:txBody>
                  <a:tcPr marL="9525" marR="9525" marT="9525" marB="0" anchor="ctr" horzOverflow="overflow"/>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Chinghwa Yu et al., MediaTek Inc.</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pPr algn="ctr"/>
            <a:r>
              <a:rPr lang="en-US" sz="6000" dirty="0" smtClean="0"/>
              <a:t>Backups</a:t>
            </a:r>
            <a:endParaRPr lang="en-US" sz="6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Chinghwa Yu et al., MediaTek Inc.</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Test 1a: MAC overhead without RTS/CTS </a:t>
            </a:r>
            <a:r>
              <a:rPr lang="en-US" dirty="0" smtClean="0"/>
              <a:t/>
            </a:r>
            <a:br>
              <a:rPr lang="en-US" dirty="0" smtClean="0"/>
            </a:br>
            <a:r>
              <a:rPr lang="en-US" dirty="0" smtClean="0"/>
              <a:t> Calibration Result</a:t>
            </a:r>
            <a:endParaRPr lang="en-US" dirty="0"/>
          </a:p>
        </p:txBody>
      </p:sp>
      <p:sp>
        <p:nvSpPr>
          <p:cNvPr id="3" name="Content Placeholder 2"/>
          <p:cNvSpPr>
            <a:spLocks noGrp="1"/>
          </p:cNvSpPr>
          <p:nvPr>
            <p:ph idx="1"/>
          </p:nvPr>
        </p:nvSpPr>
        <p:spPr/>
        <p:txBody>
          <a:bodyPr/>
          <a:lstStyle/>
          <a:p>
            <a:r>
              <a:rPr lang="en-US" dirty="0" smtClean="0"/>
              <a:t>Simulation log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Chinghwa Yu et al., MediaTek Inc.</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smtClean="0"/>
              <a:t>Abstract</a:t>
            </a:r>
            <a:endParaRPr lang="en-US" dirty="0"/>
          </a:p>
        </p:txBody>
      </p:sp>
      <p:sp>
        <p:nvSpPr>
          <p:cNvPr id="3" name="內容版面配置區 2"/>
          <p:cNvSpPr>
            <a:spLocks noGrp="1"/>
          </p:cNvSpPr>
          <p:nvPr>
            <p:ph idx="1"/>
          </p:nvPr>
        </p:nvSpPr>
        <p:spPr/>
        <p:txBody>
          <a:bodyPr/>
          <a:lstStyle/>
          <a:p>
            <a:pPr>
              <a:buFont typeface="Arial" pitchFamily="34" charset="0"/>
              <a:buChar char="•"/>
            </a:pPr>
            <a:r>
              <a:rPr lang="en-US" dirty="0" smtClean="0"/>
              <a:t>We have been doing MAC calibration and simulation using the ns-3 based platform.</a:t>
            </a:r>
          </a:p>
          <a:p>
            <a:pPr>
              <a:buFont typeface="Arial" pitchFamily="34" charset="0"/>
              <a:buChar char="•"/>
            </a:pPr>
            <a:r>
              <a:rPr lang="en-US" dirty="0" smtClean="0"/>
              <a:t>This presentation describes </a:t>
            </a:r>
            <a:r>
              <a:rPr lang="en-US" dirty="0" err="1" smtClean="0"/>
              <a:t>MediaTek’s</a:t>
            </a:r>
            <a:r>
              <a:rPr lang="en-US" dirty="0" smtClean="0"/>
              <a:t> MAC calibration results based on DCN</a:t>
            </a:r>
            <a:r>
              <a:rPr lang="en-US" smtClean="0"/>
              <a:t>: 11-14-0967-01-00ax.</a:t>
            </a:r>
            <a:endParaRPr lang="en-US" dirty="0" smtClean="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Test 1b: MAC overhead with RTS/CTS </a:t>
            </a:r>
            <a:r>
              <a:rPr lang="en-US" dirty="0" smtClean="0"/>
              <a:t/>
            </a:r>
            <a:br>
              <a:rPr lang="en-US" dirty="0" smtClean="0"/>
            </a:br>
            <a:r>
              <a:rPr lang="en-US" dirty="0" smtClean="0"/>
              <a:t> Calibration Result</a:t>
            </a:r>
            <a:endParaRPr lang="en-US" dirty="0"/>
          </a:p>
        </p:txBody>
      </p:sp>
      <p:sp>
        <p:nvSpPr>
          <p:cNvPr id="3" name="Content Placeholder 2"/>
          <p:cNvSpPr>
            <a:spLocks noGrp="1"/>
          </p:cNvSpPr>
          <p:nvPr>
            <p:ph idx="1"/>
          </p:nvPr>
        </p:nvSpPr>
        <p:spPr/>
        <p:txBody>
          <a:bodyPr/>
          <a:lstStyle/>
          <a:p>
            <a:r>
              <a:rPr lang="en-US" dirty="0" smtClean="0"/>
              <a:t>Simulation log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Chinghwa Yu et al., MediaTek Inc.</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sz="4000" dirty="0" smtClean="0"/>
              <a:t>Outline</a:t>
            </a:r>
            <a:endParaRPr lang="en-US" dirty="0"/>
          </a:p>
        </p:txBody>
      </p:sp>
      <p:sp>
        <p:nvSpPr>
          <p:cNvPr id="3" name="內容版面配置區 2"/>
          <p:cNvSpPr>
            <a:spLocks noGrp="1"/>
          </p:cNvSpPr>
          <p:nvPr>
            <p:ph idx="1"/>
          </p:nvPr>
        </p:nvSpPr>
        <p:spPr/>
        <p:txBody>
          <a:bodyPr/>
          <a:lstStyle/>
          <a:p>
            <a:pPr>
              <a:buFont typeface="Arial" pitchFamily="34" charset="0"/>
              <a:buChar char="•"/>
            </a:pPr>
            <a:r>
              <a:rPr lang="en-US" altLang="en-US" sz="2800" dirty="0" smtClean="0"/>
              <a:t>Overview</a:t>
            </a:r>
          </a:p>
          <a:p>
            <a:pPr>
              <a:buFont typeface="Arial" pitchFamily="34" charset="0"/>
              <a:buChar char="•"/>
            </a:pPr>
            <a:r>
              <a:rPr lang="en-US" altLang="en-US" sz="2800" dirty="0" smtClean="0"/>
              <a:t>Test 1a: MAC overhead without RTS/CTS</a:t>
            </a:r>
            <a:endParaRPr lang="en-US" sz="2800" dirty="0" smtClean="0"/>
          </a:p>
          <a:p>
            <a:pPr>
              <a:buFont typeface="Arial" pitchFamily="34" charset="0"/>
              <a:buChar char="•"/>
            </a:pPr>
            <a:r>
              <a:rPr lang="en-US" altLang="en-US" sz="2800" dirty="0" smtClean="0"/>
              <a:t>Test 1b: MAC overhead with RTS/CTS</a:t>
            </a:r>
          </a:p>
          <a:p>
            <a:pPr>
              <a:buFont typeface="Arial" pitchFamily="34" charset="0"/>
              <a:buChar char="•"/>
            </a:pPr>
            <a:r>
              <a:rPr lang="en-US" altLang="en-US" sz="2800" dirty="0" smtClean="0"/>
              <a:t>Test 2a: Deferral Test 1</a:t>
            </a:r>
          </a:p>
          <a:p>
            <a:pPr>
              <a:buFont typeface="Arial" pitchFamily="34" charset="0"/>
              <a:buChar char="•"/>
            </a:pPr>
            <a:r>
              <a:rPr lang="en-US" altLang="en-US" sz="2800" dirty="0" smtClean="0"/>
              <a:t>Test 2b: Deferral Test 2</a:t>
            </a:r>
          </a:p>
          <a:p>
            <a:pPr>
              <a:buFont typeface="Arial" pitchFamily="34" charset="0"/>
              <a:buChar char="•"/>
            </a:pPr>
            <a:r>
              <a:rPr lang="en-US" altLang="en-US" sz="2800" dirty="0" smtClean="0">
                <a:solidFill>
                  <a:schemeClr val="tx1"/>
                </a:solidFill>
              </a:rPr>
              <a:t>Test 3: NAV deferral</a:t>
            </a:r>
            <a:endParaRPr lang="en-US" altLang="en-US" sz="2800" dirty="0" smtClean="0"/>
          </a:p>
          <a:p>
            <a:pPr>
              <a:buFont typeface="Arial" pitchFamily="34" charset="0"/>
              <a:buChar char="•"/>
            </a:pPr>
            <a:r>
              <a:rPr lang="en-US" sz="2800" dirty="0" smtClean="0"/>
              <a:t>Discussions</a:t>
            </a:r>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smtClean="0"/>
              <a:t>Overviews</a:t>
            </a:r>
            <a:endParaRPr lang="en-US" dirty="0"/>
          </a:p>
        </p:txBody>
      </p:sp>
      <p:sp>
        <p:nvSpPr>
          <p:cNvPr id="3" name="內容版面配置區 2"/>
          <p:cNvSpPr>
            <a:spLocks noGrp="1"/>
          </p:cNvSpPr>
          <p:nvPr>
            <p:ph idx="1"/>
          </p:nvPr>
        </p:nvSpPr>
        <p:spPr/>
        <p:txBody>
          <a:bodyPr/>
          <a:lstStyle/>
          <a:p>
            <a:pPr>
              <a:buFont typeface="Arial" pitchFamily="34" charset="0"/>
              <a:buChar char="•"/>
            </a:pPr>
            <a:r>
              <a:rPr lang="en-US" dirty="0" smtClean="0"/>
              <a:t>Variation of simulation result for Test case 1 comparing to expected result.</a:t>
            </a:r>
          </a:p>
          <a:p>
            <a:pPr lvl="1">
              <a:buFont typeface="Arial" pitchFamily="34" charset="0"/>
              <a:buChar char="•"/>
            </a:pPr>
            <a:r>
              <a:rPr lang="en-US" dirty="0" smtClean="0"/>
              <a:t>Less than 0.6%.</a:t>
            </a:r>
          </a:p>
          <a:p>
            <a:pPr>
              <a:buFont typeface="Arial" pitchFamily="34" charset="0"/>
              <a:buChar char="•"/>
            </a:pPr>
            <a:r>
              <a:rPr lang="en-US" dirty="0" smtClean="0"/>
              <a:t>In Test 2b, since both </a:t>
            </a:r>
            <a:r>
              <a:rPr lang="en-GB" dirty="0" smtClean="0"/>
              <a:t>AP1 and AP2 can not hear each other</a:t>
            </a:r>
            <a:r>
              <a:rPr lang="en-US" dirty="0" smtClean="0"/>
              <a:t> and overlapped </a:t>
            </a:r>
            <a:r>
              <a:rPr lang="en-GB" dirty="0" smtClean="0"/>
              <a:t>MPDUs from AP1 and AP2 are  both fail. The PER is very high.</a:t>
            </a:r>
            <a:endParaRPr lang="en-US" dirty="0" smtClean="0"/>
          </a:p>
          <a:p>
            <a:pPr lvl="1">
              <a:buFont typeface="Arial" pitchFamily="34" charset="0"/>
              <a:buChar char="•"/>
            </a:pPr>
            <a:r>
              <a:rPr lang="en-US" dirty="0" smtClean="0"/>
              <a:t>PER = 99.35618%.</a:t>
            </a:r>
          </a:p>
          <a:p>
            <a:pPr>
              <a:buFont typeface="Arial" pitchFamily="34" charset="0"/>
              <a:buChar char="•"/>
            </a:pPr>
            <a:r>
              <a:rPr lang="en-US" dirty="0" smtClean="0"/>
              <a:t>Average medium waiting time = SIFS + AIFSN * Slot time + (CW / 2) * Slot time</a:t>
            </a:r>
          </a:p>
          <a:p>
            <a:pPr lvl="1">
              <a:buFont typeface="Arial" pitchFamily="34" charset="0"/>
              <a:buChar char="•"/>
            </a:pPr>
            <a:r>
              <a:rPr lang="en-GB" dirty="0" smtClean="0"/>
              <a:t>When AIFSN = 3 and </a:t>
            </a:r>
            <a:r>
              <a:rPr lang="en-GB" dirty="0" err="1" smtClean="0"/>
              <a:t>CWmin</a:t>
            </a:r>
            <a:r>
              <a:rPr lang="en-GB" dirty="0" smtClean="0"/>
              <a:t> = 15, average medium waiting time = 16 us + 3 * 9 us + (15 / 2) * 9 us = 110.5 us.</a:t>
            </a:r>
          </a:p>
          <a:p>
            <a:pPr>
              <a:buFont typeface="Arial" pitchFamily="34" charset="0"/>
              <a:buChar char="•"/>
            </a:pPr>
            <a:r>
              <a:rPr lang="en-GB" dirty="0" smtClean="0"/>
              <a:t>Extension HT-LTF in PLCP is not used.</a:t>
            </a:r>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1a: MAC overhead without RTS/CTS</a:t>
            </a:r>
            <a:endParaRPr lang="en-US" dirty="0" smtClean="0"/>
          </a:p>
        </p:txBody>
      </p:sp>
      <p:sp>
        <p:nvSpPr>
          <p:cNvPr id="3" name="內容版面配置區 2"/>
          <p:cNvSpPr>
            <a:spLocks noGrp="1"/>
          </p:cNvSpPr>
          <p:nvPr>
            <p:ph idx="1"/>
          </p:nvPr>
        </p:nvSpPr>
        <p:spPr>
          <a:xfrm>
            <a:off x="685800" y="1981200"/>
            <a:ext cx="7770813" cy="4472136"/>
          </a:xfrm>
        </p:spPr>
        <p:txBody>
          <a:bodyPr>
            <a:normAutofit/>
          </a:bodyPr>
          <a:lstStyle/>
          <a:p>
            <a:pPr>
              <a:buFont typeface="Arial" pitchFamily="34" charset="0"/>
              <a:buChar char="•"/>
            </a:pPr>
            <a:r>
              <a:rPr lang="en-GB" dirty="0" smtClean="0"/>
              <a:t>Goal: This test case is designed to verify whether the simulator can correctly handle the basic frame exchange procedure, including </a:t>
            </a:r>
            <a:r>
              <a:rPr lang="en-GB" dirty="0" err="1" smtClean="0"/>
              <a:t>DIFS+backoff</a:t>
            </a:r>
            <a:r>
              <a:rPr lang="en-GB" dirty="0" smtClean="0"/>
              <a:t> procedure and A-MPDU+SIFS+BA sequence. Also to make sure the overheads are computed correctly.</a:t>
            </a:r>
          </a:p>
          <a:p>
            <a:pPr>
              <a:buFont typeface="Arial" pitchFamily="34" charset="0"/>
              <a:buChar char="•"/>
            </a:pPr>
            <a:r>
              <a:rPr lang="en-GB" dirty="0" smtClean="0"/>
              <a:t>Assumptions:</a:t>
            </a:r>
            <a:r>
              <a:rPr lang="en-US" dirty="0" smtClean="0"/>
              <a:t> </a:t>
            </a:r>
            <a:r>
              <a:rPr lang="en-GB" dirty="0" smtClean="0"/>
              <a:t>PER is 0</a:t>
            </a:r>
            <a:endParaRPr lang="en-US" dirty="0" smtClean="0"/>
          </a:p>
          <a:p>
            <a:pPr>
              <a:buFont typeface="Arial" pitchFamily="34" charset="0"/>
              <a:buChar char="•"/>
            </a:pPr>
            <a:r>
              <a:rPr lang="en-GB" dirty="0" smtClean="0"/>
              <a:t>Parameters:</a:t>
            </a:r>
            <a:endParaRPr lang="en-US" dirty="0" smtClean="0"/>
          </a:p>
          <a:p>
            <a:pPr lvl="1">
              <a:buFont typeface="Arial" pitchFamily="34" charset="0"/>
              <a:buChar char="•"/>
            </a:pPr>
            <a:r>
              <a:rPr lang="en-GB" dirty="0" smtClean="0"/>
              <a:t>MSDU length:[500 : 1000 : 1500 : 2000 Bytes]</a:t>
            </a:r>
            <a:endParaRPr lang="en-US" dirty="0" smtClean="0"/>
          </a:p>
          <a:p>
            <a:pPr lvl="1">
              <a:buFont typeface="Arial" pitchFamily="34" charset="0"/>
              <a:buChar char="•"/>
            </a:pPr>
            <a:r>
              <a:rPr lang="en-GB" dirty="0" smtClean="0"/>
              <a:t>2 MPDU limit</a:t>
            </a:r>
            <a:endParaRPr lang="en-US" dirty="0" smtClean="0"/>
          </a:p>
          <a:p>
            <a:pPr lvl="1">
              <a:buFont typeface="Arial" pitchFamily="34" charset="0"/>
              <a:buChar char="•"/>
            </a:pPr>
            <a:r>
              <a:rPr lang="en-GB" dirty="0" smtClean="0"/>
              <a:t>RTS/CTS off</a:t>
            </a:r>
            <a:endParaRPr lang="en-US" dirty="0" smtClean="0"/>
          </a:p>
          <a:p>
            <a:pPr lvl="1">
              <a:buFont typeface="Arial" pitchFamily="34" charset="0"/>
              <a:buChar char="•"/>
            </a:pPr>
            <a:r>
              <a:rPr lang="en-GB" dirty="0" smtClean="0"/>
              <a:t>MCS = [0 , 8]</a:t>
            </a:r>
            <a:endParaRPr lang="en-US" dirty="0" smtClean="0"/>
          </a:p>
          <a:p>
            <a:pPr>
              <a:buFont typeface="Arial" pitchFamily="34" charset="0"/>
              <a:buChar char="•"/>
            </a:pPr>
            <a:endParaRPr lang="en-US" sz="2200" dirty="0" smtClean="0"/>
          </a:p>
          <a:p>
            <a:pPr>
              <a:buFont typeface="Arial" pitchFamily="34" charset="0"/>
              <a:buChar char="•"/>
            </a:pPr>
            <a:endParaRPr lang="en-US" dirty="0" smtClean="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頁尾版面配置區 4"/>
          <p:cNvSpPr>
            <a:spLocks noGrp="1"/>
          </p:cNvSpPr>
          <p:nvPr>
            <p:ph type="ftr" idx="14"/>
          </p:nvPr>
        </p:nvSpPr>
        <p:spPr/>
        <p:txBody>
          <a:body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pic>
        <p:nvPicPr>
          <p:cNvPr id="7" name="图片 0" descr="Figure1.png"/>
          <p:cNvPicPr/>
          <p:nvPr/>
        </p:nvPicPr>
        <p:blipFill>
          <a:blip r:embed="rId2" cstate="print"/>
          <a:stretch>
            <a:fillRect/>
          </a:stretch>
        </p:blipFill>
        <p:spPr>
          <a:xfrm>
            <a:off x="3406080" y="5127337"/>
            <a:ext cx="5486400" cy="749935"/>
          </a:xfrm>
          <a:prstGeom prst="rect">
            <a:avLst/>
          </a:prstGeom>
        </p:spPr>
      </p:pic>
      <p:sp>
        <p:nvSpPr>
          <p:cNvPr id="297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9697" name="Group 31"/>
          <p:cNvGrpSpPr>
            <a:grpSpLocks/>
          </p:cNvGrpSpPr>
          <p:nvPr/>
        </p:nvGrpSpPr>
        <p:grpSpPr bwMode="auto">
          <a:xfrm>
            <a:off x="4948014" y="5908253"/>
            <a:ext cx="2000250" cy="473075"/>
            <a:chOff x="0" y="0"/>
            <a:chExt cx="19997" cy="4731"/>
          </a:xfrm>
        </p:grpSpPr>
        <p:sp>
          <p:nvSpPr>
            <p:cNvPr id="32" name="Oval 32"/>
            <p:cNvSpPr>
              <a:spLocks noChangeArrowheads="1"/>
            </p:cNvSpPr>
            <p:nvPr/>
          </p:nvSpPr>
          <p:spPr bwMode="auto">
            <a:xfrm>
              <a:off x="0" y="0"/>
              <a:ext cx="5619" cy="4572"/>
            </a:xfrm>
            <a:prstGeom prst="ellipse">
              <a:avLst/>
            </a:prstGeom>
            <a:solidFill>
              <a:srgbClr val="878787"/>
            </a:solidFill>
            <a:ln w="9525">
              <a:solidFill>
                <a:srgbClr val="00CC9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600" b="0" i="0" u="none" strike="noStrike" cap="none" normalizeH="0" baseline="0" smtClean="0">
                  <a:ln>
                    <a:noFill/>
                  </a:ln>
                  <a:solidFill>
                    <a:srgbClr val="FFFFFF"/>
                  </a:solidFill>
                  <a:effectLst/>
                  <a:latin typeface="Arial" pitchFamily="34" charset="0"/>
                  <a:cs typeface="Gulim" pitchFamily="34" charset="-127"/>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Oval 33"/>
            <p:cNvSpPr>
              <a:spLocks noChangeArrowheads="1"/>
            </p:cNvSpPr>
            <p:nvPr/>
          </p:nvSpPr>
          <p:spPr bwMode="auto">
            <a:xfrm>
              <a:off x="15425" y="159"/>
              <a:ext cx="4572" cy="4572"/>
            </a:xfrm>
            <a:prstGeom prst="ellipse">
              <a:avLst/>
            </a:prstGeom>
            <a:gradFill rotWithShape="1">
              <a:gsLst>
                <a:gs pos="0">
                  <a:srgbClr val="00AD7B"/>
                </a:gs>
                <a:gs pos="80000">
                  <a:srgbClr val="00E3A3"/>
                </a:gs>
                <a:gs pos="100000">
                  <a:srgbClr val="00E9A6"/>
                </a:gs>
              </a:gsLst>
              <a:lin ang="16200000"/>
            </a:gradFill>
            <a:ln w="9525">
              <a:solidFill>
                <a:srgbClr val="00CC9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500" b="0" i="0" u="none" strike="noStrike" cap="none" normalizeH="0" baseline="0" smtClean="0">
                  <a:ln>
                    <a:noFill/>
                  </a:ln>
                  <a:solidFill>
                    <a:srgbClr val="FFFFFF"/>
                  </a:solidFill>
                  <a:effectLst/>
                  <a:latin typeface="Arial" pitchFamily="34" charset="0"/>
                  <a:cs typeface="Gulim" pitchFamily="34" charset="-127"/>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Straight Arrow Connector 34"/>
            <p:cNvSpPr>
              <a:spLocks noChangeShapeType="1"/>
            </p:cNvSpPr>
            <p:nvPr/>
          </p:nvSpPr>
          <p:spPr bwMode="auto">
            <a:xfrm flipH="1">
              <a:off x="5724" y="2703"/>
              <a:ext cx="9525" cy="0"/>
            </a:xfrm>
            <a:prstGeom prst="straightConnector1">
              <a:avLst/>
            </a:prstGeom>
            <a:noFill/>
            <a:ln w="25400">
              <a:solidFill>
                <a:srgbClr val="00CC99"/>
              </a:solidFill>
              <a:round/>
              <a:headEnd/>
              <a:tailEnd type="arrow" w="med" len="me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grpSp>
      <p:sp>
        <p:nvSpPr>
          <p:cNvPr id="29704" name="Rectangle 8"/>
          <p:cNvSpPr>
            <a:spLocks noChangeArrowheads="1"/>
          </p:cNvSpPr>
          <p:nvPr/>
        </p:nvSpPr>
        <p:spPr bwMode="auto">
          <a:xfrm>
            <a:off x="0" y="930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1a: MAC overhead without RTS/CTS </a:t>
            </a:r>
            <a:r>
              <a:rPr lang="en-US" dirty="0" smtClean="0"/>
              <a:t/>
            </a:r>
            <a:br>
              <a:rPr lang="en-US" dirty="0" smtClean="0"/>
            </a:br>
            <a:r>
              <a:rPr lang="en-US" dirty="0" smtClean="0"/>
              <a:t>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2" cy="4098992"/>
        </p:xfrm>
        <a:graphic>
          <a:graphicData uri="http://schemas.openxmlformats.org/drawingml/2006/table">
            <a:tbl>
              <a:tblPr>
                <a:tableStyleId>{5940675A-B579-460E-94D1-54222C63F5DA}</a:tableStyleId>
              </a:tblPr>
              <a:tblGrid>
                <a:gridCol w="976108"/>
                <a:gridCol w="976108"/>
                <a:gridCol w="976108"/>
                <a:gridCol w="976108"/>
                <a:gridCol w="976108"/>
                <a:gridCol w="976108"/>
                <a:gridCol w="976108"/>
                <a:gridCol w="976108"/>
                <a:gridCol w="976108"/>
              </a:tblGrid>
              <a:tr h="1107561">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dirty="0" smtClean="0">
                          <a:ln>
                            <a:noFill/>
                          </a:ln>
                          <a:solidFill>
                            <a:srgbClr val="000000"/>
                          </a:solidFill>
                          <a:effectLst/>
                          <a:latin typeface="+mn-lt"/>
                          <a:ea typeface="SimSun" pitchFamily="2" charset="-122"/>
                          <a:cs typeface="Gulim" pitchFamily="34" charset="-127"/>
                        </a:rPr>
                        <a:t>A-MPDU Duration</a:t>
                      </a:r>
                      <a:endParaRPr kumimoji="0" lang="en-US" altLang="en-US" sz="1000" b="1" i="0" u="none" strike="noStrike" cap="none" normalizeH="0" baseline="0" dirty="0" smtClean="0">
                        <a:ln>
                          <a:noFill/>
                        </a:ln>
                        <a:solidFill>
                          <a:schemeClr val="tx1"/>
                        </a:solidFill>
                        <a:effectLst/>
                        <a:latin typeface="+mn-lt"/>
                        <a:ea typeface="Times New Roman" pitchFamily="18" charset="0"/>
                        <a:cs typeface="Gulim" pitchFamily="34" charset="-127"/>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Tcp2-Tcp1</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SIFS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Tcp3-Tcp2</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Block ACK Duration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Tcp4-Tcp3</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Defer and </a:t>
                      </a:r>
                      <a:r>
                        <a:rPr kumimoji="0" lang="en-US" altLang="en-US" sz="1000" b="1" u="none" strike="noStrike" cap="none" normalizeH="0" baseline="0" dirty="0" err="1" smtClean="0">
                          <a:ln>
                            <a:noFill/>
                          </a:ln>
                          <a:effectLst/>
                          <a:latin typeface="+mn-lt"/>
                        </a:rPr>
                        <a:t>Backoff</a:t>
                      </a:r>
                      <a:r>
                        <a:rPr kumimoji="0" lang="en-US" altLang="en-US" sz="1000" b="1" u="none" strike="noStrike" cap="none" normalizeH="0" baseline="0" dirty="0" smtClean="0">
                          <a:ln>
                            <a:noFill/>
                          </a:ln>
                          <a:effectLst/>
                          <a:latin typeface="+mn-lt"/>
                        </a:rPr>
                        <a:t> Duration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(Tcp5 –Tcp4)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1360</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kern="1200" cap="none" normalizeH="0" baseline="0" dirty="0" smtClean="0">
                          <a:ln>
                            <a:noFill/>
                          </a:ln>
                          <a:solidFill>
                            <a:srgbClr val="FF0000"/>
                          </a:solidFill>
                          <a:effectLst/>
                          <a:latin typeface="+mn-lt"/>
                          <a:ea typeface="MS PGothic" pitchFamily="34" charset="-128"/>
                          <a:cs typeface="+mn-cs"/>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2592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3824</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5052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a:r>
                        <a:rPr lang="en-US" sz="1000" b="1" dirty="0" smtClean="0">
                          <a:solidFill>
                            <a:srgbClr val="FF0000"/>
                          </a:solidFill>
                          <a:latin typeface="+mn-lt"/>
                        </a:rPr>
                        <a:t>148</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16</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68</a:t>
                      </a:r>
                      <a:endParaRPr lang="en-US" sz="1000" b="1" dirty="0">
                        <a:solidFill>
                          <a:srgbClr val="FF0000"/>
                        </a:solidFill>
                        <a:latin typeface="+mn-lt"/>
                      </a:endParaRP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456</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1a: MAC overhead without RTS/CTS </a:t>
            </a:r>
            <a:r>
              <a:rPr lang="en-US" dirty="0" smtClean="0"/>
              <a:t/>
            </a:r>
            <a:br>
              <a:rPr lang="en-US" dirty="0" smtClean="0"/>
            </a:br>
            <a:r>
              <a:rPr lang="en-US" dirty="0" smtClean="0"/>
              <a:t> 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0" cy="4098992"/>
        </p:xfrm>
        <a:graphic>
          <a:graphicData uri="http://schemas.openxmlformats.org/drawingml/2006/table">
            <a:tbl>
              <a:tblPr>
                <a:tableStyleId>{5940675A-B579-460E-94D1-54222C63F5DA}</a:tableStyleId>
              </a:tblPr>
              <a:tblGrid>
                <a:gridCol w="878497"/>
                <a:gridCol w="878497"/>
                <a:gridCol w="878497"/>
                <a:gridCol w="878497"/>
                <a:gridCol w="878497"/>
                <a:gridCol w="878497"/>
                <a:gridCol w="878497"/>
                <a:gridCol w="878497"/>
                <a:gridCol w="878497"/>
                <a:gridCol w="878497"/>
              </a:tblGrid>
              <a:tr h="1107561">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Expected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Expected MAC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4.77581</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kern="1200" cap="none" normalizeH="0" baseline="0" dirty="0" smtClean="0">
                          <a:ln>
                            <a:noFill/>
                          </a:ln>
                          <a:solidFill>
                            <a:srgbClr val="FF0000"/>
                          </a:solidFill>
                          <a:effectLst/>
                          <a:latin typeface="+mn-lt"/>
                          <a:ea typeface="MS PGothic" pitchFamily="34" charset="-128"/>
                          <a:cs typeface="+mn-cs"/>
                        </a:rPr>
                        <a:t>4.76175</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5.14635</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5.13120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5.53526</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5.53028</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5.74197</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5.73680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5.82904</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5.82321</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5.97238</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5.9664</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5.98952</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5.97842</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6.09930</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6.08800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21.67591</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000" b="1" i="0" u="none" strike="noStrike" cap="none" normalizeH="0" baseline="0" dirty="0" smtClean="0">
                          <a:ln>
                            <a:noFill/>
                          </a:ln>
                          <a:solidFill>
                            <a:srgbClr val="FF0000"/>
                          </a:solidFill>
                          <a:effectLst/>
                          <a:latin typeface="+mn-lt"/>
                          <a:ea typeface="MS PGothic" pitchFamily="34" charset="-128"/>
                        </a:rPr>
                        <a:t>21.70555</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altLang="en-US" sz="1000" b="1" i="0" u="none" strike="noStrike" cap="none" normalizeH="0" baseline="0" dirty="0" smtClean="0">
                          <a:ln>
                            <a:noFill/>
                          </a:ln>
                          <a:solidFill>
                            <a:schemeClr val="tx1"/>
                          </a:solidFill>
                          <a:effectLst/>
                          <a:latin typeface="+mn-lt"/>
                          <a:ea typeface="MS PGothic" pitchFamily="34" charset="-128"/>
                        </a:rPr>
                        <a:t>23.35766</a:t>
                      </a:r>
                    </a:p>
                  </a:txBody>
                  <a:tcPr marL="9525" marR="9525" marT="9525" marB="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23.38960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34.54423</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34.64847 </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35.83427</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35.94240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000" b="1" i="0" u="none" strike="noStrike" cap="none" normalizeH="0" baseline="0" dirty="0" smtClean="0">
                          <a:ln>
                            <a:noFill/>
                          </a:ln>
                          <a:solidFill>
                            <a:srgbClr val="000000"/>
                          </a:solidFill>
                          <a:effectLst/>
                          <a:latin typeface="+mn-lt"/>
                          <a:ea typeface="MS PGothic" pitchFamily="34" charset="-128"/>
                        </a:rPr>
                        <a:t>42.86185</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42.70664</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43.91583</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43.75680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48.30746</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48.15100</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49.19293</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49.03360</a:t>
                      </a:r>
                    </a:p>
                  </a:txBody>
                  <a:tcPr marL="9525" marR="9525" marT="9525" marB="0" anchor="ctr" horzOverflow="overflow"/>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1b: MAC overhead with RTS/CTS</a:t>
            </a:r>
            <a:endParaRPr lang="en-US" dirty="0" smtClean="0"/>
          </a:p>
        </p:txBody>
      </p:sp>
      <p:sp>
        <p:nvSpPr>
          <p:cNvPr id="3" name="內容版面配置區 2"/>
          <p:cNvSpPr>
            <a:spLocks noGrp="1"/>
          </p:cNvSpPr>
          <p:nvPr>
            <p:ph idx="1"/>
          </p:nvPr>
        </p:nvSpPr>
        <p:spPr>
          <a:xfrm>
            <a:off x="685800" y="1981200"/>
            <a:ext cx="7770813" cy="4472136"/>
          </a:xfrm>
        </p:spPr>
        <p:txBody>
          <a:bodyPr>
            <a:normAutofit/>
          </a:bodyPr>
          <a:lstStyle/>
          <a:p>
            <a:pPr>
              <a:buFont typeface="Arial" pitchFamily="34" charset="0"/>
              <a:buChar char="•"/>
            </a:pPr>
            <a:r>
              <a:rPr lang="en-GB" dirty="0" smtClean="0"/>
              <a:t>Goal: </a:t>
            </a:r>
            <a:r>
              <a:rPr lang="en-US" dirty="0" smtClean="0"/>
              <a:t>This test case is designed to further verify whether the simulator can correctly handle the frame exchange procedure with RTS/CTS protection based on test1a. It also tests whether the correct overhead computation with RTS /CTS.</a:t>
            </a:r>
            <a:endParaRPr lang="en-GB" dirty="0" smtClean="0"/>
          </a:p>
          <a:p>
            <a:pPr>
              <a:buFont typeface="Arial" pitchFamily="34" charset="0"/>
              <a:buChar char="•"/>
            </a:pPr>
            <a:r>
              <a:rPr lang="en-GB" dirty="0" smtClean="0"/>
              <a:t>Assumptions:</a:t>
            </a:r>
            <a:r>
              <a:rPr lang="en-US" dirty="0" smtClean="0"/>
              <a:t> </a:t>
            </a:r>
            <a:r>
              <a:rPr lang="en-GB" dirty="0" smtClean="0"/>
              <a:t>PER is 0</a:t>
            </a:r>
            <a:endParaRPr lang="en-US" dirty="0" smtClean="0"/>
          </a:p>
          <a:p>
            <a:pPr>
              <a:buFont typeface="Arial" pitchFamily="34" charset="0"/>
              <a:buChar char="•"/>
            </a:pPr>
            <a:r>
              <a:rPr lang="en-GB" dirty="0" smtClean="0"/>
              <a:t>Parameters:</a:t>
            </a:r>
            <a:endParaRPr lang="en-US" dirty="0" smtClean="0"/>
          </a:p>
          <a:p>
            <a:pPr lvl="1">
              <a:buFont typeface="Arial" pitchFamily="34" charset="0"/>
              <a:buChar char="•"/>
            </a:pPr>
            <a:r>
              <a:rPr lang="en-GB" dirty="0" smtClean="0"/>
              <a:t>MSDU length:[500 : 1000 : 1500 : 2000 Bytes]</a:t>
            </a:r>
            <a:endParaRPr lang="en-US" dirty="0" smtClean="0"/>
          </a:p>
          <a:p>
            <a:pPr lvl="1">
              <a:buFont typeface="Arial" pitchFamily="34" charset="0"/>
              <a:buChar char="•"/>
            </a:pPr>
            <a:r>
              <a:rPr lang="en-GB" dirty="0" smtClean="0"/>
              <a:t>2 MPDU limit</a:t>
            </a:r>
            <a:endParaRPr lang="en-US" dirty="0" smtClean="0"/>
          </a:p>
          <a:p>
            <a:pPr lvl="1">
              <a:buFont typeface="Arial" pitchFamily="34" charset="0"/>
              <a:buChar char="•"/>
            </a:pPr>
            <a:r>
              <a:rPr lang="en-GB" dirty="0" smtClean="0"/>
              <a:t>RTS/CTS on</a:t>
            </a:r>
            <a:endParaRPr lang="en-US" dirty="0" smtClean="0"/>
          </a:p>
          <a:p>
            <a:pPr lvl="1">
              <a:buFont typeface="Arial" pitchFamily="34" charset="0"/>
              <a:buChar char="•"/>
            </a:pPr>
            <a:r>
              <a:rPr lang="en-GB" dirty="0" smtClean="0"/>
              <a:t>MCS = [0 , 8]</a:t>
            </a:r>
            <a:endParaRPr lang="en-US" dirty="0" smtClean="0"/>
          </a:p>
          <a:p>
            <a:pPr>
              <a:buFont typeface="Arial" pitchFamily="34" charset="0"/>
              <a:buChar char="•"/>
            </a:pPr>
            <a:endParaRPr lang="en-US" sz="2200" dirty="0" smtClean="0"/>
          </a:p>
          <a:p>
            <a:pPr>
              <a:buFont typeface="Arial" pitchFamily="34" charset="0"/>
              <a:buChar char="•"/>
            </a:pPr>
            <a:endParaRPr lang="en-US" dirty="0" smtClean="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頁尾版面配置區 4"/>
          <p:cNvSpPr>
            <a:spLocks noGrp="1"/>
          </p:cNvSpPr>
          <p:nvPr>
            <p:ph type="ftr" idx="14"/>
          </p:nvPr>
        </p:nvSpPr>
        <p:spPr/>
        <p:txBody>
          <a:body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sp>
        <p:nvSpPr>
          <p:cNvPr id="297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704" name="Rectangle 8"/>
          <p:cNvSpPr>
            <a:spLocks noChangeArrowheads="1"/>
          </p:cNvSpPr>
          <p:nvPr/>
        </p:nvSpPr>
        <p:spPr bwMode="auto">
          <a:xfrm>
            <a:off x="0" y="930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7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3793" name="Group 29698"/>
          <p:cNvGrpSpPr>
            <a:grpSpLocks/>
          </p:cNvGrpSpPr>
          <p:nvPr/>
        </p:nvGrpSpPr>
        <p:grpSpPr bwMode="auto">
          <a:xfrm>
            <a:off x="4932040" y="5661248"/>
            <a:ext cx="1997075" cy="715963"/>
            <a:chOff x="0" y="0"/>
            <a:chExt cx="19980" cy="7164"/>
          </a:xfrm>
        </p:grpSpPr>
        <p:sp>
          <p:nvSpPr>
            <p:cNvPr id="282" name="Oval 282"/>
            <p:cNvSpPr>
              <a:spLocks noChangeArrowheads="1"/>
            </p:cNvSpPr>
            <p:nvPr/>
          </p:nvSpPr>
          <p:spPr bwMode="auto">
            <a:xfrm>
              <a:off x="0" y="2520"/>
              <a:ext cx="5619"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600" b="0" i="0" u="none" strike="noStrike" cap="none" normalizeH="0" baseline="0" smtClean="0">
                  <a:ln>
                    <a:noFill/>
                  </a:ln>
                  <a:solidFill>
                    <a:srgbClr val="FFFFFF"/>
                  </a:solidFill>
                  <a:effectLst/>
                  <a:latin typeface="Calibri" pitchFamily="34" charset="0"/>
                  <a:cs typeface="Times New Roman" pitchFamily="18" charset="0"/>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83" name="Oval 283"/>
            <p:cNvSpPr>
              <a:spLocks noChangeArrowheads="1"/>
            </p:cNvSpPr>
            <p:nvPr/>
          </p:nvSpPr>
          <p:spPr bwMode="auto">
            <a:xfrm>
              <a:off x="15408" y="2592"/>
              <a:ext cx="4572"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600" b="0" i="0" u="none" strike="noStrike" cap="none" normalizeH="0" baseline="0" smtClean="0">
                  <a:ln>
                    <a:noFill/>
                  </a:ln>
                  <a:solidFill>
                    <a:srgbClr val="FFFFFF"/>
                  </a:solidFill>
                  <a:effectLst/>
                  <a:latin typeface="Calibri" pitchFamily="34" charset="0"/>
                  <a:cs typeface="Times New Roman" pitchFamily="18" charset="0"/>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84" name="Straight Arrow Connector 284"/>
            <p:cNvSpPr>
              <a:spLocks noChangeShapeType="1"/>
            </p:cNvSpPr>
            <p:nvPr/>
          </p:nvSpPr>
          <p:spPr bwMode="auto">
            <a:xfrm flipH="1">
              <a:off x="5760" y="5112"/>
              <a:ext cx="9525" cy="0"/>
            </a:xfrm>
            <a:prstGeom prst="straightConnector1">
              <a:avLst/>
            </a:prstGeom>
            <a:noFill/>
            <a:ln w="25400">
              <a:solidFill>
                <a:srgbClr val="4F81BD"/>
              </a:solidFill>
              <a:round/>
              <a:headEnd/>
              <a:tailEnd type="arrow" w="med" len="me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85" name="TextBox 12"/>
            <p:cNvSpPr txBox="1">
              <a:spLocks noChangeArrowheads="1"/>
            </p:cNvSpPr>
            <p:nvPr/>
          </p:nvSpPr>
          <p:spPr bwMode="auto">
            <a:xfrm>
              <a:off x="8421" y="0"/>
              <a:ext cx="2687" cy="2820"/>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pic>
        <p:nvPicPr>
          <p:cNvPr id="20" name="图片 1" descr="Figure2.png"/>
          <p:cNvPicPr/>
          <p:nvPr/>
        </p:nvPicPr>
        <p:blipFill>
          <a:blip r:embed="rId2" cstate="print"/>
          <a:stretch>
            <a:fillRect/>
          </a:stretch>
        </p:blipFill>
        <p:spPr>
          <a:xfrm>
            <a:off x="3275856" y="5157192"/>
            <a:ext cx="5486400" cy="73406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1b: MAC overhead without RTS/CTS </a:t>
            </a:r>
            <a:r>
              <a:rPr lang="en-US" dirty="0" smtClean="0"/>
              <a:t/>
            </a:r>
            <a:br>
              <a:rPr lang="en-US" dirty="0" smtClean="0"/>
            </a:br>
            <a:r>
              <a:rPr lang="en-US" dirty="0" smtClean="0"/>
              <a:t> 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6" cy="3896073"/>
        </p:xfrm>
        <a:graphic>
          <a:graphicData uri="http://schemas.openxmlformats.org/drawingml/2006/table">
            <a:tbl>
              <a:tblPr>
                <a:tableStyleId>{5940675A-B579-460E-94D1-54222C63F5DA}</a:tableStyleId>
              </a:tblPr>
              <a:tblGrid>
                <a:gridCol w="1098122"/>
                <a:gridCol w="1098122"/>
                <a:gridCol w="1098122"/>
                <a:gridCol w="1098122"/>
                <a:gridCol w="1098122"/>
                <a:gridCol w="1098122"/>
                <a:gridCol w="1098122"/>
                <a:gridCol w="1098122"/>
              </a:tblGrid>
              <a:tr h="1107561">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SimSun" pitchFamily="2" charset="-122"/>
                          <a:cs typeface="Gulim" pitchFamily="34" charset="-127"/>
                        </a:rPr>
                        <a:t>RTS Duration</a:t>
                      </a:r>
                      <a:endParaRPr kumimoji="0" lang="en-US" altLang="en-US" sz="1000" b="1" i="0" u="none" strike="noStrike" cap="none" normalizeH="0" baseline="0" dirty="0" smtClean="0">
                        <a:ln>
                          <a:noFill/>
                        </a:ln>
                        <a:solidFill>
                          <a:schemeClr val="tx1"/>
                        </a:solidFill>
                        <a:effectLst/>
                        <a:latin typeface="+mn-lt"/>
                        <a:ea typeface="Times New Roman" pitchFamily="18" charset="0"/>
                        <a:cs typeface="Gulim" pitchFamily="34" charset="-127"/>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Tcp2 - Tcp1</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CTS Duration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Tcp4 - Tcp3</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Frame Duration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Tcp6 - Tcp5</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kern="1200" cap="none" normalizeH="0" baseline="0" dirty="0" smtClean="0">
                          <a:ln>
                            <a:noFill/>
                          </a:ln>
                          <a:solidFill>
                            <a:srgbClr val="FF0000"/>
                          </a:solidFill>
                          <a:effectLst/>
                          <a:latin typeface="+mn-lt"/>
                          <a:ea typeface="MS PGothic" pitchFamily="34" charset="-128"/>
                          <a:cs typeface="+mn-cs"/>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1360</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2592</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3824</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5052</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a:r>
                        <a:rPr lang="en-US" sz="1000" b="1" dirty="0" smtClean="0">
                          <a:solidFill>
                            <a:srgbClr val="FF0000"/>
                          </a:solidFill>
                          <a:latin typeface="+mn-lt"/>
                        </a:rPr>
                        <a:t>52</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44</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148</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252</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352</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456</a:t>
                      </a:r>
                    </a:p>
                  </a:txBody>
                  <a:tcPr marL="91445" marR="91445" marT="45640" marB="45640" anchor="ctr" horzOverflow="overflow"/>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2241</TotalTime>
  <Words>1929</Words>
  <Application>Microsoft Office PowerPoint</Application>
  <PresentationFormat>如螢幕大小 (4:3)</PresentationFormat>
  <Paragraphs>773</Paragraphs>
  <Slides>20</Slides>
  <Notes>2</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20</vt:i4>
      </vt:variant>
    </vt:vector>
  </HeadingPairs>
  <TitlesOfParts>
    <vt:vector size="22" baseType="lpstr">
      <vt:lpstr>802-11-Submission</vt:lpstr>
      <vt:lpstr>Document</vt:lpstr>
      <vt:lpstr>MAC Calibration Result</vt:lpstr>
      <vt:lpstr>Abstract</vt:lpstr>
      <vt:lpstr>Outline</vt:lpstr>
      <vt:lpstr>Overviews</vt:lpstr>
      <vt:lpstr>Test 1a: MAC overhead without RTS/CTS</vt:lpstr>
      <vt:lpstr>Test 1a: MAC overhead without RTS/CTS  Calibration Result</vt:lpstr>
      <vt:lpstr>Test 1a: MAC overhead without RTS/CTS   Calibration Result</vt:lpstr>
      <vt:lpstr>Test 1b: MAC overhead with RTS/CTS</vt:lpstr>
      <vt:lpstr>Test 1b: MAC overhead without RTS/CTS   Calibration Result</vt:lpstr>
      <vt:lpstr>Test 1b: MAC overhead with RTS/CTS   Calibration Result</vt:lpstr>
      <vt:lpstr>Test 2a: Deferral Test 1</vt:lpstr>
      <vt:lpstr>Test 2a: Deferral Test 1 Calibration Result</vt:lpstr>
      <vt:lpstr>Test 2b: Deferral Test 2</vt:lpstr>
      <vt:lpstr>Test 2b: Deferral Test 2 Calibration Result</vt:lpstr>
      <vt:lpstr>Test 3: NAV Deferral</vt:lpstr>
      <vt:lpstr>Test 3: NAV Deferral Calibration Result</vt:lpstr>
      <vt:lpstr>Discussions</vt:lpstr>
      <vt:lpstr>投影片 18</vt:lpstr>
      <vt:lpstr>Test 1a: MAC overhead without RTS/CTS   Calibration Result</vt:lpstr>
      <vt:lpstr>Test 1b: MAC overhead with RTS/CTS   Calibration Result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Calibration Result</dc:title>
  <dc:creator>Chinghwa Yu</dc:creator>
  <cp:lastModifiedBy>Mediatek</cp:lastModifiedBy>
  <cp:revision>270</cp:revision>
  <cp:lastPrinted>1601-01-01T00:00:00Z</cp:lastPrinted>
  <dcterms:created xsi:type="dcterms:W3CDTF">2014-05-14T23:09:06Z</dcterms:created>
  <dcterms:modified xsi:type="dcterms:W3CDTF">2014-09-15T06:34:55Z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