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36" r:id="rId3"/>
    <p:sldId id="335" r:id="rId4"/>
    <p:sldId id="340" r:id="rId5"/>
    <p:sldId id="344" r:id="rId6"/>
    <p:sldId id="355" r:id="rId7"/>
    <p:sldId id="341" r:id="rId8"/>
    <p:sldId id="345" r:id="rId9"/>
    <p:sldId id="347" r:id="rId10"/>
    <p:sldId id="348" r:id="rId11"/>
    <p:sldId id="337" r:id="rId12"/>
    <p:sldId id="342" r:id="rId13"/>
    <p:sldId id="356" r:id="rId14"/>
    <p:sldId id="358" r:id="rId15"/>
    <p:sldId id="351" r:id="rId16"/>
    <p:sldId id="35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100" d="100"/>
          <a:sy n="100" d="100"/>
        </p:scale>
        <p:origin x="-137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1433" y="6475413"/>
            <a:ext cx="184249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Yongho Seok,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7082" y="6475413"/>
            <a:ext cx="18168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Yongho </a:t>
            </a:r>
            <a:r>
              <a:rPr lang="en-US" altLang="ko-KR" dirty="0" err="1" smtClean="0"/>
              <a:t>Seok</a:t>
            </a:r>
            <a:r>
              <a:rPr lang="en-US" altLang="ko-KR" dirty="0" smtClean="0"/>
              <a:t>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802.11-14/1210r1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HEW PPDU Format </a:t>
            </a:r>
            <a:br>
              <a:rPr lang="en-US" dirty="0" smtClean="0"/>
            </a:br>
            <a:r>
              <a:rPr lang="en-US" dirty="0" smtClean="0"/>
              <a:t>for Supporting MIMO-OFDMA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2014-09-14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867528"/>
              </p:ext>
            </p:extLst>
          </p:nvPr>
        </p:nvGraphicFramePr>
        <p:xfrm>
          <a:off x="533400" y="2667000"/>
          <a:ext cx="8210550" cy="378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7" name="Document" r:id="rId4" imgW="9037791" imgH="4164535" progId="Word.Document.8">
                  <p:embed/>
                </p:oleObj>
              </mc:Choice>
              <mc:Fallback>
                <p:oleObj name="Document" r:id="rId4" imgW="9037791" imgH="4164535" progId="Word.Document.8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8210550" cy="3784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Part 1) TXVECTOR parameter NUM_STS </a:t>
            </a:r>
            <a:r>
              <a:rPr lang="ko-KR" altLang="en-US" dirty="0">
                <a:solidFill>
                  <a:schemeClr val="tx1"/>
                </a:solidFill>
              </a:rPr>
              <a:t/>
            </a:r>
            <a:br>
              <a:rPr lang="ko-KR" altLang="en-US" dirty="0">
                <a:solidFill>
                  <a:schemeClr val="tx1"/>
                </a:solidFill>
              </a:rPr>
            </a:b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Discussion on HEW </a:t>
            </a:r>
            <a:r>
              <a:rPr lang="en-US" altLang="ko-KR" dirty="0" smtClean="0">
                <a:solidFill>
                  <a:schemeClr val="tx1"/>
                </a:solidFill>
              </a:rPr>
              <a:t>PPDU </a:t>
            </a:r>
            <a:r>
              <a:rPr lang="en-US" altLang="ko-KR" dirty="0">
                <a:solidFill>
                  <a:schemeClr val="tx1"/>
                </a:solidFill>
              </a:rPr>
              <a:t>Format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</a:t>
            </a:r>
            <a:r>
              <a:rPr lang="en-US" altLang="ko-KR" dirty="0" smtClean="0"/>
              <a:t>2014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694981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First option </a:t>
            </a:r>
            <a:r>
              <a:rPr lang="en-US" altLang="ko-KR" dirty="0"/>
              <a:t>for OFDM symbols </a:t>
            </a:r>
            <a:r>
              <a:rPr lang="en-US" altLang="ko-KR" dirty="0" smtClean="0"/>
              <a:t>alignment</a:t>
            </a:r>
          </a:p>
          <a:p>
            <a:pPr lvl="1"/>
            <a:r>
              <a:rPr lang="en-US" altLang="ko-KR" dirty="0"/>
              <a:t>For example, AP </a:t>
            </a:r>
            <a:r>
              <a:rPr lang="en-US" altLang="ko-KR" dirty="0" smtClean="0"/>
              <a:t>transmits</a:t>
            </a:r>
            <a:endParaRPr lang="en-US" altLang="ko-KR" sz="1600" dirty="0"/>
          </a:p>
          <a:p>
            <a:pPr lvl="2"/>
            <a:r>
              <a:rPr lang="en-US" altLang="ko-KR" sz="1600" dirty="0"/>
              <a:t>2 space time streams </a:t>
            </a:r>
            <a:r>
              <a:rPr lang="en-US" altLang="ko-KR" sz="1600" dirty="0" smtClean="0"/>
              <a:t>to each STA1 and STA2 on </a:t>
            </a:r>
            <a:r>
              <a:rPr lang="en-US" altLang="ko-KR" sz="1600" dirty="0"/>
              <a:t>sub-channel 1</a:t>
            </a:r>
          </a:p>
          <a:p>
            <a:pPr lvl="2"/>
            <a:r>
              <a:rPr lang="en-US" altLang="ko-KR" sz="1600" dirty="0" smtClean="0"/>
              <a:t>1 </a:t>
            </a:r>
            <a:r>
              <a:rPr lang="en-US" altLang="ko-KR" sz="1600" dirty="0"/>
              <a:t>space time </a:t>
            </a:r>
            <a:r>
              <a:rPr lang="en-US" altLang="ko-KR" sz="1600" dirty="0" smtClean="0"/>
              <a:t>stream to each STA3 and STA4 on </a:t>
            </a:r>
            <a:r>
              <a:rPr lang="en-US" altLang="ko-KR" sz="1600" dirty="0"/>
              <a:t>sub-channel 2</a:t>
            </a:r>
          </a:p>
          <a:p>
            <a:pPr lvl="2"/>
            <a:r>
              <a:rPr lang="en-US" altLang="ko-KR" sz="1600" dirty="0" smtClean="0"/>
              <a:t>1 </a:t>
            </a:r>
            <a:r>
              <a:rPr lang="en-US" altLang="ko-KR" sz="1600" dirty="0"/>
              <a:t>space time </a:t>
            </a:r>
            <a:r>
              <a:rPr lang="en-US" altLang="ko-KR" sz="1600" dirty="0" smtClean="0"/>
              <a:t>stream </a:t>
            </a:r>
            <a:r>
              <a:rPr lang="en-US" altLang="ko-KR" sz="1600" dirty="0"/>
              <a:t>to STA5 on sub-channel 3</a:t>
            </a:r>
          </a:p>
          <a:p>
            <a:pPr lvl="2"/>
            <a:r>
              <a:rPr lang="en-US" altLang="ko-KR" sz="1600" dirty="0"/>
              <a:t>1 space time </a:t>
            </a:r>
            <a:r>
              <a:rPr lang="en-US" altLang="ko-KR" sz="1600" dirty="0" smtClean="0"/>
              <a:t>stream </a:t>
            </a:r>
            <a:r>
              <a:rPr lang="en-US" altLang="ko-KR" sz="1600" dirty="0"/>
              <a:t>to STA6 on sub-channel </a:t>
            </a:r>
            <a:r>
              <a:rPr lang="en-US" altLang="ko-KR" sz="1600" dirty="0" smtClean="0"/>
              <a:t>4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PSDU and HEW-LTF (HEW SIG-B also) are transmitted with same GI (G3 in Fig), except for the common HEW preamble field</a:t>
            </a:r>
            <a:endParaRPr lang="en-US" altLang="ko-KR" dirty="0"/>
          </a:p>
        </p:txBody>
      </p:sp>
      <p:pic>
        <p:nvPicPr>
          <p:cNvPr id="10" name="officeArt object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0" y="4648199"/>
            <a:ext cx="7772400" cy="1752601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35066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Part 1) TXVECTOR parameter NUM_STS </a:t>
            </a:r>
            <a:r>
              <a:rPr lang="ko-KR" altLang="en-US" dirty="0">
                <a:solidFill>
                  <a:schemeClr val="tx1"/>
                </a:solidFill>
              </a:rPr>
              <a:t/>
            </a:r>
            <a:br>
              <a:rPr lang="ko-KR" altLang="en-US" dirty="0">
                <a:solidFill>
                  <a:schemeClr val="tx1"/>
                </a:solidFill>
              </a:rPr>
            </a:b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Discussion on HEW </a:t>
            </a:r>
            <a:r>
              <a:rPr lang="en-US" altLang="ko-KR" dirty="0" smtClean="0">
                <a:solidFill>
                  <a:schemeClr val="tx1"/>
                </a:solidFill>
              </a:rPr>
              <a:t>PPDU </a:t>
            </a:r>
            <a:r>
              <a:rPr lang="en-US" altLang="ko-KR" dirty="0">
                <a:solidFill>
                  <a:schemeClr val="tx1"/>
                </a:solidFill>
              </a:rPr>
              <a:t>Format 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572000"/>
            <a:ext cx="7772400" cy="1514561"/>
          </a:xfrm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</a:t>
            </a:r>
            <a:r>
              <a:rPr lang="en-US" altLang="ko-KR" dirty="0" smtClean="0"/>
              <a:t>2014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/>
              <a:t>Second </a:t>
            </a:r>
            <a:r>
              <a:rPr lang="en-US" altLang="ko-KR" dirty="0" smtClean="0"/>
              <a:t>option</a:t>
            </a:r>
            <a:r>
              <a:rPr lang="en-US" altLang="ko-KR" dirty="0"/>
              <a:t> for OFDM symbols alignment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For example, AP transmits </a:t>
            </a:r>
            <a:endParaRPr lang="en-US" altLang="ko-KR" sz="1600" dirty="0" smtClean="0"/>
          </a:p>
          <a:p>
            <a:pPr lvl="2"/>
            <a:r>
              <a:rPr lang="en-US" altLang="ko-KR" sz="1600" dirty="0"/>
              <a:t>2 space time streams to each STA1 and STA2 on sub-channel 1</a:t>
            </a:r>
          </a:p>
          <a:p>
            <a:pPr lvl="2"/>
            <a:r>
              <a:rPr lang="en-US" altLang="ko-KR" sz="1600" dirty="0"/>
              <a:t>1 space time </a:t>
            </a:r>
            <a:r>
              <a:rPr lang="en-US" altLang="ko-KR" sz="1600" dirty="0" smtClean="0"/>
              <a:t>stream </a:t>
            </a:r>
            <a:r>
              <a:rPr lang="en-US" altLang="ko-KR" sz="1600" dirty="0"/>
              <a:t>to each STA3 and STA4 on sub-channel 2</a:t>
            </a:r>
          </a:p>
          <a:p>
            <a:pPr lvl="2"/>
            <a:r>
              <a:rPr lang="en-US" altLang="ko-KR" sz="1600" dirty="0"/>
              <a:t>1 space time </a:t>
            </a:r>
            <a:r>
              <a:rPr lang="en-US" altLang="ko-KR" sz="1600" dirty="0" smtClean="0"/>
              <a:t>stream </a:t>
            </a:r>
            <a:r>
              <a:rPr lang="en-US" altLang="ko-KR" sz="1600" dirty="0"/>
              <a:t>to STA5 on sub-channel 3</a:t>
            </a:r>
          </a:p>
          <a:p>
            <a:pPr lvl="2"/>
            <a:r>
              <a:rPr lang="en-US" altLang="ko-KR" sz="1600" dirty="0"/>
              <a:t>1 space time </a:t>
            </a:r>
            <a:r>
              <a:rPr lang="en-US" altLang="ko-KR" sz="1600" dirty="0" smtClean="0"/>
              <a:t>stream </a:t>
            </a:r>
            <a:r>
              <a:rPr lang="en-US" altLang="ko-KR" sz="1600" dirty="0"/>
              <a:t>to STA6 on sub-channel 4</a:t>
            </a:r>
          </a:p>
          <a:p>
            <a:pPr lvl="1"/>
            <a:r>
              <a:rPr lang="en-US" altLang="ko-KR" dirty="0" smtClean="0"/>
              <a:t>But, AP is equally transmitting 4 LTFs on all sub-channels </a:t>
            </a:r>
          </a:p>
          <a:p>
            <a:pPr lvl="2"/>
            <a:endParaRPr lang="en-US" altLang="ko-KR" dirty="0" smtClean="0"/>
          </a:p>
          <a:p>
            <a:pPr lvl="1"/>
            <a:endParaRPr lang="en-US" altLang="ko-KR" sz="2400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82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Part 1) TXVECTOR parameter NUM_STS </a:t>
            </a:r>
            <a:r>
              <a:rPr lang="ko-KR" altLang="en-US" dirty="0">
                <a:solidFill>
                  <a:schemeClr val="tx1"/>
                </a:solidFill>
              </a:rPr>
              <a:t/>
            </a:r>
            <a:br>
              <a:rPr lang="ko-KR" altLang="en-US" dirty="0">
                <a:solidFill>
                  <a:schemeClr val="tx1"/>
                </a:solidFill>
              </a:rPr>
            </a:b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Discussion on HEW </a:t>
            </a:r>
            <a:r>
              <a:rPr lang="en-US" altLang="ko-KR" dirty="0" smtClean="0">
                <a:solidFill>
                  <a:schemeClr val="tx1"/>
                </a:solidFill>
              </a:rPr>
              <a:t>PPDU </a:t>
            </a:r>
            <a:r>
              <a:rPr lang="en-US" altLang="ko-KR" dirty="0">
                <a:solidFill>
                  <a:schemeClr val="tx1"/>
                </a:solidFill>
              </a:rPr>
              <a:t>Format </a:t>
            </a: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581439"/>
            <a:ext cx="7772400" cy="1514561"/>
          </a:xfrm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685800" y="200025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Second option </a:t>
            </a:r>
            <a:r>
              <a:rPr lang="en-US" altLang="ko-KR" dirty="0"/>
              <a:t>for OFDM symbols alignment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 AP is transmitting extra LTFs on a sub-channel if the required LTFs on the sub-channel is less than the largest one </a:t>
            </a:r>
          </a:p>
          <a:p>
            <a:pPr lvl="2"/>
            <a:r>
              <a:rPr lang="en-US" altLang="ko-KR" sz="1600" dirty="0" smtClean="0"/>
              <a:t>The total required LTFs on sub-channel 1 are 4 (i.e., </a:t>
            </a:r>
            <a:r>
              <a:rPr lang="en-US" altLang="ko-KR" sz="1600" dirty="0" smtClean="0">
                <a:solidFill>
                  <a:srgbClr val="FF0000"/>
                </a:solidFill>
              </a:rPr>
              <a:t>no extra LTF</a:t>
            </a:r>
            <a:r>
              <a:rPr lang="en-US" altLang="ko-KR" sz="1600" dirty="0" smtClean="0"/>
              <a:t>) </a:t>
            </a:r>
          </a:p>
          <a:p>
            <a:pPr lvl="2"/>
            <a:r>
              <a:rPr lang="en-US" altLang="ko-KR" sz="1600" dirty="0"/>
              <a:t>The </a:t>
            </a:r>
            <a:r>
              <a:rPr lang="en-US" altLang="ko-KR" sz="1600" dirty="0" smtClean="0"/>
              <a:t>total </a:t>
            </a:r>
            <a:r>
              <a:rPr lang="en-US" altLang="ko-KR" sz="1600" dirty="0"/>
              <a:t>required </a:t>
            </a:r>
            <a:r>
              <a:rPr lang="en-US" altLang="ko-KR" sz="1600" dirty="0" smtClean="0"/>
              <a:t>LTFs </a:t>
            </a:r>
            <a:r>
              <a:rPr lang="en-US" altLang="ko-KR" sz="1600" dirty="0"/>
              <a:t>on sub-channel </a:t>
            </a:r>
            <a:r>
              <a:rPr lang="en-US" altLang="ko-KR" sz="1600" dirty="0" smtClean="0"/>
              <a:t>2 are 2 (i.e., </a:t>
            </a:r>
            <a:r>
              <a:rPr lang="en-US" altLang="ko-KR" sz="1600" dirty="0" smtClean="0">
                <a:solidFill>
                  <a:srgbClr val="FF0000"/>
                </a:solidFill>
              </a:rPr>
              <a:t>2 extra LTFs</a:t>
            </a:r>
            <a:r>
              <a:rPr lang="en-US" altLang="ko-KR" sz="1600" dirty="0" smtClean="0"/>
              <a:t>)</a:t>
            </a:r>
            <a:endParaRPr lang="en-US" altLang="ko-KR" sz="1200" dirty="0" smtClean="0"/>
          </a:p>
          <a:p>
            <a:pPr lvl="2"/>
            <a:r>
              <a:rPr lang="en-US" altLang="ko-KR" sz="1600" dirty="0"/>
              <a:t>The </a:t>
            </a:r>
            <a:r>
              <a:rPr lang="en-US" altLang="ko-KR" sz="1600" dirty="0" smtClean="0"/>
              <a:t>total </a:t>
            </a:r>
            <a:r>
              <a:rPr lang="en-US" altLang="ko-KR" sz="1600" dirty="0"/>
              <a:t>required </a:t>
            </a:r>
            <a:r>
              <a:rPr lang="en-US" altLang="ko-KR" sz="1600" dirty="0" smtClean="0"/>
              <a:t>LTFs </a:t>
            </a:r>
            <a:r>
              <a:rPr lang="en-US" altLang="ko-KR" sz="1600" dirty="0"/>
              <a:t>on sub-channel </a:t>
            </a:r>
            <a:r>
              <a:rPr lang="en-US" altLang="ko-KR" sz="1600" dirty="0" smtClean="0"/>
              <a:t>3 </a:t>
            </a:r>
            <a:r>
              <a:rPr lang="en-US" altLang="ko-KR" sz="1600" dirty="0"/>
              <a:t>is </a:t>
            </a:r>
            <a:r>
              <a:rPr lang="en-US" altLang="ko-KR" sz="1600" dirty="0" smtClean="0"/>
              <a:t>1 </a:t>
            </a:r>
            <a:r>
              <a:rPr lang="en-US" altLang="ko-KR" sz="1600" dirty="0"/>
              <a:t>(i.e., </a:t>
            </a:r>
            <a:r>
              <a:rPr lang="en-US" altLang="ko-KR" sz="1600" dirty="0" smtClean="0">
                <a:solidFill>
                  <a:srgbClr val="FF0000"/>
                </a:solidFill>
              </a:rPr>
              <a:t>3 extra LTFs</a:t>
            </a:r>
            <a:r>
              <a:rPr lang="en-US" altLang="ko-KR" sz="1600" dirty="0" smtClean="0"/>
              <a:t>)</a:t>
            </a:r>
          </a:p>
          <a:p>
            <a:pPr lvl="2"/>
            <a:r>
              <a:rPr lang="en-US" altLang="ko-KR" sz="1600" dirty="0"/>
              <a:t>The </a:t>
            </a:r>
            <a:r>
              <a:rPr lang="en-US" altLang="ko-KR" sz="1600" dirty="0" smtClean="0"/>
              <a:t>total </a:t>
            </a:r>
            <a:r>
              <a:rPr lang="en-US" altLang="ko-KR" sz="1600" dirty="0"/>
              <a:t>required </a:t>
            </a:r>
            <a:r>
              <a:rPr lang="en-US" altLang="ko-KR" sz="1600" dirty="0" smtClean="0"/>
              <a:t>LTFs </a:t>
            </a:r>
            <a:r>
              <a:rPr lang="en-US" altLang="ko-KR" sz="1600" dirty="0"/>
              <a:t>on sub-channel </a:t>
            </a:r>
            <a:r>
              <a:rPr lang="en-US" altLang="ko-KR" sz="1600" dirty="0" smtClean="0"/>
              <a:t>4 </a:t>
            </a:r>
            <a:r>
              <a:rPr lang="en-US" altLang="ko-KR" sz="1600" dirty="0"/>
              <a:t>is </a:t>
            </a:r>
            <a:r>
              <a:rPr lang="en-US" altLang="ko-KR" sz="1600" dirty="0" smtClean="0"/>
              <a:t>1 </a:t>
            </a:r>
            <a:r>
              <a:rPr lang="en-US" altLang="ko-KR" sz="1600" dirty="0"/>
              <a:t>(i.e., </a:t>
            </a:r>
            <a:r>
              <a:rPr lang="en-US" altLang="ko-KR" sz="1600" dirty="0" smtClean="0">
                <a:solidFill>
                  <a:srgbClr val="FF0000"/>
                </a:solidFill>
              </a:rPr>
              <a:t>3 extra LTFs</a:t>
            </a:r>
            <a:r>
              <a:rPr lang="en-US" altLang="ko-KR" sz="1600" dirty="0"/>
              <a:t>)</a:t>
            </a:r>
            <a:endParaRPr lang="en-US" altLang="ko-KR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lvl="1"/>
            <a:endParaRPr lang="en-US" altLang="ko-KR" sz="2400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cxnSp>
        <p:nvCxnSpPr>
          <p:cNvPr id="5" name="직선 연결선 4"/>
          <p:cNvCxnSpPr/>
          <p:nvPr/>
        </p:nvCxnSpPr>
        <p:spPr bwMode="auto">
          <a:xfrm>
            <a:off x="5486400" y="4648200"/>
            <a:ext cx="0" cy="990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직선 연결선 11"/>
          <p:cNvCxnSpPr/>
          <p:nvPr/>
        </p:nvCxnSpPr>
        <p:spPr bwMode="auto">
          <a:xfrm>
            <a:off x="3962400" y="4648200"/>
            <a:ext cx="15240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3968750" y="4648200"/>
            <a:ext cx="0" cy="685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>
            <a:off x="4489450" y="5638800"/>
            <a:ext cx="99695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직선 연결선 23"/>
          <p:cNvCxnSpPr/>
          <p:nvPr/>
        </p:nvCxnSpPr>
        <p:spPr bwMode="auto">
          <a:xfrm>
            <a:off x="4489450" y="5334000"/>
            <a:ext cx="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직선 연결선 27"/>
          <p:cNvCxnSpPr/>
          <p:nvPr/>
        </p:nvCxnSpPr>
        <p:spPr bwMode="auto">
          <a:xfrm>
            <a:off x="3962400" y="5334000"/>
            <a:ext cx="533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4227222" y="4309646"/>
            <a:ext cx="11067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>
                <a:solidFill>
                  <a:srgbClr val="FF0000"/>
                </a:solidFill>
              </a:rPr>
              <a:t>Extra LTFs</a:t>
            </a:r>
            <a:endParaRPr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66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Part </a:t>
            </a:r>
            <a:r>
              <a:rPr lang="en-US" altLang="ko-KR" dirty="0" smtClean="0">
                <a:solidFill>
                  <a:schemeClr val="tx1"/>
                </a:solidFill>
              </a:rPr>
              <a:t>2) </a:t>
            </a:r>
            <a:r>
              <a:rPr lang="en-US" altLang="ko-KR" dirty="0">
                <a:solidFill>
                  <a:schemeClr val="tx1"/>
                </a:solidFill>
              </a:rPr>
              <a:t>TXVECTOR parameter </a:t>
            </a:r>
            <a:r>
              <a:rPr lang="en-US" altLang="ko-KR" dirty="0" smtClean="0">
                <a:solidFill>
                  <a:schemeClr val="tx1"/>
                </a:solidFill>
              </a:rPr>
              <a:t>STBC</a:t>
            </a:r>
            <a:r>
              <a:rPr lang="ko-KR" altLang="en-US" dirty="0">
                <a:solidFill>
                  <a:schemeClr val="tx1"/>
                </a:solidFill>
              </a:rPr>
              <a:t/>
            </a:r>
            <a:br>
              <a:rPr lang="ko-KR" altLang="en-US" dirty="0">
                <a:solidFill>
                  <a:schemeClr val="tx1"/>
                </a:solidFill>
              </a:rPr>
            </a:b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Discussion on HEW </a:t>
            </a:r>
            <a:r>
              <a:rPr lang="en-US" altLang="ko-KR" dirty="0" smtClean="0">
                <a:solidFill>
                  <a:schemeClr val="tx1"/>
                </a:solidFill>
              </a:rPr>
              <a:t>PPDU </a:t>
            </a:r>
            <a:r>
              <a:rPr lang="en-US" altLang="ko-KR" dirty="0">
                <a:solidFill>
                  <a:schemeClr val="tx1"/>
                </a:solidFill>
              </a:rPr>
              <a:t>Format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In 802.11ac Downlink MU-MIMO, STBC was not allowed. </a:t>
            </a:r>
          </a:p>
          <a:p>
            <a:r>
              <a:rPr lang="en-US" altLang="ko-KR" dirty="0" smtClean="0"/>
              <a:t>In 802.11ax MIMO-OFDMA, STBC should be allowed. </a:t>
            </a:r>
          </a:p>
          <a:p>
            <a:r>
              <a:rPr lang="en-US" altLang="ko-KR" dirty="0" smtClean="0"/>
              <a:t>But, we needs to discuss whether TXVECTOR parameter STBC is set to either </a:t>
            </a:r>
          </a:p>
          <a:p>
            <a:pPr lvl="1"/>
            <a:r>
              <a:rPr lang="en-US" altLang="ko-KR" dirty="0" smtClean="0"/>
              <a:t>a user-specific value or a common value. </a:t>
            </a:r>
          </a:p>
          <a:p>
            <a:endParaRPr lang="en-US" altLang="ko-KR" dirty="0" smtClean="0"/>
          </a:p>
          <a:p>
            <a:pPr lvl="2"/>
            <a:endParaRPr lang="en-US" altLang="ko-KR" sz="1800" dirty="0" smtClean="0"/>
          </a:p>
          <a:p>
            <a:pPr marL="857250" lvl="2" indent="0">
              <a:buNone/>
            </a:pPr>
            <a:r>
              <a:rPr lang="en-US" altLang="ko-KR" sz="1800" dirty="0" smtClean="0"/>
              <a:t> </a:t>
            </a:r>
          </a:p>
          <a:p>
            <a:pPr lvl="1"/>
            <a:endParaRPr lang="en-US" altLang="ko-KR" sz="2400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28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Part 2) TXVECTOR parameter STBC</a:t>
            </a:r>
            <a:r>
              <a:rPr lang="ko-KR" altLang="en-US" dirty="0">
                <a:solidFill>
                  <a:schemeClr val="tx1"/>
                </a:solidFill>
              </a:rPr>
              <a:t/>
            </a:r>
            <a:br>
              <a:rPr lang="ko-KR" altLang="en-US" dirty="0">
                <a:solidFill>
                  <a:schemeClr val="tx1"/>
                </a:solidFill>
              </a:rPr>
            </a:b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Discussion on HEW </a:t>
            </a:r>
            <a:r>
              <a:rPr lang="en-US" altLang="ko-KR" dirty="0" smtClean="0">
                <a:solidFill>
                  <a:schemeClr val="tx1"/>
                </a:solidFill>
              </a:rPr>
              <a:t>PPDU </a:t>
            </a:r>
            <a:r>
              <a:rPr lang="en-US" altLang="ko-KR" dirty="0">
                <a:solidFill>
                  <a:schemeClr val="tx1"/>
                </a:solidFill>
              </a:rPr>
              <a:t>Format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dirty="0"/>
              <a:t>First option for </a:t>
            </a:r>
            <a:r>
              <a:rPr lang="en-US" altLang="ko-KR" dirty="0" smtClean="0"/>
              <a:t>STBC: TXVECTOR </a:t>
            </a:r>
            <a:r>
              <a:rPr lang="en-US" altLang="ko-KR" dirty="0"/>
              <a:t>parameter STBC on each sub-channels </a:t>
            </a:r>
            <a:r>
              <a:rPr lang="en-US" altLang="ko-KR" dirty="0" smtClean="0"/>
              <a:t>is common</a:t>
            </a:r>
            <a:endParaRPr lang="en-US" altLang="ko-KR" dirty="0"/>
          </a:p>
          <a:p>
            <a:pPr lvl="1"/>
            <a:r>
              <a:rPr lang="en-US" altLang="ko-KR" dirty="0" smtClean="0"/>
              <a:t>No STBC Transmission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STBC Transmission</a:t>
            </a:r>
          </a:p>
          <a:p>
            <a:pPr lvl="2"/>
            <a:r>
              <a:rPr lang="en-US" altLang="ko-KR" dirty="0" smtClean="0"/>
              <a:t>TXTIME </a:t>
            </a:r>
            <a:r>
              <a:rPr lang="en-US" altLang="ko-KR" dirty="0"/>
              <a:t>of HEW PSDUs are adjusted to have the same </a:t>
            </a:r>
            <a:r>
              <a:rPr lang="en-US" altLang="ko-KR" dirty="0" smtClean="0"/>
              <a:t>OFDM </a:t>
            </a:r>
            <a:r>
              <a:rPr lang="en-US" altLang="ko-KR" dirty="0"/>
              <a:t>symbols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marL="857250" lvl="2" indent="0">
              <a:buNone/>
            </a:pPr>
            <a:endParaRPr lang="en-US" altLang="ko-KR" dirty="0" smtClean="0"/>
          </a:p>
          <a:p>
            <a:pPr marL="857250" lvl="2" indent="0">
              <a:buNone/>
            </a:pPr>
            <a:endParaRPr lang="en-US" altLang="ko-KR" dirty="0" smtClean="0"/>
          </a:p>
          <a:p>
            <a:pPr marL="857250" lvl="2" indent="0">
              <a:buNone/>
            </a:pPr>
            <a:endParaRPr lang="en-US" altLang="ko-KR" dirty="0" smtClean="0"/>
          </a:p>
          <a:p>
            <a:pPr marL="857250" lvl="2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7" name="officeArt object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5800" y="2895600"/>
            <a:ext cx="6781800" cy="1219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8" name="officeArt object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5800" y="4724400"/>
            <a:ext cx="7811877" cy="125603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9" name="직사각형 8"/>
          <p:cNvSpPr/>
          <p:nvPr/>
        </p:nvSpPr>
        <p:spPr>
          <a:xfrm>
            <a:off x="228600" y="6215390"/>
            <a:ext cx="878798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/>
              <a:t>Note) Figures in this slide assumes the second option for </a:t>
            </a:r>
            <a:r>
              <a:rPr lang="en-US" altLang="ko-KR" sz="1100" b="1" dirty="0"/>
              <a:t>OFDM symbols </a:t>
            </a:r>
            <a:r>
              <a:rPr lang="en-US" altLang="ko-KR" sz="1100" b="1" dirty="0" smtClean="0"/>
              <a:t>alignment as one of example. We are not biased to any specific option. </a:t>
            </a:r>
          </a:p>
        </p:txBody>
      </p:sp>
    </p:spTree>
    <p:extLst>
      <p:ext uri="{BB962C8B-B14F-4D97-AF65-F5344CB8AC3E}">
        <p14:creationId xmlns:p14="http://schemas.microsoft.com/office/powerpoint/2010/main" val="2412732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Part 2) TXVECTOR parameter STBC</a:t>
            </a:r>
            <a:r>
              <a:rPr lang="ko-KR" altLang="en-US" dirty="0">
                <a:solidFill>
                  <a:schemeClr val="tx1"/>
                </a:solidFill>
              </a:rPr>
              <a:t/>
            </a:r>
            <a:br>
              <a:rPr lang="ko-KR" altLang="en-US" dirty="0">
                <a:solidFill>
                  <a:schemeClr val="tx1"/>
                </a:solidFill>
              </a:rPr>
            </a:b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Discussion on HEW </a:t>
            </a:r>
            <a:r>
              <a:rPr lang="en-US" altLang="ko-KR" dirty="0" smtClean="0">
                <a:solidFill>
                  <a:schemeClr val="tx1"/>
                </a:solidFill>
              </a:rPr>
              <a:t>PPDU </a:t>
            </a:r>
            <a:r>
              <a:rPr lang="en-US" altLang="ko-KR" dirty="0">
                <a:solidFill>
                  <a:schemeClr val="tx1"/>
                </a:solidFill>
              </a:rPr>
              <a:t>Format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dirty="0"/>
              <a:t>Second </a:t>
            </a:r>
            <a:r>
              <a:rPr lang="en-US" altLang="ko-KR" dirty="0" smtClean="0"/>
              <a:t>option for STBC: TXVECTOR </a:t>
            </a:r>
            <a:r>
              <a:rPr lang="en-US" altLang="ko-KR" dirty="0"/>
              <a:t>parameter STBC on each sub-channels can be </a:t>
            </a:r>
            <a:r>
              <a:rPr lang="en-US" altLang="ko-KR" dirty="0" smtClean="0"/>
              <a:t>different</a:t>
            </a:r>
            <a:endParaRPr lang="en-US" altLang="ko-KR" dirty="0"/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example, AP transmits 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4 space time stream with STBC on sub-channel 1 and 2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1 </a:t>
            </a:r>
            <a:r>
              <a:rPr lang="en-US" altLang="ko-KR" sz="1600" dirty="0"/>
              <a:t>space time stream </a:t>
            </a:r>
            <a:r>
              <a:rPr lang="en-US" altLang="ko-KR" sz="1600" dirty="0" smtClean="0"/>
              <a:t>without </a:t>
            </a:r>
            <a:r>
              <a:rPr lang="en-US" altLang="ko-KR" sz="1600" dirty="0"/>
              <a:t>STBC on sub-channel </a:t>
            </a:r>
            <a:r>
              <a:rPr lang="en-US" altLang="ko-KR" sz="1600" dirty="0" smtClean="0"/>
              <a:t>3 and 4</a:t>
            </a:r>
          </a:p>
          <a:p>
            <a:pPr lvl="1"/>
            <a:r>
              <a:rPr lang="en-US" altLang="ko-KR" dirty="0" smtClean="0"/>
              <a:t>TXTIME of HEW PSDUs are adjusted to have the same OFDM symbols </a:t>
            </a:r>
          </a:p>
          <a:p>
            <a:pPr lvl="3"/>
            <a:endParaRPr lang="en-US" altLang="ko-KR" sz="1400" dirty="0" smtClean="0">
              <a:solidFill>
                <a:srgbClr val="FF0000"/>
              </a:solidFill>
            </a:endParaRPr>
          </a:p>
          <a:p>
            <a:pPr lvl="3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8" name="officeArt object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5800" y="4200181"/>
            <a:ext cx="7772400" cy="1667219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9" name="직사각형 8"/>
          <p:cNvSpPr/>
          <p:nvPr/>
        </p:nvSpPr>
        <p:spPr>
          <a:xfrm>
            <a:off x="228600" y="6215390"/>
            <a:ext cx="878798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b="1" dirty="0" smtClean="0"/>
              <a:t>Note) Figures in this slide assumes the second option for </a:t>
            </a:r>
            <a:r>
              <a:rPr lang="en-US" altLang="ko-KR" sz="1100" b="1" dirty="0"/>
              <a:t>OFDM symbols </a:t>
            </a:r>
            <a:r>
              <a:rPr lang="en-US" altLang="ko-KR" sz="1100" b="1" dirty="0" smtClean="0"/>
              <a:t>alignment as one of example. We are not biased to any specific option. </a:t>
            </a:r>
          </a:p>
        </p:txBody>
      </p:sp>
    </p:spTree>
    <p:extLst>
      <p:ext uri="{BB962C8B-B14F-4D97-AF65-F5344CB8AC3E}">
        <p14:creationId xmlns:p14="http://schemas.microsoft.com/office/powerpoint/2010/main" val="3589365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sz="2000" dirty="0" smtClean="0"/>
              <a:t>Advanced MIMO technology of IEEE 802.11n/ac should be a base of IEEE 802.11ax new technology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Such new technologies should enhance the </a:t>
            </a:r>
            <a:r>
              <a:rPr lang="en-US" altLang="ko-KR" sz="2000" dirty="0"/>
              <a:t>user experience by serving the heterogeneous users simultaneously</a:t>
            </a:r>
          </a:p>
          <a:p>
            <a:pPr lvl="1"/>
            <a:endParaRPr lang="en-US" altLang="ko-KR" dirty="0"/>
          </a:p>
          <a:p>
            <a:r>
              <a:rPr lang="en-US" altLang="ko-KR" sz="2000" dirty="0" smtClean="0"/>
              <a:t>Also, to efficiently support heterogeneous </a:t>
            </a:r>
            <a:r>
              <a:rPr lang="en-US" altLang="ko-KR" sz="2000" dirty="0"/>
              <a:t>users </a:t>
            </a:r>
            <a:r>
              <a:rPr lang="en-US" altLang="ko-KR" sz="2000" dirty="0" smtClean="0"/>
              <a:t>(having different </a:t>
            </a:r>
            <a:r>
              <a:rPr lang="en-US" altLang="ko-KR" sz="2000" dirty="0"/>
              <a:t>link </a:t>
            </a:r>
            <a:r>
              <a:rPr lang="en-US" altLang="ko-KR" sz="2000" dirty="0" smtClean="0"/>
              <a:t>quality and different device capability), at least the </a:t>
            </a:r>
            <a:r>
              <a:rPr lang="en-US" altLang="ko-KR" sz="2000" dirty="0"/>
              <a:t>following TXVECTOR parameters should be considered as user-specific values </a:t>
            </a:r>
            <a:endParaRPr lang="en-US" altLang="ko-KR" sz="2000" dirty="0" smtClean="0"/>
          </a:p>
          <a:p>
            <a:pPr lvl="1"/>
            <a:r>
              <a:rPr lang="en-US" altLang="ko-KR" dirty="0" smtClean="0"/>
              <a:t>MCS, NUM_STS, FEC_CODING</a:t>
            </a:r>
          </a:p>
          <a:p>
            <a:r>
              <a:rPr lang="en-US" altLang="ko-KR" sz="2000" dirty="0" smtClean="0"/>
              <a:t>And, STBC should be allowed as user-specific value or a common value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</a:t>
            </a:r>
            <a:r>
              <a:rPr lang="en-US" altLang="ko-KR" dirty="0" smtClean="0"/>
              <a:t>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8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MIMO-OFDMA in High Efficiency WLAN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Current release </a:t>
            </a:r>
            <a:r>
              <a:rPr lang="en-US" altLang="ko-KR" dirty="0"/>
              <a:t>of Wi-Fi devices </a:t>
            </a:r>
            <a:r>
              <a:rPr lang="en-US" altLang="ko-KR" dirty="0" smtClean="0"/>
              <a:t>is supporting </a:t>
            </a:r>
          </a:p>
          <a:p>
            <a:pPr lvl="1"/>
            <a:r>
              <a:rPr lang="en-US" altLang="ko-KR" dirty="0" smtClean="0"/>
              <a:t>20/40/80 MHz channel bandwidth</a:t>
            </a:r>
          </a:p>
          <a:p>
            <a:pPr lvl="1"/>
            <a:r>
              <a:rPr lang="en-US" altLang="ko-KR" dirty="0" smtClean="0"/>
              <a:t>Up to 4 space time streams for SU-MIMO </a:t>
            </a:r>
          </a:p>
          <a:p>
            <a:endParaRPr lang="en-US" altLang="ko-KR" dirty="0" smtClean="0"/>
          </a:p>
          <a:p>
            <a:pPr lvl="0"/>
            <a:r>
              <a:rPr lang="en-US" altLang="ko-KR" dirty="0"/>
              <a:t>Next release of </a:t>
            </a:r>
            <a:r>
              <a:rPr lang="en-US" altLang="ko-KR" dirty="0" smtClean="0"/>
              <a:t>Wi-Fi </a:t>
            </a:r>
            <a:r>
              <a:rPr lang="en-US" altLang="ko-KR" dirty="0"/>
              <a:t>devices is upcoming with following additional </a:t>
            </a:r>
            <a:r>
              <a:rPr lang="en-US" altLang="ko-KR" dirty="0" smtClean="0"/>
              <a:t>features </a:t>
            </a:r>
          </a:p>
          <a:p>
            <a:pPr lvl="1"/>
            <a:r>
              <a:rPr lang="en-US" altLang="ko-KR" dirty="0" smtClean="0"/>
              <a:t>160 MHz </a:t>
            </a:r>
            <a:r>
              <a:rPr lang="en-US" altLang="ko-KR" dirty="0"/>
              <a:t>channel </a:t>
            </a:r>
            <a:r>
              <a:rPr lang="en-US" altLang="ko-KR" dirty="0" smtClean="0"/>
              <a:t>bandwidth, Downlink MU-MIMO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Candidate technologies (such OFDMA) of IEEE 802.11ax should be based on IEEE 802.11n/ac advanced MIMO technology (MU-MIMO, STBC) 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OFDMA is a promising technology for enhancing the user experience by serving the heterogeneous users simultaneously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In order to serve heterogeneous users (having different link quality), the following TXVECTOR parameters should be considered as user-specific values </a:t>
            </a:r>
          </a:p>
          <a:p>
            <a:pPr lvl="1"/>
            <a:r>
              <a:rPr lang="en-US" altLang="ko-KR" dirty="0" smtClean="0"/>
              <a:t>MCS: indicates the modulation </a:t>
            </a:r>
            <a:r>
              <a:rPr lang="en-US" altLang="ko-KR" dirty="0"/>
              <a:t>and coding scheme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NUM_STS: indicates the number </a:t>
            </a:r>
            <a:r>
              <a:rPr lang="en-US" altLang="ko-KR" dirty="0"/>
              <a:t>of space-time </a:t>
            </a:r>
            <a:r>
              <a:rPr lang="en-US" altLang="ko-KR" dirty="0" smtClean="0"/>
              <a:t>streams</a:t>
            </a:r>
          </a:p>
          <a:p>
            <a:pPr lvl="1"/>
            <a:r>
              <a:rPr lang="en-US" altLang="ko-KR" dirty="0" smtClean="0"/>
              <a:t>STBC: </a:t>
            </a:r>
            <a:r>
              <a:rPr lang="en-US" altLang="ko-KR" dirty="0"/>
              <a:t>indicates whether STBC is </a:t>
            </a:r>
            <a:r>
              <a:rPr lang="en-US" altLang="ko-KR" dirty="0" smtClean="0"/>
              <a:t>used</a:t>
            </a:r>
          </a:p>
          <a:p>
            <a:pPr lvl="1"/>
            <a:r>
              <a:rPr lang="en-US" altLang="ko-KR" dirty="0"/>
              <a:t>FEC_CODING: indicates which FEC encoding is </a:t>
            </a:r>
            <a:r>
              <a:rPr lang="en-US" altLang="ko-KR" dirty="0" smtClean="0"/>
              <a:t>used</a:t>
            </a:r>
          </a:p>
          <a:p>
            <a:pPr lvl="1"/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MIMO-OFDMA in High Efficiency WLAN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HEW </a:t>
            </a:r>
            <a:r>
              <a:rPr lang="en-US" altLang="ko-KR" dirty="0" smtClean="0"/>
              <a:t>PPDU </a:t>
            </a:r>
            <a:r>
              <a:rPr lang="en-US" altLang="ko-KR" dirty="0"/>
              <a:t>Format 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Supporting </a:t>
            </a:r>
            <a:r>
              <a:rPr lang="en-US" altLang="ko-KR" dirty="0"/>
              <a:t>MIMO-OFDMA 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953000"/>
            <a:ext cx="7772400" cy="1496041"/>
          </a:xfrm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Proposed HEW PPDU format</a:t>
            </a:r>
          </a:p>
          <a:p>
            <a:pPr lvl="1"/>
            <a:r>
              <a:rPr lang="en-US" altLang="ko-KR" dirty="0" smtClean="0"/>
              <a:t>FFT size is increased </a:t>
            </a:r>
            <a:r>
              <a:rPr lang="en-US" altLang="ko-KR" i="1" dirty="0" smtClean="0"/>
              <a:t>N</a:t>
            </a:r>
            <a:r>
              <a:rPr lang="en-US" altLang="ko-KR" dirty="0" smtClean="0"/>
              <a:t> times to efficiently support MIMO-OFDMA</a:t>
            </a:r>
          </a:p>
          <a:p>
            <a:pPr lvl="1"/>
            <a:r>
              <a:rPr lang="en-US" altLang="ko-KR" dirty="0" smtClean="0"/>
              <a:t>For example, when </a:t>
            </a:r>
            <a:r>
              <a:rPr lang="en-US" altLang="ko-KR" i="1" dirty="0" smtClean="0"/>
              <a:t>N </a:t>
            </a:r>
            <a:r>
              <a:rPr lang="en-US" altLang="ko-KR" dirty="0" smtClean="0"/>
              <a:t>is 4, the following FFT size may be used for each channel bandwidth </a:t>
            </a:r>
            <a:r>
              <a:rPr lang="en-US" altLang="ko-KR" dirty="0"/>
              <a:t>	</a:t>
            </a:r>
            <a:endParaRPr lang="en-US" altLang="ko-KR" dirty="0" smtClean="0"/>
          </a:p>
          <a:p>
            <a:pPr lvl="2"/>
            <a:r>
              <a:rPr lang="en-US" altLang="ko-KR" sz="1800" dirty="0" smtClean="0"/>
              <a:t>256 FFT on 20 MHz channel, 512 </a:t>
            </a:r>
            <a:r>
              <a:rPr lang="en-US" altLang="ko-KR" sz="1800" dirty="0"/>
              <a:t>FFT on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channel, </a:t>
            </a:r>
            <a:br>
              <a:rPr lang="en-US" altLang="ko-KR" sz="1800" dirty="0" smtClean="0"/>
            </a:br>
            <a:r>
              <a:rPr lang="en-US" altLang="ko-KR" sz="1800" dirty="0" smtClean="0"/>
              <a:t>1024 FFT on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channel, 2048 FFT on 160 MHz channel </a:t>
            </a:r>
          </a:p>
          <a:p>
            <a:pPr lvl="2"/>
            <a:r>
              <a:rPr lang="en-US" altLang="ko-KR" sz="1800" dirty="0" smtClean="0"/>
              <a:t>Also, single 20 MHz channel (256 FFT) can be composed of several sub-channels (e.g., 4 sub-channels in the below figure) </a:t>
            </a:r>
          </a:p>
          <a:p>
            <a:pPr lvl="2"/>
            <a:endParaRPr lang="en-US" altLang="ko-KR" dirty="0" smtClean="0"/>
          </a:p>
          <a:p>
            <a:pPr marL="457200" lvl="1" indent="0">
              <a:buNone/>
            </a:pPr>
            <a:endParaRPr lang="en-US" altLang="ko-KR" sz="2400" dirty="0" smtClean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6647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HEW </a:t>
            </a:r>
            <a:r>
              <a:rPr lang="en-US" altLang="ko-KR" dirty="0" smtClean="0"/>
              <a:t>PPDU </a:t>
            </a:r>
            <a:r>
              <a:rPr lang="en-US" altLang="ko-KR" dirty="0"/>
              <a:t>Format 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Supporting </a:t>
            </a:r>
            <a:r>
              <a:rPr lang="en-US" altLang="ko-KR" dirty="0"/>
              <a:t>MIMO-OFDMA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Proposed HEW SIG field design </a:t>
            </a:r>
          </a:p>
          <a:p>
            <a:pPr lvl="1"/>
            <a:r>
              <a:rPr lang="en-US" altLang="ko-KR" sz="1800" dirty="0" smtClean="0"/>
              <a:t>TXVECTOR parameter MCS on </a:t>
            </a:r>
            <a:r>
              <a:rPr lang="en-US" altLang="ko-KR" sz="1800" dirty="0"/>
              <a:t>each sub-channels can be </a:t>
            </a:r>
            <a:r>
              <a:rPr lang="en-US" altLang="ko-KR" sz="1800" dirty="0" smtClean="0"/>
              <a:t>different</a:t>
            </a:r>
            <a:endParaRPr lang="en-US" altLang="ko-KR" sz="1800" dirty="0"/>
          </a:p>
          <a:p>
            <a:pPr lvl="1"/>
            <a:r>
              <a:rPr lang="en-US" altLang="ko-KR" sz="1800" dirty="0"/>
              <a:t>TXVECTOR </a:t>
            </a:r>
            <a:r>
              <a:rPr lang="en-US" altLang="ko-KR" sz="1800" dirty="0" smtClean="0"/>
              <a:t>parameter NUM_STS </a:t>
            </a:r>
            <a:r>
              <a:rPr lang="en-US" altLang="ko-KR" sz="1800" dirty="0"/>
              <a:t>on each sub-channels can be </a:t>
            </a:r>
            <a:r>
              <a:rPr lang="en-US" altLang="ko-KR" sz="1800" dirty="0" smtClean="0"/>
              <a:t>different</a:t>
            </a:r>
          </a:p>
          <a:p>
            <a:pPr lvl="2"/>
            <a:r>
              <a:rPr lang="en-US" altLang="ko-KR" sz="1800" dirty="0"/>
              <a:t>The SU-MIMO and MU-MIMO can be applied to each sub-channels </a:t>
            </a:r>
            <a:r>
              <a:rPr lang="en-US" altLang="ko-KR" sz="1800" dirty="0" smtClean="0"/>
              <a:t>differently</a:t>
            </a:r>
          </a:p>
          <a:p>
            <a:pPr lvl="1"/>
            <a:r>
              <a:rPr lang="en-US" altLang="ko-KR" sz="1800" dirty="0"/>
              <a:t>TXVECTOR </a:t>
            </a:r>
            <a:r>
              <a:rPr lang="en-US" altLang="ko-KR" sz="1800" dirty="0" smtClean="0"/>
              <a:t>parameter STBC on </a:t>
            </a:r>
            <a:r>
              <a:rPr lang="en-US" altLang="ko-KR" sz="1800" dirty="0"/>
              <a:t>each sub-channels </a:t>
            </a:r>
            <a:r>
              <a:rPr lang="en-US" altLang="ko-KR" sz="1800" dirty="0" smtClean="0"/>
              <a:t>should be allowed</a:t>
            </a:r>
          </a:p>
          <a:p>
            <a:pPr lvl="2"/>
            <a:r>
              <a:rPr lang="en-US" altLang="ko-KR" sz="1800" dirty="0" smtClean="0"/>
              <a:t>IEEE 802.11ac does not allow STBC for MU-MIMO PPDU transmission</a:t>
            </a:r>
            <a:endParaRPr lang="en-US" altLang="ko-KR" sz="1800" dirty="0"/>
          </a:p>
          <a:p>
            <a:pPr lvl="1"/>
            <a:r>
              <a:rPr lang="en-US" altLang="ko-KR" sz="1800" dirty="0"/>
              <a:t>TXVECTOR </a:t>
            </a:r>
            <a:r>
              <a:rPr lang="en-US" altLang="ko-KR" sz="1800" dirty="0" smtClean="0"/>
              <a:t>parameter FEC_CODING on </a:t>
            </a:r>
            <a:r>
              <a:rPr lang="en-US" altLang="ko-KR" sz="1800" dirty="0"/>
              <a:t>each sub-channels can be </a:t>
            </a:r>
            <a:r>
              <a:rPr lang="en-US" altLang="ko-KR" sz="1800" dirty="0" smtClean="0"/>
              <a:t>different</a:t>
            </a:r>
          </a:p>
          <a:p>
            <a:pPr lvl="1"/>
            <a:r>
              <a:rPr lang="en-US" altLang="ko-KR" sz="1800" dirty="0" smtClean="0"/>
              <a:t>TXVECTOR </a:t>
            </a:r>
            <a:r>
              <a:rPr lang="en-US" altLang="ko-KR" sz="1800" dirty="0"/>
              <a:t>parameter </a:t>
            </a:r>
            <a:r>
              <a:rPr lang="en-US" altLang="ko-KR" sz="1800" dirty="0" smtClean="0"/>
              <a:t>GI_TYPE </a:t>
            </a:r>
            <a:r>
              <a:rPr lang="en-US" altLang="ko-KR" sz="1800" dirty="0"/>
              <a:t>on each sub-channels should be </a:t>
            </a:r>
            <a:r>
              <a:rPr lang="en-US" altLang="ko-KR" sz="1800" dirty="0" smtClean="0"/>
              <a:t>common</a:t>
            </a:r>
          </a:p>
          <a:p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sz="2400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297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HEW </a:t>
            </a:r>
            <a:r>
              <a:rPr lang="en-US" altLang="ko-KR" dirty="0" smtClean="0"/>
              <a:t>PPDU </a:t>
            </a:r>
            <a:r>
              <a:rPr lang="en-US" altLang="ko-KR" dirty="0"/>
              <a:t>Format </a:t>
            </a:r>
            <a:br>
              <a:rPr lang="en-US" altLang="ko-KR" dirty="0"/>
            </a:br>
            <a:r>
              <a:rPr lang="en-US" altLang="ko-KR" dirty="0"/>
              <a:t>for </a:t>
            </a:r>
            <a:r>
              <a:rPr lang="en-US" altLang="ko-KR" dirty="0" smtClean="0"/>
              <a:t>Supporting </a:t>
            </a:r>
            <a:r>
              <a:rPr lang="en-US" altLang="ko-KR" dirty="0"/>
              <a:t>MIMO-OFDMA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/>
              <a:t>Proposed HEW SIG field design </a:t>
            </a:r>
          </a:p>
          <a:p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sz="2400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156778"/>
              </p:ext>
            </p:extLst>
          </p:nvPr>
        </p:nvGraphicFramePr>
        <p:xfrm>
          <a:off x="152400" y="2514600"/>
          <a:ext cx="7441642" cy="326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260042"/>
                <a:gridCol w="25146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802.11ac</a:t>
                      </a:r>
                      <a:r>
                        <a:rPr lang="en-US" altLang="ko-KR" sz="1600" baseline="0" dirty="0" smtClean="0"/>
                        <a:t> MU-MIMO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802.11ax</a:t>
                      </a:r>
                      <a:r>
                        <a:rPr lang="en-US" altLang="ko-KR" sz="1600" baseline="0" dirty="0" smtClean="0"/>
                        <a:t> MIMO-OFDMA</a:t>
                      </a:r>
                      <a:endParaRPr lang="ko-KR" alt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TXVECTOR parameter </a:t>
                      </a:r>
                      <a:br>
                        <a:rPr lang="en-US" altLang="ko-KR" sz="1600" dirty="0" smtClean="0"/>
                      </a:br>
                      <a:r>
                        <a:rPr lang="en-US" altLang="ko-KR" sz="1600" dirty="0" smtClean="0"/>
                        <a:t>MCS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User-specific</a:t>
                      </a:r>
                      <a:r>
                        <a:rPr lang="en-US" altLang="ko-KR" sz="1600" baseline="0" dirty="0" smtClean="0"/>
                        <a:t> value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User-specific</a:t>
                      </a:r>
                      <a:r>
                        <a:rPr lang="en-US" altLang="ko-KR" sz="1600" baseline="0" dirty="0" smtClean="0"/>
                        <a:t> value</a:t>
                      </a:r>
                      <a:endParaRPr lang="ko-KR" altLang="en-US" sz="1600" dirty="0" smtClean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TXVECTOR parameter NUM_STS 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User-specific</a:t>
                      </a:r>
                      <a:r>
                        <a:rPr lang="en-US" altLang="ko-KR" sz="1600" baseline="0" dirty="0" smtClean="0">
                          <a:solidFill>
                            <a:srgbClr val="FF0000"/>
                          </a:solidFill>
                        </a:rPr>
                        <a:t> value</a:t>
                      </a:r>
                      <a:endParaRPr lang="ko-KR" alt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User-specific</a:t>
                      </a:r>
                      <a:r>
                        <a:rPr lang="en-US" altLang="ko-KR" sz="1600" baseline="0" dirty="0" smtClean="0">
                          <a:solidFill>
                            <a:srgbClr val="FF0000"/>
                          </a:solidFill>
                        </a:rPr>
                        <a:t> value</a:t>
                      </a:r>
                      <a:endParaRPr lang="ko-KR" alt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473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TXVECTOR parameter STBC 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Not Allowed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Allowed to</a:t>
                      </a:r>
                      <a:r>
                        <a:rPr lang="en-US" altLang="ko-KR" sz="1600" baseline="0" dirty="0" smtClean="0">
                          <a:solidFill>
                            <a:srgbClr val="FF0000"/>
                          </a:solidFill>
                        </a:rPr>
                        <a:t> either u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ser-specific</a:t>
                      </a:r>
                      <a:r>
                        <a:rPr lang="en-US" altLang="ko-KR" sz="1600" baseline="0" dirty="0" smtClean="0">
                          <a:solidFill>
                            <a:srgbClr val="FF0000"/>
                          </a:solidFill>
                        </a:rPr>
                        <a:t> or common value</a:t>
                      </a:r>
                      <a:endParaRPr lang="ko-KR" altLang="en-US" sz="1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TXVECTOR parameter FEC_CODING 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User-specific</a:t>
                      </a:r>
                      <a:r>
                        <a:rPr lang="en-US" altLang="ko-KR" sz="1600" baseline="0" dirty="0" smtClean="0"/>
                        <a:t> value</a:t>
                      </a:r>
                      <a:endParaRPr lang="ko-KR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User-specific</a:t>
                      </a:r>
                      <a:r>
                        <a:rPr lang="en-US" altLang="ko-KR" sz="1600" baseline="0" dirty="0" smtClean="0"/>
                        <a:t> value</a:t>
                      </a:r>
                      <a:endParaRPr lang="ko-KR" altLang="en-US" sz="1600" dirty="0" smtClean="0"/>
                    </a:p>
                  </a:txBody>
                  <a:tcPr/>
                </a:tc>
              </a:tr>
              <a:tr h="13208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TXVECTOR parameter GI_TYPE 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Common</a:t>
                      </a:r>
                      <a:r>
                        <a:rPr lang="en-US" altLang="ko-KR" sz="1600" baseline="0" dirty="0" smtClean="0"/>
                        <a:t> value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Common</a:t>
                      </a:r>
                      <a:r>
                        <a:rPr lang="en-US" altLang="ko-KR" sz="1600" baseline="0" dirty="0" smtClean="0"/>
                        <a:t> value</a:t>
                      </a:r>
                      <a:endParaRPr lang="ko-KR" alt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 bwMode="auto">
          <a:xfrm>
            <a:off x="76200" y="3429000"/>
            <a:ext cx="7594042" cy="1219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83095" y="3505200"/>
            <a:ext cx="14609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FF0000"/>
                </a:solidFill>
              </a:rPr>
              <a:t>Discuss the more details</a:t>
            </a:r>
          </a:p>
          <a:p>
            <a:r>
              <a:rPr lang="en-US" altLang="ko-KR" sz="1600" b="1" dirty="0" smtClean="0">
                <a:solidFill>
                  <a:srgbClr val="FF0000"/>
                </a:solidFill>
              </a:rPr>
              <a:t>in the next slides </a:t>
            </a:r>
            <a:endParaRPr lang="ko-KR" altLang="en-US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83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Part 1) TXVECTOR </a:t>
            </a:r>
            <a:r>
              <a:rPr lang="en-US" altLang="ko-KR" dirty="0">
                <a:solidFill>
                  <a:schemeClr val="tx1"/>
                </a:solidFill>
              </a:rPr>
              <a:t>parameter NUM_STS </a:t>
            </a:r>
            <a:r>
              <a:rPr lang="ko-KR" altLang="en-US" dirty="0">
                <a:solidFill>
                  <a:schemeClr val="tx1"/>
                </a:solidFill>
              </a:rPr>
              <a:t/>
            </a:r>
            <a:br>
              <a:rPr lang="ko-KR" altLang="en-US" dirty="0">
                <a:solidFill>
                  <a:schemeClr val="tx1"/>
                </a:solidFill>
              </a:rPr>
            </a:b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Discussion on HEW PPDU Format 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7082" y="6475413"/>
            <a:ext cx="181684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Seok, NEWRACOM</a:t>
            </a:r>
            <a:endParaRPr lang="en-US" dirty="0"/>
          </a:p>
        </p:txBody>
      </p:sp>
      <p:sp>
        <p:nvSpPr>
          <p:cNvPr id="10" name="내용 개체 틀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dirty="0" smtClean="0"/>
              <a:t>When MIMO-OFDMA supports a user-specific TXVECTOR </a:t>
            </a:r>
            <a:r>
              <a:rPr lang="en-US" altLang="ko-KR" dirty="0"/>
              <a:t>parameter </a:t>
            </a:r>
            <a:r>
              <a:rPr lang="en-US" altLang="ko-KR" dirty="0" smtClean="0"/>
              <a:t>NUM_STS, </a:t>
            </a:r>
            <a:r>
              <a:rPr lang="en-US" altLang="ko-KR" dirty="0"/>
              <a:t>OFDM symbols alignment issue on HEW </a:t>
            </a:r>
            <a:r>
              <a:rPr lang="en-US" altLang="ko-KR" dirty="0" smtClean="0"/>
              <a:t>PSDUs is occurred </a:t>
            </a:r>
          </a:p>
          <a:p>
            <a:pPr lvl="1"/>
            <a:r>
              <a:rPr lang="en-US" altLang="ko-KR" dirty="0" smtClean="0"/>
              <a:t>OFDM symbols on HEW PSDUs should be aligned </a:t>
            </a:r>
            <a:r>
              <a:rPr lang="en-US" altLang="ko-KR" dirty="0"/>
              <a:t>on each </a:t>
            </a:r>
            <a:r>
              <a:rPr lang="en-US" altLang="ko-KR" dirty="0" smtClean="0"/>
              <a:t>sub-channels</a:t>
            </a:r>
          </a:p>
          <a:p>
            <a:pPr lvl="1"/>
            <a:r>
              <a:rPr lang="en-US" altLang="ko-KR" dirty="0" smtClean="0"/>
              <a:t>Otherwise, each sub-channel needs a separate transmitter/receiver processing chains</a:t>
            </a:r>
          </a:p>
          <a:p>
            <a:pPr lvl="2"/>
            <a:endParaRPr lang="en-US" altLang="ko-KR" sz="1800" dirty="0" smtClean="0"/>
          </a:p>
          <a:p>
            <a:pPr marL="857250" lvl="2" indent="0">
              <a:buNone/>
            </a:pPr>
            <a:r>
              <a:rPr lang="en-US" altLang="ko-KR" sz="1800" dirty="0" smtClean="0"/>
              <a:t> </a:t>
            </a:r>
          </a:p>
          <a:p>
            <a:pPr lvl="1"/>
            <a:endParaRPr lang="en-US" altLang="ko-KR" sz="2400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2156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Part 1) TXVECTOR parameter NUM_STS </a:t>
            </a:r>
            <a:r>
              <a:rPr lang="ko-KR" altLang="en-US" dirty="0">
                <a:solidFill>
                  <a:schemeClr val="tx1"/>
                </a:solidFill>
              </a:rPr>
              <a:t/>
            </a:r>
            <a:br>
              <a:rPr lang="ko-KR" altLang="en-US" dirty="0">
                <a:solidFill>
                  <a:schemeClr val="tx1"/>
                </a:solidFill>
              </a:rPr>
            </a:b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Discussion on HEW </a:t>
            </a:r>
            <a:r>
              <a:rPr lang="en-US" altLang="ko-KR" dirty="0" smtClean="0">
                <a:solidFill>
                  <a:schemeClr val="tx1"/>
                </a:solidFill>
              </a:rPr>
              <a:t>PPDU </a:t>
            </a:r>
            <a:r>
              <a:rPr lang="en-US" altLang="ko-KR" dirty="0">
                <a:solidFill>
                  <a:schemeClr val="tx1"/>
                </a:solidFill>
              </a:rPr>
              <a:t>Format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OFDM </a:t>
            </a:r>
            <a:r>
              <a:rPr lang="en-US" altLang="ko-KR" dirty="0"/>
              <a:t>symbols </a:t>
            </a:r>
            <a:r>
              <a:rPr lang="en-US" altLang="ko-KR" dirty="0" smtClean="0"/>
              <a:t>alignment issue on </a:t>
            </a:r>
            <a:r>
              <a:rPr lang="en-US" altLang="ko-KR" dirty="0"/>
              <a:t>HEW </a:t>
            </a:r>
            <a:r>
              <a:rPr lang="en-US" altLang="ko-KR" dirty="0" smtClean="0"/>
              <a:t>PSDUs</a:t>
            </a:r>
            <a:endParaRPr lang="en-US" altLang="ko-KR" dirty="0"/>
          </a:p>
          <a:p>
            <a:pPr lvl="1"/>
            <a:r>
              <a:rPr lang="en-US" altLang="ko-KR" dirty="0" smtClean="0"/>
              <a:t>Misalignment on the HEW PSDU transmission start time</a:t>
            </a:r>
          </a:p>
          <a:p>
            <a:pPr lvl="2"/>
            <a:r>
              <a:rPr lang="en-US" altLang="ko-KR" dirty="0" smtClean="0"/>
              <a:t>Because the </a:t>
            </a:r>
            <a:r>
              <a:rPr lang="en-US" altLang="ko-KR" dirty="0"/>
              <a:t>number of </a:t>
            </a:r>
            <a:r>
              <a:rPr lang="en-US" altLang="ko-KR" dirty="0" smtClean="0"/>
              <a:t>the space time streams of the HEW PSDU transmitted on each </a:t>
            </a:r>
            <a:r>
              <a:rPr lang="en-US" altLang="ko-KR" dirty="0"/>
              <a:t>sub-channels </a:t>
            </a:r>
            <a:r>
              <a:rPr lang="en-US" altLang="ko-KR" dirty="0" smtClean="0"/>
              <a:t>can be different, the number of HEW-LTFs </a:t>
            </a:r>
            <a:r>
              <a:rPr lang="en-US" altLang="ko-KR" dirty="0"/>
              <a:t>transmitted on each sub-channels </a:t>
            </a:r>
            <a:r>
              <a:rPr lang="en-US" altLang="ko-KR" dirty="0" smtClean="0"/>
              <a:t>can be different</a:t>
            </a:r>
          </a:p>
          <a:p>
            <a:pPr lvl="2"/>
            <a:r>
              <a:rPr lang="en-US" altLang="ko-KR" dirty="0" smtClean="0"/>
              <a:t>When the OFDM symbol durations of HEW-LTF and HEW PSDU is different (such as Short GI), the OFDM symbols of HEW PSDUs are not aligned each other</a:t>
            </a:r>
          </a:p>
          <a:p>
            <a:pPr marL="857250" lvl="2" indent="0">
              <a:buNone/>
            </a:pPr>
            <a:r>
              <a:rPr lang="en-US" altLang="ko-KR" dirty="0" smtClean="0"/>
              <a:t>	</a:t>
            </a:r>
          </a:p>
          <a:p>
            <a:pPr marL="857250" lvl="2" indent="0">
              <a:buNone/>
            </a:pPr>
            <a:endParaRPr lang="en-US" altLang="ko-KR" dirty="0"/>
          </a:p>
          <a:p>
            <a:pPr marL="857250" lvl="2" indent="0">
              <a:buNone/>
            </a:pPr>
            <a:r>
              <a:rPr lang="en-US" altLang="ko-KR" dirty="0" smtClean="0"/>
              <a:t>	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officeArt object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5573" y="4572000"/>
            <a:ext cx="7772400" cy="18288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1378334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Part 1) TXVECTOR parameter NUM_STS </a:t>
            </a:r>
            <a:r>
              <a:rPr lang="ko-KR" altLang="en-US" dirty="0">
                <a:solidFill>
                  <a:schemeClr val="tx1"/>
                </a:solidFill>
              </a:rPr>
              <a:t/>
            </a:r>
            <a:br>
              <a:rPr lang="ko-KR" altLang="en-US" dirty="0">
                <a:solidFill>
                  <a:schemeClr val="tx1"/>
                </a:solidFill>
              </a:rPr>
            </a:b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Discussion on HEW </a:t>
            </a:r>
            <a:r>
              <a:rPr lang="en-US" altLang="ko-KR" dirty="0" smtClean="0">
                <a:solidFill>
                  <a:schemeClr val="tx1"/>
                </a:solidFill>
              </a:rPr>
              <a:t>PPDU </a:t>
            </a:r>
            <a:r>
              <a:rPr lang="en-US" altLang="ko-KR" dirty="0">
                <a:solidFill>
                  <a:schemeClr val="tx1"/>
                </a:solidFill>
              </a:rPr>
              <a:t>Format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ko-KR" dirty="0" smtClean="0"/>
              <a:t>Proposed Solutions for OFDM </a:t>
            </a:r>
            <a:r>
              <a:rPr lang="en-US" altLang="ko-KR" dirty="0"/>
              <a:t>symbols </a:t>
            </a:r>
            <a:r>
              <a:rPr lang="en-US" altLang="ko-KR" dirty="0" smtClean="0"/>
              <a:t>alignment</a:t>
            </a:r>
          </a:p>
          <a:p>
            <a:pPr lvl="1"/>
            <a:r>
              <a:rPr lang="en-US" altLang="ko-KR" dirty="0" smtClean="0"/>
              <a:t>First option is to make the OFDM symbol duration of HEW-LTF and the HEW PSDU as the same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Second option is to make the number </a:t>
            </a:r>
            <a:r>
              <a:rPr lang="en-US" altLang="ko-KR" dirty="0"/>
              <a:t>of HEW-LTFs transmitted on each sub-channels </a:t>
            </a:r>
            <a:r>
              <a:rPr lang="en-US" altLang="ko-KR" dirty="0" smtClean="0"/>
              <a:t>as the same</a:t>
            </a:r>
          </a:p>
          <a:p>
            <a:pPr marL="857250" lvl="2" indent="0">
              <a:buNone/>
            </a:pPr>
            <a:endParaRPr lang="en-US" altLang="ko-KR" dirty="0" smtClean="0"/>
          </a:p>
          <a:p>
            <a:pPr marL="857250" lvl="2" indent="0">
              <a:buNone/>
            </a:pPr>
            <a:endParaRPr lang="en-US" altLang="ko-KR" dirty="0"/>
          </a:p>
          <a:p>
            <a:pPr marL="857250" lvl="2" indent="0">
              <a:buNone/>
            </a:pPr>
            <a:endParaRPr lang="en-US" altLang="ko-KR" dirty="0" smtClean="0"/>
          </a:p>
          <a:p>
            <a:pPr marL="857250" lvl="2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, 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1700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90862</TotalTime>
  <Words>1160</Words>
  <Application>Microsoft Office PowerPoint</Application>
  <PresentationFormat>화면 슬라이드 쇼(4:3)</PresentationFormat>
  <Paragraphs>211</Paragraphs>
  <Slides>16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802-11-Submission</vt:lpstr>
      <vt:lpstr>Microsoft Word 97 - 2003 Document</vt:lpstr>
      <vt:lpstr>HEW PPDU Format  for Supporting MIMO-OFDMA </vt:lpstr>
      <vt:lpstr>MIMO-OFDMA in High Efficiency WLAN</vt:lpstr>
      <vt:lpstr>MIMO-OFDMA in High Efficiency WLAN</vt:lpstr>
      <vt:lpstr>HEW PPDU Format  for Supporting MIMO-OFDMA </vt:lpstr>
      <vt:lpstr>HEW PPDU Format  for Supporting MIMO-OFDMA </vt:lpstr>
      <vt:lpstr>HEW PPDU Format  for Supporting MIMO-OFDMA </vt:lpstr>
      <vt:lpstr>Part 1) TXVECTOR parameter NUM_STS   Discussion on HEW PPDU Format  </vt:lpstr>
      <vt:lpstr>Part 1) TXVECTOR parameter NUM_STS   Discussion on HEW PPDU Format </vt:lpstr>
      <vt:lpstr>Part 1) TXVECTOR parameter NUM_STS   Discussion on HEW PPDU Format </vt:lpstr>
      <vt:lpstr>Part 1) TXVECTOR parameter NUM_STS   Discussion on HEW PPDU Format </vt:lpstr>
      <vt:lpstr>Part 1) TXVECTOR parameter NUM_STS   Discussion on HEW PPDU Format </vt:lpstr>
      <vt:lpstr>Part 1) TXVECTOR parameter NUM_STS   Discussion on HEW PPDU Format </vt:lpstr>
      <vt:lpstr>Part 2) TXVECTOR parameter STBC  Discussion on HEW PPDU Format </vt:lpstr>
      <vt:lpstr>Part 2) TXVECTOR parameter STBC  Discussion on HEW PPDU Format </vt:lpstr>
      <vt:lpstr>Part 2) TXVECTOR parameter STBC  Discussion on HEW PPDU Format </vt:lpstr>
      <vt:lpstr>Conclusion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</cp:lastModifiedBy>
  <cp:revision>941</cp:revision>
  <cp:lastPrinted>1998-02-10T13:28:06Z</cp:lastPrinted>
  <dcterms:created xsi:type="dcterms:W3CDTF">2007-05-21T21:00:37Z</dcterms:created>
  <dcterms:modified xsi:type="dcterms:W3CDTF">2014-09-16T21:28:26Z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