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69" r:id="rId2"/>
    <p:sldId id="270" r:id="rId3"/>
    <p:sldId id="371" r:id="rId4"/>
    <p:sldId id="372" r:id="rId5"/>
    <p:sldId id="373" r:id="rId6"/>
    <p:sldId id="374" r:id="rId7"/>
    <p:sldId id="273" r:id="rId8"/>
    <p:sldId id="2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25" r:id="rId60"/>
    <p:sldId id="426" r:id="rId61"/>
    <p:sldId id="427" r:id="rId62"/>
    <p:sldId id="428" r:id="rId63"/>
    <p:sldId id="429" r:id="rId64"/>
    <p:sldId id="430" r:id="rId65"/>
    <p:sldId id="431" r:id="rId66"/>
    <p:sldId id="432" r:id="rId67"/>
    <p:sldId id="433" r:id="rId68"/>
    <p:sldId id="434" r:id="rId69"/>
    <p:sldId id="435" r:id="rId70"/>
    <p:sldId id="436" r:id="rId71"/>
    <p:sldId id="437" r:id="rId72"/>
    <p:sldId id="438" r:id="rId73"/>
    <p:sldId id="439" r:id="rId74"/>
    <p:sldId id="440" r:id="rId75"/>
    <p:sldId id="441" r:id="rId76"/>
    <p:sldId id="442" r:id="rId77"/>
    <p:sldId id="443" r:id="rId78"/>
    <p:sldId id="444" r:id="rId79"/>
    <p:sldId id="445" r:id="rId80"/>
    <p:sldId id="446" r:id="rId81"/>
    <p:sldId id="447" r:id="rId82"/>
    <p:sldId id="448" r:id="rId83"/>
    <p:sldId id="449" r:id="rId84"/>
    <p:sldId id="450" r:id="rId85"/>
    <p:sldId id="451" r:id="rId86"/>
    <p:sldId id="452" r:id="rId87"/>
    <p:sldId id="453" r:id="rId88"/>
    <p:sldId id="454" r:id="rId89"/>
    <p:sldId id="455" r:id="rId90"/>
    <p:sldId id="456" r:id="rId91"/>
    <p:sldId id="457" r:id="rId92"/>
    <p:sldId id="458" r:id="rId93"/>
    <p:sldId id="459" r:id="rId94"/>
    <p:sldId id="460" r:id="rId95"/>
    <p:sldId id="461" r:id="rId96"/>
    <p:sldId id="462" r:id="rId97"/>
    <p:sldId id="463" r:id="rId98"/>
    <p:sldId id="464" r:id="rId99"/>
    <p:sldId id="465" r:id="rId100"/>
    <p:sldId id="466" r:id="rId101"/>
    <p:sldId id="467" r:id="rId102"/>
    <p:sldId id="468" r:id="rId103"/>
    <p:sldId id="469" r:id="rId104"/>
    <p:sldId id="470" r:id="rId105"/>
    <p:sldId id="471" r:id="rId106"/>
    <p:sldId id="472" r:id="rId107"/>
    <p:sldId id="473" r:id="rId108"/>
    <p:sldId id="474" r:id="rId109"/>
    <p:sldId id="475" r:id="rId110"/>
    <p:sldId id="476" r:id="rId11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8849" autoAdjust="0"/>
  </p:normalViewPr>
  <p:slideViewPr>
    <p:cSldViewPr>
      <p:cViewPr>
        <p:scale>
          <a:sx n="85" d="100"/>
          <a:sy n="85" d="100"/>
        </p:scale>
        <p:origin x="-8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ance%20by%20breakou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histogram%20of%20slots%20by%20attende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ees%20plus%20country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ees%20plus%20country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</c:pivotFmt>
      <c:pivotFmt>
        <c:idx val="11"/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141226679456607"/>
          <c:y val="0.13888078639222934"/>
          <c:w val="0.69725052403220578"/>
          <c:h val="0.77171910710026004"/>
        </c:manualLayout>
      </c:layout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TGah</c:v>
                </c:pt>
                <c:pt idx="1">
                  <c:v>TGai</c:v>
                </c:pt>
                <c:pt idx="2">
                  <c:v>TGaq</c:v>
                </c:pt>
                <c:pt idx="3">
                  <c:v>TGmc</c:v>
                </c:pt>
                <c:pt idx="4">
                  <c:v>WG Mid-Session Plenary</c:v>
                </c:pt>
                <c:pt idx="5">
                  <c:v>WNG</c:v>
                </c:pt>
                <c:pt idx="6">
                  <c:v>802.11 OPENING PLENARY</c:v>
                </c:pt>
                <c:pt idx="7">
                  <c:v>TGax</c:v>
                </c:pt>
                <c:pt idx="8">
                  <c:v>Joint Wireless Opening Plenary</c:v>
                </c:pt>
                <c:pt idx="9">
                  <c:v>NG60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606</c:v>
                </c:pt>
                <c:pt idx="1">
                  <c:v>101</c:v>
                </c:pt>
                <c:pt idx="2">
                  <c:v>104</c:v>
                </c:pt>
                <c:pt idx="3">
                  <c:v>162</c:v>
                </c:pt>
                <c:pt idx="4">
                  <c:v>206</c:v>
                </c:pt>
                <c:pt idx="5">
                  <c:v>221</c:v>
                </c:pt>
                <c:pt idx="6">
                  <c:v>207</c:v>
                </c:pt>
                <c:pt idx="7">
                  <c:v>1549</c:v>
                </c:pt>
                <c:pt idx="8">
                  <c:v>147</c:v>
                </c:pt>
                <c:pt idx="9">
                  <c:v>192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[histogram of slots by attendee.xlsx]histogram of slots by attendee!PivotTable1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'histogram of slots by attendee'!$B$1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'histogram of slots by attendee'!$A$2:$A$21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21</c:v>
                </c:pt>
              </c:strCache>
            </c:strRef>
          </c:cat>
          <c:val>
            <c:numRef>
              <c:f>'histogram of slots by attendee'!$B$2:$B$21</c:f>
              <c:numCache>
                <c:formatCode>General</c:formatCode>
                <c:ptCount val="19"/>
                <c:pt idx="0">
                  <c:v>22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9</c:v>
                </c:pt>
                <c:pt idx="11">
                  <c:v>18</c:v>
                </c:pt>
                <c:pt idx="12">
                  <c:v>36</c:v>
                </c:pt>
                <c:pt idx="13">
                  <c:v>50</c:v>
                </c:pt>
                <c:pt idx="14">
                  <c:v>56</c:v>
                </c:pt>
                <c:pt idx="15">
                  <c:v>36</c:v>
                </c:pt>
                <c:pt idx="16">
                  <c:v>15</c:v>
                </c:pt>
                <c:pt idx="17">
                  <c:v>4</c:v>
                </c:pt>
                <c:pt idx="1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"/>
        <c:axId val="131444096"/>
        <c:axId val="131668224"/>
      </c:barChart>
      <c:catAx>
        <c:axId val="13144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slots attended</a:t>
                </a:r>
                <a:endParaRPr lang="en-GB" sz="14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668224"/>
        <c:crosses val="autoZero"/>
        <c:auto val="1"/>
        <c:lblAlgn val="ctr"/>
        <c:lblOffset val="100"/>
        <c:noMultiLvlLbl val="0"/>
      </c:catAx>
      <c:valAx>
        <c:axId val="131668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members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444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country.xlsx]Pie by country!PivotTable1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2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'Pie by country'!$B$1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by country'!$A$2:$A$24</c:f>
              <c:strCache>
                <c:ptCount val="22"/>
                <c:pt idx="0">
                  <c:v>US</c:v>
                </c:pt>
                <c:pt idx="1">
                  <c:v>(blank)</c:v>
                </c:pt>
                <c:pt idx="2">
                  <c:v>KR</c:v>
                </c:pt>
                <c:pt idx="3">
                  <c:v>JP</c:v>
                </c:pt>
                <c:pt idx="4">
                  <c:v>CN</c:v>
                </c:pt>
                <c:pt idx="5">
                  <c:v>GB</c:v>
                </c:pt>
                <c:pt idx="6">
                  <c:v>CA</c:v>
                </c:pt>
                <c:pt idx="7">
                  <c:v>SE</c:v>
                </c:pt>
                <c:pt idx="8">
                  <c:v>TW</c:v>
                </c:pt>
                <c:pt idx="9">
                  <c:v>FR</c:v>
                </c:pt>
                <c:pt idx="10">
                  <c:v>DE</c:v>
                </c:pt>
                <c:pt idx="11">
                  <c:v>IL</c:v>
                </c:pt>
                <c:pt idx="12">
                  <c:v>NL</c:v>
                </c:pt>
                <c:pt idx="13">
                  <c:v>FI</c:v>
                </c:pt>
                <c:pt idx="14">
                  <c:v>RU</c:v>
                </c:pt>
                <c:pt idx="15">
                  <c:v>USA </c:v>
                </c:pt>
                <c:pt idx="16">
                  <c:v>EG</c:v>
                </c:pt>
                <c:pt idx="17">
                  <c:v>SG</c:v>
                </c:pt>
                <c:pt idx="18">
                  <c:v>HK</c:v>
                </c:pt>
                <c:pt idx="19">
                  <c:v>AU</c:v>
                </c:pt>
                <c:pt idx="20">
                  <c:v>IT</c:v>
                </c:pt>
                <c:pt idx="21">
                  <c:v>NZ</c:v>
                </c:pt>
              </c:strCache>
            </c:strRef>
          </c:cat>
          <c:val>
            <c:numRef>
              <c:f>'Pie by country'!$B$2:$B$24</c:f>
              <c:numCache>
                <c:formatCode>General</c:formatCode>
                <c:ptCount val="22"/>
                <c:pt idx="0">
                  <c:v>91</c:v>
                </c:pt>
                <c:pt idx="1">
                  <c:v>61</c:v>
                </c:pt>
                <c:pt idx="2">
                  <c:v>36</c:v>
                </c:pt>
                <c:pt idx="3">
                  <c:v>27</c:v>
                </c:pt>
                <c:pt idx="4">
                  <c:v>16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85596414371886"/>
          <c:y val="9.5878968658629313E-2"/>
          <c:w val="7.2885773181655358E-2"/>
          <c:h val="0.83544881132717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country.xlsx]Sheet1!PivotTable1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APAC</c:v>
                </c:pt>
                <c:pt idx="1">
                  <c:v>EMEA</c:v>
                </c:pt>
                <c:pt idx="2">
                  <c:v>GAR</c:v>
                </c:pt>
                <c:pt idx="3">
                  <c:v>(blank)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87</c:v>
                </c:pt>
                <c:pt idx="1">
                  <c:v>29</c:v>
                </c:pt>
                <c:pt idx="2">
                  <c:v>97</c:v>
                </c:pt>
                <c:pt idx="3">
                  <c:v>62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58391606835747"/>
          <c:y val="0.38539731017444123"/>
          <c:w val="0.25595941400473993"/>
          <c:h val="0.31506762660397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802.11-06/1201r1</a:t>
            </a:r>
            <a:endParaRPr lang="en-US" sz="14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3403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100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925669" y="9001125"/>
            <a:ext cx="228780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Matthew Fischer (Broadcom)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E812B79-8528-4777-A4DF-19E15476AAAE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481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642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802.11-06/1201r1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103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143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7666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5280" y="93058"/>
            <a:ext cx="2195858" cy="215444"/>
          </a:xfrm>
          <a:prstGeom prst="rect">
            <a:avLst/>
          </a:prstGeom>
          <a:ln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doc.: IEEE 802.11-06/1201r1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862" y="93058"/>
            <a:ext cx="916020" cy="215444"/>
          </a:xfrm>
          <a:prstGeom prst="rect">
            <a:avLst/>
          </a:prstGeom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9000620"/>
            <a:ext cx="3473708" cy="369332"/>
          </a:xfrm>
          <a:prstGeom prst="rect">
            <a:avLst/>
          </a:prstGeom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Page </a:t>
            </a:r>
            <a:fld id="{465D53FD-DB5F-4815-BF01-6488A8FBD189}" type="slidenum">
              <a:rPr lang="en-US">
                <a:solidFill>
                  <a:srgbClr val="000000"/>
                </a:solidFill>
              </a:rPr>
              <a:pPr/>
              <a:t>106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40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17169" y="9001125"/>
            <a:ext cx="76944" cy="184666"/>
          </a:xfrm>
        </p:spPr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293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17169" y="9001125"/>
            <a:ext cx="76944" cy="184666"/>
          </a:xfrm>
        </p:spPr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3519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17169" y="9001125"/>
            <a:ext cx="76944" cy="184666"/>
          </a:xfrm>
        </p:spPr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1535587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17169" y="9001125"/>
            <a:ext cx="76944" cy="184666"/>
          </a:xfrm>
        </p:spPr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98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898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28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4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802.11-06/1201r1</a:t>
            </a:r>
            <a:endParaRPr lang="en-US" sz="14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802.11-06/1201r1</a:t>
            </a:r>
            <a:endParaRPr lang="en-GB" sz="1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802.11-06/1201r1</a:t>
            </a:r>
            <a:endParaRPr lang="en-GB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802.11-06/1201r1</a:t>
            </a:r>
            <a:endParaRPr lang="en-GB" sz="1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26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27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2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7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80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39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041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802.11-06/1201r1</a:t>
            </a:r>
            <a:endParaRPr lang="en-GB" altLang="en-US" sz="1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January 2013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9356B1F0-EEB9-4E01-B607-8B1748351A6A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802.11-06/1201r1</a:t>
            </a:r>
            <a:endParaRPr lang="en-GB" altLang="en-US" sz="1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January 2013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B3780C07-EC77-49C8-BE1D-8688EE4A433F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802.11-06/1201r1</a:t>
            </a:r>
            <a:endParaRPr lang="en-GB" altLang="en-US" sz="1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January 2013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C73E897E-CFA6-452C-928D-17B26B9C69CF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802.11-06/1201r1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802.11-06/1201r1</a:t>
            </a:r>
            <a:endParaRPr lang="en-GB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21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641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016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5595" y="9001125"/>
            <a:ext cx="2557880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802.11-06/1201r1</a:t>
            </a:r>
            <a:endParaRPr lang="en-US" sz="14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1400" smtClean="0"/>
              <a:t>doc.: IEEE 802.11-06/1201r1</a:t>
            </a:r>
            <a:endParaRPr lang="en-US" altLang="ja-JP" sz="14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754" y="93698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1400" smtClean="0"/>
              <a:t>May 2008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8034" y="9000620"/>
            <a:ext cx="255467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5613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2813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0013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7213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4413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/>
            <a:r>
              <a:rPr lang="en-US" altLang="ja-JP" sz="1200" smtClean="0"/>
              <a:t>Dorothy Stanley, Aruba Networks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386" y="900079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1200" smtClean="0"/>
              <a:t>Page </a:t>
            </a:r>
            <a:fld id="{28621934-9F53-47E3-9670-3F15BFB461D9}" type="slidenum">
              <a:rPr lang="en-US" altLang="ja-JP" sz="1200" smtClean="0"/>
              <a:pPr/>
              <a:t>46</a:t>
            </a:fld>
            <a:endParaRPr lang="en-US" altLang="ja-JP" sz="1200" smtClean="0"/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414913"/>
            <a:ext cx="5488263" cy="41832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GB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802.11-06/1201r1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4" y="96838"/>
            <a:ext cx="733425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802.11-06/1201r1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0EE1AA7-0722-4E0C-9CDD-5A5F94017733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24582" name="Rectangle 2"/>
          <p:cNvSpPr txBox="1">
            <a:spLocks noGrp="1" noChangeArrowheads="1"/>
          </p:cNvSpPr>
          <p:nvPr/>
        </p:nvSpPr>
        <p:spPr bwMode="auto">
          <a:xfrm>
            <a:off x="4017618" y="95707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4583" name="Rectangle 3"/>
          <p:cNvSpPr txBox="1">
            <a:spLocks noGrp="1" noChangeArrowheads="1"/>
          </p:cNvSpPr>
          <p:nvPr/>
        </p:nvSpPr>
        <p:spPr bwMode="auto">
          <a:xfrm>
            <a:off x="646113" y="95707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4584" name="Rectangle 6"/>
          <p:cNvSpPr txBox="1">
            <a:spLocks noGrp="1" noChangeArrowheads="1"/>
          </p:cNvSpPr>
          <p:nvPr/>
        </p:nvSpPr>
        <p:spPr bwMode="auto">
          <a:xfrm>
            <a:off x="2961687" y="9001126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4585" name="Rectangle 7"/>
          <p:cNvSpPr txBox="1">
            <a:spLocks noGrp="1" noChangeArrowheads="1"/>
          </p:cNvSpPr>
          <p:nvPr/>
        </p:nvSpPr>
        <p:spPr bwMode="auto">
          <a:xfrm>
            <a:off x="3261303" y="9001126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270841F-99E5-4577-A15E-777FF994B9CC}" type="slidenum">
              <a:rPr lang="en-US" altLang="en-US"/>
              <a:pPr algn="r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24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24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7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802.11-06/1201r1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52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89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15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38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67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802.11-06/1201r1</a:t>
            </a:r>
            <a:endParaRPr lang="en-US" sz="1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Page </a:t>
            </a:r>
            <a:fld id="{246DB279-99DC-48BE-9D5D-D4BF4D44A32C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802.11-06/1201r1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58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802.11-06/1201r1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59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doc.: IEEE 802.11-06/1201r1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60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08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232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29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doc.: IEEE 802.11-06/1201r1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64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802.11-06/1201r1</a:t>
            </a:r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65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7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13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79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/>
              <a:t>Sept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Xiaoming Peng / I2R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Page </a:t>
            </a:r>
            <a:fld id="{C76D536D-DCDB-514C-8C55-14158BFC373F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49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822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12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92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8899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833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7779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9885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3927849" y="95706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5424" y="9001125"/>
            <a:ext cx="177805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01992" y="9001125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90F7209-CB2D-3941-91CE-B8657540599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359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827150" cy="215444"/>
          </a:xfrm>
          <a:ln/>
        </p:spPr>
        <p:txBody>
          <a:bodyPr/>
          <a:lstStyle/>
          <a:p>
            <a:r>
              <a:rPr lang="en-US" smtClean="0"/>
              <a:t>September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8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827150" cy="215444"/>
          </a:xfrm>
          <a:ln/>
        </p:spPr>
        <p:txBody>
          <a:bodyPr/>
          <a:lstStyle/>
          <a:p>
            <a:r>
              <a:rPr lang="en-US" smtClean="0"/>
              <a:t>September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827150" cy="215444"/>
          </a:xfrm>
          <a:ln/>
        </p:spPr>
        <p:txBody>
          <a:bodyPr/>
          <a:lstStyle/>
          <a:p>
            <a:r>
              <a:rPr lang="en-US" smtClean="0"/>
              <a:t>September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827150" cy="215444"/>
          </a:xfrm>
          <a:ln/>
        </p:spPr>
        <p:txBody>
          <a:bodyPr/>
          <a:lstStyle/>
          <a:p>
            <a:r>
              <a:rPr lang="en-US" smtClean="0"/>
              <a:t>September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827150" cy="215444"/>
          </a:xfrm>
          <a:ln/>
        </p:spPr>
        <p:txBody>
          <a:bodyPr/>
          <a:lstStyle/>
          <a:p>
            <a:r>
              <a:rPr lang="en-US" smtClean="0"/>
              <a:t>September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802.11-06/1201r1</a:t>
            </a:r>
            <a:endParaRPr lang="en-GB" sz="1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84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802.11-06/1201r1</a:t>
            </a:r>
            <a:endParaRPr lang="en-GB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85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802.11-06/1201r1</a:t>
            </a:r>
            <a:endParaRPr lang="en-GB" sz="1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86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112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4721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92</a:t>
            </a:fld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93</a:t>
            </a:fld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51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97</a:t>
            </a:fld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98</a:t>
            </a:fld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802.11-06/1201r1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99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802.11-14/1201r1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ddrgal@gmail.com" TargetMode="External"/><Relationship Id="rId18" Type="http://schemas.openxmlformats.org/officeDocument/2006/relationships/hyperlink" Target="mailto:pecclesi@cisco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nfinn@cisco.com" TargetMode="External"/><Relationship Id="rId17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carlos.cordeiro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d3e3e3@gmail.com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robert.stacey@intel.com" TargetMode="External"/><Relationship Id="rId10" Type="http://schemas.openxmlformats.org/officeDocument/2006/relationships/hyperlink" Target="mailto:jiamin.chen@mail01.huawei.com" TargetMode="External"/><Relationship Id="rId4" Type="http://schemas.openxmlformats.org/officeDocument/2006/relationships/hyperlink" Target="mailto:edwardau@marvell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alex.ashley@hotmail.co.uk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3.doc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9/dcn/14/19-14-0060-04-0000-sept-2014-wg-agenda.xls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9/dcn/14/19-14-0068-02-0000-coexistence-lessons-learned-contribution.ppt" TargetMode="External"/><Relationship Id="rId4" Type="http://schemas.openxmlformats.org/officeDocument/2006/relationships/hyperlink" Target="https://mentor.ieee.org/802.19/dcn/14/19-14-0072-00-0CUB-september-2014-ig-cub-closing-report.ppt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4.doc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4/24-14-0028-02-sgtg-smart-grid-whitepaper.docx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5.doc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cn/14/omniran-14-0062-00-00TG-sept-4th-meeting-minutes.docx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omniran/dcn/14/omniran-14-0065-02-CF00-key-concepts-of-nds.pptx" TargetMode="External"/><Relationship Id="rId4" Type="http://schemas.openxmlformats.org/officeDocument/2006/relationships/hyperlink" Target="https://mentor.ieee.org/omniran/dcn/14/omniran-14-0069-01-CF00-athens-nrm-conclusions.pptx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ment.standards.ieee.org/get-file/P802.1CF.pdf?t=81644900003" TargetMode="External"/><Relationship Id="rId4" Type="http://schemas.openxmlformats.org/officeDocument/2006/relationships/hyperlink" Target="https://mentor.ieee.org/omniran/documen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3.doc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4.doc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5.doc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ition.fcc.gov/Daily_Releases/Daily_Business/2014/db0425/FCC-14-49A1.pdf" TargetMode="External"/><Relationship Id="rId3" Type="http://schemas.openxmlformats.org/officeDocument/2006/relationships/hyperlink" Target="https://mentor.ieee.org/802.11/dcn/14/11-14-1261-00-0reg-dsrc-coex-tiger-team-future-plans.ppt" TargetMode="External"/><Relationship Id="rId7" Type="http://schemas.openxmlformats.org/officeDocument/2006/relationships/hyperlink" Target="http://transition.fcc.gov/Daily_Releases/Daily_Business/2014/db0401/FCC-14-30A1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ition.fcc.gov/Daily_Releases/Daily_Business/2013/db1126/FCC-13-147A1.pdf" TargetMode="External"/><Relationship Id="rId5" Type="http://schemas.openxmlformats.org/officeDocument/2006/relationships/hyperlink" Target="http://www.etsi.org/deliver/etsi_en/301500_301599/301598/01.00.09_30/en_301598v010009v.pdf" TargetMode="External"/><Relationship Id="rId4" Type="http://schemas.openxmlformats.org/officeDocument/2006/relationships/hyperlink" Target="http://stakeholders.ofcom.org.uk/binaries/consultations/pssr-2014/summary/pssr.pd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fcc.gov/kdb/GetAttachment.html?id=4wW5ciJHL6MTbvszTbwWfg%3D%3D" TargetMode="External"/><Relationship Id="rId13" Type="http://schemas.openxmlformats.org/officeDocument/2006/relationships/hyperlink" Target="https://apps.fcc.gov/kdb/GetAttachment.html?id=Av10E8AY/nOQEAkTHIPn3w%3D%3D" TargetMode="External"/><Relationship Id="rId18" Type="http://schemas.openxmlformats.org/officeDocument/2006/relationships/hyperlink" Target="https://apps.fcc.gov/oetcf/kdb/index.cfm" TargetMode="External"/><Relationship Id="rId3" Type="http://schemas.openxmlformats.org/officeDocument/2006/relationships/hyperlink" Target="https://apps.fcc.gov/kdb/GetAttachment.html?id=3cUnx8sFzFw%2B83mRTVmfcA%3D%3D" TargetMode="External"/><Relationship Id="rId7" Type="http://schemas.openxmlformats.org/officeDocument/2006/relationships/hyperlink" Target="https://apps.fcc.gov/kdb/GetAttachment.html?id=5NjjaXsjV97%2BhlMWvZ1QRw%3D%3D" TargetMode="External"/><Relationship Id="rId12" Type="http://schemas.openxmlformats.org/officeDocument/2006/relationships/hyperlink" Target="https://apps.fcc.gov/kdb/GetAttachment.html?id=eNp5IFFuKWoTrZm61uQUhA%3D%3D" TargetMode="External"/><Relationship Id="rId17" Type="http://schemas.openxmlformats.org/officeDocument/2006/relationships/hyperlink" Target="https://apps.fcc.gov/kdb/GetAttachment.html?id=CCIx4zcIbH79nDI2LjMr5w%3D%3D" TargetMode="External"/><Relationship Id="rId2" Type="http://schemas.openxmlformats.org/officeDocument/2006/relationships/notesSlide" Target="../notesSlides/notesSlide33.xml"/><Relationship Id="rId16" Type="http://schemas.openxmlformats.org/officeDocument/2006/relationships/hyperlink" Target="https://apps.fcc.gov/kdb/GetAttachment.html?id=ztYcsz1hnS%2BkQta73SM0uQ%3D%3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fcc.gov/kdb/GetAttachment.html?id=mPs1a/0jnE%2BaC0lY4I1LLw%3D%3D" TargetMode="External"/><Relationship Id="rId11" Type="http://schemas.openxmlformats.org/officeDocument/2006/relationships/hyperlink" Target="https://apps.fcc.gov/kdb/GetAttachment.html?id=m9uVjb2eFMcFeWkKjYcOPw%3D%3D" TargetMode="External"/><Relationship Id="rId5" Type="http://schemas.openxmlformats.org/officeDocument/2006/relationships/hyperlink" Target="https://apps.fcc.gov/kdb/GetAttachment.html?id=SgWpGmfYUKLV/rbd4bEa3Q%3D%3D" TargetMode="External"/><Relationship Id="rId15" Type="http://schemas.openxmlformats.org/officeDocument/2006/relationships/hyperlink" Target="https://apps.fcc.gov/kdb/GetAttachment.html?id=iZi2ce0J2X67BxW%2BOTX2VQ%3D%3D" TargetMode="External"/><Relationship Id="rId10" Type="http://schemas.openxmlformats.org/officeDocument/2006/relationships/hyperlink" Target="https://apps.fcc.gov/kdb/GetAttachment.html?id=NtQ3aQIx5lRvBnCMUGf5MQ%3D%3D" TargetMode="External"/><Relationship Id="rId4" Type="http://schemas.openxmlformats.org/officeDocument/2006/relationships/hyperlink" Target="https://apps.fcc.gov/kdb/GetAttachment.html?id=eM5nWfrXdjqoh49YSbhsWw%3D%3D" TargetMode="External"/><Relationship Id="rId9" Type="http://schemas.openxmlformats.org/officeDocument/2006/relationships/hyperlink" Target="https://apps.fcc.gov/kdb/GetAttachment.html?id=vCtf1pY%2BBvtwonxGyeTEdg%3D%3D" TargetMode="External"/><Relationship Id="rId14" Type="http://schemas.openxmlformats.org/officeDocument/2006/relationships/hyperlink" Target="https://apps.fcc.gov/kdb/GetAttachment.html?id=LkoNtG2MuOBJc6N1Qj5rWA%3D%3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6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7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016-10-000m-tgmc-agenda-september-2014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8.doc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796-09-00ah-tgah-lb203-comments-on-d2-0.xls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9.doc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10.doc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11.doc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2.doc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571-05-00ax-evaluation-methodology.docx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1009-02-00ax-proposed-802-11ax-functional-requirements.doc" TargetMode="External"/><Relationship Id="rId5" Type="http://schemas.openxmlformats.org/officeDocument/2006/relationships/hyperlink" Target="https://mentor.ieee.org/802.11/dcn/14/11-14-0882-04-00ax-tgax-channel-model-document.docx" TargetMode="External"/><Relationship Id="rId4" Type="http://schemas.openxmlformats.org/officeDocument/2006/relationships/hyperlink" Target="https://mentor.ieee.org/802.11/dcn/14/11-14-0980-04-00ax-simulation-scenarios.docx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033-05-00ax-tgax-september-2014-meeting-agenda.ppt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12.doc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September 2014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2014-09-19</a:t>
            </a:r>
            <a:endParaRPr lang="en-US" sz="2000" b="0" dirty="0" smtClean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89334"/>
              </p:ext>
            </p:extLst>
          </p:nvPr>
        </p:nvGraphicFramePr>
        <p:xfrm>
          <a:off x="523875" y="2274888"/>
          <a:ext cx="77501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Document" r:id="rId4" imgW="8286716" imgH="2777437" progId="Word.Document.8">
                  <p:embed/>
                </p:oleObj>
              </mc:Choice>
              <mc:Fallback>
                <p:oleObj name="Document" r:id="rId4" imgW="8286716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dirty="0" smtClean="0">
                <a:hlinkClick r:id="rId4"/>
              </a:rPr>
              <a:t>edwardau@marvell.com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1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</a:t>
            </a:r>
            <a:r>
              <a:rPr lang="en-US" sz="1600" dirty="0"/>
              <a:t>– </a:t>
            </a:r>
            <a:r>
              <a:rPr lang="en-US" sz="1600" b="0" dirty="0" smtClean="0">
                <a:hlinkClick r:id="rId12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3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4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5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6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7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8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11-14-1244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47662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652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11-14-1301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5665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 802.19 Liaison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85800" y="16764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2014-09-19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313821"/>
              </p:ext>
            </p:extLst>
          </p:nvPr>
        </p:nvGraphicFramePr>
        <p:xfrm>
          <a:off x="523875" y="2274888"/>
          <a:ext cx="7627938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8257888" imgH="2875692" progId="Word.Document.8">
                  <p:embed/>
                </p:oleObj>
              </mc:Choice>
              <mc:Fallback>
                <p:oleObj name="Document" r:id="rId4" imgW="8257888" imgH="28756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627938" cy="265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 of 11-14-1306 by Peter Ecclesine (Cisco Systems)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342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802.19 Sept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mentor.ieee.org/802.19/dcn/14/19-14-0060-04-0000-sept-2014-wg-agenda.xls</a:t>
            </a:r>
            <a:endParaRPr lang="en-US" dirty="0" smtClean="0"/>
          </a:p>
          <a:p>
            <a:pPr>
              <a:buNone/>
            </a:pPr>
            <a:r>
              <a:rPr lang="en-US" dirty="0"/>
              <a:t>https://mentor.ieee.org/802.19/dcn/14/19-14-0067-01-0CUB-suggested-direction-for-cub.ppt</a:t>
            </a:r>
          </a:p>
          <a:p>
            <a:pPr>
              <a:buNone/>
            </a:pPr>
            <a:r>
              <a:rPr lang="en-US" dirty="0"/>
              <a:t>https://mentor.ieee.org/802.19/dcn/14/19-14-0058-01-0CUB-fair-spectrum-sharing-in-unlicensed-spectrum.pptx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mentor.ieee.org/802.19/dcn/14/19-14-0072-00-0CUB-september-2014-ig-cub-closing-report.ppt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mentor.ieee.org/802.19/dcn/14/19-14-0068-02-0000-coexistence-lessons-learned-contribution.ppt</a:t>
            </a: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 of 11-14-1306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5516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Smart Grid Task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2014-09-18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103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2589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11-14-1303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4812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Structure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46648"/>
            <a:ext cx="7772400" cy="2674640"/>
          </a:xfrm>
        </p:spPr>
        <p:txBody>
          <a:bodyPr/>
          <a:lstStyle/>
          <a:p>
            <a:r>
              <a:rPr lang="en-US" dirty="0" smtClean="0"/>
              <a:t>802.24 was formed as the Smart Grid Technical Advisory Group</a:t>
            </a:r>
          </a:p>
          <a:p>
            <a:pPr lvl="1"/>
            <a:r>
              <a:rPr lang="en-US" dirty="0" smtClean="0"/>
              <a:t>Internal / external coordination in matters related to </a:t>
            </a:r>
            <a:r>
              <a:rPr lang="en-US" dirty="0"/>
              <a:t>IEEE 802 Smart </a:t>
            </a:r>
            <a:r>
              <a:rPr lang="en-US" dirty="0" smtClean="0"/>
              <a:t>Grid standards</a:t>
            </a:r>
          </a:p>
          <a:p>
            <a:r>
              <a:rPr lang="en-US" dirty="0" smtClean="0"/>
              <a:t>Scope expansion to “Vertical Applications TAG”</a:t>
            </a:r>
          </a:p>
          <a:p>
            <a:pPr lvl="1"/>
            <a:r>
              <a:rPr lang="en-US" dirty="0" smtClean="0"/>
              <a:t>Smart Grid Task Group (24.1) approved in July, continuing </a:t>
            </a:r>
            <a:r>
              <a:rPr lang="en-US" dirty="0"/>
              <a:t>with previous </a:t>
            </a:r>
            <a:r>
              <a:rPr lang="en-US" dirty="0" smtClean="0"/>
              <a:t>SG TAG </a:t>
            </a:r>
            <a:r>
              <a:rPr lang="en-US" dirty="0"/>
              <a:t>scope</a:t>
            </a:r>
            <a:endParaRPr lang="en-US" dirty="0" smtClean="0"/>
          </a:p>
          <a:p>
            <a:pPr lvl="1"/>
            <a:r>
              <a:rPr lang="en-US" dirty="0" smtClean="0"/>
              <a:t>IoT Task Group (24.2) approved with LB - starts in November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 Vertical Applications TAG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802.24.1 Smart Grid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802.24.2 IoT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11-14-1303 by Tim Godfrey, EPRI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825555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September 2014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White Paper on Smart Grid applications of IEEE 802 standards completed.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hlinkClick r:id="rId3"/>
              </a:rPr>
              <a:t>Document 24-14-0028-02</a:t>
            </a:r>
            <a:r>
              <a:rPr lang="en-US" dirty="0" smtClean="0"/>
              <a:t>  to be published by IEEE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Started developing a companion presentation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Call for contributions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Further development in November</a:t>
            </a:r>
          </a:p>
          <a:p>
            <a:pPr>
              <a:spcBef>
                <a:spcPts val="1200"/>
              </a:spcBef>
            </a:pPr>
            <a:r>
              <a:rPr lang="en-US" dirty="0"/>
              <a:t>Discussion on “IEEE 802 EC Privacy Recommendation Study Group</a:t>
            </a:r>
            <a:r>
              <a:rPr lang="en-US" dirty="0" smtClean="0"/>
              <a:t>”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 case is focused on personal tracking through mobile devices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TAG did not identify a comparable use case or concern for connected utility devices (Smart Meters, sensors, controllers,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105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11-14-1303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4586005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4294967295"/>
          </p:nvPr>
        </p:nvSpPr>
        <p:spPr>
          <a:xfrm>
            <a:off x="609600" y="228600"/>
            <a:ext cx="2303451" cy="273050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ea typeface="MS Gothic"/>
              </a:rPr>
              <a:t>September</a:t>
            </a:r>
            <a:r>
              <a:rPr lang="en-US" sz="1800" dirty="0" smtClean="0">
                <a:ea typeface="MS Gothic"/>
              </a:rPr>
              <a:t> 2014</a:t>
            </a:r>
            <a:endParaRPr lang="en-GB" sz="1800" dirty="0">
              <a:ea typeface="MS Gothic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ea typeface="MS Gothic"/>
              </a:rPr>
              <a:t>Slide </a:t>
            </a:r>
            <a:fld id="{93823DB3-BAA4-4F4A-B4B3-ED9ABE70E976}" type="slidenum">
              <a:rPr lang="en-GB">
                <a:ea typeface="MS Gothic"/>
              </a:rPr>
              <a:pPr/>
              <a:t>106</a:t>
            </a:fld>
            <a:endParaRPr lang="en-GB" dirty="0">
              <a:ea typeface="MS Gothic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685800"/>
            <a:ext cx="8352928" cy="1231032"/>
          </a:xfrm>
          <a:ln/>
        </p:spPr>
        <p:txBody>
          <a:bodyPr>
            <a:normAutofit/>
          </a:bodyPr>
          <a:lstStyle/>
          <a:p>
            <a:r>
              <a:rPr lang="en-US" dirty="0"/>
              <a:t>IEEE 802.1 OmniRAN TG Status Report</a:t>
            </a:r>
            <a:br>
              <a:rPr lang="en-US" dirty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9602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2014-09-19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83184"/>
              </p:ext>
            </p:extLst>
          </p:nvPr>
        </p:nvGraphicFramePr>
        <p:xfrm>
          <a:off x="508000" y="2730922"/>
          <a:ext cx="8156575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ocument" r:id="rId4" imgW="8255000" imgH="2387600" progId="Word.Document.8">
                  <p:embed/>
                </p:oleObj>
              </mc:Choice>
              <mc:Fallback>
                <p:oleObj name="Document" r:id="rId4" imgW="8255000" imgH="238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730922"/>
                        <a:ext cx="8156575" cy="235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792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Authors: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701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1/5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11-14-1312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Max Riegel, Nokia Networks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985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802.1 OmniRAN TG</a:t>
            </a:r>
            <a:br>
              <a:rPr lang="en-US" dirty="0"/>
            </a:br>
            <a:r>
              <a:rPr lang="en-US" dirty="0"/>
              <a:t>Status Report</a:t>
            </a:r>
            <a:br>
              <a:rPr lang="en-US" dirty="0"/>
            </a:br>
            <a:r>
              <a:rPr lang="en-US" dirty="0"/>
              <a:t>to IEEE 802 WGs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9090"/>
            <a:ext cx="6400800" cy="1399710"/>
          </a:xfrm>
        </p:spPr>
        <p:txBody>
          <a:bodyPr/>
          <a:lstStyle/>
          <a:p>
            <a:r>
              <a:rPr lang="en-US" dirty="0"/>
              <a:t>2014-09-18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701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lang="en-US" sz="1200" b="0" dirty="0" smtClean="0"/>
              <a:t>/5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11-14-1312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Max Riegel, Nokia Networks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/>
              <a:t>IEEE 802.1 </a:t>
            </a:r>
            <a:r>
              <a:rPr lang="en-US" dirty="0" err="1"/>
              <a:t>OmniRAN</a:t>
            </a:r>
            <a:r>
              <a:rPr lang="en-US" dirty="0"/>
              <a:t> TG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840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Conference call on September 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10 participants</a:t>
            </a:r>
          </a:p>
          <a:p>
            <a:pPr lvl="1"/>
            <a:r>
              <a:rPr lang="en-US" dirty="0"/>
              <a:t>Introduction of ONF Architecture document, status update on NRM discussions</a:t>
            </a:r>
          </a:p>
          <a:p>
            <a:pPr lvl="1"/>
            <a:r>
              <a:rPr lang="en-US" dirty="0"/>
              <a:t>Minutes: </a:t>
            </a:r>
            <a:r>
              <a:rPr lang="en-US" dirty="0">
                <a:hlinkClick r:id="rId3"/>
              </a:rPr>
              <a:t>https://mentor.ieee.org/omniran/dcn/14/omniran-14-0062-00-00TG-sept-4th-meeting-minutes.docx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Meeting in Athens, Greece on September 15</a:t>
            </a:r>
            <a:r>
              <a:rPr lang="en-US" baseline="30000" dirty="0"/>
              <a:t>th</a:t>
            </a:r>
            <a:r>
              <a:rPr lang="en-US" dirty="0"/>
              <a:t> –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10 participants, 8 meetings, total 16 hours discussions</a:t>
            </a:r>
          </a:p>
          <a:p>
            <a:pPr lvl="1"/>
            <a:r>
              <a:rPr lang="en-US" dirty="0"/>
              <a:t>P802.1CF Network Reference Model</a:t>
            </a:r>
          </a:p>
          <a:p>
            <a:pPr lvl="2"/>
            <a:r>
              <a:rPr lang="en-US" dirty="0"/>
              <a:t>Multiple contributions, more than 2 days of lively discussions to reach basic agreements</a:t>
            </a:r>
          </a:p>
          <a:p>
            <a:pPr lvl="2"/>
            <a:r>
              <a:rPr lang="en-US" dirty="0"/>
              <a:t>Conclusion captured in </a:t>
            </a:r>
            <a:r>
              <a:rPr lang="en-US" dirty="0">
                <a:hlinkClick r:id="rId4"/>
              </a:rPr>
              <a:t>https://mentor.ieee.org/omniran/dcn/14/omniran-14-0069-01-CF00-athens-nrm-conclusions.pptx</a:t>
            </a:r>
            <a:endParaRPr lang="en-US" dirty="0"/>
          </a:p>
          <a:p>
            <a:pPr lvl="1"/>
            <a:r>
              <a:rPr lang="en-US" dirty="0"/>
              <a:t>Review of basic concepts of Network Discovery and Selection specification text</a:t>
            </a:r>
          </a:p>
          <a:p>
            <a:pPr lvl="2"/>
            <a:r>
              <a:rPr lang="en-US" dirty="0"/>
              <a:t>Conclusion captured in </a:t>
            </a:r>
            <a:r>
              <a:rPr lang="en-US" dirty="0">
                <a:hlinkClick r:id="rId5"/>
              </a:rPr>
              <a:t>https://mentor.ieee.org/omniran/dcn/14/omniran-14-0065-02-CF00-key-concepts-of-nds.pptx</a:t>
            </a:r>
            <a:endParaRPr lang="en-US" dirty="0"/>
          </a:p>
          <a:p>
            <a:pPr lvl="1"/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discussions</a:t>
            </a:r>
            <a:r>
              <a:rPr lang="de-DE" dirty="0"/>
              <a:t> in 802 WGs</a:t>
            </a:r>
          </a:p>
          <a:p>
            <a:pPr lvl="2"/>
            <a:r>
              <a:rPr lang="de-DE" dirty="0"/>
              <a:t>Discussion within 802.15 about 802.15 supporting Ethernet over the air</a:t>
            </a:r>
            <a:endParaRPr lang="en-US" dirty="0"/>
          </a:p>
          <a:p>
            <a:pPr lvl="1"/>
            <a:r>
              <a:rPr lang="en-US" dirty="0"/>
              <a:t>Potential for liaisons</a:t>
            </a:r>
          </a:p>
          <a:p>
            <a:pPr lvl="2"/>
            <a:r>
              <a:rPr lang="en-US" dirty="0"/>
              <a:t>List of organizations drafted, which may provide feedback and review</a:t>
            </a:r>
          </a:p>
          <a:p>
            <a:pPr lvl="3"/>
            <a:r>
              <a:rPr lang="en-US" dirty="0"/>
              <a:t>and finally may use and leverage the specification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701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lang="en-US" sz="1200" b="0" dirty="0" smtClean="0"/>
              <a:t>/5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11-14-1312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Max Riegel, Nokia Networks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7121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forward to next session in </a:t>
            </a:r>
            <a:br>
              <a:rPr lang="en-US"/>
            </a:br>
            <a:r>
              <a:rPr lang="en-US"/>
              <a:t>San Antonio, November 2-7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055"/>
            <a:ext cx="8229600" cy="4905545"/>
          </a:xfrm>
        </p:spPr>
        <p:txBody>
          <a:bodyPr>
            <a:normAutofit/>
          </a:bodyPr>
          <a:lstStyle/>
          <a:p>
            <a:r>
              <a:rPr lang="en-US" dirty="0"/>
              <a:t>Envisioned topics:</a:t>
            </a:r>
          </a:p>
          <a:p>
            <a:pPr lvl="1"/>
            <a:r>
              <a:rPr lang="en-US" dirty="0"/>
              <a:t>Extension of Network Reference Model for SDN and backhaul</a:t>
            </a:r>
          </a:p>
          <a:p>
            <a:pPr lvl="1"/>
            <a:r>
              <a:rPr lang="en-US" dirty="0"/>
              <a:t>Review revision of text on dynamic spectrum access</a:t>
            </a:r>
          </a:p>
          <a:p>
            <a:pPr lvl="1"/>
            <a:r>
              <a:rPr lang="en-US" dirty="0"/>
              <a:t>Network Discovery and Selection specification text</a:t>
            </a:r>
          </a:p>
          <a:p>
            <a:pPr lvl="1"/>
            <a:r>
              <a:rPr lang="en-US" dirty="0"/>
              <a:t>Multiple IEEE 802 interfaces on the same link</a:t>
            </a:r>
          </a:p>
          <a:p>
            <a:pPr lvl="1"/>
            <a:r>
              <a:rPr lang="en-US" dirty="0"/>
              <a:t>IEEE 802.15 TG3d (100G) support of Ethernet over the air</a:t>
            </a:r>
          </a:p>
          <a:p>
            <a:pPr lvl="1"/>
            <a:r>
              <a:rPr lang="en-US" dirty="0"/>
              <a:t>Project development schedule</a:t>
            </a:r>
          </a:p>
          <a:p>
            <a:pPr lvl="1"/>
            <a:endParaRPr lang="en-US" dirty="0"/>
          </a:p>
          <a:p>
            <a:r>
              <a:rPr lang="en-US" dirty="0"/>
              <a:t>Conference call on October 21</a:t>
            </a:r>
            <a:r>
              <a:rPr lang="en-US" baseline="30000" dirty="0"/>
              <a:t>st</a:t>
            </a:r>
            <a:r>
              <a:rPr lang="en-US" dirty="0"/>
              <a:t>, 10:00AM ET</a:t>
            </a:r>
          </a:p>
          <a:p>
            <a:pPr lvl="1"/>
            <a:r>
              <a:rPr lang="en-US" dirty="0"/>
              <a:t>Dial-in details on </a:t>
            </a:r>
            <a:r>
              <a:rPr lang="en-US" dirty="0" err="1"/>
              <a:t>OmniRAN</a:t>
            </a:r>
            <a:r>
              <a:rPr lang="en-US" dirty="0"/>
              <a:t> TG Wiki page on mentor</a:t>
            </a:r>
            <a:br>
              <a:rPr lang="en-US" dirty="0"/>
            </a:br>
            <a:r>
              <a:rPr lang="en-US" dirty="0">
                <a:hlinkClick r:id="rId3"/>
              </a:rPr>
              <a:t>https://mentor.ieee.org/omniran/bp/StartPage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701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lang="en-US" sz="1200" b="0" dirty="0" smtClean="0"/>
              <a:t>/5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11-14-1312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Max Riegel, Nokia Networks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 smtClean="0"/>
              <a:t>802.11-11/</a:t>
            </a:r>
            <a:r>
              <a:rPr lang="en-US" sz="1600" dirty="0" err="1" smtClean="0"/>
              <a:t>615r4</a:t>
            </a:r>
            <a:r>
              <a:rPr lang="en-US" sz="1600" dirty="0" smtClean="0"/>
              <a:t> documents the process. There is an </a:t>
            </a:r>
            <a:r>
              <a:rPr lang="en-US" sz="1600" dirty="0" err="1" smtClean="0"/>
              <a:t>r5</a:t>
            </a:r>
            <a:r>
              <a:rPr lang="en-US" sz="1600" dirty="0" smtClean="0"/>
              <a:t>.</a:t>
            </a:r>
          </a:p>
          <a:p>
            <a:pPr lvl="1">
              <a:buFontTx/>
              <a:buNone/>
            </a:pPr>
            <a:r>
              <a:rPr lang="en-US" sz="1600" dirty="0" smtClean="0"/>
              <a:t>MDR now in the 802.11 Operating Manual 802.11-09/0002r12</a:t>
            </a:r>
          </a:p>
          <a:p>
            <a:r>
              <a:rPr lang="en-US" sz="2000" dirty="0" err="1" smtClean="0"/>
              <a:t>P802.11aa</a:t>
            </a:r>
            <a:r>
              <a:rPr lang="en-US" sz="2000" dirty="0" smtClean="0"/>
              <a:t> </a:t>
            </a:r>
            <a:r>
              <a:rPr lang="en-US" sz="2000" dirty="0" err="1" smtClean="0"/>
              <a:t>D5.0</a:t>
            </a:r>
            <a:r>
              <a:rPr lang="en-US" sz="2000" dirty="0" smtClean="0"/>
              <a:t> went through Working Group Mandatory Editorial Coordination before July 2011</a:t>
            </a:r>
          </a:p>
          <a:p>
            <a:r>
              <a:rPr lang="en-US" sz="2000" dirty="0" err="1" smtClean="0"/>
              <a:t>P802.11ad</a:t>
            </a:r>
            <a:r>
              <a:rPr lang="en-US" sz="2000" dirty="0" smtClean="0"/>
              <a:t> </a:t>
            </a:r>
            <a:r>
              <a:rPr lang="en-US" sz="2000" dirty="0" err="1" smtClean="0"/>
              <a:t>D4.0</a:t>
            </a:r>
            <a:r>
              <a:rPr lang="en-US" sz="2000" dirty="0" smtClean="0"/>
              <a:t> went through Working Group Mandatory Editorial Coordination before July 2011</a:t>
            </a:r>
          </a:p>
          <a:p>
            <a:r>
              <a:rPr lang="en-US" sz="2000" dirty="0" err="1" smtClean="0"/>
              <a:t>P802.11ae</a:t>
            </a:r>
            <a:r>
              <a:rPr lang="en-US" sz="2000" dirty="0" smtClean="0"/>
              <a:t> </a:t>
            </a:r>
            <a:r>
              <a:rPr lang="en-US" sz="2000" dirty="0" err="1" smtClean="0"/>
              <a:t>D4.0</a:t>
            </a:r>
            <a:r>
              <a:rPr lang="en-US" sz="2000" dirty="0" smtClean="0"/>
              <a:t> went through Working Group Mandatory Editorial Coordination before July 2011</a:t>
            </a:r>
          </a:p>
          <a:p>
            <a:r>
              <a:rPr lang="en-US" sz="2000" dirty="0" err="1" smtClean="0"/>
              <a:t>P802.11ac</a:t>
            </a:r>
            <a:r>
              <a:rPr lang="en-US" sz="2000" dirty="0" smtClean="0"/>
              <a:t> </a:t>
            </a:r>
            <a:r>
              <a:rPr lang="en-US" sz="2000" dirty="0" err="1" smtClean="0"/>
              <a:t>D4.0</a:t>
            </a:r>
            <a:r>
              <a:rPr lang="en-US" sz="2000" dirty="0" smtClean="0"/>
              <a:t> went through Working Group Mandatory Draft Review</a:t>
            </a:r>
            <a:r>
              <a:rPr lang="en-US" sz="2000" dirty="0"/>
              <a:t> </a:t>
            </a:r>
            <a:r>
              <a:rPr lang="en-US" sz="2000" dirty="0" smtClean="0"/>
              <a:t>before January 2013</a:t>
            </a:r>
          </a:p>
          <a:p>
            <a:r>
              <a:rPr lang="en-US" sz="2000" dirty="0" smtClean="0"/>
              <a:t>P802.11af D4.0 went through Working Group Mandatory Draft Review before Saturday May 18, 2013</a:t>
            </a:r>
          </a:p>
          <a:p>
            <a:r>
              <a:rPr lang="en-US" sz="2000" dirty="0" smtClean="0"/>
              <a:t>We are in the </a:t>
            </a:r>
            <a:r>
              <a:rPr lang="en-US" sz="2000" dirty="0" err="1" smtClean="0"/>
              <a:t>REVmc</a:t>
            </a:r>
            <a:r>
              <a:rPr lang="en-US" sz="2000" dirty="0" smtClean="0"/>
              <a:t> MDR process - 802.11-14/781r11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2F44440-AD43-43F2-939F-6A909DC803D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11-14-1244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3961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 OmniRAN TG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OmniRAN TG maintains a Wiki page on mentor to reflect its status and achievements</a:t>
            </a:r>
          </a:p>
          <a:p>
            <a:pPr lvl="1"/>
            <a:r>
              <a:rPr lang="en-US">
                <a:hlinkClick r:id="rId3"/>
              </a:rPr>
              <a:t>https://mentor.ieee.org/omniran/bp/StartPage</a:t>
            </a:r>
            <a:endParaRPr lang="en-US"/>
          </a:p>
          <a:p>
            <a:pPr lvl="1"/>
            <a:r>
              <a:rPr lang="en-US"/>
              <a:t>Also showing meeting announcements and conference call dial-in information</a:t>
            </a:r>
          </a:p>
          <a:p>
            <a:r>
              <a:rPr lang="en-US"/>
              <a:t>OmniRAN filespace on mentor is used for contributions and meeting documents</a:t>
            </a:r>
          </a:p>
          <a:p>
            <a:pPr lvl="1"/>
            <a:r>
              <a:rPr lang="en-US">
                <a:hlinkClick r:id="rId4"/>
              </a:rPr>
              <a:t>https://mentor.ieee.org/omniran/documents</a:t>
            </a:r>
            <a:endParaRPr lang="en-US"/>
          </a:p>
          <a:p>
            <a:r>
              <a:rPr lang="en-US"/>
              <a:t>FYI: OmniRAN P802.1 PAR</a:t>
            </a:r>
          </a:p>
          <a:p>
            <a:pPr lvl="1"/>
            <a:r>
              <a:rPr lang="en-US">
                <a:hlinkClick r:id="rId5"/>
              </a:rPr>
              <a:t>https://development.standards.ieee.org/get-file/P802.1CF.pdf?t=81644900003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701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5</a:t>
            </a:r>
            <a:r>
              <a:rPr lang="en-US" sz="1200" b="0" dirty="0" smtClean="0"/>
              <a:t>/5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11-14-1312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Max Riegel, Nokia Networks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11-14-1244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5074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678831"/>
              </p:ext>
            </p:extLst>
          </p:nvPr>
        </p:nvGraphicFramePr>
        <p:xfrm>
          <a:off x="914400" y="2398816"/>
          <a:ext cx="7772400" cy="288036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Sept 2014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July 2014, Editors changed the running order and will revisit in November 2014,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1676400" y="5257800"/>
            <a:ext cx="51816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11-14-1244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847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5365750" y="5267324"/>
            <a:ext cx="3124200" cy="830997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Most current doc shaded green.</a:t>
            </a:r>
            <a:endParaRPr lang="en-US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48715"/>
              </p:ext>
            </p:extLst>
          </p:nvPr>
        </p:nvGraphicFramePr>
        <p:xfrm>
          <a:off x="457200" y="1371600"/>
          <a:ext cx="8077200" cy="366045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381000"/>
                <a:gridCol w="457200"/>
                <a:gridCol w="381000"/>
                <a:gridCol w="304800"/>
                <a:gridCol w="762000"/>
                <a:gridCol w="533400"/>
                <a:gridCol w="533400"/>
                <a:gridCol w="1524000"/>
                <a:gridCol w="14478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0.03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234757" y="5257800"/>
            <a:ext cx="4648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Sept 2014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11-14-1244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0319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dirty="0" smtClean="0"/>
              <a:t>I’m going to suggest going forward we use a single style with appropriately set tabs,  and use leading</a:t>
            </a:r>
            <a:r>
              <a:rPr lang="en-US" dirty="0" smtClean="0"/>
              <a:t> </a:t>
            </a:r>
            <a:r>
              <a:rPr lang="en-GB" dirty="0" smtClean="0"/>
              <a:t>Tabs to distinguish the syntax and description parts. (Adrian Stephens Feb 9, 2010)</a:t>
            </a:r>
          </a:p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 There is likelihood we should use .</a:t>
            </a:r>
            <a:r>
              <a:rPr lang="en-GB" dirty="0" err="1" smtClean="0"/>
              <a:t>emf</a:t>
            </a:r>
            <a:endParaRPr lang="en-GB" dirty="0" smtClean="0"/>
          </a:p>
          <a:p>
            <a:r>
              <a:rPr lang="en-GB" dirty="0" smtClean="0"/>
              <a:t>Frame templates for </a:t>
            </a:r>
            <a:r>
              <a:rPr lang="en-GB" dirty="0" err="1" smtClean="0"/>
              <a:t>11aa</a:t>
            </a:r>
            <a:r>
              <a:rPr lang="en-GB" dirty="0" smtClean="0"/>
              <a:t>, </a:t>
            </a:r>
            <a:r>
              <a:rPr lang="en-GB" dirty="0" err="1" smtClean="0"/>
              <a:t>11ac</a:t>
            </a:r>
            <a:r>
              <a:rPr lang="en-GB" dirty="0" smtClean="0"/>
              <a:t>, </a:t>
            </a:r>
            <a:r>
              <a:rPr lang="en-GB" dirty="0" err="1" smtClean="0"/>
              <a:t>11af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Text version of MIB is available (2012, ae2012, aa2012, ad2012, acD5.0, afD5.0. mcD3.0)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11-14-1244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813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Renumbering Spreadsheet as a 802.11-14 document based on </a:t>
            </a:r>
            <a:r>
              <a:rPr lang="en-US" dirty="0" err="1" smtClean="0"/>
              <a:t>REVmc</a:t>
            </a:r>
            <a:r>
              <a:rPr lang="en-US" dirty="0" smtClean="0"/>
              <a:t> D3.1</a:t>
            </a:r>
          </a:p>
          <a:p>
            <a:r>
              <a:rPr lang="en-US" dirty="0" smtClean="0"/>
              <a:t>Update the 802.11 Style Guide from the </a:t>
            </a:r>
            <a:r>
              <a:rPr lang="en-US" dirty="0" err="1" smtClean="0"/>
              <a:t>REVmc</a:t>
            </a:r>
            <a:r>
              <a:rPr lang="en-US" dirty="0" smtClean="0"/>
              <a:t> MDR</a:t>
            </a:r>
          </a:p>
          <a:p>
            <a:r>
              <a:rPr lang="en-US" dirty="0" smtClean="0"/>
              <a:t>Adrian to ask IEEE-SA if a two-layer TOC is permitted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11-14-1244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2371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6960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11-14-1297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357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September 2014, Athens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11-14-1297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2088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Architecture work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Introduce </a:t>
            </a:r>
            <a:r>
              <a:rPr lang="en-US" sz="2400" dirty="0" smtClean="0"/>
              <a:t>“Distribution System Access Facility” concept, as ‘upper part’ of an AP (between the STA and the DS)</a:t>
            </a:r>
          </a:p>
          <a:p>
            <a:pPr lvl="2">
              <a:spcBef>
                <a:spcPts val="0"/>
              </a:spcBef>
            </a:pPr>
            <a:r>
              <a:rPr lang="en-US" sz="2200" dirty="0" smtClean="0"/>
              <a:t>Need similar understanding for mesh STAs, and various types of ‘relays’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Proposal to make DS_SAP normative; move Annex R into a main-body clause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Recognized value in system-level view of patterns of use, for combinations of usage of MIB attributes and over-the-air signaling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Started analysis of MIB attributes of type “</a:t>
            </a:r>
            <a:r>
              <a:rPr lang="en-US" sz="2400" dirty="0" err="1"/>
              <a:t>TruthValue</a:t>
            </a:r>
            <a:r>
              <a:rPr lang="en-US" sz="2400" dirty="0"/>
              <a:t>”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Will be discussed further on a telecon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11-14-1297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446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September 2014 closing plenary meeting. Attendance information is also included.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648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ea typeface="ＭＳ Ｐゴシック" pitchFamily="34" charset="-128"/>
              </a:rPr>
              <a:t>IETF/802 coordination </a:t>
            </a:r>
            <a:r>
              <a:rPr lang="en-US" sz="2800" dirty="0" smtClean="0">
                <a:ea typeface="ＭＳ Ｐゴシック" pitchFamily="34" charset="-128"/>
              </a:rPr>
              <a:t>update</a:t>
            </a:r>
            <a:endParaRPr lang="en-US" sz="2800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ea typeface="ＭＳ Ｐゴシック" pitchFamily="34" charset="-128"/>
              </a:rPr>
              <a:t>No news</a:t>
            </a:r>
            <a:endParaRPr lang="en-US" alt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>
                <a:ea typeface="ＭＳ Ｐゴシック" pitchFamily="34" charset="-128"/>
              </a:rPr>
              <a:t>Joint meeting with TGak, and 802.1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ea typeface="ＭＳ Ｐゴシック" pitchFamily="34" charset="-128"/>
              </a:rPr>
              <a:t>Agreed there is still architectural work to complete in TGak, so at least one more joint session (in November) is needed.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ea typeface="ＭＳ Ｐゴシック" pitchFamily="34" charset="-128"/>
              </a:rPr>
              <a:t>No significant architectural discussions this week, though.</a:t>
            </a:r>
          </a:p>
          <a:p>
            <a:pPr lvl="2"/>
            <a:endParaRPr lang="en-US" alt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11-14-1297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8812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O</a:t>
            </a:r>
            <a:r>
              <a:rPr lang="en-US" sz="3200" dirty="0" smtClean="0"/>
              <a:t>ne planned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October 7, 11:00 am ET, 1 hour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MIB Design Pattern work item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11-14-1297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9525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2014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 Architecture topics: DSAF, DS_SAP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CAPWAP, PAWS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As needed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needed.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joint session with TGak/802.1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11ak architecture discussions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11-14-1297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6827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Publicity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2014-09-19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996231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11-14-1299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44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the Publicity SC for September 2014, Athens, Greece.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11-14-1299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2639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16723"/>
          </a:xfrm>
        </p:spPr>
        <p:txBody>
          <a:bodyPr/>
          <a:lstStyle/>
          <a:p>
            <a:r>
              <a:rPr lang="en-GB" sz="3600" dirty="0" smtClean="0"/>
              <a:t>Discussion topics</a:t>
            </a:r>
          </a:p>
          <a:p>
            <a:pPr lvl="1"/>
            <a:r>
              <a:rPr lang="en-GB" sz="2800" dirty="0" smtClean="0"/>
              <a:t>Include a Wi-Fi Alliance 15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Anniversary link on the IEEE 802.11 front page</a:t>
            </a:r>
          </a:p>
          <a:p>
            <a:pPr lvl="2"/>
            <a:r>
              <a:rPr lang="en-GB" sz="2600" dirty="0" smtClean="0"/>
              <a:t>Decided not to do this</a:t>
            </a:r>
          </a:p>
          <a:p>
            <a:pPr lvl="1"/>
            <a:r>
              <a:rPr lang="en-GB" sz="2800" dirty="0" smtClean="0"/>
              <a:t>“What’s </a:t>
            </a:r>
            <a:r>
              <a:rPr lang="en-GB" sz="2800" dirty="0"/>
              <a:t>IEEE 802.11 doing” </a:t>
            </a:r>
            <a:r>
              <a:rPr lang="en-GB" sz="2800" dirty="0" smtClean="0"/>
              <a:t>Presentation</a:t>
            </a:r>
            <a:endParaRPr lang="en-GB" sz="2800" dirty="0"/>
          </a:p>
          <a:p>
            <a:pPr lvl="2"/>
            <a:r>
              <a:rPr lang="en-GB" sz="2600" dirty="0" smtClean="0"/>
              <a:t>Reviewed updates from ARC and </a:t>
            </a:r>
            <a:r>
              <a:rPr lang="en-GB" sz="2600" dirty="0" err="1" smtClean="0"/>
              <a:t>TGak</a:t>
            </a:r>
            <a:endParaRPr lang="en-GB" sz="2600" dirty="0" smtClean="0"/>
          </a:p>
          <a:p>
            <a:pPr lvl="2"/>
            <a:r>
              <a:rPr lang="en-GB" sz="2600" dirty="0" smtClean="0"/>
              <a:t>More updates required</a:t>
            </a:r>
          </a:p>
          <a:p>
            <a:pPr lvl="2"/>
            <a:r>
              <a:rPr lang="en-GB" sz="2600" dirty="0" smtClean="0"/>
              <a:t>Ask each TG for input</a:t>
            </a:r>
          </a:p>
          <a:p>
            <a:r>
              <a:rPr lang="en-GB" sz="3600" dirty="0" smtClean="0"/>
              <a:t>Plans for November 2014</a:t>
            </a:r>
          </a:p>
          <a:p>
            <a:pPr lvl="1"/>
            <a:r>
              <a:rPr lang="en-GB" sz="2800" dirty="0" smtClean="0"/>
              <a:t>1 slot</a:t>
            </a:r>
          </a:p>
          <a:p>
            <a:pPr lvl="1"/>
            <a:r>
              <a:rPr lang="en-GB" sz="2800" dirty="0" smtClean="0"/>
              <a:t>Merge in more material</a:t>
            </a:r>
          </a:p>
          <a:p>
            <a:endParaRPr lang="en-GB" sz="2000" dirty="0"/>
          </a:p>
          <a:p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11-14-1299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7724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26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Athens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2014-09-19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254884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11-14-1291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8112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27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September 2014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Athens.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74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Administrative items </a:t>
            </a:r>
          </a:p>
          <a:p>
            <a:pPr eaLnBrk="1" hangingPunct="1"/>
            <a:r>
              <a:rPr lang="en-US" altLang="en-US" sz="2800" dirty="0"/>
              <a:t>Introduction </a:t>
            </a:r>
          </a:p>
          <a:p>
            <a:pPr eaLnBrk="1" hangingPunct="1"/>
            <a:r>
              <a:rPr lang="en-US" altLang="en-US" sz="2800" dirty="0"/>
              <a:t>DSRC Coexistence</a:t>
            </a:r>
          </a:p>
          <a:p>
            <a:pPr eaLnBrk="1" hangingPunct="1"/>
            <a:r>
              <a:rPr lang="en-US" altLang="en-US" sz="2800" dirty="0"/>
              <a:t>Regulatory summaries and presentations</a:t>
            </a:r>
          </a:p>
          <a:p>
            <a:pPr eaLnBrk="1" hangingPunct="1"/>
            <a:r>
              <a:rPr lang="en-US" altLang="en-US" sz="2800" dirty="0"/>
              <a:t>[Potential] Action items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AOB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Adjourn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7663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447799"/>
            <a:ext cx="7772400" cy="50276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DSRC Tiger Team status review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Finishing presentation from DSRC community opposing Proposal #2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Final discussion and letter to FCC to follow; probably no consensus on method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Termination of the TT when these items are complete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EU Regulatory summaries and status of proceedings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Ofcom finalizing PSSR consultation – 2.3 GHz LTE interference into 2.4 GHz Wi-Fi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EN 300 328 v1.9.1 will not be official until late February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EN 301 598 v1.1.1 (TVWS Devices) published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WGFM developing TVWS regulatory guidance document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WGSE working on sharing method for 5725-5925 MHz band</a:t>
            </a:r>
          </a:p>
          <a:p>
            <a:pPr lvl="1" eaLnBrk="1" hangingPunct="1"/>
            <a:endParaRPr lang="en-US" dirty="0" smtClean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5415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16885"/>
              </p:ext>
            </p:extLst>
          </p:nvPr>
        </p:nvGraphicFramePr>
        <p:xfrm>
          <a:off x="2911735" y="629255"/>
          <a:ext cx="5165465" cy="5857742"/>
        </p:xfrm>
        <a:graphic>
          <a:graphicData uri="http://schemas.openxmlformats.org/drawingml/2006/table">
            <a:tbl>
              <a:tblPr/>
              <a:tblGrid>
                <a:gridCol w="2715863"/>
                <a:gridCol w="639026"/>
                <a:gridCol w="408267"/>
                <a:gridCol w="514772"/>
                <a:gridCol w="426018"/>
                <a:gridCol w="461519"/>
              </a:tblGrid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Mtgs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802.11 Newcomer Training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Editors Meeting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JTC1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CAC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Mid-Session Plenary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802.11 OPENING PLENARY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TGax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Wireless Opening Plenary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NG60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 SC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 - Joint with ARC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 - Joint with TGai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Wireless Chairs</a:t>
                      </a:r>
                    </a:p>
                  </a:txBody>
                  <a:tcPr marL="13313" marR="13313" marT="1331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13" marR="13313" marT="1331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8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pPr eaLnBrk="1" hangingPunct="1"/>
            <a:r>
              <a:rPr lang="en-US" dirty="0" smtClean="0"/>
              <a:t>US </a:t>
            </a:r>
            <a:r>
              <a:rPr lang="en-US" dirty="0"/>
              <a:t>Regulatory summaries and status of </a:t>
            </a:r>
            <a:r>
              <a:rPr lang="en-US" dirty="0" smtClean="0"/>
              <a:t>proceedings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Globalstar NPRM </a:t>
            </a:r>
            <a:r>
              <a:rPr lang="en-US" altLang="en-US" dirty="0" smtClean="0"/>
              <a:t>action still pending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NPRM 14-30 (5 GHz bands) still pending; receiving many petitions </a:t>
            </a:r>
            <a:r>
              <a:rPr lang="en-US" altLang="en-US" dirty="0"/>
              <a:t>for reconsideration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FCC 3.5 GHz FNPRM </a:t>
            </a:r>
            <a:r>
              <a:rPr lang="en-US" altLang="en-US" dirty="0" smtClean="0"/>
              <a:t>actions could take two years</a:t>
            </a:r>
            <a:endParaRPr lang="en-US" altLang="en-US" dirty="0"/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FCC Open Meeting of September 30 will include new TVWS rules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1" i="1" dirty="0" smtClean="0"/>
              <a:t>NEW</a:t>
            </a:r>
            <a:r>
              <a:rPr lang="en-US" altLang="en-US" dirty="0" smtClean="0"/>
              <a:t> </a:t>
            </a:r>
            <a:r>
              <a:rPr lang="en-US" altLang="en-US" dirty="0"/>
              <a:t>FCC KDBs </a:t>
            </a:r>
            <a:r>
              <a:rPr lang="en-US" altLang="en-US" dirty="0" smtClean="0"/>
              <a:t>on DFS and U-NII bands testing, and others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Items of special interest in these KDBs</a:t>
            </a:r>
          </a:p>
          <a:p>
            <a:pPr lvl="1"/>
            <a:r>
              <a:rPr lang="en-US" altLang="en-US" dirty="0"/>
              <a:t>DFS </a:t>
            </a:r>
            <a:r>
              <a:rPr lang="en-US" altLang="en-US" dirty="0" smtClean="0"/>
              <a:t>testing: new </a:t>
            </a:r>
            <a:r>
              <a:rPr lang="en-US" altLang="en-US" dirty="0"/>
              <a:t>BIN 1 </a:t>
            </a:r>
            <a:r>
              <a:rPr lang="en-US" altLang="en-US" dirty="0" smtClean="0"/>
              <a:t>test, and testing </a:t>
            </a:r>
            <a:r>
              <a:rPr lang="en-US" altLang="en-US" dirty="0"/>
              <a:t>in 100% of the active channel; was 80%</a:t>
            </a:r>
          </a:p>
          <a:p>
            <a:pPr lvl="1"/>
            <a:r>
              <a:rPr lang="en-US" altLang="en-US" dirty="0"/>
              <a:t>Testing of 5 GHz clients with no radar detection</a:t>
            </a:r>
          </a:p>
          <a:p>
            <a:pPr lvl="1"/>
            <a:r>
              <a:rPr lang="en-US" altLang="en-US" dirty="0"/>
              <a:t>U-NII device security testing</a:t>
            </a:r>
          </a:p>
          <a:p>
            <a:pPr lvl="1"/>
            <a:r>
              <a:rPr lang="en-US" altLang="en-US" dirty="0" smtClean="0"/>
              <a:t>Rules </a:t>
            </a:r>
            <a:r>
              <a:rPr lang="en-US" altLang="en-US" dirty="0"/>
              <a:t>for IEEE 802.11ac testing</a:t>
            </a:r>
          </a:p>
          <a:p>
            <a:pPr lvl="1" eaLnBrk="1" hangingPunct="1">
              <a:spcBef>
                <a:spcPct val="0"/>
              </a:spcBef>
            </a:pPr>
            <a:endParaRPr lang="en-US" altLang="en-US" dirty="0"/>
          </a:p>
          <a:p>
            <a:pPr lvl="2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64044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Teleconferences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Regulatory SC</a:t>
            </a:r>
          </a:p>
          <a:p>
            <a:pPr lvl="1"/>
            <a:r>
              <a:rPr lang="en-US" dirty="0">
                <a:latin typeface="Times New Roman" charset="0"/>
              </a:rPr>
              <a:t>Bi-weekly on Thursdays, 12:30 to </a:t>
            </a:r>
            <a:r>
              <a:rPr lang="en-US" dirty="0" smtClean="0">
                <a:latin typeface="Times New Roman" charset="0"/>
              </a:rPr>
              <a:t>13:30 </a:t>
            </a:r>
            <a:r>
              <a:rPr lang="en-US" dirty="0">
                <a:latin typeface="Times New Roman" charset="0"/>
              </a:rPr>
              <a:t>ET</a:t>
            </a:r>
          </a:p>
          <a:p>
            <a:pPr lvl="1"/>
            <a:r>
              <a:rPr lang="en-US" dirty="0">
                <a:latin typeface="Times New Roman" charset="0"/>
              </a:rPr>
              <a:t>Through </a:t>
            </a:r>
            <a:r>
              <a:rPr lang="en-US" dirty="0" smtClean="0">
                <a:latin typeface="Times New Roman" charset="0"/>
              </a:rPr>
              <a:t>November 30</a:t>
            </a:r>
            <a:r>
              <a:rPr lang="en-US" baseline="30000" dirty="0" smtClean="0">
                <a:latin typeface="Times New Roman" charset="0"/>
              </a:rPr>
              <a:t>th</a:t>
            </a:r>
            <a:r>
              <a:rPr lang="en-US" dirty="0" smtClean="0">
                <a:latin typeface="Times New Roman" charset="0"/>
              </a:rPr>
              <a:t> </a:t>
            </a:r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DSRC </a:t>
            </a:r>
            <a:r>
              <a:rPr lang="en-US" dirty="0">
                <a:latin typeface="Times New Roman" charset="0"/>
              </a:rPr>
              <a:t>Coexistence Tiger Team</a:t>
            </a:r>
          </a:p>
          <a:p>
            <a:pPr lvl="1"/>
            <a:r>
              <a:rPr lang="en-US" dirty="0">
                <a:latin typeface="Times New Roman" charset="0"/>
              </a:rPr>
              <a:t>Weekly on Fridays, 13:00 to 14:00 ET</a:t>
            </a:r>
          </a:p>
          <a:p>
            <a:pPr lvl="1"/>
            <a:r>
              <a:rPr lang="en-US" dirty="0">
                <a:latin typeface="Times New Roman" charset="0"/>
              </a:rPr>
              <a:t>Through </a:t>
            </a:r>
            <a:r>
              <a:rPr lang="en-US" dirty="0" smtClean="0">
                <a:latin typeface="Times New Roman" charset="0"/>
              </a:rPr>
              <a:t>November 30</a:t>
            </a:r>
            <a:r>
              <a:rPr lang="en-US" baseline="30000" dirty="0" smtClean="0">
                <a:latin typeface="Times New Roman" charset="0"/>
              </a:rPr>
              <a:t>th</a:t>
            </a:r>
            <a:r>
              <a:rPr lang="en-US" dirty="0" smtClean="0">
                <a:latin typeface="Times New Roman" charset="0"/>
              </a:rPr>
              <a:t> 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A8DFCE7-9E5A-DC48-B2C7-5C57F1A27ABB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9998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94725" cy="47434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en-US" sz="1600" b="1" dirty="0" smtClean="0"/>
              <a:t>DSRC Tiger Team future plans</a:t>
            </a:r>
          </a:p>
          <a:p>
            <a:pPr marL="685800" lvl="2" indent="-342900" eaLnBrk="1" hangingPunct="1"/>
            <a:r>
              <a:rPr lang="en-US" altLang="en-US" sz="1400" dirty="0">
                <a:hlinkClick r:id="rId3"/>
              </a:rPr>
              <a:t>https://</a:t>
            </a:r>
            <a:r>
              <a:rPr lang="en-US" altLang="en-US" sz="1400" dirty="0" smtClean="0">
                <a:hlinkClick r:id="rId3"/>
              </a:rPr>
              <a:t>mentor.ieee.org/802.11/dcn/14/11-14-1261-00-0reg-dsrc-coex-tiger-team-future-plans.ppt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/>
              <a:t>Ofcom Public Sector Spectrum Release consultation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400" dirty="0">
                <a:hlinkClick r:id="rId4"/>
              </a:rPr>
              <a:t>http://stakeholders.ofcom.org.uk/binaries/consultations/pssr-2014/summary/pssr.pdf</a:t>
            </a:r>
            <a:r>
              <a:rPr lang="en-US" altLang="en-US" sz="1400" dirty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1600" b="1" dirty="0" smtClean="0"/>
              <a:t>EN 301 598 v1.1.1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://www.etsi.org/deliver/etsi_en/301500_301599/301598/01.00.09_30/en_301598v010009v.pdf</a:t>
            </a:r>
            <a:endParaRPr lang="en-US" altLang="en-US" sz="1400" b="1" dirty="0"/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1600" b="1" dirty="0"/>
              <a:t>Globalstar TLPS NPRM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400" dirty="0">
                <a:hlinkClick r:id="rId6"/>
              </a:rPr>
              <a:t>http://transition.fcc.gov/Daily_Releases/Daily_Business/2013/db1126/FCC-13-147A1.pdf</a:t>
            </a:r>
            <a:r>
              <a:rPr lang="en-US" altLang="en-US" sz="1400" dirty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1600" b="1" dirty="0"/>
              <a:t>5 GHz R&amp;O FCC 14-30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400" dirty="0">
                <a:hlinkClick r:id="rId7"/>
              </a:rPr>
              <a:t>http://transition.fcc.gov/Daily_Releases/Daily_Business/2014/db0401/FCC-14-30A1.pdf</a:t>
            </a:r>
            <a:endParaRPr lang="en-US" altLang="en-US" sz="1400" dirty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/>
              <a:t>FCC 3.5 GHz band FNPRM</a:t>
            </a:r>
            <a:r>
              <a:rPr lang="en-US" altLang="en-US" b="1" dirty="0"/>
              <a:t> 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400" dirty="0">
                <a:hlinkClick r:id="rId8"/>
              </a:rPr>
              <a:t>http://transition.fcc.gov/Daily_Releases/Daily_Business/2014/db0425/FCC-14-49A1.pdf</a:t>
            </a:r>
            <a:endParaRPr lang="en-US" altLang="en-US" sz="1400" dirty="0"/>
          </a:p>
          <a:p>
            <a:pPr marL="342900" lvl="2" indent="0" eaLnBrk="1" hangingPunct="1">
              <a:buNone/>
            </a:pPr>
            <a:r>
              <a:rPr lang="en-US" altLang="en-US" sz="1400" dirty="0" smtClean="0"/>
              <a:t> </a:t>
            </a:r>
            <a:endParaRPr lang="en-US" altLang="en-US" sz="1400" dirty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460DC96-E733-4CD4-80FD-48F4A3C181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b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3014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altLang="en-US" sz="1400" u="sng" dirty="0">
                <a:hlinkClick r:id="rId3"/>
              </a:rPr>
              <a:t>905462 D02 UNII DFS Compliance Procedures New Rules v01r01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4"/>
              </a:rPr>
              <a:t>905462 D03 UNII Clients Without Radar Detection New Rules v01r01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5"/>
              </a:rPr>
              <a:t>848637 D01 DFS Client Devices v01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6"/>
              </a:rPr>
              <a:t>594280 D02 U-NII Device Security v01r01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7"/>
              </a:rPr>
              <a:t>594280 D01 Configuration Control v02r01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8"/>
              </a:rPr>
              <a:t>443999 D01 Approval of DFS UNII Devices v01r02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9"/>
              </a:rPr>
              <a:t>644545 D03 Guidance for IEEE 802 11ac New Rules v01 </a:t>
            </a:r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(items below were distributed to TCBC on 8/13/2014, but included here for completeness)</a:t>
            </a:r>
            <a:br>
              <a:rPr lang="en-US" altLang="en-US" sz="1400" dirty="0"/>
            </a:br>
            <a:r>
              <a:rPr lang="en-US" altLang="en-US" sz="1400" u="sng" dirty="0">
                <a:hlinkClick r:id="rId10"/>
              </a:rPr>
              <a:t>941225 D05A LTE Rel.10 KDB Inquiry Sheet v01r01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1"/>
              </a:rPr>
              <a:t>388624 D02 Permit But Ask List v015r02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2"/>
              </a:rPr>
              <a:t>204515 D01 Grantee Code v01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3"/>
              </a:rPr>
              <a:t>935210 D01 Signal Booster Definitions v02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4"/>
              </a:rPr>
              <a:t>935210 D02 Signal Booster Certification v02r01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5"/>
              </a:rPr>
              <a:t>935210 D03 Signal Booster Measurements v02r01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6"/>
              </a:rPr>
              <a:t>935210 D04 Signal Booster Provider Specific v01 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u="sng" dirty="0">
                <a:hlinkClick r:id="rId17"/>
              </a:rPr>
              <a:t>442812 D01 SDR Apps Guide v02r03 </a:t>
            </a:r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All the KDB entries can be found at:</a:t>
            </a:r>
            <a:br>
              <a:rPr lang="en-US" altLang="en-US" sz="1400" dirty="0"/>
            </a:br>
            <a:r>
              <a:rPr lang="en-US" altLang="en-US" sz="1400" u="sng" dirty="0">
                <a:hlinkClick r:id="rId18"/>
              </a:rPr>
              <a:t>https://</a:t>
            </a:r>
            <a:r>
              <a:rPr lang="en-US" altLang="en-US" sz="1400" u="sng" dirty="0" smtClean="0">
                <a:hlinkClick r:id="rId18"/>
              </a:rPr>
              <a:t>apps.fcc.gov/oetcf/kdb/index.cfm</a:t>
            </a:r>
            <a:endParaRPr lang="en-US" alt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11-14-1291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790464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94463" y="6475413"/>
            <a:ext cx="204946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7408D31B-269A-4D5F-9546-CC4AB145139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WNG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2014-09-19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graphicFrame>
        <p:nvGraphicFramePr>
          <p:cNvPr id="13320" name="Object 5"/>
          <p:cNvGraphicFramePr>
            <a:graphicFrameLocks noChangeAspect="1"/>
          </p:cNvGraphicFramePr>
          <p:nvPr/>
        </p:nvGraphicFramePr>
        <p:xfrm>
          <a:off x="396875" y="2490788"/>
          <a:ext cx="82835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9091352" imgH="2321789" progId="Word.Document.8">
                  <p:embed/>
                </p:oleObj>
              </mc:Choice>
              <mc:Fallback>
                <p:oleObj name="Document" r:id="rId4" imgW="9091352" imgH="23217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490788"/>
                        <a:ext cx="828357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11-14-1294 by Jim Lansford (CSR Technology)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640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94463" y="6475413"/>
            <a:ext cx="204946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443806FB-1175-464C-87C0-F48B28869411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200" b="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September 2014 - Athens, Greece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11-14-1294 by Jim Lansford (CSR Technology)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2823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2563" y="6475413"/>
            <a:ext cx="201136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68D3E171-05CE-408D-994D-EC886066EC05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200" b="0" smtClean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80400" cy="549592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 smtClean="0"/>
              <a:t>Presentations at July 2014 meeting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en-US" b="1" dirty="0" smtClean="0"/>
              <a:t>Agenda: </a:t>
            </a:r>
            <a:r>
              <a:rPr lang="en-US" dirty="0" smtClean="0"/>
              <a:t>Document 14/1200r1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en-US" b="1" dirty="0" smtClean="0"/>
              <a:t>Tuesday AM1 session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/>
              <a:t>	* Next </a:t>
            </a:r>
            <a:r>
              <a:rPr lang="en-US" altLang="en-US" sz="1800" dirty="0"/>
              <a:t>Generation Positioning Beyond Indoor Navigation - Jonathan </a:t>
            </a:r>
            <a:r>
              <a:rPr lang="en-US" altLang="en-US" sz="1800" dirty="0" err="1"/>
              <a:t>Segev</a:t>
            </a:r>
            <a:r>
              <a:rPr lang="en-US" altLang="en-US" sz="1800" dirty="0"/>
              <a:t> and Carlos </a:t>
            </a:r>
            <a:r>
              <a:rPr lang="en-US" altLang="en-US" sz="1800" dirty="0" err="1" smtClean="0"/>
              <a:t>Aldana</a:t>
            </a:r>
            <a:r>
              <a:rPr lang="en-US" altLang="en-US" sz="1800" dirty="0" smtClean="0"/>
              <a:t>, Document 14/1193r1</a:t>
            </a:r>
            <a:endParaRPr lang="en-US" altLang="en-US" sz="1800" dirty="0"/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/>
              <a:t>	* Scalable </a:t>
            </a:r>
            <a:r>
              <a:rPr lang="en-US" altLang="en-US" sz="1800" dirty="0"/>
              <a:t>Location – Brian </a:t>
            </a:r>
            <a:r>
              <a:rPr lang="en-US" altLang="en-US" sz="1800" dirty="0" smtClean="0"/>
              <a:t>Hart, Document 14/1235r0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/>
              <a:t>	* Direction </a:t>
            </a:r>
            <a:r>
              <a:rPr lang="en-US" altLang="en-US" sz="1800" dirty="0"/>
              <a:t>Finding Positioning for 802.11 – James </a:t>
            </a:r>
            <a:r>
              <a:rPr lang="en-US" altLang="en-US" sz="1800" dirty="0" smtClean="0"/>
              <a:t>Wang, Document 14/1263r0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* Lifecycle </a:t>
            </a:r>
            <a:r>
              <a:rPr lang="en-US" altLang="en-US" sz="1800" dirty="0"/>
              <a:t>Management – Guido </a:t>
            </a:r>
            <a:r>
              <a:rPr lang="en-US" altLang="en-US" sz="1800" dirty="0" smtClean="0"/>
              <a:t>Hertz, Document 14/1188r2</a:t>
            </a:r>
            <a:endParaRPr lang="en-US" sz="1800" dirty="0"/>
          </a:p>
          <a:p>
            <a:pPr marL="857250" lvl="1" indent="-457200" eaLnBrk="1" hangingPunct="1">
              <a:spcBef>
                <a:spcPts val="0"/>
              </a:spcBef>
              <a:defRPr/>
            </a:pPr>
            <a:r>
              <a:rPr lang="en-US" b="1" dirty="0" smtClean="0"/>
              <a:t>Wednesday PM2 </a:t>
            </a:r>
            <a:r>
              <a:rPr lang="en-US" b="1" dirty="0"/>
              <a:t>session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/>
              <a:t>	* Making Wi-Fi faster: the “Buffer bloat” issue – Dave </a:t>
            </a:r>
            <a:r>
              <a:rPr lang="en-US" altLang="en-US" sz="1800" dirty="0" err="1" smtClean="0"/>
              <a:t>Täht</a:t>
            </a:r>
            <a:r>
              <a:rPr lang="en-US" altLang="en-US" sz="1800" dirty="0" smtClean="0"/>
              <a:t>, Document 14/1265</a:t>
            </a:r>
            <a:endParaRPr lang="en-US" sz="1800" dirty="0" smtClean="0"/>
          </a:p>
          <a:p>
            <a:pPr marL="457200" indent="-457200">
              <a:spcBef>
                <a:spcPts val="0"/>
              </a:spcBef>
              <a:defRPr/>
            </a:pPr>
            <a:r>
              <a:rPr lang="en-GB" dirty="0" smtClean="0"/>
              <a:t>Attendance</a:t>
            </a:r>
            <a:endParaRPr lang="en-GB" dirty="0"/>
          </a:p>
          <a:p>
            <a:pPr marL="857250" lvl="1" indent="-457200">
              <a:spcBef>
                <a:spcPts val="0"/>
              </a:spcBef>
              <a:defRPr/>
            </a:pPr>
            <a:r>
              <a:rPr lang="en-GB" sz="1800" dirty="0" smtClean="0"/>
              <a:t>Tuesday AM1</a:t>
            </a:r>
            <a:r>
              <a:rPr lang="en-GB" sz="1800" dirty="0"/>
              <a:t>: </a:t>
            </a:r>
            <a:r>
              <a:rPr lang="en-GB" sz="1800" dirty="0" smtClean="0"/>
              <a:t>~110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GB" sz="1800" dirty="0" smtClean="0"/>
              <a:t>Wednesday PM2: ~30</a:t>
            </a:r>
            <a:endParaRPr lang="en-GB" sz="1800" dirty="0"/>
          </a:p>
          <a:p>
            <a:pPr marL="457200" indent="-457200">
              <a:spcBef>
                <a:spcPts val="0"/>
              </a:spcBef>
              <a:defRPr/>
            </a:pPr>
            <a:r>
              <a:rPr lang="en-GB" dirty="0"/>
              <a:t>Minutes</a:t>
            </a:r>
          </a:p>
          <a:p>
            <a:pPr marL="838200" lvl="1" indent="-381000">
              <a:spcBef>
                <a:spcPts val="0"/>
              </a:spcBef>
              <a:defRPr/>
            </a:pPr>
            <a:r>
              <a:rPr lang="en-GB" sz="1800" dirty="0" smtClean="0"/>
              <a:t>Document 14/1295r0 (to be posted)</a:t>
            </a:r>
            <a:endParaRPr lang="en-GB" sz="1800" dirty="0"/>
          </a:p>
          <a:p>
            <a:pPr marL="438150" indent="-381000">
              <a:spcBef>
                <a:spcPts val="0"/>
              </a:spcBef>
              <a:defRPr/>
            </a:pPr>
            <a:r>
              <a:rPr lang="en-GB" altLang="ko-KR" dirty="0">
                <a:ea typeface="Gulim" pitchFamily="34" charset="-127"/>
              </a:rPr>
              <a:t>Plans for </a:t>
            </a:r>
            <a:r>
              <a:rPr lang="en-GB" altLang="ko-KR" dirty="0" smtClean="0">
                <a:ea typeface="Gulim" pitchFamily="34" charset="-127"/>
              </a:rPr>
              <a:t>November 2014</a:t>
            </a:r>
            <a:endParaRPr lang="en-GB" altLang="ko-KR" dirty="0">
              <a:ea typeface="Gulim" pitchFamily="34" charset="-127"/>
            </a:endParaRPr>
          </a:p>
          <a:p>
            <a:pPr marL="838200" lvl="1" indent="-381000">
              <a:spcBef>
                <a:spcPts val="0"/>
              </a:spcBef>
              <a:defRPr/>
            </a:pPr>
            <a:r>
              <a:rPr lang="en-US" sz="1800" dirty="0"/>
              <a:t>One 2-hour session</a:t>
            </a:r>
            <a:endParaRPr lang="en-GB" sz="1800" dirty="0"/>
          </a:p>
          <a:p>
            <a:pPr marL="457200" indent="-457200" eaLnBrk="1" hangingPunct="1">
              <a:spcBef>
                <a:spcPts val="0"/>
              </a:spcBef>
              <a:defRPr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11-14-1294 by Jim Lansford (CSR Technology)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573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(Sept 2014)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2014-09-18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85038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11-14-1307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127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September 2014 in Athens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11-14-1307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5455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IEEE 802 has pushed ten standards completely through the PSDO ratification process …</a:t>
            </a:r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6665" y="6475413"/>
            <a:ext cx="2167260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36786"/>
              </p:ext>
            </p:extLst>
          </p:nvPr>
        </p:nvGraphicFramePr>
        <p:xfrm>
          <a:off x="1275708" y="1990164"/>
          <a:ext cx="6392636" cy="4175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(2012)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(16 Feb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11-14-1307 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Andrew Myles, Cisco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1544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186475"/>
              </p:ext>
            </p:extLst>
          </p:nvPr>
        </p:nvGraphicFramePr>
        <p:xfrm>
          <a:off x="969168" y="173830"/>
          <a:ext cx="7205664" cy="651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4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… and IEEE 802 has ten standards in the pipeline for ratification under the PSDO process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400800" y="6477000"/>
            <a:ext cx="2167260" cy="184666"/>
          </a:xfrm>
        </p:spPr>
        <p:txBody>
          <a:bodyPr/>
          <a:lstStyle/>
          <a:p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955539"/>
              </p:ext>
            </p:extLst>
          </p:nvPr>
        </p:nvGraphicFramePr>
        <p:xfrm>
          <a:off x="1187624" y="2060848"/>
          <a:ext cx="6392636" cy="4175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 Sept 2014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802.11af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Sept 2014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 26 Oct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2014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802.3.1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Oct 2014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(May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start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802.1Xbx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IEEE pub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802.1Q-Rev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IEEE pub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802.22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11-14-1307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Andrew Myles, Cisco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147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discussed the upcoming SC6  meeting in London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SC6 agenda is very light</a:t>
            </a:r>
          </a:p>
          <a:p>
            <a:pPr lvl="1"/>
            <a:r>
              <a:rPr lang="en-AU" dirty="0" smtClean="0"/>
              <a:t>Most of agenda is IEEE 802 updates</a:t>
            </a:r>
          </a:p>
          <a:p>
            <a:pPr lvl="1"/>
            <a:r>
              <a:rPr lang="en-AU" dirty="0" smtClean="0"/>
              <a:t>No news on </a:t>
            </a:r>
            <a:r>
              <a:rPr lang="en-AU" dirty="0" err="1" smtClean="0"/>
              <a:t>TePA</a:t>
            </a:r>
            <a:r>
              <a:rPr lang="en-AU" dirty="0" smtClean="0"/>
              <a:t> proposals, including WAPI</a:t>
            </a:r>
          </a:p>
          <a:p>
            <a:pPr lvl="1"/>
            <a:r>
              <a:rPr lang="en-AU" dirty="0" smtClean="0"/>
              <a:t>No news on UHT/EUHT proposals</a:t>
            </a:r>
          </a:p>
          <a:p>
            <a:pPr lvl="1"/>
            <a:r>
              <a:rPr lang="en-AU" dirty="0" smtClean="0"/>
              <a:t>Discussions likely in WG7 on some interesting topics</a:t>
            </a:r>
          </a:p>
          <a:p>
            <a:pPr lvl="2"/>
            <a:r>
              <a:rPr lang="en-AU" dirty="0" smtClean="0"/>
              <a:t>“Virtual AP”</a:t>
            </a:r>
          </a:p>
          <a:p>
            <a:pPr lvl="2"/>
            <a:r>
              <a:rPr lang="en-AU" dirty="0" smtClean="0"/>
              <a:t>“</a:t>
            </a:r>
            <a:r>
              <a:rPr lang="en-GB" dirty="0"/>
              <a:t>Optimization technology in WLAN</a:t>
            </a:r>
            <a:r>
              <a:rPr lang="en-AU" dirty="0" smtClean="0"/>
              <a:t>”</a:t>
            </a:r>
            <a:endParaRPr lang="en-AU" dirty="0"/>
          </a:p>
          <a:p>
            <a:r>
              <a:rPr lang="en-AU" dirty="0" smtClean="0"/>
              <a:t>Thank you to the IEEE 802 delegation</a:t>
            </a:r>
          </a:p>
          <a:p>
            <a:pPr lvl="1"/>
            <a:r>
              <a:rPr lang="en-AU" dirty="0" smtClean="0"/>
              <a:t>Bruce Kraemer (</a:t>
            </a:r>
            <a:r>
              <a:rPr lang="en-AU" dirty="0" err="1" smtClean="0"/>
              <a:t>HoD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Adrian Stephens</a:t>
            </a:r>
          </a:p>
          <a:p>
            <a:pPr lvl="1"/>
            <a:r>
              <a:rPr lang="en-AU" dirty="0"/>
              <a:t>Stephen </a:t>
            </a:r>
            <a:r>
              <a:rPr lang="en-AU" dirty="0" smtClean="0"/>
              <a:t>McCann</a:t>
            </a:r>
          </a:p>
          <a:p>
            <a:pPr lvl="1"/>
            <a:r>
              <a:rPr lang="en-AU" dirty="0"/>
              <a:t>Jodi </a:t>
            </a:r>
            <a:r>
              <a:rPr lang="en-AU" dirty="0" err="1"/>
              <a:t>Haasz</a:t>
            </a:r>
            <a:r>
              <a:rPr lang="en-AU" dirty="0"/>
              <a:t> (IEEE staff)</a:t>
            </a:r>
          </a:p>
          <a:p>
            <a:endParaRPr lang="en-AU" dirty="0"/>
          </a:p>
          <a:p>
            <a:pPr lvl="1"/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11-14-1307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5571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San Antonio on reporting on the SC6 meeting in London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Report on any discussion on IEEE submissions to SC6 under PSDO process</a:t>
            </a:r>
          </a:p>
          <a:p>
            <a:r>
              <a:rPr lang="en-AU" dirty="0" smtClean="0"/>
              <a:t>Report on status of proposals in SC6/WG7</a:t>
            </a:r>
          </a:p>
          <a:p>
            <a:pPr lvl="1"/>
            <a:r>
              <a:rPr lang="en-AU" dirty="0" smtClean="0"/>
              <a:t>“Virtual AP”</a:t>
            </a:r>
          </a:p>
          <a:p>
            <a:pPr lvl="1"/>
            <a:r>
              <a:rPr lang="en-AU" dirty="0" smtClean="0"/>
              <a:t>“</a:t>
            </a:r>
            <a:r>
              <a:rPr lang="en-GB" dirty="0" smtClean="0"/>
              <a:t>Optimization </a:t>
            </a:r>
            <a:r>
              <a:rPr lang="en-GB" dirty="0"/>
              <a:t>technology in WLAN</a:t>
            </a:r>
            <a:r>
              <a:rPr lang="en-AU" dirty="0"/>
              <a:t>”</a:t>
            </a:r>
            <a:endParaRPr lang="en-AU" dirty="0" smtClean="0"/>
          </a:p>
          <a:p>
            <a:r>
              <a:rPr lang="en-AU" dirty="0" smtClean="0"/>
              <a:t>Report on future direction of SC6</a:t>
            </a:r>
          </a:p>
          <a:p>
            <a:pPr lvl="1"/>
            <a:r>
              <a:rPr lang="en-AU" dirty="0" smtClean="0"/>
              <a:t>Sessions with a such light agenda are not sustainable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11-14-1307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302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September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576050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11-14-1298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5648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September 2014.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11-14-1298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961864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r>
              <a:rPr lang="en-US" dirty="0" smtClean="0"/>
              <a:t>Continued processing comments received in LB 202 – Second recirculation  (779 comments, approximately 400 editorial)</a:t>
            </a:r>
            <a:r>
              <a:rPr lang="en-US" altLang="ja-JP" sz="2200" dirty="0" smtClean="0"/>
              <a:t> </a:t>
            </a:r>
          </a:p>
          <a:p>
            <a:pPr lvl="1"/>
            <a:r>
              <a:rPr lang="en-US" altLang="ja-JP" dirty="0" smtClean="0"/>
              <a:t>480 CID resolutions approved; 75 editorial and 224 technical remain</a:t>
            </a:r>
          </a:p>
          <a:p>
            <a:pPr lvl="1"/>
            <a:r>
              <a:rPr lang="en-US" altLang="ja-JP" dirty="0" smtClean="0"/>
              <a:t>Have completed comment discussion from MEC and MDR  (11-14-781) reviews</a:t>
            </a:r>
            <a:endParaRPr lang="en-US" altLang="ja-JP" dirty="0"/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mentor.ieee.org/802.11/dcn/14/11-14-1016-10-000m-tgmc-agenda-september-2014.pptx</a:t>
            </a:r>
            <a:r>
              <a:rPr lang="en-US" dirty="0" smtClean="0"/>
              <a:t> </a:t>
            </a:r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11-14-1298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7385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 lIns="91440" tIns="45720" rIns="91440" bIns="45720"/>
          <a:lstStyle/>
          <a:p>
            <a:r>
              <a:rPr lang="en-US" altLang="ja-JP" dirty="0" smtClean="0"/>
              <a:t>LB 202 CID Assignees – more to be added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3581400" cy="4800600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altLang="ja-JP" sz="2000" dirty="0"/>
              <a:t>Gabor Bajko</a:t>
            </a:r>
          </a:p>
          <a:p>
            <a:pPr>
              <a:defRPr/>
            </a:pPr>
            <a:r>
              <a:rPr lang="en-US" altLang="ja-JP" sz="2000" dirty="0" smtClean="0"/>
              <a:t>Carlos </a:t>
            </a:r>
            <a:r>
              <a:rPr lang="en-US" altLang="ja-JP" sz="2000" dirty="0" err="1"/>
              <a:t>Cordiero</a:t>
            </a:r>
            <a:endParaRPr lang="en-US" altLang="ja-JP" sz="2000" dirty="0"/>
          </a:p>
          <a:p>
            <a:pPr>
              <a:defRPr/>
            </a:pPr>
            <a:r>
              <a:rPr lang="en-US" altLang="ja-JP" sz="2000" dirty="0"/>
              <a:t>Peter Ecclesine</a:t>
            </a:r>
          </a:p>
          <a:p>
            <a:pPr>
              <a:defRPr/>
            </a:pPr>
            <a:r>
              <a:rPr lang="en-US" altLang="ja-JP" sz="2000" dirty="0" smtClean="0"/>
              <a:t>Vinko </a:t>
            </a:r>
            <a:r>
              <a:rPr lang="en-US" altLang="ja-JP" sz="2000" dirty="0"/>
              <a:t>Erceg</a:t>
            </a:r>
          </a:p>
          <a:p>
            <a:pPr>
              <a:defRPr/>
            </a:pPr>
            <a:r>
              <a:rPr lang="en-US" altLang="ja-JP" sz="2000" dirty="0"/>
              <a:t>Matthew Fischer</a:t>
            </a:r>
          </a:p>
          <a:p>
            <a:pPr>
              <a:defRPr/>
            </a:pPr>
            <a:r>
              <a:rPr lang="en-US" altLang="ja-JP" sz="2000" dirty="0" smtClean="0"/>
              <a:t>Mark </a:t>
            </a:r>
            <a:r>
              <a:rPr lang="en-US" altLang="ja-JP" sz="2000" dirty="0"/>
              <a:t>Hamilton</a:t>
            </a:r>
          </a:p>
          <a:p>
            <a:pPr>
              <a:defRPr/>
            </a:pPr>
            <a:r>
              <a:rPr lang="en-US" altLang="ja-JP" sz="2000" dirty="0" smtClean="0"/>
              <a:t>Dan Harkins</a:t>
            </a:r>
          </a:p>
          <a:p>
            <a:pPr>
              <a:defRPr/>
            </a:pPr>
            <a:r>
              <a:rPr lang="en-US" altLang="ja-JP" sz="2000" dirty="0" smtClean="0"/>
              <a:t>Brian Hart</a:t>
            </a:r>
          </a:p>
          <a:p>
            <a:pPr>
              <a:defRPr/>
            </a:pPr>
            <a:r>
              <a:rPr lang="en-US" altLang="ja-JP" sz="2000" dirty="0"/>
              <a:t>VK </a:t>
            </a:r>
            <a:r>
              <a:rPr lang="en-US" altLang="ja-JP" sz="2000" dirty="0" smtClean="0"/>
              <a:t>Jones</a:t>
            </a:r>
          </a:p>
          <a:p>
            <a:pPr>
              <a:defRPr/>
            </a:pPr>
            <a:r>
              <a:rPr lang="en-US" altLang="ja-JP" sz="2000" dirty="0" err="1" smtClean="0"/>
              <a:t>Wookbong</a:t>
            </a:r>
            <a:r>
              <a:rPr lang="en-US" altLang="ja-JP" sz="2000" dirty="0" smtClean="0"/>
              <a:t> Lee</a:t>
            </a:r>
            <a:endParaRPr lang="en-US" altLang="ja-JP" sz="2000" dirty="0"/>
          </a:p>
          <a:p>
            <a:pPr>
              <a:defRPr/>
            </a:pPr>
            <a:r>
              <a:rPr lang="en-US" altLang="ja-JP" sz="2000" dirty="0" smtClean="0"/>
              <a:t>Stephen McCann</a:t>
            </a:r>
          </a:p>
          <a:p>
            <a:pPr>
              <a:defRPr/>
            </a:pPr>
            <a:r>
              <a:rPr lang="en-US" altLang="ja-JP" sz="2000" dirty="0"/>
              <a:t>Michael Montemurro</a:t>
            </a:r>
          </a:p>
          <a:p>
            <a:pPr>
              <a:defRPr/>
            </a:pPr>
            <a:r>
              <a:rPr lang="en-US" altLang="ja-JP" sz="2000" dirty="0"/>
              <a:t>Eldad Perahia</a:t>
            </a:r>
          </a:p>
          <a:p>
            <a:pPr>
              <a:defRPr/>
            </a:pPr>
            <a:endParaRPr lang="en-US" altLang="ja-JP" sz="2000" dirty="0"/>
          </a:p>
          <a:p>
            <a:pPr>
              <a:defRPr/>
            </a:pPr>
            <a:endParaRPr lang="en-US" altLang="ja-JP" dirty="0"/>
          </a:p>
          <a:p>
            <a:pPr marL="457200" lvl="1" indent="0">
              <a:buFontTx/>
              <a:buNone/>
              <a:defRPr/>
            </a:pPr>
            <a:endParaRPr lang="en-US" altLang="ja-JP" sz="2600" dirty="0" smtClean="0"/>
          </a:p>
        </p:txBody>
      </p:sp>
      <p:sp>
        <p:nvSpPr>
          <p:cNvPr id="307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1200" smtClean="0"/>
              <a:t>Adrian Stephens, Intel Corporation</a:t>
            </a:r>
          </a:p>
        </p:txBody>
      </p:sp>
      <p:sp>
        <p:nvSpPr>
          <p:cNvPr id="30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ja-JP" sz="1200" smtClean="0"/>
              <a:t>Slide </a:t>
            </a:r>
            <a:fld id="{6B63967B-F2D8-43B0-AF08-1DEBB082438A}" type="slidenum">
              <a:rPr lang="en-US" altLang="ja-JP" sz="1200" smtClean="0"/>
              <a:pPr/>
              <a:t>46</a:t>
            </a:fld>
            <a:endParaRPr lang="en-US" altLang="ja-JP" sz="120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69094" y="1752600"/>
            <a:ext cx="358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ja-JP" sz="2000" kern="0" dirty="0" smtClean="0"/>
              <a:t>Ron </a:t>
            </a:r>
            <a:r>
              <a:rPr lang="en-US" altLang="ja-JP" sz="2000" kern="0" dirty="0"/>
              <a:t>Porat</a:t>
            </a:r>
          </a:p>
          <a:p>
            <a:pPr>
              <a:defRPr/>
            </a:pPr>
            <a:r>
              <a:rPr lang="en-US" altLang="ja-JP" sz="2000" dirty="0" smtClean="0"/>
              <a:t>Mark </a:t>
            </a:r>
            <a:r>
              <a:rPr lang="en-US" altLang="ja-JP" sz="2000" dirty="0"/>
              <a:t>Rison</a:t>
            </a:r>
          </a:p>
          <a:p>
            <a:pPr>
              <a:defRPr/>
            </a:pPr>
            <a:r>
              <a:rPr lang="en-US" altLang="ja-JP" sz="2000" dirty="0"/>
              <a:t>Jon Rosdahl</a:t>
            </a:r>
          </a:p>
          <a:p>
            <a:pPr>
              <a:defRPr/>
            </a:pPr>
            <a:r>
              <a:rPr lang="en-US" altLang="ja-JP" sz="2000" kern="0" dirty="0" err="1"/>
              <a:t>Yongho</a:t>
            </a:r>
            <a:r>
              <a:rPr lang="en-US" altLang="ja-JP" sz="2000" kern="0" dirty="0"/>
              <a:t> </a:t>
            </a:r>
            <a:r>
              <a:rPr lang="en-US" altLang="ja-JP" sz="2000" kern="0" dirty="0" err="1"/>
              <a:t>Seok</a:t>
            </a:r>
            <a:endParaRPr lang="en-US" altLang="ja-JP" sz="2000" kern="0" dirty="0"/>
          </a:p>
          <a:p>
            <a:pPr>
              <a:defRPr/>
            </a:pPr>
            <a:r>
              <a:rPr lang="en-US" altLang="ja-JP" sz="2000" dirty="0" smtClean="0"/>
              <a:t>Youhan Kim </a:t>
            </a:r>
          </a:p>
          <a:p>
            <a:pPr>
              <a:defRPr/>
            </a:pPr>
            <a:r>
              <a:rPr lang="en-US" altLang="ja-JP" sz="2000" dirty="0" smtClean="0"/>
              <a:t>Graham Smith</a:t>
            </a:r>
          </a:p>
          <a:p>
            <a:pPr>
              <a:defRPr/>
            </a:pPr>
            <a:r>
              <a:rPr lang="en-US" altLang="ja-JP" sz="2000" dirty="0" smtClean="0"/>
              <a:t>Dorothy Stanley</a:t>
            </a:r>
          </a:p>
          <a:p>
            <a:pPr>
              <a:defRPr/>
            </a:pPr>
            <a:r>
              <a:rPr lang="en-US" altLang="ja-JP" sz="2000" dirty="0" smtClean="0"/>
              <a:t>Adrian Stephens</a:t>
            </a:r>
          </a:p>
          <a:p>
            <a:pPr>
              <a:defRPr/>
            </a:pPr>
            <a:r>
              <a:rPr lang="en-US" altLang="ja-JP" sz="2000" kern="0" dirty="0" smtClean="0"/>
              <a:t>Bo Sun</a:t>
            </a:r>
          </a:p>
          <a:p>
            <a:pPr>
              <a:defRPr/>
            </a:pPr>
            <a:r>
              <a:rPr lang="en-US" altLang="ja-JP" sz="2000" kern="0" dirty="0" err="1" smtClean="0"/>
              <a:t>Fei</a:t>
            </a:r>
            <a:r>
              <a:rPr lang="en-US" altLang="ja-JP" sz="2000" kern="0" dirty="0" smtClean="0"/>
              <a:t> Tong</a:t>
            </a:r>
          </a:p>
          <a:p>
            <a:pPr>
              <a:defRPr/>
            </a:pPr>
            <a:r>
              <a:rPr lang="en-US" altLang="ja-JP" sz="2000" kern="0" dirty="0" smtClean="0"/>
              <a:t>Qi Wang</a:t>
            </a:r>
          </a:p>
          <a:p>
            <a:pPr>
              <a:defRPr/>
            </a:pPr>
            <a:r>
              <a:rPr lang="en-US" altLang="ja-JP" sz="2000" dirty="0" smtClean="0"/>
              <a:t>Menzo </a:t>
            </a:r>
            <a:r>
              <a:rPr lang="en-US" altLang="ja-JP" sz="2000" dirty="0"/>
              <a:t>Wentink</a:t>
            </a:r>
          </a:p>
          <a:p>
            <a:pPr>
              <a:defRPr/>
            </a:pPr>
            <a:endParaRPr lang="en-US" altLang="ja-JP" kern="0" dirty="0" smtClean="0"/>
          </a:p>
          <a:p>
            <a:pPr marL="457200" lvl="1" indent="0">
              <a:buFontTx/>
              <a:buNone/>
              <a:defRPr/>
            </a:pPr>
            <a:endParaRPr lang="en-US" altLang="ja-JP" sz="2600" kern="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11-14-1298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367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7572B9B-6DB1-4FB8-8862-3341F24B999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mtClean="0"/>
              <a:t>TGmc Plan of Record</a:t>
            </a:r>
            <a:endParaRPr lang="en-US" altLang="en-US" sz="200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29-30 Aug 2012 – </a:t>
            </a:r>
            <a:r>
              <a:rPr lang="en-US" altLang="en-US" sz="2000" dirty="0" err="1" smtClean="0"/>
              <a:t>NesCom</a:t>
            </a:r>
            <a:r>
              <a:rPr lang="en-US" alt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2013 – May 2014 – 11ac, 11af integration – </a:t>
            </a:r>
            <a:r>
              <a:rPr lang="en-US" altLang="en-US" sz="2000" dirty="0" smtClean="0">
                <a:solidFill>
                  <a:schemeClr val="accent2"/>
                </a:solidFill>
              </a:rPr>
              <a:t>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Form Sponsor </a:t>
            </a:r>
            <a:r>
              <a:rPr lang="en-US" altLang="en-US" sz="2000" dirty="0" smtClean="0"/>
              <a:t>Pool:  Open </a:t>
            </a:r>
            <a:r>
              <a:rPr lang="en-US" altLang="en-US" sz="2000" dirty="0"/>
              <a:t>Sept </a:t>
            </a:r>
            <a:r>
              <a:rPr lang="en-US" altLang="en-US" sz="2000" dirty="0" smtClean="0"/>
              <a:t>15</a:t>
            </a:r>
            <a:r>
              <a:rPr lang="en-US" altLang="en-US" sz="2000" baseline="30000" dirty="0" smtClean="0"/>
              <a:t>th</a:t>
            </a:r>
            <a:r>
              <a:rPr lang="en-US" altLang="en-US" sz="2000" dirty="0" smtClean="0"/>
              <a:t> or so, close </a:t>
            </a:r>
            <a:r>
              <a:rPr lang="en-US" altLang="en-US" sz="2000" dirty="0"/>
              <a:t>end Oct 2014 – </a:t>
            </a:r>
            <a:r>
              <a:rPr lang="en-US" altLang="en-US" sz="2000" dirty="0" smtClean="0"/>
              <a:t>(</a:t>
            </a:r>
            <a:r>
              <a:rPr lang="en-US" altLang="en-US" sz="2000" dirty="0"/>
              <a:t>45 days); good for 6 months (end of April 2015)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Nov 2014 – D4.0 Recirculation, follow with D5.0 changed if needed, D6.0 unchanged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EC unconditional SB approval March 2015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Initial SB March 2015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Nov 2015/March 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March 2016 – </a:t>
            </a:r>
            <a:r>
              <a:rPr lang="en-US" altLang="en-US" sz="2000" dirty="0" err="1">
                <a:solidFill>
                  <a:schemeClr val="accent2"/>
                </a:solidFill>
              </a:rPr>
              <a:t>RevCom</a:t>
            </a:r>
            <a:r>
              <a:rPr lang="en-US" altLang="en-US" sz="2000" dirty="0">
                <a:solidFill>
                  <a:schemeClr val="accent2"/>
                </a:solidFill>
              </a:rPr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11-14-1298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0472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E96F5CED-36D9-4044-8FED-956AC3FDF47C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2306BAF-C4E2-4C75-A8B2-F7971A6BCDA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– changes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Defer to November: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Form Sponsor Ballot Pool: Open </a:t>
            </a:r>
            <a:r>
              <a:rPr lang="en-US" altLang="en-US" dirty="0"/>
              <a:t>Sept 15</a:t>
            </a:r>
            <a:r>
              <a:rPr lang="en-US" altLang="en-US" baseline="30000" dirty="0"/>
              <a:t>th</a:t>
            </a:r>
            <a:r>
              <a:rPr lang="en-US" altLang="en-US" dirty="0"/>
              <a:t>, Close end Oct 2014 – Form Sponsor Pool (45 days); good for 6 months (end of April 2015) 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11-14-1298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2584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sz="2400" dirty="0"/>
              <a:t>October 3, 24, 31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11-14-1298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4592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622979"/>
              </p:ext>
            </p:extLst>
          </p:nvPr>
        </p:nvGraphicFramePr>
        <p:xfrm>
          <a:off x="152400" y="1295400"/>
          <a:ext cx="8722822" cy="518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66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Complete comment </a:t>
            </a:r>
            <a:r>
              <a:rPr lang="en-US" dirty="0"/>
              <a:t>r</a:t>
            </a:r>
            <a:r>
              <a:rPr lang="en-US" dirty="0" smtClean="0"/>
              <a:t>esolution of comments received from  WGLB on P802.11REVmc D3.0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11-14-1298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5456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September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2014-09-18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5966"/>
              </p:ext>
            </p:extLst>
          </p:nvPr>
        </p:nvGraphicFramePr>
        <p:xfrm>
          <a:off x="533400" y="2660650"/>
          <a:ext cx="80772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8702097" imgH="4142221" progId="Word.Document.8">
                  <p:embed/>
                </p:oleObj>
              </mc:Choice>
              <mc:Fallback>
                <p:oleObj name="Document" r:id="rId4" imgW="8702097" imgH="41422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0650"/>
                        <a:ext cx="80772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11-14-1308 by Yongho Seok (NEWRACOM)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3891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Athens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altLang="ko-KR" dirty="0"/>
              <a:t>September 2014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11-14-1308 by Yongho Seok (NEWRACOM)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5354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Letter Ballot 203 for Draft 2.0 closed July 7</a:t>
            </a:r>
            <a:r>
              <a:rPr lang="en-US" altLang="ko-KR" baseline="30000" dirty="0"/>
              <a:t>th</a:t>
            </a:r>
          </a:p>
          <a:p>
            <a:pPr lvl="1"/>
            <a:r>
              <a:rPr lang="en-US" altLang="ko-KR" dirty="0"/>
              <a:t>1214 comments received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</a:t>
            </a:r>
            <a:r>
              <a:rPr lang="en-US" altLang="ko-KR" dirty="0"/>
              <a:t>has completed all comment resolution of the Letter Ballot </a:t>
            </a:r>
            <a:r>
              <a:rPr lang="en-US" altLang="ko-KR" dirty="0" smtClean="0"/>
              <a:t>203 for </a:t>
            </a:r>
            <a:r>
              <a:rPr lang="en-US" altLang="ko-KR" dirty="0"/>
              <a:t>Draft </a:t>
            </a:r>
            <a:r>
              <a:rPr lang="en-US" altLang="ko-KR" dirty="0" smtClean="0"/>
              <a:t>2.0</a:t>
            </a:r>
            <a:endParaRPr lang="en-US" altLang="ko-KR" dirty="0"/>
          </a:p>
          <a:p>
            <a:pPr lvl="1"/>
            <a:r>
              <a:rPr lang="en-US" altLang="ko-KR" dirty="0" smtClean="0">
                <a:hlinkClick r:id="rId3"/>
              </a:rPr>
              <a:t>14/796 LB203 Comment Spreadsheet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/>
              <a:t>Instructed the editor to generate Draft </a:t>
            </a:r>
            <a:r>
              <a:rPr lang="en-US" altLang="ko-KR" dirty="0" smtClean="0"/>
              <a:t>3.0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11-14-1308 by Yongho Seok (NEWRACOM)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0947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Start first Recirculation WG Letter </a:t>
            </a:r>
            <a:r>
              <a:rPr lang="en-US" altLang="ko-KR" dirty="0"/>
              <a:t>Ballot and </a:t>
            </a:r>
            <a:r>
              <a:rPr lang="en-US" altLang="ko-KR" dirty="0" smtClean="0"/>
              <a:t>address comments </a:t>
            </a:r>
            <a:r>
              <a:rPr lang="en-US" altLang="ko-KR" dirty="0"/>
              <a:t>in </a:t>
            </a:r>
            <a:r>
              <a:rPr lang="en-US" altLang="ko-KR" dirty="0" smtClean="0"/>
              <a:t>November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11-14-1308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0059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/>
              <a:t>October 21 (Tuesday), 8PM ET for 2 hour</a:t>
            </a:r>
          </a:p>
          <a:p>
            <a:pPr marL="609600" indent="-609600"/>
            <a:r>
              <a:rPr lang="en-US" altLang="ko-KR" dirty="0"/>
              <a:t>October 28 (Tuesday), 8PM ET for 2 hour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11-14-1308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7909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u="sng" dirty="0"/>
              <a:t>Initial Recirculation Letter Ballot : </a:t>
            </a:r>
            <a:r>
              <a:rPr lang="en-US" altLang="ko-KR" u="sng" dirty="0" smtClean="0"/>
              <a:t>September </a:t>
            </a:r>
            <a:r>
              <a:rPr lang="en-US" altLang="ko-KR" u="sng" dirty="0"/>
              <a:t>2014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Initial Sponsor Ballot : February 2015</a:t>
            </a:r>
          </a:p>
          <a:p>
            <a:r>
              <a:rPr lang="en-US" altLang="ko-KR" dirty="0"/>
              <a:t>Initial Recirculation Sponsor Ballot : November 2015</a:t>
            </a:r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11-14-1308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981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Slide </a:t>
            </a:r>
            <a:fld id="{B3235CB7-2FAB-4EE3-927D-3AB5717EB3ED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7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LB203 on P802.11ah D2.0 </a:t>
            </a:r>
          </a:p>
          <a:p>
            <a:r>
              <a:rPr lang="en-US" altLang="en-US" dirty="0" smtClean="0"/>
              <a:t>Instruct the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editor to prepare P802.11ah D3.0 </a:t>
            </a:r>
            <a:r>
              <a:rPr lang="en-US" altLang="en-US" dirty="0"/>
              <a:t>from P802.11ah </a:t>
            </a:r>
            <a:r>
              <a:rPr lang="en-US" altLang="en-US" dirty="0" smtClean="0"/>
              <a:t>D2.1 incorporating these resolutions and changes approved by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at this session and</a:t>
            </a:r>
          </a:p>
          <a:p>
            <a:r>
              <a:rPr lang="en-US" altLang="en-US" dirty="0" smtClean="0"/>
              <a:t>Approve a 15 day Working Group </a:t>
            </a:r>
            <a:r>
              <a:rPr lang="en-US" altLang="en-US" dirty="0"/>
              <a:t>Recirculation </a:t>
            </a:r>
            <a:r>
              <a:rPr lang="en-US" altLang="en-US" dirty="0" smtClean="0"/>
              <a:t>Ballot asking the question “Should P802.11ah D3.0 be forwarded to Sponsor Ballot?”  </a:t>
            </a:r>
          </a:p>
          <a:p>
            <a:r>
              <a:rPr lang="en-US" altLang="en-US" dirty="0" smtClean="0"/>
              <a:t>Moved: </a:t>
            </a:r>
            <a:r>
              <a:rPr lang="en-US" altLang="ko-KR" dirty="0" smtClean="0"/>
              <a:t>Alfred </a:t>
            </a:r>
            <a:r>
              <a:rPr lang="en-US" altLang="ko-KR" dirty="0" err="1"/>
              <a:t>Asterjadhi</a:t>
            </a:r>
            <a:r>
              <a:rPr lang="en-US" altLang="ko-KR" dirty="0"/>
              <a:t> </a:t>
            </a:r>
            <a:endParaRPr lang="en-US" altLang="en-US" dirty="0" smtClean="0"/>
          </a:p>
          <a:p>
            <a:r>
              <a:rPr lang="en-US" altLang="en-US" dirty="0" smtClean="0"/>
              <a:t>Seconded: </a:t>
            </a:r>
            <a:r>
              <a:rPr lang="en-US" altLang="ko-KR" dirty="0" err="1"/>
              <a:t>Chittabrata</a:t>
            </a:r>
            <a:r>
              <a:rPr lang="en-US" altLang="ko-KR" dirty="0"/>
              <a:t> Ghosh</a:t>
            </a:r>
            <a:r>
              <a:rPr lang="en-US" altLang="en-US" dirty="0" smtClean="0"/>
              <a:t> </a:t>
            </a:r>
            <a:endParaRPr lang="en-US" altLang="ko-KR" dirty="0" smtClean="0"/>
          </a:p>
          <a:p>
            <a:r>
              <a:rPr lang="en-US" altLang="en-US" dirty="0" smtClean="0"/>
              <a:t>Result:  Motion Passed (12 Y / 0 N / 0 A)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11-14-1308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0452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2014-9-18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58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1/11 of 11-14-1305 by Hiroshi Mano (KDTI)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2706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Athens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2/11 of 11-14-1305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7172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4036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915865"/>
              </p:ext>
            </p:extLst>
          </p:nvPr>
        </p:nvGraphicFramePr>
        <p:xfrm>
          <a:off x="2438400" y="754728"/>
          <a:ext cx="7191376" cy="56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602567"/>
              </p:ext>
            </p:extLst>
          </p:nvPr>
        </p:nvGraphicFramePr>
        <p:xfrm>
          <a:off x="-115435" y="866775"/>
          <a:ext cx="320425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43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 smtClean="0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– </a:t>
            </a:r>
            <a:b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Sep 2014 Athens 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meeting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41910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Nov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60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3/11 of 11-14-1305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0324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7 regular slots + 1Joint meeting with </a:t>
            </a:r>
            <a:r>
              <a:rPr lang="en-US" altLang="ja-JP" dirty="0" err="1" smtClean="0"/>
              <a:t>TGaq</a:t>
            </a:r>
            <a:endParaRPr lang="en-US" altLang="ja-JP" dirty="0" smtClean="0"/>
          </a:p>
          <a:p>
            <a:r>
              <a:rPr lang="en-GB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Meeting Minutes for the IEEE 802.11 </a:t>
            </a:r>
            <a:r>
              <a:rPr lang="en-US" altLang="ja-JP" dirty="0" err="1" smtClean="0"/>
              <a:t>SanDiego</a:t>
            </a:r>
            <a:r>
              <a:rPr lang="en-US" altLang="ja-JP" dirty="0" smtClean="0"/>
              <a:t> meeting</a:t>
            </a:r>
            <a:r>
              <a:rPr lang="en-GB" altLang="ja-JP" dirty="0" smtClean="0"/>
              <a:t>:</a:t>
            </a:r>
          </a:p>
          <a:p>
            <a:pPr lvl="1"/>
            <a:r>
              <a:rPr lang="en-US" altLang="ja-JP" dirty="0" smtClean="0"/>
              <a:t>11-14/0900r0 July 2014 San Diego Session Minutes</a:t>
            </a:r>
          </a:p>
          <a:p>
            <a:r>
              <a:rPr lang="en-US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teleconference meeting minutes of   San Diego to Athens meeting.</a:t>
            </a:r>
          </a:p>
          <a:p>
            <a:pPr lvl="2"/>
            <a:r>
              <a:rPr lang="en-US" altLang="ja-JP" dirty="0" smtClean="0"/>
              <a:t>11-14/1053r1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Teleconference Minutes on Aug 19th</a:t>
            </a:r>
          </a:p>
          <a:p>
            <a:pPr lvl="2"/>
            <a:r>
              <a:rPr lang="en-US" altLang="ja-JP" dirty="0" smtClean="0"/>
              <a:t>11-14/1080r2 July-September Teleconference Minutes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61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4/11 of 11-14-1305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5244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TGaq</a:t>
            </a:r>
            <a:r>
              <a:rPr lang="en-US" altLang="ja-JP" dirty="0" smtClean="0"/>
              <a:t> joint meeting</a:t>
            </a:r>
          </a:p>
          <a:p>
            <a:r>
              <a:rPr lang="en-US" altLang="ja-JP" dirty="0" smtClean="0"/>
              <a:t>Compete all of 1186 comments resolution of WG LB201</a:t>
            </a:r>
          </a:p>
          <a:p>
            <a:pPr lvl="1"/>
            <a:r>
              <a:rPr lang="en-US" altLang="ja-JP" dirty="0" smtClean="0"/>
              <a:t>By 19</a:t>
            </a:r>
            <a:r>
              <a:rPr lang="en-US" altLang="ja-JP" baseline="30000" dirty="0" smtClean="0"/>
              <a:t> </a:t>
            </a:r>
            <a:r>
              <a:rPr lang="en-US" altLang="ja-JP" dirty="0" smtClean="0"/>
              <a:t>technical motions</a:t>
            </a:r>
          </a:p>
          <a:p>
            <a:r>
              <a:rPr lang="en-US" altLang="ja-JP" dirty="0" smtClean="0"/>
              <a:t>Approve to forward the draftD3.0 to WG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LB</a:t>
            </a:r>
          </a:p>
          <a:p>
            <a:r>
              <a:rPr lang="en-US" altLang="ja-JP" dirty="0" smtClean="0"/>
              <a:t>Approved Plan for Nov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62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5/11 of 11-14-1305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810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1011395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Motion to </a:t>
            </a:r>
            <a:r>
              <a:rPr lang="en-GB" dirty="0" err="1" smtClean="0"/>
              <a:t>goto</a:t>
            </a:r>
            <a:r>
              <a:rPr lang="en-GB" dirty="0" smtClean="0"/>
              <a:t> the </a:t>
            </a:r>
            <a:r>
              <a:rPr lang="en-GB" dirty="0" err="1" smtClean="0"/>
              <a:t>recirc</a:t>
            </a:r>
            <a:r>
              <a:rPr lang="en-GB" dirty="0" smtClean="0"/>
              <a:t> WG LB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Having approved comment resolutions for all of the comments received during Working Group Letter Ballot 201 on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D2.0 as contained in document 11-14/0565r24, </a:t>
            </a:r>
          </a:p>
          <a:p>
            <a:pPr lvl="1"/>
            <a:r>
              <a:rPr lang="en-US" altLang="ja-JP" dirty="0" smtClean="0"/>
              <a:t> Instruct the editor to incorporate the resolutions with the D2.0 and create D3.0.</a:t>
            </a:r>
          </a:p>
          <a:p>
            <a:pPr lvl="1"/>
            <a:r>
              <a:rPr lang="en-US" altLang="ja-JP" dirty="0" smtClean="0"/>
              <a:t>Approve a 15 day Working Group Recirculation Ballot asking the question “Should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D3.0 be forwarded to Sponsor Ballot?”.</a:t>
            </a:r>
          </a:p>
          <a:p>
            <a:r>
              <a:rPr lang="en-US" altLang="ja-JP" dirty="0" smtClean="0"/>
              <a:t>Moved: Ping Fang</a:t>
            </a:r>
          </a:p>
          <a:p>
            <a:r>
              <a:rPr lang="en-US" altLang="ja-JP" dirty="0" smtClean="0"/>
              <a:t>Seconded: Lee Armstrong</a:t>
            </a:r>
          </a:p>
          <a:p>
            <a:r>
              <a:rPr lang="en-US" altLang="ja-JP" dirty="0" smtClean="0"/>
              <a:t>Result (11/0/0)</a:t>
            </a:r>
          </a:p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63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6/11 of 11-14-1305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606737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Nov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Joint meeting with </a:t>
            </a:r>
            <a:r>
              <a:rPr lang="en-US" altLang="ja-JP" sz="2800" dirty="0" err="1" smtClean="0"/>
              <a:t>TGaq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Jan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64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7/11 of 11-14-1305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7858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no changes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Mar14/Sep14/Jan15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Jul15/ Sep 15		</a:t>
            </a:r>
          </a:p>
          <a:p>
            <a:pPr lvl="1"/>
            <a:r>
              <a:rPr lang="en-US" altLang="ja-JP" dirty="0" smtClean="0"/>
              <a:t>Final 802.11 WG Approval	                             Nov 15</a:t>
            </a:r>
          </a:p>
          <a:p>
            <a:pPr lvl="1"/>
            <a:r>
              <a:rPr lang="en-US" altLang="ja-JP" dirty="0" smtClean="0"/>
              <a:t>final or Conditional 802 EC Approval           	Nov 15</a:t>
            </a:r>
          </a:p>
          <a:p>
            <a:pPr lvl="1">
              <a:buClr>
                <a:schemeClr val="tx1"/>
              </a:buClr>
            </a:pPr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Mar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65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8/11 of 11-14-1305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2795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8867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 on Sep</a:t>
            </a:r>
            <a:r>
              <a:rPr lang="en-US" altLang="ja-JP" dirty="0" smtClean="0"/>
              <a:t>30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, Oct 21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, Oct 28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and  Nov 11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.</a:t>
            </a:r>
          </a:p>
          <a:p>
            <a:pPr lvl="1">
              <a:defRPr/>
            </a:pPr>
            <a:r>
              <a:rPr lang="en-US" altLang="ja-JP" dirty="0" smtClean="0"/>
              <a:t>Tuesdays 10:00 ET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1.0Hour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ja-JP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66</a:t>
            </a:fld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9/11 of 11-14-1305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5334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8958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14-1186r9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-Motion-deck</a:t>
            </a:r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LB201 comments for Draft 2.0</a:t>
            </a:r>
          </a:p>
          <a:p>
            <a:pPr lvl="1"/>
            <a:r>
              <a:rPr lang="en-US" altLang="ja-JP" dirty="0" smtClean="0"/>
              <a:t>14-0565r24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LB201 comments for Draft 2.0</a:t>
            </a:r>
          </a:p>
          <a:p>
            <a:pPr lvl="1">
              <a:buNone/>
            </a:pPr>
            <a:r>
              <a:rPr lang="en-US" altLang="ja-JP" dirty="0" smtClean="0"/>
              <a:t>	</a:t>
            </a:r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67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10/11 of 11-14-1305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1052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600200"/>
          </a:xfrm>
        </p:spPr>
        <p:txBody>
          <a:bodyPr/>
          <a:lstStyle/>
          <a:p>
            <a:r>
              <a:rPr lang="en-US" altLang="ja-JP" sz="4400" dirty="0" err="1" smtClean="0"/>
              <a:t>Συχαριστο</a:t>
            </a:r>
            <a:endParaRPr lang="ja-JP" altLang="en-US" sz="4400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68</a:t>
            </a:fld>
            <a:endParaRPr lang="en-US" altLang="ja-JP"/>
          </a:p>
        </p:txBody>
      </p:sp>
      <p:pic>
        <p:nvPicPr>
          <p:cNvPr id="9" name="コンテンツ プレースホルダ 8" descr="IMG_320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0833" r="-2083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11/11 of 11-14-1305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8309961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5413"/>
            <a:ext cx="26003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86ED38B-A6F2-DD44-A15F-49D155A2375B}" type="slidenum">
              <a:rPr lang="en-US"/>
              <a:pPr/>
              <a:t>69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7526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Date: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2014-09-10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457200" y="2667000"/>
          <a:ext cx="80613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8229600" imgH="1358900" progId="Word.Document.8">
                  <p:embed/>
                </p:oleObj>
              </mc:Choice>
              <mc:Fallback>
                <p:oleObj name="Document" r:id="rId4" imgW="8229600" imgH="1358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061325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IEEE 802.11aj Task Group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Sept 2014 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Closing Report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11-14-1149 by Xiaoming Peng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1890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32548"/>
              </p:ext>
            </p:extLst>
          </p:nvPr>
        </p:nvGraphicFramePr>
        <p:xfrm>
          <a:off x="1600200" y="2133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Abstract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  <a:ea typeface="MS PGothic" charset="0"/>
              </a:rPr>
              <a:t>	This document is the closing report for IEEE 802.11aj Task Group for the </a:t>
            </a:r>
            <a:r>
              <a:rPr lang="en-US" dirty="0" smtClean="0">
                <a:latin typeface="Times New Roman" charset="0"/>
                <a:ea typeface="MS PGothic" charset="0"/>
              </a:rPr>
              <a:t>Sept 2014 </a:t>
            </a:r>
            <a:r>
              <a:rPr lang="en-US" dirty="0">
                <a:latin typeface="Times New Roman" charset="0"/>
                <a:ea typeface="MS PGothic" charset="0"/>
              </a:rPr>
              <a:t>session in </a:t>
            </a:r>
            <a:r>
              <a:rPr lang="en-US" dirty="0" smtClean="0">
                <a:latin typeface="Times New Roman" charset="0"/>
                <a:ea typeface="MS PGothic" charset="0"/>
              </a:rPr>
              <a:t>Chengdu, China. 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cs typeface="Arial" charset="0"/>
              </a:rPr>
              <a:t>Slide </a:t>
            </a:r>
            <a:fld id="{0AD11972-D20C-5247-B8FE-7938957346FE}" type="slidenum">
              <a:rPr lang="en-US">
                <a:cs typeface="Arial" charset="0"/>
              </a:rPr>
              <a:pPr/>
              <a:t>70</a:t>
            </a:fld>
            <a:endParaRPr lang="en-US"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11-14-1149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6142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Work Completed (1/4) </a:t>
            </a:r>
            <a:endParaRPr lang="en-US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5029200"/>
          </a:xfrm>
        </p:spPr>
        <p:txBody>
          <a:bodyPr/>
          <a:lstStyle/>
          <a:p>
            <a:pPr marL="57150" indent="0">
              <a:buFontTx/>
              <a:buNone/>
              <a:defRPr/>
            </a:pPr>
            <a:r>
              <a:rPr lang="en-US" altLang="zh-CN" sz="2800" b="0" dirty="0" smtClean="0">
                <a:latin typeface="Arial"/>
                <a:cs typeface="Arial"/>
              </a:rPr>
              <a:t>Technical </a:t>
            </a:r>
            <a:r>
              <a:rPr lang="en-US" altLang="zh-CN" sz="2800" b="0" dirty="0">
                <a:latin typeface="Arial"/>
                <a:cs typeface="Arial"/>
              </a:rPr>
              <a:t>editor report and database for CC12, CC19 and CC20 are presented</a:t>
            </a:r>
          </a:p>
          <a:p>
            <a:pPr>
              <a:defRPr/>
            </a:pPr>
            <a:r>
              <a:rPr lang="en-US" altLang="zh-CN" b="0" dirty="0">
                <a:latin typeface="Arial"/>
                <a:cs typeface="Arial"/>
              </a:rPr>
              <a:t>11-14/0333r3 – </a:t>
            </a:r>
            <a:r>
              <a:rPr lang="en-US" altLang="zh-CN" b="0" dirty="0" err="1">
                <a:latin typeface="Arial"/>
                <a:cs typeface="Arial"/>
              </a:rPr>
              <a:t>TGaj</a:t>
            </a:r>
            <a:r>
              <a:rPr lang="en-US" altLang="zh-CN" b="0" dirty="0">
                <a:latin typeface="Arial"/>
                <a:cs typeface="Arial"/>
              </a:rPr>
              <a:t> Editor Report for CC12 </a:t>
            </a:r>
          </a:p>
          <a:p>
            <a:pPr>
              <a:defRPr/>
            </a:pPr>
            <a:r>
              <a:rPr lang="fr-FR" altLang="zh-CN" b="0" dirty="0" smtClean="0">
                <a:latin typeface="Arial"/>
                <a:cs typeface="Arial"/>
              </a:rPr>
              <a:t>11</a:t>
            </a:r>
            <a:r>
              <a:rPr lang="fr-FR" altLang="zh-CN" b="0" dirty="0">
                <a:latin typeface="Arial"/>
                <a:cs typeface="Arial"/>
              </a:rPr>
              <a:t>-14/0332r5 – </a:t>
            </a:r>
            <a:r>
              <a:rPr lang="fr-FR" altLang="zh-CN" b="0" dirty="0" err="1">
                <a:latin typeface="Arial"/>
                <a:cs typeface="Arial"/>
              </a:rPr>
              <a:t>TGaj</a:t>
            </a:r>
            <a:r>
              <a:rPr lang="fr-FR" altLang="zh-CN" b="0" dirty="0">
                <a:latin typeface="Arial"/>
                <a:cs typeface="Arial"/>
              </a:rPr>
              <a:t> D0.01 comment </a:t>
            </a:r>
            <a:r>
              <a:rPr lang="fr-FR" altLang="zh-CN" b="0" dirty="0" err="1">
                <a:latin typeface="Arial"/>
                <a:cs typeface="Arial"/>
              </a:rPr>
              <a:t>database</a:t>
            </a:r>
            <a:r>
              <a:rPr lang="fr-FR" altLang="zh-CN" b="0" dirty="0">
                <a:latin typeface="Arial"/>
                <a:cs typeface="Arial"/>
              </a:rPr>
              <a:t> (CC12)</a:t>
            </a:r>
          </a:p>
          <a:p>
            <a:pPr>
              <a:defRPr/>
            </a:pPr>
            <a:r>
              <a:rPr lang="en-US" altLang="zh-CN" b="0" dirty="0">
                <a:latin typeface="Arial"/>
                <a:cs typeface="Arial"/>
              </a:rPr>
              <a:t>11-14/0842r1 – </a:t>
            </a:r>
            <a:r>
              <a:rPr lang="en-US" altLang="zh-CN" b="0" dirty="0" err="1">
                <a:latin typeface="Arial"/>
                <a:cs typeface="Arial"/>
              </a:rPr>
              <a:t>TGaj</a:t>
            </a:r>
            <a:r>
              <a:rPr lang="en-US" altLang="zh-CN" b="0" dirty="0">
                <a:latin typeface="Arial"/>
                <a:cs typeface="Arial"/>
              </a:rPr>
              <a:t> Editor Report for CC19</a:t>
            </a:r>
          </a:p>
          <a:p>
            <a:pPr>
              <a:defRPr/>
            </a:pPr>
            <a:r>
              <a:rPr lang="en-US" altLang="zh-CN" b="0" dirty="0">
                <a:latin typeface="Arial"/>
                <a:cs typeface="Arial"/>
              </a:rPr>
              <a:t>11-14/0785r3 – </a:t>
            </a:r>
            <a:r>
              <a:rPr lang="en-US" altLang="zh-CN" b="0" dirty="0" err="1">
                <a:latin typeface="Arial"/>
                <a:cs typeface="Arial"/>
              </a:rPr>
              <a:t>TGaj</a:t>
            </a:r>
            <a:r>
              <a:rPr lang="en-US" altLang="zh-CN" b="0" dirty="0">
                <a:latin typeface="Arial"/>
                <a:cs typeface="Arial"/>
              </a:rPr>
              <a:t> D0.2 comment database (CC19)</a:t>
            </a:r>
          </a:p>
          <a:p>
            <a:pPr>
              <a:defRPr/>
            </a:pPr>
            <a:r>
              <a:rPr lang="en-US" altLang="zh-CN" b="0" dirty="0">
                <a:latin typeface="Arial"/>
                <a:cs typeface="Arial"/>
              </a:rPr>
              <a:t>11-14/1091r0 – </a:t>
            </a:r>
            <a:r>
              <a:rPr lang="en-US" altLang="zh-CN" b="0" dirty="0" err="1">
                <a:latin typeface="Arial"/>
                <a:cs typeface="Arial"/>
              </a:rPr>
              <a:t>TGaj</a:t>
            </a:r>
            <a:r>
              <a:rPr lang="en-US" altLang="zh-CN" b="0" dirty="0">
                <a:latin typeface="Arial"/>
                <a:cs typeface="Arial"/>
              </a:rPr>
              <a:t> Editor Report for CC20</a:t>
            </a:r>
          </a:p>
          <a:p>
            <a:pPr>
              <a:defRPr/>
            </a:pPr>
            <a:r>
              <a:rPr lang="en-US" altLang="zh-CN" b="0" dirty="0">
                <a:latin typeface="Arial"/>
                <a:cs typeface="Arial"/>
              </a:rPr>
              <a:t>11-14/1076r0 – </a:t>
            </a:r>
            <a:r>
              <a:rPr lang="en-US" altLang="zh-CN" b="0" dirty="0" err="1">
                <a:latin typeface="Arial"/>
                <a:cs typeface="Arial"/>
              </a:rPr>
              <a:t>Tgaj</a:t>
            </a:r>
            <a:r>
              <a:rPr lang="en-US" altLang="zh-CN" b="0" dirty="0">
                <a:latin typeface="Arial"/>
                <a:cs typeface="Arial"/>
              </a:rPr>
              <a:t> D0.5 comment database (CC20</a:t>
            </a:r>
            <a:r>
              <a:rPr lang="en-US" altLang="zh-CN" b="0" dirty="0" smtClean="0">
                <a:latin typeface="Arial"/>
                <a:cs typeface="Arial"/>
              </a:rPr>
              <a:t>)</a:t>
            </a:r>
            <a:endParaRPr lang="en-US" altLang="zh-CN" b="0" dirty="0">
              <a:latin typeface="Arial"/>
              <a:cs typeface="Arial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FD931349-BFA8-A346-9FAE-76691543AC66}" type="slidenum">
              <a:rPr lang="en-US"/>
              <a:pPr/>
              <a:t>71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11-14-1149 by Xiaoming Peng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010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Work Completed (2/4)</a:t>
            </a:r>
            <a:endParaRPr lang="en-US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24400"/>
          </a:xfrm>
        </p:spPr>
        <p:txBody>
          <a:bodyPr/>
          <a:lstStyle/>
          <a:p>
            <a:pPr marL="0" lvl="1" indent="0">
              <a:lnSpc>
                <a:spcPct val="90000"/>
              </a:lnSpc>
              <a:buFontTx/>
              <a:buNone/>
              <a:defRPr/>
            </a:pPr>
            <a:r>
              <a:rPr lang="en-US" altLang="zh-CN" sz="2800" dirty="0" smtClean="0">
                <a:latin typeface="Arial"/>
                <a:cs typeface="Arial"/>
              </a:rPr>
              <a:t>Presentations </a:t>
            </a:r>
            <a:r>
              <a:rPr lang="en-US" altLang="zh-CN" sz="2800" dirty="0">
                <a:latin typeface="Arial"/>
                <a:cs typeface="Arial"/>
              </a:rPr>
              <a:t>for Comment resolution for CC20</a:t>
            </a:r>
          </a:p>
          <a:p>
            <a:pPr marL="342900" lvl="1" indent="-342900">
              <a:lnSpc>
                <a:spcPct val="90000"/>
              </a:lnSpc>
              <a:defRPr/>
            </a:pPr>
            <a:r>
              <a:rPr lang="en-US" altLang="zh-CN" sz="2400" dirty="0">
                <a:latin typeface="Arial" charset="0"/>
                <a:cs typeface="Arial" charset="0"/>
              </a:rPr>
              <a:t>11-14/1092r1 - Proposed Resolution to CID 2, 18, 34, 35, 40, 42, 43, 47-50, 68, 69, 75, 82, 83, 93 in CC20</a:t>
            </a:r>
            <a:endParaRPr lang="en-US" altLang="zh-CN" sz="2400" dirty="0">
              <a:latin typeface="Arial" charset="0"/>
            </a:endParaRPr>
          </a:p>
          <a:p>
            <a:pPr marL="342900" lvl="1" indent="-342900">
              <a:lnSpc>
                <a:spcPct val="90000"/>
              </a:lnSpc>
              <a:defRPr/>
            </a:pPr>
            <a:r>
              <a:rPr lang="en-US" altLang="zh-CN" sz="2400" dirty="0" smtClean="0">
                <a:latin typeface="Arial" charset="0"/>
              </a:rPr>
              <a:t>11</a:t>
            </a:r>
            <a:r>
              <a:rPr lang="en-US" altLang="zh-CN" sz="2400" dirty="0">
                <a:latin typeface="Arial" charset="0"/>
              </a:rPr>
              <a:t>-14/1100r0 – Comment Resolution for </a:t>
            </a:r>
            <a:r>
              <a:rPr lang="en-US" altLang="zh-CN" sz="2400" dirty="0" err="1">
                <a:latin typeface="Arial" charset="0"/>
              </a:rPr>
              <a:t>subclause</a:t>
            </a:r>
            <a:r>
              <a:rPr lang="en-US" altLang="zh-CN" sz="2400" dirty="0">
                <a:latin typeface="Arial" charset="0"/>
              </a:rPr>
              <a:t> </a:t>
            </a:r>
            <a:r>
              <a:rPr lang="en-US" altLang="zh-CN" sz="2400" dirty="0" smtClean="0">
                <a:latin typeface="Arial" charset="0"/>
              </a:rPr>
              <a:t>25.6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>
                <a:latin typeface="Arial" charset="0"/>
              </a:rPr>
              <a:t>11-14/1130r1 – Proposed resolution to CIDs in CC20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endParaRPr lang="en-US" altLang="zh-CN" sz="2800" dirty="0">
              <a:latin typeface="Arial"/>
              <a:cs typeface="Arial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AE4936D0-6156-7240-88B1-B3EAF1943078}" type="slidenum">
              <a:rPr lang="en-US"/>
              <a:pPr/>
              <a:t>72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11-14-1149 by Xiaoming Peng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355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Work Completed (3/4)</a:t>
            </a:r>
            <a:endParaRPr lang="en-US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724400"/>
          </a:xfrm>
        </p:spPr>
        <p:txBody>
          <a:bodyPr/>
          <a:lstStyle/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altLang="zh-CN" sz="2800" dirty="0" smtClean="0">
                <a:latin typeface="Arial"/>
                <a:cs typeface="Arial"/>
              </a:rPr>
              <a:t>Presentations </a:t>
            </a:r>
            <a:r>
              <a:rPr lang="en-US" altLang="zh-CN" sz="2800" dirty="0">
                <a:latin typeface="Arial"/>
                <a:cs typeface="Arial"/>
              </a:rPr>
              <a:t>for </a:t>
            </a:r>
            <a:r>
              <a:rPr lang="en-US" altLang="zh-CN" sz="2800" dirty="0" smtClean="0">
                <a:latin typeface="Arial"/>
                <a:cs typeface="Arial"/>
              </a:rPr>
              <a:t>the outstanding </a:t>
            </a:r>
            <a:r>
              <a:rPr lang="en-US" altLang="zh-CN" sz="2800" dirty="0">
                <a:latin typeface="Arial"/>
                <a:cs typeface="Arial"/>
              </a:rPr>
              <a:t>CIDs for CC12</a:t>
            </a:r>
          </a:p>
          <a:p>
            <a:pPr marL="342900" lvl="1" indent="-342900">
              <a:lnSpc>
                <a:spcPct val="90000"/>
              </a:lnSpc>
              <a:defRPr/>
            </a:pPr>
            <a:r>
              <a:rPr lang="en-US" altLang="zh-CN" sz="2400" dirty="0">
                <a:latin typeface="Arial"/>
                <a:cs typeface="Arial"/>
              </a:rPr>
              <a:t>11-14/0713r2 – Low-Power Idle Listening Resolution to CID144 in CC12</a:t>
            </a:r>
          </a:p>
          <a:p>
            <a:pPr marL="342900" lvl="1" indent="-342900">
              <a:lnSpc>
                <a:spcPct val="90000"/>
              </a:lnSpc>
              <a:defRPr/>
            </a:pPr>
            <a:r>
              <a:rPr lang="en-US" altLang="zh-CN" sz="2400" dirty="0">
                <a:latin typeface="Arial"/>
                <a:cs typeface="Arial"/>
              </a:rPr>
              <a:t>11-14/0714r2 – Enhanced Beam Tracking Against Blockage: Resolution to CID 145 in CC12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>
                <a:latin typeface="Arial" charset="0"/>
              </a:rPr>
              <a:t>11-14/1103r0 – Proposed resolution to CID 143 in CC12</a:t>
            </a:r>
          </a:p>
          <a:p>
            <a:pPr marL="342900" lvl="1" indent="-342900">
              <a:lnSpc>
                <a:spcPct val="90000"/>
              </a:lnSpc>
              <a:defRPr/>
            </a:pPr>
            <a:endParaRPr lang="en-US" altLang="zh-CN" sz="2800" dirty="0">
              <a:latin typeface="Arial"/>
              <a:cs typeface="Arial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77A32A6-F358-F540-9E81-43FCB4F286B2}" type="slidenum">
              <a:rPr lang="en-US"/>
              <a:pPr/>
              <a:t>73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11-14-1149 by Xiaoming Peng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8595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Work Completed (</a:t>
            </a:r>
            <a:r>
              <a:rPr lang="en-US" dirty="0">
                <a:latin typeface="Times New Roman" charset="0"/>
                <a:ea typeface="MS PGothic" charset="0"/>
              </a:rPr>
              <a:t>4</a:t>
            </a:r>
            <a:r>
              <a:rPr lang="en-US" dirty="0" smtClean="0">
                <a:latin typeface="Times New Roman" charset="0"/>
                <a:ea typeface="MS PGothic" charset="0"/>
              </a:rPr>
              <a:t>/4)</a:t>
            </a:r>
            <a:endParaRPr lang="en-US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 smtClean="0">
                <a:latin typeface="Arial"/>
                <a:ea typeface="MS PGothic" charset="0"/>
                <a:cs typeface="Arial"/>
              </a:rPr>
              <a:t>Contribution </a:t>
            </a:r>
            <a:r>
              <a:rPr lang="en-US" sz="2800" b="0" dirty="0">
                <a:latin typeface="Arial"/>
                <a:ea typeface="MS PGothic" charset="0"/>
                <a:cs typeface="Arial"/>
              </a:rPr>
              <a:t>for </a:t>
            </a:r>
            <a:r>
              <a:rPr lang="en-US" sz="2800" b="0" dirty="0" smtClean="0">
                <a:latin typeface="Arial"/>
                <a:ea typeface="MS PGothic" charset="0"/>
                <a:cs typeface="Arial"/>
              </a:rPr>
              <a:t>45GHz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>
                <a:latin typeface="Arial"/>
                <a:cs typeface="Arial"/>
              </a:rPr>
              <a:t>11-14/1081r0 - Symbol Interleaving for Single Carrier Transmission in IEEE 802.11aj(45GHz)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>
                <a:latin typeface="Arial"/>
                <a:cs typeface="Arial"/>
              </a:rPr>
              <a:t>11-14/1082r0 - PPDU Format for IEEE 802.11aj(45GHz)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 smtClean="0">
                <a:latin typeface="Arial"/>
                <a:cs typeface="Arial"/>
              </a:rPr>
              <a:t>11</a:t>
            </a:r>
            <a:r>
              <a:rPr lang="en-US" altLang="zh-CN" sz="2400" dirty="0">
                <a:latin typeface="Arial"/>
                <a:cs typeface="Arial"/>
              </a:rPr>
              <a:t>-14/1083r0 - STBC in Single Carrier(SC) for IEEE 802.11aj(45GHz)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 smtClean="0">
                <a:latin typeface="Arial"/>
                <a:cs typeface="Arial"/>
              </a:rPr>
              <a:t>11</a:t>
            </a:r>
            <a:r>
              <a:rPr lang="en-US" altLang="zh-CN" sz="2400" dirty="0">
                <a:latin typeface="Arial"/>
                <a:cs typeface="Arial"/>
              </a:rPr>
              <a:t>-14/1086r0 - improved virtual carrier sensing mechanism for 45GHz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 smtClean="0">
                <a:latin typeface="Arial"/>
                <a:cs typeface="Arial"/>
              </a:rPr>
              <a:t>11</a:t>
            </a:r>
            <a:r>
              <a:rPr lang="en-US" altLang="zh-CN" sz="2400" dirty="0">
                <a:latin typeface="Arial"/>
                <a:cs typeface="Arial"/>
              </a:rPr>
              <a:t>-14/0883r5 - PHY SIG Frame Structure for IEEE 802.11aj (45GHz)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zh-CN" sz="2400" dirty="0">
                <a:latin typeface="Arial"/>
                <a:cs typeface="Arial"/>
              </a:rPr>
              <a:t>11-14/0807r1 – LDPC coding for 45GHz</a:t>
            </a:r>
            <a:endParaRPr lang="zh-CN" altLang="en-US" sz="2400" dirty="0">
              <a:latin typeface="Arial"/>
              <a:cs typeface="Arial"/>
            </a:endParaRPr>
          </a:p>
          <a:p>
            <a:pPr>
              <a:defRPr/>
            </a:pPr>
            <a:endParaRPr lang="en-US" altLang="zh-CN" b="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77A32A6-F358-F540-9E81-43FCB4F286B2}" type="slidenum">
              <a:rPr lang="en-US"/>
              <a:pPr/>
              <a:t>74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11-14-1149 by Xiaoming Peng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011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to co-locate the China Interim Meeting in Sept 2015 with IEEE802 Interim Meeting in either Bangkok / Thailand or KL / Malaysia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Mover: </a:t>
            </a:r>
            <a:r>
              <a:rPr lang="en-US" dirty="0" err="1" smtClean="0"/>
              <a:t>Haiming</a:t>
            </a:r>
            <a:r>
              <a:rPr lang="en-US" dirty="0" smtClean="0"/>
              <a:t> WANG</a:t>
            </a:r>
          </a:p>
          <a:p>
            <a:pPr marL="0" indent="0">
              <a:buNone/>
            </a:pPr>
            <a:r>
              <a:rPr lang="en-US" dirty="0" smtClean="0"/>
              <a:t>Second: Bob </a:t>
            </a:r>
            <a:r>
              <a:rPr lang="en-US" dirty="0" err="1" smtClean="0"/>
              <a:t>Heile</a:t>
            </a:r>
            <a:endParaRPr lang="en-US" dirty="0"/>
          </a:p>
          <a:p>
            <a:r>
              <a:rPr lang="en-US" dirty="0" smtClean="0"/>
              <a:t>Y: 7</a:t>
            </a:r>
          </a:p>
          <a:p>
            <a:r>
              <a:rPr lang="en-US" dirty="0" smtClean="0"/>
              <a:t>N: 4</a:t>
            </a:r>
          </a:p>
          <a:p>
            <a:r>
              <a:rPr lang="en-US" dirty="0" smtClean="0"/>
              <a:t>A: 3</a:t>
            </a:r>
          </a:p>
          <a:p>
            <a:r>
              <a:rPr lang="en-US" dirty="0" smtClean="0"/>
              <a:t>Motion passed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CD7AB62E-A12C-8F48-A5E4-52CED4D3B56D}" type="slidenum">
              <a:rPr lang="en-US" altLang="zh-CN" smtClean="0"/>
              <a:pPr>
                <a:defRPr/>
              </a:pPr>
              <a:t>75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11-14-1149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8690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Proposed </a:t>
            </a:r>
            <a:r>
              <a:rPr lang="en-US" dirty="0" err="1" smtClean="0">
                <a:latin typeface="Times New Roman" charset="0"/>
                <a:ea typeface="MS PGothic" charset="0"/>
              </a:rPr>
              <a:t>TGaj</a:t>
            </a:r>
            <a:r>
              <a:rPr lang="en-US" dirty="0" smtClean="0">
                <a:latin typeface="Times New Roman" charset="0"/>
                <a:ea typeface="MS PGothic" charset="0"/>
              </a:rPr>
              <a:t> Technical </a:t>
            </a:r>
            <a:r>
              <a:rPr lang="en-US" dirty="0">
                <a:latin typeface="Times New Roman" charset="0"/>
                <a:ea typeface="MS PGothic" charset="0"/>
              </a:rPr>
              <a:t>Draft Plan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4724400"/>
          </a:xfrm>
        </p:spPr>
        <p:txBody>
          <a:bodyPr/>
          <a:lstStyle/>
          <a:p>
            <a:pPr eaLnBrk="1" hangingPunct="1"/>
            <a:r>
              <a:rPr lang="en-US" altLang="zh-CN" sz="2000" b="0" dirty="0" err="1" smtClean="0">
                <a:latin typeface="Arial"/>
                <a:ea typeface="宋体" charset="0"/>
                <a:cs typeface="Arial"/>
              </a:rPr>
              <a:t>TGaj</a:t>
            </a:r>
            <a:r>
              <a:rPr lang="en-US" altLang="zh-CN" sz="2000" b="0" dirty="0" smtClean="0">
                <a:latin typeface="Arial"/>
                <a:ea typeface="宋体" charset="0"/>
                <a:cs typeface="Arial"/>
              </a:rPr>
              <a:t> plans to complete the comment resolution for CC20 in November meeting</a:t>
            </a:r>
          </a:p>
          <a:p>
            <a:pPr eaLnBrk="1" hangingPunct="1"/>
            <a:endParaRPr lang="en-US" altLang="zh-CN" sz="1400" b="0" dirty="0">
              <a:latin typeface="Arial"/>
              <a:ea typeface="宋体" charset="0"/>
              <a:cs typeface="Arial"/>
            </a:endParaRPr>
          </a:p>
          <a:p>
            <a:pPr eaLnBrk="1" hangingPunct="1"/>
            <a:r>
              <a:rPr lang="en-US" altLang="zh-CN" sz="2000" b="0" dirty="0" err="1" smtClean="0">
                <a:latin typeface="Arial"/>
                <a:ea typeface="宋体" charset="0"/>
                <a:cs typeface="Arial"/>
              </a:rPr>
              <a:t>TGaj</a:t>
            </a:r>
            <a:r>
              <a:rPr lang="en-US" altLang="zh-CN" sz="2000" b="0" dirty="0" smtClean="0">
                <a:latin typeface="Arial"/>
                <a:ea typeface="宋体" charset="0"/>
                <a:cs typeface="Arial"/>
              </a:rPr>
              <a:t> plans to finish the complete and new technique proposals presentations for 45GHz in November meeting</a:t>
            </a:r>
            <a:endParaRPr lang="en-US" altLang="zh-CN" sz="2000" b="0" dirty="0">
              <a:latin typeface="Arial"/>
              <a:ea typeface="宋体" charset="0"/>
              <a:cs typeface="Arial"/>
            </a:endParaRPr>
          </a:p>
          <a:p>
            <a:endParaRPr lang="en-US" sz="1400" b="0" dirty="0">
              <a:latin typeface="Arial"/>
              <a:ea typeface="MS PGothic" charset="0"/>
              <a:cs typeface="Arial"/>
            </a:endParaRPr>
          </a:p>
          <a:p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plans to have baseline proposal for 45GHz in January (2015) meeting and also combine with 60GHz technical draft to generate </a:t>
            </a:r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D 0.9 draft ready for comment collection</a:t>
            </a:r>
          </a:p>
          <a:p>
            <a:endParaRPr lang="en-US" sz="1400" b="0" dirty="0">
              <a:latin typeface="Arial"/>
              <a:ea typeface="MS PGothic" charset="0"/>
              <a:cs typeface="Arial"/>
            </a:endParaRPr>
          </a:p>
          <a:p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plans to have </a:t>
            </a:r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D1.0 ready for initial letter ballot in March (2015) meeting</a:t>
            </a:r>
          </a:p>
          <a:p>
            <a:endParaRPr lang="en-US" sz="1400" b="0" dirty="0">
              <a:latin typeface="Arial"/>
              <a:ea typeface="MS PGothic" charset="0"/>
              <a:cs typeface="Arial"/>
            </a:endParaRPr>
          </a:p>
          <a:p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plans to have </a:t>
            </a:r>
            <a:r>
              <a:rPr lang="en-US" sz="2000" b="0" dirty="0" err="1" smtClean="0">
                <a:latin typeface="Arial"/>
                <a:ea typeface="MS PGothic" charset="0"/>
                <a:cs typeface="Arial"/>
              </a:rPr>
              <a:t>TGaj</a:t>
            </a:r>
            <a:r>
              <a:rPr lang="en-US" sz="2000" b="0" dirty="0" smtClean="0">
                <a:latin typeface="Arial"/>
                <a:ea typeface="MS PGothic" charset="0"/>
                <a:cs typeface="Arial"/>
              </a:rPr>
              <a:t> D2.0 ready recirculate letter ballot in July (2015) meeting </a:t>
            </a:r>
            <a:endParaRPr lang="en-US" sz="2000" b="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6CF2F27-D94E-874B-B909-4F90B9D7D46C}" type="slidenum">
              <a:rPr lang="en-US"/>
              <a:pPr/>
              <a:t>76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11-14-1149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9230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charset="0"/>
                <a:ea typeface="ＭＳ Ｐゴシック" charset="0"/>
              </a:rPr>
              <a:t>Goals for November 2014 Meeting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sz="1800" dirty="0">
              <a:latin typeface="Times New Roman" charset="0"/>
              <a:ea typeface="ＭＳ Ｐゴシック" charset="0"/>
            </a:endParaRPr>
          </a:p>
          <a:p>
            <a:pPr marL="0" indent="0"/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Comment Resolution for 60GHz CC20</a:t>
            </a:r>
          </a:p>
          <a:p>
            <a:pPr marL="0" indent="0"/>
            <a:endParaRPr lang="en-US" altLang="zh-CN" sz="28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marL="0" indent="0"/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Complete Proposal Presentation for 45GHz</a:t>
            </a:r>
          </a:p>
          <a:p>
            <a:pPr marL="0" indent="0"/>
            <a:endParaRPr lang="en-US" altLang="zh-CN" sz="28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marL="0" indent="0"/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New Technique Proposal Presentation for 45GHz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CN"/>
              <a:t>Slide </a:t>
            </a:r>
            <a:fld id="{8E83D129-FB35-E546-A37B-EFE665C0D719}" type="slidenum">
              <a:rPr lang="en-US" altLang="zh-CN"/>
              <a:pPr/>
              <a:t>77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11-14-1149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97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charset="0"/>
                <a:ea typeface="ＭＳ Ｐゴシック" charset="0"/>
              </a:rPr>
              <a:t>Conference call times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800" dirty="0" smtClean="0">
                <a:latin typeface="Times New Roman" charset="0"/>
              </a:rPr>
              <a:t>Sept 25, 2014, 9pm (ET)</a:t>
            </a:r>
          </a:p>
          <a:p>
            <a:pPr lvl="2"/>
            <a:r>
              <a:rPr lang="en-US" altLang="zh-CN" sz="2600" dirty="0" smtClean="0">
                <a:latin typeface="Times New Roman" charset="0"/>
              </a:rPr>
              <a:t>Beijing Time: Sept 26, 2014, 9am</a:t>
            </a:r>
          </a:p>
          <a:p>
            <a:pPr lvl="1"/>
            <a:r>
              <a:rPr lang="en-US" altLang="zh-CN" sz="2800" dirty="0" smtClean="0">
                <a:latin typeface="Times New Roman" charset="0"/>
              </a:rPr>
              <a:t>Oct </a:t>
            </a:r>
            <a:r>
              <a:rPr lang="en-US" altLang="zh-CN" sz="2800" dirty="0">
                <a:latin typeface="Times New Roman" charset="0"/>
              </a:rPr>
              <a:t>30, 2014, 9pm (ET)</a:t>
            </a:r>
          </a:p>
          <a:p>
            <a:pPr lvl="2"/>
            <a:r>
              <a:rPr lang="en-US" altLang="zh-CN" sz="2400" dirty="0">
                <a:latin typeface="Times New Roman" charset="0"/>
              </a:rPr>
              <a:t>Beijing Time: Oct 31, 2014, 9am</a:t>
            </a: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CN"/>
              <a:t>Slide </a:t>
            </a:r>
            <a:fld id="{10658533-6BF4-2245-889C-648E5E9EAF29}" type="slidenum">
              <a:rPr lang="en-US" altLang="zh-CN"/>
              <a:pPr/>
              <a:t>78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11-14-1149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3735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79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September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2014-09-18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01592"/>
              </p:ext>
            </p:extLst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11-14-1310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757631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209623"/>
              </p:ext>
            </p:extLst>
          </p:nvPr>
        </p:nvGraphicFramePr>
        <p:xfrm>
          <a:off x="228600" y="950942"/>
          <a:ext cx="8763000" cy="5504724"/>
        </p:xfrm>
        <a:graphic>
          <a:graphicData uri="http://schemas.openxmlformats.org/drawingml/2006/table">
            <a:tbl>
              <a:tblPr/>
              <a:tblGrid>
                <a:gridCol w="842597"/>
                <a:gridCol w="1179634"/>
                <a:gridCol w="4212980"/>
                <a:gridCol w="2527789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Publicity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NG60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60 GHz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80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September2014, held in Athens, Greece.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11-14-1310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822405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7918648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/>
              <a:t>Resolved 14% more of the comments from </a:t>
            </a:r>
            <a:r>
              <a:rPr lang="en-US" sz="2400" dirty="0" smtClean="0"/>
              <a:t>CC17.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2400" dirty="0" smtClean="0"/>
              <a:t>12</a:t>
            </a:r>
            <a:r>
              <a:rPr lang="en-US" sz="2400" dirty="0"/>
              <a:t>% remain to be resolved.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Met </a:t>
            </a:r>
            <a:r>
              <a:rPr lang="en-GB" sz="2400" dirty="0"/>
              <a:t>jointly with </a:t>
            </a:r>
            <a:r>
              <a:rPr lang="en-GB" sz="2400" dirty="0" smtClean="0"/>
              <a:t>ARC </a:t>
            </a:r>
            <a:r>
              <a:rPr lang="en-GB" sz="2400" dirty="0"/>
              <a:t>SC Thursday </a:t>
            </a:r>
            <a:r>
              <a:rPr lang="en-GB" sz="2400" dirty="0" smtClean="0"/>
              <a:t>AM1.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A D0.04 will be produced and posted.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Received and discussed the </a:t>
            </a:r>
            <a:r>
              <a:rPr lang="en-GB" sz="2400" dirty="0"/>
              <a:t>submissions </a:t>
            </a:r>
            <a:r>
              <a:rPr lang="en-GB" sz="2400" dirty="0" smtClean="0"/>
              <a:t>listed next page.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minutes of this </a:t>
            </a:r>
            <a:r>
              <a:rPr lang="en-GB" sz="2400" dirty="0" err="1"/>
              <a:t>TGak</a:t>
            </a:r>
            <a:r>
              <a:rPr lang="en-GB" sz="2400" dirty="0"/>
              <a:t> meeting will be in 11-</a:t>
            </a:r>
            <a:r>
              <a:rPr lang="en-GB" sz="2400" dirty="0" smtClean="0"/>
              <a:t>14/1311 </a:t>
            </a:r>
            <a:r>
              <a:rPr lang="en-GB" sz="2400" dirty="0"/>
              <a:t>and an annotated agenda is in 11-</a:t>
            </a:r>
            <a:r>
              <a:rPr lang="en-GB" sz="2400" dirty="0" smtClean="0"/>
              <a:t>14/1310r9.</a:t>
            </a:r>
            <a:endParaRPr lang="en-GB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11-14-1310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33308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11-14/0539r1</a:t>
            </a:r>
            <a:r>
              <a:rPr lang="en-US" sz="2400" dirty="0"/>
              <a:t>, “Some Proposed Changes to 11ak D0.01 (CC17)”</a:t>
            </a:r>
            <a:endParaRPr lang="en-US" sz="24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-14/</a:t>
            </a:r>
            <a:r>
              <a:rPr lang="en-US" sz="2400" dirty="0" smtClean="0"/>
              <a:t>0826r5, </a:t>
            </a:r>
            <a:r>
              <a:rPr lang="en-US" sz="2400" dirty="0"/>
              <a:t>“A </a:t>
            </a:r>
            <a:r>
              <a:rPr lang="en-US" sz="2400" dirty="0" err="1"/>
              <a:t>Subsetting</a:t>
            </a:r>
            <a:r>
              <a:rPr lang="en-US" sz="2400" dirty="0"/>
              <a:t> and EPD Approach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cs typeface="ＭＳ Ｐゴシック" charset="0"/>
              </a:rPr>
              <a:t>11</a:t>
            </a:r>
            <a:r>
              <a:rPr lang="en-US" altLang="ja-JP" sz="2400" dirty="0">
                <a:cs typeface="ＭＳ Ｐゴシック" charset="0"/>
              </a:rPr>
              <a:t>-14/0767r2, “</a:t>
            </a:r>
            <a:r>
              <a:rPr lang="en-GB" sz="2400" dirty="0"/>
              <a:t>Priority Code Point to UP to AC Comments Resolution</a:t>
            </a:r>
            <a:r>
              <a:rPr lang="en-US" altLang="ja-JP" sz="2400" dirty="0" smtClean="0">
                <a:cs typeface="ＭＳ Ｐゴシック" charset="0"/>
              </a:rPr>
              <a:t>”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ja-JP" sz="2400" dirty="0" smtClean="0">
                <a:cs typeface="ＭＳ Ｐゴシック" charset="0"/>
              </a:rPr>
              <a:t>11</a:t>
            </a:r>
            <a:r>
              <a:rPr lang="en-US" altLang="ja-JP" sz="2400" dirty="0">
                <a:cs typeface="ＭＳ Ｐゴシック" charset="0"/>
              </a:rPr>
              <a:t>-14/0977r5, “</a:t>
            </a:r>
            <a:r>
              <a:rPr lang="en-GB" sz="2400" dirty="0">
                <a:cs typeface="Arial"/>
              </a:rPr>
              <a:t>EPD, Mixed </a:t>
            </a:r>
            <a:r>
              <a:rPr lang="en-GB" sz="2400" dirty="0" err="1">
                <a:cs typeface="Arial"/>
              </a:rPr>
              <a:t>BSSes</a:t>
            </a:r>
            <a:r>
              <a:rPr lang="en-GB" sz="2400" dirty="0">
                <a:cs typeface="Arial"/>
              </a:rPr>
              <a:t>, and Group RAs</a:t>
            </a:r>
            <a:r>
              <a:rPr lang="en-US" altLang="ja-JP" sz="2400" dirty="0">
                <a:cs typeface="ＭＳ Ｐゴシック" charset="0"/>
              </a:rPr>
              <a:t>”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11-14-1310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808623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868144" y="6475413"/>
            <a:ext cx="2674194" cy="19394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</a:t>
            </a:r>
            <a:r>
              <a:rPr lang="en-GB" sz="2200" dirty="0" smtClean="0"/>
              <a:t>1 ½ </a:t>
            </a:r>
            <a:r>
              <a:rPr lang="en-GB" sz="2200" dirty="0"/>
              <a:t>hour teleconferences, to be joint with </a:t>
            </a:r>
            <a:r>
              <a:rPr lang="en-GB" sz="2200" dirty="0" smtClean="0"/>
              <a:t>802.1Qbz if mutually convenient, </a:t>
            </a:r>
            <a:r>
              <a:rPr lang="en-GB" sz="2200" dirty="0"/>
              <a:t>on </a:t>
            </a:r>
            <a:r>
              <a:rPr lang="en-US" sz="2200" dirty="0"/>
              <a:t>Monday, </a:t>
            </a:r>
            <a:r>
              <a:rPr lang="en-US" sz="2200" dirty="0" smtClean="0"/>
              <a:t>October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</a:t>
            </a:r>
            <a:r>
              <a:rPr lang="en-US" sz="2400" dirty="0" smtClean="0"/>
              <a:t>October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October 26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all </a:t>
            </a:r>
            <a:r>
              <a:rPr lang="en-US" sz="2200" dirty="0" smtClean="0"/>
              <a:t>at </a:t>
            </a:r>
            <a:r>
              <a:rPr lang="en-US" sz="2200" dirty="0"/>
              <a:t>5pm Eastern 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November2014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Complete comment resolution on CC17.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Produce a D1.0 and go to Letter Ballot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802.1Qbz and 802.11 ARC.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11-14-1310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685681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84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2014-09-19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41130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11-14-1300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9350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85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September 2014, Athens, Greece.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11-14-1300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1314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86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r>
              <a:rPr lang="en-GB" dirty="0" smtClean="0"/>
              <a:t>Technical presentations</a:t>
            </a:r>
          </a:p>
          <a:p>
            <a:pPr lvl="1"/>
            <a:r>
              <a:rPr lang="en-GB" sz="1800" dirty="0" smtClean="0"/>
              <a:t>11-14-1243r0</a:t>
            </a:r>
            <a:r>
              <a:rPr lang="en-GB" sz="1800" dirty="0"/>
              <a:t>	Pre-association Service Discovery </a:t>
            </a:r>
            <a:r>
              <a:rPr lang="en-GB" sz="1800" dirty="0" smtClean="0"/>
              <a:t>Protocol</a:t>
            </a:r>
          </a:p>
          <a:p>
            <a:pPr lvl="1"/>
            <a:r>
              <a:rPr lang="en-GB" sz="1800" dirty="0" smtClean="0"/>
              <a:t>11-14-1242r0	Text </a:t>
            </a:r>
            <a:r>
              <a:rPr lang="en-GB" sz="1800" dirty="0"/>
              <a:t>on service query using different </a:t>
            </a:r>
            <a:r>
              <a:rPr lang="en-GB" sz="1800" dirty="0" err="1" smtClean="0"/>
              <a:t>SIHes</a:t>
            </a:r>
            <a:endParaRPr lang="en-GB" sz="1800" dirty="0"/>
          </a:p>
          <a:p>
            <a:pPr lvl="1"/>
            <a:r>
              <a:rPr lang="en-GB" sz="1800" dirty="0" smtClean="0"/>
              <a:t>11-14-0433r4	PADP(Pre-Associated </a:t>
            </a:r>
            <a:r>
              <a:rPr lang="en-GB" sz="1800" dirty="0"/>
              <a:t>Discovery Protocol)</a:t>
            </a:r>
            <a:endParaRPr lang="en-GB" sz="1800" dirty="0" smtClean="0"/>
          </a:p>
          <a:p>
            <a:pPr lvl="1"/>
            <a:r>
              <a:rPr lang="en-GB" sz="1800" dirty="0" smtClean="0"/>
              <a:t>11-14-1262r0	Service </a:t>
            </a:r>
            <a:r>
              <a:rPr lang="en-GB" sz="1800" dirty="0"/>
              <a:t>Identifiers and Bloom Filters</a:t>
            </a:r>
          </a:p>
          <a:p>
            <a:pPr lvl="1"/>
            <a:r>
              <a:rPr lang="en-GB" sz="1800" dirty="0" smtClean="0"/>
              <a:t>11-14-1253r2</a:t>
            </a:r>
            <a:r>
              <a:rPr lang="en-GB" sz="1800" dirty="0"/>
              <a:t>	Extending CAG Number </a:t>
            </a:r>
            <a:r>
              <a:rPr lang="en-GB" sz="1800" dirty="0" smtClean="0"/>
              <a:t>Concept (also 1266r0, 1267r0 and 1268r0)</a:t>
            </a:r>
          </a:p>
          <a:p>
            <a:pPr lvl="1"/>
            <a:r>
              <a:rPr lang="en-GB" sz="1800" dirty="0" smtClean="0"/>
              <a:t>11-14-1293r0	IMS </a:t>
            </a:r>
            <a:r>
              <a:rPr lang="en-GB" sz="1800" dirty="0"/>
              <a:t>Service Discovery over </a:t>
            </a:r>
            <a:r>
              <a:rPr lang="en-GB" sz="1800" dirty="0" smtClean="0"/>
              <a:t>PADP</a:t>
            </a:r>
          </a:p>
          <a:p>
            <a:pPr lvl="1"/>
            <a:r>
              <a:rPr lang="en-GB" sz="1800" dirty="0" smtClean="0"/>
              <a:t>11-14-1277r2</a:t>
            </a:r>
            <a:r>
              <a:rPr lang="en-GB" sz="1800" dirty="0"/>
              <a:t>	</a:t>
            </a:r>
            <a:r>
              <a:rPr lang="en-GB" sz="1800" dirty="0" smtClean="0"/>
              <a:t>Simplification of Service Identifiers</a:t>
            </a:r>
          </a:p>
          <a:p>
            <a:pPr lvl="1"/>
            <a:r>
              <a:rPr lang="en-GB" sz="1800" dirty="0" smtClean="0"/>
              <a:t>11-14-1206r0	Service </a:t>
            </a:r>
            <a:r>
              <a:rPr lang="en-GB" sz="1800" dirty="0" err="1"/>
              <a:t>Type_Proposed</a:t>
            </a:r>
            <a:r>
              <a:rPr lang="en-GB" sz="1800" dirty="0"/>
              <a:t> change for draft </a:t>
            </a:r>
            <a:r>
              <a:rPr lang="en-GB" sz="1800" dirty="0" smtClean="0"/>
              <a:t>0.01 (also 1204r0 and 1205r0)</a:t>
            </a:r>
          </a:p>
          <a:p>
            <a:r>
              <a:rPr lang="en-GB" dirty="0" smtClean="0"/>
              <a:t>Comment Collection</a:t>
            </a:r>
            <a:endParaRPr lang="en-GB" dirty="0"/>
          </a:p>
          <a:p>
            <a:pPr lvl="1"/>
            <a:r>
              <a:rPr lang="en-GB" sz="1800" dirty="0" smtClean="0"/>
              <a:t>Instructed Editor to create D0.02 and start comment collection.</a:t>
            </a:r>
            <a:endParaRPr lang="en-GB" sz="1800" dirty="0"/>
          </a:p>
          <a:p>
            <a:r>
              <a:rPr lang="en-GB" dirty="0" smtClean="0"/>
              <a:t>Teleconference: </a:t>
            </a:r>
            <a:r>
              <a:rPr lang="en-GB" dirty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October 2014 , 12:00 (noon) ET</a:t>
            </a:r>
          </a:p>
          <a:p>
            <a:r>
              <a:rPr lang="en-GB" dirty="0" smtClean="0"/>
              <a:t>Plans for November 2014</a:t>
            </a:r>
            <a:endParaRPr lang="en-GB" sz="2000" dirty="0" smtClean="0"/>
          </a:p>
          <a:p>
            <a:pPr lvl="1"/>
            <a:r>
              <a:rPr lang="en-GB" sz="1800" dirty="0" smtClean="0"/>
              <a:t>Resolve comments from comment collection on Draft 0.02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11-14-1300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5551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TGax September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11-14-1304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503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September 2014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1420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TG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Election of Vice Chairs took place during this meeting. The TG Vice Chairs are:</a:t>
            </a:r>
          </a:p>
          <a:p>
            <a:pPr lvl="1"/>
            <a:r>
              <a:rPr lang="en-CA" dirty="0" smtClean="0"/>
              <a:t>Simone Merlin (Qualcomm)</a:t>
            </a:r>
          </a:p>
          <a:p>
            <a:pPr lvl="1"/>
            <a:r>
              <a:rPr lang="en-CA" dirty="0" smtClean="0"/>
              <a:t>Ron Porat (Broadcom) </a:t>
            </a:r>
          </a:p>
          <a:p>
            <a:r>
              <a:rPr lang="en-CA" dirty="0" smtClean="0"/>
              <a:t>Discussion on the Ad Hoc groups started. Discussion will continue in future meetings.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55445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(Sept ‘14)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2014-09-15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016053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11-14-1244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2518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CA" dirty="0" smtClean="0"/>
              <a:t>Approved new revisions of TG documents.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https://mentor.ieee.org/802.11/dcn/14/11-14-0571-05-00ax-evaluation-methodology.docx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>
                <a:hlinkClick r:id="rId4"/>
              </a:rPr>
              <a:t>https://mentor.ieee.org/802.11/dcn/14/11-14-0980-04-00ax-simulation-scenarios.docx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>
                <a:hlinkClick r:id="rId5"/>
              </a:rPr>
              <a:t>https://mentor.ieee.org/802.11/dcn/14/11-14-0882-04-00ax-tgax-channel-model-document.docx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>
                <a:hlinkClick r:id="rId6"/>
              </a:rPr>
              <a:t>https://mentor.ieee.org/802.11/dcn/14/11-14-1009-02-00ax-proposed-802-11ax-functional-requirements.doc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8835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record of 54 submissions were uploaded.  52 were covered during the week.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https://mentor.ieee.org/802.11/dcn/14/11-14-1033-05-00ax-tgax-september-2014-meeting-agenda.ppt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6580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2014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Continue to advance TG documents.</a:t>
            </a:r>
          </a:p>
          <a:p>
            <a:r>
              <a:rPr lang="en-CA" sz="2800" dirty="0" smtClean="0"/>
              <a:t>Technical Presentations.</a:t>
            </a:r>
            <a:endParaRPr lang="en-CA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9039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Thursday October 09 – 10:00 -12:00 ET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11-14-1304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0180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NG60 SG September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2014-09-19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37782"/>
              </p:ext>
            </p:extLst>
          </p:nvPr>
        </p:nvGraphicFramePr>
        <p:xfrm>
          <a:off x="709613" y="2643188"/>
          <a:ext cx="8281987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4" imgW="8597900" imgH="2387600" progId="Word.Document.8">
                  <p:embed/>
                </p:oleObj>
              </mc:Choice>
              <mc:Fallback>
                <p:oleObj name="Document" r:id="rId4" imgW="8597900" imgH="238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643188"/>
                        <a:ext cx="8281987" cy="2130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11-14-1301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9933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NG60 SG for the September 2014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11-14-1301 by Edward Au (Marvell Semiconductor)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2742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A" dirty="0" smtClean="0"/>
              <a:t>Many Thanks to Carlos </a:t>
            </a:r>
            <a:r>
              <a:rPr lang="en-CA" dirty="0" err="1" smtClean="0"/>
              <a:t>Cordeiro</a:t>
            </a:r>
            <a:r>
              <a:rPr lang="en-CA" dirty="0" smtClean="0"/>
              <a:t> for conducting the SG meetings during this week – MUCH APPRECIATED!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D0C32CE-598C-4DE4-93C8-5824C4112E6B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11-14-1301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5896048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dirty="0" smtClean="0"/>
              <a:t>The SG has agreed to a leadership structure and completed the elections of a SG chair and a secretary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/>
              <a:t>6</a:t>
            </a:r>
            <a:r>
              <a:rPr lang="en-US" dirty="0" smtClean="0"/>
              <a:t> submissions were covered during the meeting covering areas related to: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Use cases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Channel model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Draft PAR and CSD proposals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algn="just">
              <a:lnSpc>
                <a:spcPct val="90000"/>
              </a:lnSpc>
              <a:defRPr/>
            </a:pPr>
            <a:r>
              <a:rPr lang="en-US" dirty="0" smtClean="0"/>
              <a:t>The SG does not approve issuing a press release to announce its creation</a:t>
            </a: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11-14-1301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379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Time Line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charset="0"/>
                <a:ea typeface="MS PGothic" charset="0"/>
              </a:rPr>
              <a:t>The following timeline is reviewed and no question raised:</a:t>
            </a:r>
          </a:p>
          <a:p>
            <a:pPr lvl="1" algn="just"/>
            <a:r>
              <a:rPr lang="en-US" dirty="0" smtClean="0">
                <a:latin typeface="Times New Roman" charset="0"/>
                <a:ea typeface="MS PGothic" charset="0"/>
              </a:rPr>
              <a:t>September 2014 </a:t>
            </a:r>
            <a:r>
              <a:rPr lang="en-US" dirty="0">
                <a:latin typeface="Times New Roman" charset="0"/>
                <a:ea typeface="MS PGothic" charset="0"/>
              </a:rPr>
              <a:t>through </a:t>
            </a:r>
            <a:r>
              <a:rPr lang="en-US" dirty="0" smtClean="0">
                <a:latin typeface="Times New Roman" charset="0"/>
                <a:ea typeface="MS PGothic" charset="0"/>
              </a:rPr>
              <a:t>January 2015 </a:t>
            </a:r>
            <a:r>
              <a:rPr lang="en-US" dirty="0">
                <a:latin typeface="Times New Roman" charset="0"/>
                <a:ea typeface="MS PGothic" charset="0"/>
              </a:rPr>
              <a:t>(inclusive): develop PAR and </a:t>
            </a:r>
            <a:r>
              <a:rPr lang="en-US" dirty="0" smtClean="0">
                <a:latin typeface="Times New Roman" charset="0"/>
                <a:ea typeface="MS PGothic" charset="0"/>
              </a:rPr>
              <a:t>CSD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January 2015</a:t>
            </a:r>
            <a:r>
              <a:rPr lang="en-US" dirty="0">
                <a:latin typeface="Times New Roman" charset="0"/>
                <a:ea typeface="MS PGothic" charset="0"/>
              </a:rPr>
              <a:t>: submit PAR and CSD for WG approval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11-14-1301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8369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2014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Review presentations that inform the SG in its effort to develop PAR &amp; CSD, such as: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Use cases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Problems statements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Scope and purpose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Draft PAR </a:t>
            </a:r>
            <a:r>
              <a:rPr lang="en-US" dirty="0">
                <a:latin typeface="Times New Roman" charset="0"/>
                <a:ea typeface="MS PGothic" charset="0"/>
              </a:rPr>
              <a:t>and CSD proposals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11-14-1301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0854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74549</TotalTime>
  <Words>7683</Words>
  <Application>Microsoft Office PowerPoint</Application>
  <PresentationFormat>On-screen Show (4:3)</PresentationFormat>
  <Paragraphs>1862</Paragraphs>
  <Slides>110</Slides>
  <Notes>110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110</vt:i4>
      </vt:variant>
    </vt:vector>
  </HeadingPairs>
  <TitlesOfParts>
    <vt:vector size="113" baseType="lpstr">
      <vt:lpstr>Default Design</vt:lpstr>
      <vt:lpstr>Document</vt:lpstr>
      <vt:lpstr>Microsoft Word 97 - 2003 Document</vt:lpstr>
      <vt:lpstr>802.11 September 2014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(Sept ‘14)</vt:lpstr>
      <vt:lpstr>Volunteer Editor Contacts</vt:lpstr>
      <vt:lpstr>MDR Status</vt:lpstr>
      <vt:lpstr>802.11 Style Guide</vt:lpstr>
      <vt:lpstr>Editor Amendment Ordering</vt:lpstr>
      <vt:lpstr>Draft Development Snapshot</vt:lpstr>
      <vt:lpstr>MIB style, Visio and Frame practices </vt:lpstr>
      <vt:lpstr>Pending Actions</vt:lpstr>
      <vt:lpstr>ARC Closing Report </vt:lpstr>
      <vt:lpstr>Abstract</vt:lpstr>
      <vt:lpstr>Work Completed</vt:lpstr>
      <vt:lpstr>Work Completed (con’t)</vt:lpstr>
      <vt:lpstr>Teleconference(s)</vt:lpstr>
      <vt:lpstr>November 2014 Goals</vt:lpstr>
      <vt:lpstr>Publicity Closing Report</vt:lpstr>
      <vt:lpstr>Abstract</vt:lpstr>
      <vt:lpstr>PowerPoint Presentation</vt:lpstr>
      <vt:lpstr>IEEE 802.11/15 Regulatory SC Athens Closing Report</vt:lpstr>
      <vt:lpstr>Abstract</vt:lpstr>
      <vt:lpstr>Agenda</vt:lpstr>
      <vt:lpstr>Accomplishments</vt:lpstr>
      <vt:lpstr>Accomplishments [2]</vt:lpstr>
      <vt:lpstr>Teleconferences</vt:lpstr>
      <vt:lpstr>References</vt:lpstr>
      <vt:lpstr>KDBs</vt:lpstr>
      <vt:lpstr>WNG Closing Report</vt:lpstr>
      <vt:lpstr>Abstract</vt:lpstr>
      <vt:lpstr>PowerPoint Presentation</vt:lpstr>
      <vt:lpstr>IEEE 802 JTC1 SC closing report (Sept 2014)</vt:lpstr>
      <vt:lpstr>Abstract</vt:lpstr>
      <vt:lpstr>IEEE 802 has pushed ten standards completely through the PSDO ratification process …</vt:lpstr>
      <vt:lpstr>… and IEEE 802 has ten standards in the pipeline for ratification under the PSDO process</vt:lpstr>
      <vt:lpstr>The SC discussed the upcoming SC6  meeting in London</vt:lpstr>
      <vt:lpstr>The SC will focus in San Antonio on reporting on the SC6 meeting in London</vt:lpstr>
      <vt:lpstr>IEEE 802.11mc Closing Report for September 2014</vt:lpstr>
      <vt:lpstr>Abstract</vt:lpstr>
      <vt:lpstr>Status </vt:lpstr>
      <vt:lpstr>LB 202 CID Assignees – more to be added</vt:lpstr>
      <vt:lpstr>TGmc Plan of Record</vt:lpstr>
      <vt:lpstr>TGmc Plan of Record – changes</vt:lpstr>
      <vt:lpstr>Teleconferences</vt:lpstr>
      <vt:lpstr>Next Steps</vt:lpstr>
      <vt:lpstr>IEEE 802.11ah Closing Report for September 2014</vt:lpstr>
      <vt:lpstr>Abstract</vt:lpstr>
      <vt:lpstr>Activity in TGah</vt:lpstr>
      <vt:lpstr>Going forward</vt:lpstr>
      <vt:lpstr>Teleconference</vt:lpstr>
      <vt:lpstr>TGah Timeline – No change</vt:lpstr>
      <vt:lpstr>Motion 7</vt:lpstr>
      <vt:lpstr>IEEE 802.11TGai Closing Report</vt:lpstr>
      <vt:lpstr>Abstract</vt:lpstr>
      <vt:lpstr>IEEE 802.11 FILS TGai –  Sep 2014 Athens meeting</vt:lpstr>
      <vt:lpstr>Accomplishments  TGai  1/2</vt:lpstr>
      <vt:lpstr>Accomplishments  TGai  2/2</vt:lpstr>
      <vt:lpstr>Motion to goto the recirc WG LB</vt:lpstr>
      <vt:lpstr>Plan for Nov</vt:lpstr>
      <vt:lpstr>Time line of TGai (no changes)</vt:lpstr>
      <vt:lpstr>Teleconference Schedule </vt:lpstr>
      <vt:lpstr>Reference</vt:lpstr>
      <vt:lpstr>Συχαριστο</vt:lpstr>
      <vt:lpstr>PowerPoint Presentation</vt:lpstr>
      <vt:lpstr>Abstract</vt:lpstr>
      <vt:lpstr>Work Completed (1/4) </vt:lpstr>
      <vt:lpstr>Work Completed (2/4)</vt:lpstr>
      <vt:lpstr>Work Completed (3/4)</vt:lpstr>
      <vt:lpstr>Work Completed (4/4)</vt:lpstr>
      <vt:lpstr>Motion</vt:lpstr>
      <vt:lpstr>Proposed TGaj Technical Draft Plan</vt:lpstr>
      <vt:lpstr>Goals for November 2014 Meeting</vt:lpstr>
      <vt:lpstr>Conference call times</vt:lpstr>
      <vt:lpstr>TGak September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September 2014 Closing Report</vt:lpstr>
      <vt:lpstr>Abstract</vt:lpstr>
      <vt:lpstr>TG Structure</vt:lpstr>
      <vt:lpstr>Work Completed – TG Documents</vt:lpstr>
      <vt:lpstr>Work Completed – Technical Presentations</vt:lpstr>
      <vt:lpstr>November 2014 Goals</vt:lpstr>
      <vt:lpstr>Conference Call Times</vt:lpstr>
      <vt:lpstr>NG60 SG September 2014 Closing Report</vt:lpstr>
      <vt:lpstr>Abstract</vt:lpstr>
      <vt:lpstr>Acknowledgement</vt:lpstr>
      <vt:lpstr>Work Completed</vt:lpstr>
      <vt:lpstr>Time Line</vt:lpstr>
      <vt:lpstr>November 2014 Goals</vt:lpstr>
      <vt:lpstr>Conference Call Times</vt:lpstr>
      <vt:lpstr>Sept 802.19 Liaison Report</vt:lpstr>
      <vt:lpstr>802.19 Sept Meeting</vt:lpstr>
      <vt:lpstr>802.24 Vertical Applications  Technical Advisory Group Smart Grid Task Group Liaison Report</vt:lpstr>
      <vt:lpstr>802.24 Structure</vt:lpstr>
      <vt:lpstr>September 2014 activities</vt:lpstr>
      <vt:lpstr>IEEE 802.1 OmniRAN TG Status Report </vt:lpstr>
      <vt:lpstr>IEEE 802.1 OmniRAN TG Status Report to IEEE 802 WGs</vt:lpstr>
      <vt:lpstr>IEEE 802.1 OmniRAN TG Activities</vt:lpstr>
      <vt:lpstr>Looking forward to next session in  San Antonio, November 2-7</vt:lpstr>
      <vt:lpstr>IEEE 802.1 OmniRAN TG Resources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dstanley@arubanetworks.com</dc:creator>
  <cp:lastModifiedBy>Dorothy Stanley</cp:lastModifiedBy>
  <cp:revision>1268</cp:revision>
  <cp:lastPrinted>1998-02-10T13:28:06Z</cp:lastPrinted>
  <dcterms:created xsi:type="dcterms:W3CDTF">1998-02-10T13:07:52Z</dcterms:created>
  <dcterms:modified xsi:type="dcterms:W3CDTF">2014-09-19T07:08:01Z</dcterms:modified>
</cp:coreProperties>
</file>