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20"/>
  </p:notesMasterIdLst>
  <p:handoutMasterIdLst>
    <p:handoutMasterId r:id="rId21"/>
  </p:handoutMasterIdLst>
  <p:sldIdLst>
    <p:sldId id="529" r:id="rId2"/>
    <p:sldId id="514" r:id="rId3"/>
    <p:sldId id="571" r:id="rId4"/>
    <p:sldId id="617" r:id="rId5"/>
    <p:sldId id="618" r:id="rId6"/>
    <p:sldId id="615" r:id="rId7"/>
    <p:sldId id="593" r:id="rId8"/>
    <p:sldId id="595" r:id="rId9"/>
    <p:sldId id="596" r:id="rId10"/>
    <p:sldId id="597" r:id="rId11"/>
    <p:sldId id="614" r:id="rId12"/>
    <p:sldId id="613" r:id="rId13"/>
    <p:sldId id="591" r:id="rId14"/>
    <p:sldId id="603" r:id="rId15"/>
    <p:sldId id="602" r:id="rId16"/>
    <p:sldId id="604" r:id="rId17"/>
    <p:sldId id="616" r:id="rId18"/>
    <p:sldId id="54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3399FF"/>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3567" autoAdjust="0"/>
  </p:normalViewPr>
  <p:slideViewPr>
    <p:cSldViewPr>
      <p:cViewPr varScale="1">
        <p:scale>
          <a:sx n="59" d="100"/>
          <a:sy n="59" d="100"/>
        </p:scale>
        <p:origin x="-89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28"/>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77375" y="240268"/>
            <a:ext cx="3143553"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802.11-14/1168r1</a:t>
            </a:r>
            <a:endParaRPr lang="en-US" altLang="ko-KR" sz="1600" b="1" dirty="0">
              <a:ea typeface="굴림" pitchFamily="34" charset="-127"/>
            </a:endParaRPr>
          </a:p>
        </p:txBody>
      </p:sp>
      <p:sp>
        <p:nvSpPr>
          <p:cNvPr id="11" name="Rectangle 10"/>
          <p:cNvSpPr/>
          <p:nvPr userDrawn="1"/>
        </p:nvSpPr>
        <p:spPr>
          <a:xfrm>
            <a:off x="366089" y="271046"/>
            <a:ext cx="103425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Sept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smtClean="0"/>
              <a:t> </a:t>
            </a:r>
            <a:r>
              <a:rPr lang="en-US" baseline="0" dirty="0" err="1" smtClean="0"/>
              <a:t>Yonggang</a:t>
            </a:r>
            <a:r>
              <a:rPr lang="en-US" baseline="0" dirty="0" smtClean="0"/>
              <a:t> Fang et. al. (ZTE)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sz="2800" dirty="0" smtClean="0"/>
              <a:t>802.11 </a:t>
            </a:r>
            <a:r>
              <a:rPr lang="en-US" sz="2800" dirty="0" err="1" smtClean="0"/>
              <a:t>TGax</a:t>
            </a:r>
            <a:r>
              <a:rPr lang="en-US" sz="2800" dirty="0" smtClean="0"/>
              <a:t> PHY Frame Structure Discussion for </a:t>
            </a:r>
            <a:br>
              <a:rPr lang="en-US" sz="2800" dirty="0" smtClean="0"/>
            </a:br>
            <a:r>
              <a:rPr lang="en-US" sz="2800" dirty="0" smtClean="0"/>
              <a:t>Enabling New Contention Mechanism</a:t>
            </a:r>
            <a:endParaRPr lang="en-US" sz="2800"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2014-09</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8" name="Table 7"/>
          <p:cNvGraphicFramePr>
            <a:graphicFrameLocks noGrp="1"/>
          </p:cNvGraphicFramePr>
          <p:nvPr/>
        </p:nvGraphicFramePr>
        <p:xfrm>
          <a:off x="685800" y="2667000"/>
          <a:ext cx="7924800" cy="296672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Ke</a:t>
                      </a:r>
                      <a:r>
                        <a:rPr lang="en-US" sz="1600" dirty="0" smtClean="0">
                          <a:solidFill>
                            <a:schemeClr val="tx1"/>
                          </a:solidFill>
                        </a:rPr>
                        <a:t> Yao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ke.yao@zte.com.cn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Kaiying</a:t>
                      </a:r>
                      <a:r>
                        <a:rPr lang="en-US" sz="1600" dirty="0" smtClean="0">
                          <a:solidFill>
                            <a:schemeClr val="tx1"/>
                          </a:solidFill>
                        </a:rPr>
                        <a:t> </a:t>
                      </a:r>
                      <a:r>
                        <a:rPr lang="en-US" sz="1600" dirty="0" err="1" smtClean="0">
                          <a:solidFill>
                            <a:schemeClr val="tx1"/>
                          </a:solidFill>
                        </a:rPr>
                        <a:t>Lv</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Zhendong</a:t>
                      </a:r>
                      <a:r>
                        <a:rPr lang="en-US" sz="1600" dirty="0" smtClean="0">
                          <a:solidFill>
                            <a:schemeClr val="tx1"/>
                          </a:solidFill>
                        </a:rPr>
                        <a:t> </a:t>
                      </a:r>
                      <a:r>
                        <a:rPr lang="en-US" sz="1600" dirty="0" err="1" smtClean="0">
                          <a:solidFill>
                            <a:schemeClr val="tx1"/>
                          </a:solidFill>
                        </a:rPr>
                        <a:t>Luo</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luozhendong@catr.cn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Meng</a:t>
                      </a:r>
                      <a:r>
                        <a:rPr lang="en-US" sz="1600" dirty="0" smtClean="0">
                          <a:solidFill>
                            <a:schemeClr val="tx1"/>
                          </a:solidFill>
                        </a:rPr>
                        <a:t>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yangmeng1@catr.cn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Jiadong</a:t>
                      </a:r>
                      <a:r>
                        <a:rPr lang="en-US" sz="1600" baseline="0" dirty="0" smtClean="0">
                          <a:solidFill>
                            <a:schemeClr val="tx1"/>
                          </a:solidFill>
                        </a:rPr>
                        <a:t> Du</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CATR</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dujiadong@catr.cn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Frame Structure for CR/CA </a:t>
            </a:r>
            <a:endParaRPr lang="en-US" dirty="0"/>
          </a:p>
        </p:txBody>
      </p:sp>
      <p:sp>
        <p:nvSpPr>
          <p:cNvPr id="3" name="Content Placeholder 2"/>
          <p:cNvSpPr>
            <a:spLocks noGrp="1"/>
          </p:cNvSpPr>
          <p:nvPr>
            <p:ph idx="1"/>
          </p:nvPr>
        </p:nvSpPr>
        <p:spPr>
          <a:xfrm>
            <a:off x="381000" y="1447800"/>
            <a:ext cx="8153400" cy="2895600"/>
          </a:xfrm>
        </p:spPr>
        <p:txBody>
          <a:bodyPr lIns="91440" tIns="0" bIns="0"/>
          <a:lstStyle/>
          <a:p>
            <a:r>
              <a:rPr lang="en-US" dirty="0" smtClean="0"/>
              <a:t>Backward Compatibility and Co-Existence (2)</a:t>
            </a:r>
          </a:p>
          <a:p>
            <a:pPr lvl="1"/>
            <a:r>
              <a:rPr lang="en-US" dirty="0" smtClean="0"/>
              <a:t>L-SIG field:</a:t>
            </a:r>
          </a:p>
          <a:p>
            <a:pPr lvl="2"/>
            <a:r>
              <a:rPr lang="en-US" dirty="0" smtClean="0"/>
              <a:t>Rate bits shall be set to “BPSK r=1/2” for CR/CA frame.</a:t>
            </a:r>
          </a:p>
          <a:p>
            <a:pPr lvl="2"/>
            <a:r>
              <a:rPr lang="en-US" dirty="0" smtClean="0"/>
              <a:t>Reserved bit shall be set to “1” to indicate CR/CA frame. </a:t>
            </a:r>
          </a:p>
          <a:p>
            <a:pPr lvl="2"/>
            <a:r>
              <a:rPr lang="en-US" dirty="0" smtClean="0"/>
              <a:t>Tail bits shall be set to “0”</a:t>
            </a:r>
          </a:p>
          <a:p>
            <a:pPr lvl="2"/>
            <a:r>
              <a:rPr lang="en-US" b="0" dirty="0" smtClean="0"/>
              <a:t>Length bits shall be set to L-SIG duration.</a:t>
            </a:r>
          </a:p>
          <a:p>
            <a:pPr lvl="3"/>
            <a:r>
              <a:rPr lang="en-US" dirty="0" smtClean="0"/>
              <a:t>L-SIG Duration in CR is to protect the transmission of CR and CA</a:t>
            </a:r>
          </a:p>
          <a:p>
            <a:pPr lvl="3"/>
            <a:r>
              <a:rPr lang="en-US" b="0" dirty="0" smtClean="0"/>
              <a:t>L-SIG Duration in CA is to protect the CA and following transmission</a:t>
            </a:r>
          </a:p>
          <a:p>
            <a:pPr lvl="2"/>
            <a:r>
              <a:rPr lang="en-US" dirty="0" smtClean="0"/>
              <a:t>All HEW STAs shall use the same settings in CR.  </a:t>
            </a:r>
          </a:p>
        </p:txBody>
      </p:sp>
      <p:grpSp>
        <p:nvGrpSpPr>
          <p:cNvPr id="4" name="Group 58"/>
          <p:cNvGrpSpPr/>
          <p:nvPr/>
        </p:nvGrpSpPr>
        <p:grpSpPr>
          <a:xfrm>
            <a:off x="914400" y="4572000"/>
            <a:ext cx="7239000" cy="1828800"/>
            <a:chOff x="304800" y="4495800"/>
            <a:chExt cx="7239000" cy="1828800"/>
          </a:xfrm>
        </p:grpSpPr>
        <p:grpSp>
          <p:nvGrpSpPr>
            <p:cNvPr id="5" name="Group 39"/>
            <p:cNvGrpSpPr/>
            <p:nvPr/>
          </p:nvGrpSpPr>
          <p:grpSpPr>
            <a:xfrm>
              <a:off x="304800" y="4495800"/>
              <a:ext cx="2895600" cy="304800"/>
              <a:chOff x="1066800" y="5410200"/>
              <a:chExt cx="2895600" cy="304800"/>
            </a:xfrm>
          </p:grpSpPr>
          <p:sp>
            <p:nvSpPr>
              <p:cNvPr id="32" name="Rectangle 31"/>
              <p:cNvSpPr/>
              <p:nvPr/>
            </p:nvSpPr>
            <p:spPr bwMode="auto">
              <a:xfrm>
                <a:off x="1066800" y="54102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Rate</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(4bits)</a:t>
                </a: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6" name="Rectangle 35"/>
              <p:cNvSpPr/>
              <p:nvPr/>
            </p:nvSpPr>
            <p:spPr bwMode="auto">
              <a:xfrm>
                <a:off x="1600200" y="5410200"/>
                <a:ext cx="4572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err="1" smtClean="0">
                    <a:ln>
                      <a:noFill/>
                    </a:ln>
                    <a:solidFill>
                      <a:schemeClr val="tx1"/>
                    </a:solidFill>
                    <a:effectLst/>
                    <a:latin typeface="Times New Roman" pitchFamily="18" charset="0"/>
                  </a:rPr>
                  <a:t>Rsvd</a:t>
                </a:r>
                <a:endParaRPr kumimoji="0" lang="en-US" sz="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(1bit)</a:t>
                </a: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7" name="Rectangle 36"/>
              <p:cNvSpPr/>
              <p:nvPr/>
            </p:nvSpPr>
            <p:spPr bwMode="auto">
              <a:xfrm>
                <a:off x="2057400" y="541020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Length</a:t>
                </a:r>
                <a:endParaRPr kumimoji="0" lang="en-US" sz="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(12bits)</a:t>
                </a: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3048000" y="5410200"/>
                <a:ext cx="4572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P</a:t>
                </a:r>
                <a:endParaRPr kumimoji="0" lang="en-US" sz="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(1bit)</a:t>
                </a: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9" name="Rectangle 38"/>
              <p:cNvSpPr/>
              <p:nvPr/>
            </p:nvSpPr>
            <p:spPr bwMode="auto">
              <a:xfrm>
                <a:off x="3505200" y="5410200"/>
                <a:ext cx="4572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Tail</a:t>
                </a:r>
                <a:endParaRPr kumimoji="0" lang="en-US" sz="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(6bits)</a:t>
                </a:r>
                <a:endParaRPr kumimoji="0" lang="en-US" sz="800" b="0" i="0" u="none" strike="noStrike" cap="none" normalizeH="0" baseline="0" dirty="0" smtClean="0">
                  <a:ln>
                    <a:noFill/>
                  </a:ln>
                  <a:solidFill>
                    <a:schemeClr val="tx1"/>
                  </a:solidFill>
                  <a:effectLst/>
                  <a:latin typeface="Times New Roman" pitchFamily="18" charset="0"/>
                </a:endParaRPr>
              </a:p>
            </p:txBody>
          </p:sp>
        </p:grpSp>
        <p:sp>
          <p:nvSpPr>
            <p:cNvPr id="41" name="Rectangle 40"/>
            <p:cNvSpPr/>
            <p:nvPr/>
          </p:nvSpPr>
          <p:spPr bwMode="auto">
            <a:xfrm>
              <a:off x="304800" y="5181600"/>
              <a:ext cx="685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L-STF</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42" name="Rectangle 41"/>
            <p:cNvSpPr/>
            <p:nvPr/>
          </p:nvSpPr>
          <p:spPr bwMode="auto">
            <a:xfrm>
              <a:off x="990600" y="5181600"/>
              <a:ext cx="685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L-LTF</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43" name="Rectangle 42"/>
            <p:cNvSpPr/>
            <p:nvPr/>
          </p:nvSpPr>
          <p:spPr bwMode="auto">
            <a:xfrm>
              <a:off x="1676400" y="5181600"/>
              <a:ext cx="6096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L-SIG</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44" name="Rectangle 43"/>
            <p:cNvSpPr/>
            <p:nvPr/>
          </p:nvSpPr>
          <p:spPr bwMode="auto">
            <a:xfrm>
              <a:off x="2286000" y="5181600"/>
              <a:ext cx="1219200" cy="304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HE-ZCF</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4419600" y="5638800"/>
              <a:ext cx="685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L-STF</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46" name="Rectangle 45"/>
            <p:cNvSpPr/>
            <p:nvPr/>
          </p:nvSpPr>
          <p:spPr bwMode="auto">
            <a:xfrm>
              <a:off x="5105400" y="5638800"/>
              <a:ext cx="685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L-LTF</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48" name="Rectangle 47"/>
            <p:cNvSpPr/>
            <p:nvPr/>
          </p:nvSpPr>
          <p:spPr bwMode="auto">
            <a:xfrm>
              <a:off x="5791200" y="5638800"/>
              <a:ext cx="6096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L-SIG</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6" name="Rectangle 55"/>
            <p:cNvSpPr/>
            <p:nvPr/>
          </p:nvSpPr>
          <p:spPr bwMode="auto">
            <a:xfrm>
              <a:off x="6400800" y="5638800"/>
              <a:ext cx="1143000" cy="304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HE-ZCF</a:t>
              </a:r>
              <a:endParaRPr kumimoji="0" lang="en-US" sz="1100" b="0" i="0" u="none" strike="noStrike" cap="none" normalizeH="0" baseline="0" dirty="0" smtClean="0">
                <a:ln>
                  <a:noFill/>
                </a:ln>
                <a:solidFill>
                  <a:schemeClr val="tx1"/>
                </a:solidFill>
                <a:effectLst/>
                <a:latin typeface="Times New Roman" pitchFamily="18" charset="0"/>
              </a:endParaRPr>
            </a:p>
          </p:txBody>
        </p:sp>
        <p:cxnSp>
          <p:nvCxnSpPr>
            <p:cNvPr id="21" name="Straight Connector 20"/>
            <p:cNvCxnSpPr/>
            <p:nvPr/>
          </p:nvCxnSpPr>
          <p:spPr bwMode="auto">
            <a:xfrm>
              <a:off x="304800" y="4800600"/>
              <a:ext cx="1371600" cy="381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Straight Connector 21"/>
            <p:cNvCxnSpPr/>
            <p:nvPr/>
          </p:nvCxnSpPr>
          <p:spPr bwMode="auto">
            <a:xfrm flipH="1">
              <a:off x="2286000" y="4800600"/>
              <a:ext cx="914400" cy="381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p:nvPr/>
          </p:nvCxnSpPr>
          <p:spPr bwMode="auto">
            <a:xfrm>
              <a:off x="3505200" y="5029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4419600" y="5029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Arrow Connector 28"/>
            <p:cNvCxnSpPr/>
            <p:nvPr/>
          </p:nvCxnSpPr>
          <p:spPr bwMode="auto">
            <a:xfrm>
              <a:off x="3505200" y="5791200"/>
              <a:ext cx="914400" cy="0"/>
            </a:xfrm>
            <a:prstGeom prst="straightConnector1">
              <a:avLst/>
            </a:prstGeom>
            <a:solidFill>
              <a:schemeClr val="accent1"/>
            </a:solidFill>
            <a:ln w="12700" cap="flat" cmpd="sng" algn="ctr">
              <a:solidFill>
                <a:schemeClr val="tx1"/>
              </a:solidFill>
              <a:prstDash val="lgDash"/>
              <a:round/>
              <a:headEnd type="arrow" w="med" len="med"/>
              <a:tailEnd type="arrow" w="med" len="med"/>
            </a:ln>
            <a:effectLst/>
          </p:spPr>
        </p:cxnSp>
        <p:sp>
          <p:nvSpPr>
            <p:cNvPr id="33" name="TextBox 32"/>
            <p:cNvSpPr txBox="1"/>
            <p:nvPr/>
          </p:nvSpPr>
          <p:spPr>
            <a:xfrm>
              <a:off x="3657600" y="5514201"/>
              <a:ext cx="649537" cy="276999"/>
            </a:xfrm>
            <a:prstGeom prst="rect">
              <a:avLst/>
            </a:prstGeom>
            <a:noFill/>
          </p:spPr>
          <p:txBody>
            <a:bodyPr wrap="none" rtlCol="0">
              <a:spAutoFit/>
            </a:bodyPr>
            <a:lstStyle/>
            <a:p>
              <a:r>
                <a:rPr lang="en-US" dirty="0" smtClean="0"/>
                <a:t>HE IFS</a:t>
              </a:r>
              <a:endParaRPr lang="en-US" dirty="0"/>
            </a:p>
          </p:txBody>
        </p:sp>
        <p:cxnSp>
          <p:nvCxnSpPr>
            <p:cNvPr id="34" name="Straight Connector 33"/>
            <p:cNvCxnSpPr/>
            <p:nvPr/>
          </p:nvCxnSpPr>
          <p:spPr bwMode="auto">
            <a:xfrm>
              <a:off x="2286000" y="5029200"/>
              <a:ext cx="0" cy="1295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a:stCxn id="56" idx="3"/>
            </p:cNvCxnSpPr>
            <p:nvPr/>
          </p:nvCxnSpPr>
          <p:spPr bwMode="auto">
            <a:xfrm>
              <a:off x="7543800" y="5791200"/>
              <a:ext cx="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Arrow Connector 46"/>
            <p:cNvCxnSpPr/>
            <p:nvPr/>
          </p:nvCxnSpPr>
          <p:spPr bwMode="auto">
            <a:xfrm>
              <a:off x="2286000" y="6248400"/>
              <a:ext cx="5257800" cy="0"/>
            </a:xfrm>
            <a:prstGeom prst="straightConnector1">
              <a:avLst/>
            </a:prstGeom>
            <a:solidFill>
              <a:schemeClr val="accent1"/>
            </a:solidFill>
            <a:ln w="12700" cap="flat" cmpd="sng" algn="ctr">
              <a:solidFill>
                <a:schemeClr val="tx1"/>
              </a:solidFill>
              <a:prstDash val="lgDash"/>
              <a:round/>
              <a:headEnd type="arrow" w="med" len="med"/>
              <a:tailEnd type="arrow" w="med" len="med"/>
            </a:ln>
            <a:effectLst/>
          </p:spPr>
        </p:cxnSp>
        <p:sp>
          <p:nvSpPr>
            <p:cNvPr id="50" name="TextBox 49"/>
            <p:cNvSpPr txBox="1"/>
            <p:nvPr/>
          </p:nvSpPr>
          <p:spPr>
            <a:xfrm>
              <a:off x="4169899" y="6019800"/>
              <a:ext cx="1510350" cy="276999"/>
            </a:xfrm>
            <a:prstGeom prst="rect">
              <a:avLst/>
            </a:prstGeom>
            <a:noFill/>
          </p:spPr>
          <p:txBody>
            <a:bodyPr wrap="none" rtlCol="0">
              <a:spAutoFit/>
            </a:bodyPr>
            <a:lstStyle/>
            <a:p>
              <a:r>
                <a:rPr lang="en-US" dirty="0" smtClean="0"/>
                <a:t>L-SIG Duration (CR)</a:t>
              </a:r>
              <a:endParaRPr lang="en-US" dirty="0"/>
            </a:p>
          </p:txBody>
        </p:sp>
      </p:gr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Frame Structure for CR/CA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r>
              <a:rPr lang="en-US" dirty="0" smtClean="0"/>
              <a:t>Discussion  </a:t>
            </a:r>
          </a:p>
          <a:p>
            <a:pPr lvl="1"/>
            <a:r>
              <a:rPr lang="en-US" dirty="0" smtClean="0"/>
              <a:t>Since all HEW STAs use the same setting in L-SIG of CR frame during the contention, L-STF/L-LTF/L-SIG signal sent from multiple stations could be viewed as multi-path from a single source.</a:t>
            </a:r>
          </a:p>
          <a:p>
            <a:pPr lvl="1"/>
            <a:endParaRPr lang="en-US" dirty="0" smtClean="0"/>
          </a:p>
          <a:p>
            <a:pPr lvl="1"/>
            <a:r>
              <a:rPr lang="en-US" b="0" dirty="0" smtClean="0"/>
              <a:t>Assuming that STAs have synchronized to AP based on AP’s DL frame,  </a:t>
            </a:r>
            <a:r>
              <a:rPr lang="en-US" dirty="0" smtClean="0"/>
              <a:t>i</a:t>
            </a:r>
            <a:r>
              <a:rPr lang="en-US" b="0" dirty="0" smtClean="0"/>
              <a:t>f </a:t>
            </a:r>
            <a:r>
              <a:rPr lang="en-US" dirty="0" smtClean="0"/>
              <a:t>the timing and frequency alignment of </a:t>
            </a:r>
            <a:r>
              <a:rPr lang="en-US" b="0" dirty="0" smtClean="0"/>
              <a:t>STAs to AP is within a certain threshold, the AP and other nearby STAs (including legacy) could be able to synchronize with CR frame </a:t>
            </a:r>
            <a:r>
              <a:rPr lang="en-US" dirty="0" smtClean="0"/>
              <a:t>transmission and decode </a:t>
            </a:r>
            <a:r>
              <a:rPr lang="en-US" b="0" dirty="0" smtClean="0"/>
              <a:t>the L-SIG.</a:t>
            </a:r>
          </a:p>
          <a:p>
            <a:pPr lvl="1"/>
            <a:endParaRPr lang="en-US" dirty="0" smtClean="0"/>
          </a:p>
          <a:p>
            <a:pPr lvl="1"/>
            <a:r>
              <a:rPr lang="en-US" dirty="0" smtClean="0"/>
              <a:t>Therefore the L-STF/L-LTF/L-SIG in the new PHY frame structure could support</a:t>
            </a:r>
            <a:r>
              <a:rPr lang="en-US" b="0" dirty="0" smtClean="0"/>
              <a:t> simultaneous transmissions from different STAs without self interference and can be detected by 3</a:t>
            </a:r>
            <a:r>
              <a:rPr lang="en-US" b="0" baseline="30000" dirty="0" smtClean="0"/>
              <a:t>rd</a:t>
            </a:r>
            <a:r>
              <a:rPr lang="en-US" b="0" dirty="0" smtClean="0"/>
              <a:t> part STAs.</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Numerology Discussion</a:t>
            </a:r>
            <a:endParaRPr lang="en-US" dirty="0"/>
          </a:p>
        </p:txBody>
      </p:sp>
      <p:sp>
        <p:nvSpPr>
          <p:cNvPr id="3" name="Content Placeholder 2"/>
          <p:cNvSpPr>
            <a:spLocks noGrp="1"/>
          </p:cNvSpPr>
          <p:nvPr>
            <p:ph idx="1"/>
          </p:nvPr>
        </p:nvSpPr>
        <p:spPr>
          <a:xfrm>
            <a:off x="381000" y="1447800"/>
            <a:ext cx="8153400" cy="3352800"/>
          </a:xfrm>
        </p:spPr>
        <p:txBody>
          <a:bodyPr lIns="91440" tIns="0" bIns="0"/>
          <a:lstStyle/>
          <a:p>
            <a:r>
              <a:rPr lang="en-US" dirty="0" smtClean="0"/>
              <a:t>FFT Size   </a:t>
            </a:r>
          </a:p>
          <a:p>
            <a:pPr lvl="1"/>
            <a:r>
              <a:rPr lang="en-US" dirty="0" smtClean="0"/>
              <a:t>The current 802.11 uses 64 FFT in 20MHz bandwidth</a:t>
            </a:r>
          </a:p>
          <a:p>
            <a:pPr lvl="2"/>
            <a:r>
              <a:rPr lang="en-US" dirty="0" smtClean="0"/>
              <a:t>Subcarrier Spacing:  20MHz / 64 = 312.5KHz  </a:t>
            </a:r>
          </a:p>
          <a:p>
            <a:pPr lvl="2"/>
            <a:r>
              <a:rPr lang="en-US" dirty="0" smtClean="0"/>
              <a:t>The DFT duration and CP of OFDM symbol is 3.2us and 0.8us respectively.</a:t>
            </a:r>
          </a:p>
          <a:p>
            <a:r>
              <a:rPr lang="en-US" dirty="0" smtClean="0"/>
              <a:t>Channel Model for Outdoor </a:t>
            </a:r>
          </a:p>
          <a:p>
            <a:pPr lvl="1"/>
            <a:r>
              <a:rPr lang="en-US" sz="1800" dirty="0" smtClean="0"/>
              <a:t>Three channel models are considered for WLAN outdoor scenario [7]: </a:t>
            </a:r>
          </a:p>
          <a:p>
            <a:pPr lvl="2"/>
            <a:r>
              <a:rPr lang="en-US" sz="1600" dirty="0" smtClean="0"/>
              <a:t>IEEE 802.11 Channel model F [5], </a:t>
            </a:r>
            <a:r>
              <a:rPr lang="en-US" sz="1600" dirty="0" err="1" smtClean="0"/>
              <a:t>UMi</a:t>
            </a:r>
            <a:r>
              <a:rPr lang="en-US" sz="1600" dirty="0" smtClean="0"/>
              <a:t> and </a:t>
            </a:r>
            <a:r>
              <a:rPr lang="en-US" sz="1600" dirty="0" err="1" smtClean="0"/>
              <a:t>UMa</a:t>
            </a:r>
            <a:r>
              <a:rPr lang="en-US" sz="1600" dirty="0" smtClean="0"/>
              <a:t> channel models [6] </a:t>
            </a:r>
          </a:p>
          <a:p>
            <a:pPr lvl="1"/>
            <a:r>
              <a:rPr lang="en-US" sz="1800" dirty="0" smtClean="0"/>
              <a:t>The current CP (0.8 us) defined in current IEEE 802.11ac spec [8] may not be  long enough to cover the maximum delay spread in outdoor case. </a:t>
            </a:r>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12</a:t>
            </a:fld>
            <a:endParaRPr lang="en-US" dirty="0"/>
          </a:p>
        </p:txBody>
      </p:sp>
      <p:graphicFrame>
        <p:nvGraphicFramePr>
          <p:cNvPr id="5" name="Table 4"/>
          <p:cNvGraphicFramePr>
            <a:graphicFrameLocks noGrp="1"/>
          </p:cNvGraphicFramePr>
          <p:nvPr/>
        </p:nvGraphicFramePr>
        <p:xfrm>
          <a:off x="685800" y="4876800"/>
          <a:ext cx="7467600" cy="1341120"/>
        </p:xfrm>
        <a:graphic>
          <a:graphicData uri="http://schemas.openxmlformats.org/drawingml/2006/table">
            <a:tbl>
              <a:tblPr firstRow="1" bandRow="1">
                <a:tableStyleId>{5C22544A-7EE6-4342-B048-85BDC9FD1C3A}</a:tableStyleId>
              </a:tblPr>
              <a:tblGrid>
                <a:gridCol w="3595511"/>
                <a:gridCol w="1382889"/>
                <a:gridCol w="2489200"/>
              </a:tblGrid>
              <a:tr h="247650">
                <a:tc>
                  <a:txBody>
                    <a:bodyPr/>
                    <a:lstStyle/>
                    <a:p>
                      <a:pPr algn="ct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solidFill>
                            <a:schemeClr val="tx1"/>
                          </a:solidFill>
                        </a:rPr>
                        <a:t>RMS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solidFill>
                            <a:schemeClr val="tx1"/>
                          </a:solidFill>
                        </a:rPr>
                        <a:t>Max Delay Spread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7650">
                <a:tc>
                  <a:txBody>
                    <a:bodyPr/>
                    <a:lstStyle/>
                    <a:p>
                      <a:pPr algn="ctr"/>
                      <a:r>
                        <a:rPr lang="en-US" sz="1600" dirty="0" smtClean="0"/>
                        <a:t>IEEE 802.11 model</a:t>
                      </a:r>
                      <a:r>
                        <a:rPr lang="en-US" sz="1600" baseline="0" dirty="0" smtClean="0"/>
                        <a:t> F (NLOS) [5]</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150ns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1050ns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7650">
                <a:tc>
                  <a:txBody>
                    <a:bodyPr/>
                    <a:lstStyle/>
                    <a:p>
                      <a:pPr algn="ctr"/>
                      <a:r>
                        <a:rPr lang="en-US" sz="1600" dirty="0" err="1" smtClean="0"/>
                        <a:t>UMi</a:t>
                      </a:r>
                      <a:r>
                        <a:rPr lang="en-US" sz="1600" dirty="0" smtClean="0"/>
                        <a:t> (NLOS) [6]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129ns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615ns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7650">
                <a:tc>
                  <a:txBody>
                    <a:bodyPr/>
                    <a:lstStyle/>
                    <a:p>
                      <a:pPr algn="ctr"/>
                      <a:r>
                        <a:rPr lang="en-US" sz="1600" dirty="0" err="1" smtClean="0"/>
                        <a:t>UMa</a:t>
                      </a:r>
                      <a:r>
                        <a:rPr lang="en-US" sz="1600" dirty="0" smtClean="0"/>
                        <a:t> (NLOS) [6]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363ns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1845ns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Numerology Discussion</a:t>
            </a:r>
            <a:endParaRPr lang="en-US" dirty="0"/>
          </a:p>
        </p:txBody>
      </p:sp>
      <p:sp>
        <p:nvSpPr>
          <p:cNvPr id="3" name="Content Placeholder 2"/>
          <p:cNvSpPr>
            <a:spLocks noGrp="1"/>
          </p:cNvSpPr>
          <p:nvPr>
            <p:ph idx="1"/>
          </p:nvPr>
        </p:nvSpPr>
        <p:spPr>
          <a:xfrm>
            <a:off x="381000" y="1447800"/>
            <a:ext cx="8153400" cy="5029200"/>
          </a:xfrm>
        </p:spPr>
        <p:txBody>
          <a:bodyPr lIns="91440" tIns="0" bIns="0"/>
          <a:lstStyle/>
          <a:p>
            <a:r>
              <a:rPr lang="en-US" dirty="0" smtClean="0"/>
              <a:t>HEW PHY Numerology</a:t>
            </a:r>
          </a:p>
          <a:p>
            <a:pPr lvl="1"/>
            <a:r>
              <a:rPr lang="en-US" sz="1800" dirty="0" smtClean="0"/>
              <a:t>To make link more robust in the outdoor case, it might need to increase CP.  But increasing CP length without changing the FFT size (i.e. keep the same symbol duration) would cause the degradation of efficiency.</a:t>
            </a:r>
          </a:p>
          <a:p>
            <a:pPr lvl="1"/>
            <a:r>
              <a:rPr lang="en-US" sz="1800" dirty="0" smtClean="0"/>
              <a:t>[9], [10] analyzed different options of new PHY numerology</a:t>
            </a:r>
          </a:p>
          <a:p>
            <a:pPr lvl="2"/>
            <a:r>
              <a:rPr lang="en-US" sz="1600" dirty="0" smtClean="0"/>
              <a:t>FFT size:  2x (128); 4x (256) or 8x (512)</a:t>
            </a:r>
          </a:p>
          <a:p>
            <a:pPr lvl="2"/>
            <a:r>
              <a:rPr lang="en-US" sz="1600" dirty="0" smtClean="0"/>
              <a:t>CP lengths:  0.4us, 0.8us, 1.6us, or 3.2us </a:t>
            </a:r>
          </a:p>
          <a:p>
            <a:pPr lvl="1"/>
            <a:r>
              <a:rPr lang="en-US" sz="1800" dirty="0" smtClean="0"/>
              <a:t>It shows the performance at difference FFT sizes</a:t>
            </a:r>
          </a:p>
          <a:p>
            <a:pPr lvl="2"/>
            <a:r>
              <a:rPr lang="en-US" sz="1600" dirty="0" smtClean="0"/>
              <a:t>0.8us CP is not secure for the robustness of outdoor case</a:t>
            </a:r>
          </a:p>
          <a:p>
            <a:pPr lvl="2"/>
            <a:r>
              <a:rPr lang="en-US" sz="1600" dirty="0" smtClean="0"/>
              <a:t>The compensation of carrier frequency offset is well performed up to 500KHz at CP = 0.8us for 4x FFT size.</a:t>
            </a:r>
          </a:p>
          <a:p>
            <a:pPr lvl="1"/>
            <a:r>
              <a:rPr lang="en-US" sz="1800" dirty="0" smtClean="0"/>
              <a:t>It suggests HEW FFT size  = 4x 64 = 256.</a:t>
            </a:r>
          </a:p>
          <a:p>
            <a:pPr lvl="2"/>
            <a:r>
              <a:rPr lang="en-US" sz="1600" dirty="0" smtClean="0"/>
              <a:t>HEW Subcarrier Spacing:  20MHz / 256 = 78.125KHz. </a:t>
            </a:r>
          </a:p>
          <a:p>
            <a:pPr lvl="2"/>
            <a:r>
              <a:rPr lang="en-US" sz="1600" dirty="0" smtClean="0"/>
              <a:t>HEW DFT length TDFT: 1 / 78.125 = 12.8us</a:t>
            </a:r>
          </a:p>
          <a:p>
            <a:pPr lvl="2"/>
            <a:r>
              <a:rPr lang="en-US" sz="1600" dirty="0" smtClean="0"/>
              <a:t>HEW CP length:  TCP = 1/32, 1/16, 1/ 8 or ¼ x TDFT  = 0.4us, 0.8us, 1.6us or 3.2</a:t>
            </a:r>
          </a:p>
          <a:p>
            <a:pPr lvl="2"/>
            <a:r>
              <a:rPr lang="en-US" sz="1600" dirty="0" smtClean="0"/>
              <a:t>HEW symbol length:  12.8us + 0.4 (or 0.8, 1.6 or 3.2)us = 13.2us … </a:t>
            </a:r>
          </a:p>
          <a:p>
            <a:pPr lvl="1"/>
            <a:endParaRPr lang="en-US" sz="18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Numerology Discussion</a:t>
            </a:r>
            <a:endParaRPr lang="en-US" dirty="0"/>
          </a:p>
        </p:txBody>
      </p:sp>
      <p:sp>
        <p:nvSpPr>
          <p:cNvPr id="3" name="Content Placeholder 2"/>
          <p:cNvSpPr>
            <a:spLocks noGrp="1"/>
          </p:cNvSpPr>
          <p:nvPr>
            <p:ph idx="1"/>
          </p:nvPr>
        </p:nvSpPr>
        <p:spPr>
          <a:xfrm>
            <a:off x="381000" y="1447800"/>
            <a:ext cx="8153400" cy="5029200"/>
          </a:xfrm>
        </p:spPr>
        <p:txBody>
          <a:bodyPr lIns="91440" tIns="0" bIns="0"/>
          <a:lstStyle/>
          <a:p>
            <a:pPr marL="342900" lvl="1" indent="-342900">
              <a:buChar char="•"/>
            </a:pPr>
            <a:r>
              <a:rPr lang="en-US" sz="2400" b="1" dirty="0" err="1" smtClean="0">
                <a:ea typeface="+mn-ea"/>
              </a:rPr>
              <a:t>Zadoff</a:t>
            </a:r>
            <a:r>
              <a:rPr lang="en-US" sz="2400" b="1" dirty="0" smtClean="0">
                <a:ea typeface="+mn-ea"/>
              </a:rPr>
              <a:t>-Chu Sequence </a:t>
            </a:r>
          </a:p>
          <a:p>
            <a:pPr marL="685800" lvl="2" indent="-342900"/>
            <a:r>
              <a:rPr lang="en-US" sz="2000" dirty="0" smtClean="0"/>
              <a:t>The </a:t>
            </a:r>
            <a:r>
              <a:rPr lang="en-US" sz="2000" dirty="0" err="1" smtClean="0"/>
              <a:t>u</a:t>
            </a:r>
            <a:r>
              <a:rPr lang="en-US" sz="2000" baseline="30000" dirty="0" err="1" smtClean="0"/>
              <a:t>th</a:t>
            </a:r>
            <a:r>
              <a:rPr lang="en-US" sz="2000" dirty="0" smtClean="0"/>
              <a:t> root </a:t>
            </a:r>
            <a:r>
              <a:rPr lang="en-US" sz="2000" dirty="0" err="1" smtClean="0"/>
              <a:t>Zadoff</a:t>
            </a:r>
            <a:r>
              <a:rPr lang="en-US" sz="2000" dirty="0" smtClean="0"/>
              <a:t>-Chu Sequence is defined as</a:t>
            </a:r>
          </a:p>
          <a:p>
            <a:pPr marL="685800" lvl="2" indent="-342900"/>
            <a:endParaRPr lang="en-US" sz="2000" dirty="0" smtClean="0"/>
          </a:p>
          <a:p>
            <a:pPr marL="685800" lvl="2" indent="-342900">
              <a:buNone/>
            </a:pPr>
            <a:endParaRPr lang="en-US" sz="2000" dirty="0" smtClean="0"/>
          </a:p>
          <a:p>
            <a:pPr marL="685800" lvl="2" indent="-342900"/>
            <a:r>
              <a:rPr lang="en-US" sz="2000" dirty="0" smtClean="0"/>
              <a:t>where N</a:t>
            </a:r>
            <a:r>
              <a:rPr lang="en-US" sz="2000" baseline="-25000" dirty="0" smtClean="0"/>
              <a:t>ZC</a:t>
            </a:r>
            <a:r>
              <a:rPr lang="en-US" sz="2000" dirty="0" smtClean="0"/>
              <a:t> is the length of </a:t>
            </a:r>
            <a:r>
              <a:rPr lang="en-US" sz="2000" dirty="0" err="1" smtClean="0"/>
              <a:t>Zadoff</a:t>
            </a:r>
            <a:r>
              <a:rPr lang="en-US" sz="2000" dirty="0" smtClean="0"/>
              <a:t>-Chu sequence, N</a:t>
            </a:r>
            <a:r>
              <a:rPr lang="en-US" sz="2000" baseline="-25000" dirty="0" smtClean="0"/>
              <a:t>SC </a:t>
            </a:r>
            <a:r>
              <a:rPr lang="en-US" sz="2000" dirty="0" smtClean="0"/>
              <a:t>is the number </a:t>
            </a:r>
            <a:r>
              <a:rPr lang="en-US" sz="2000" smtClean="0"/>
              <a:t>of Subcarrier, (N</a:t>
            </a:r>
            <a:r>
              <a:rPr lang="en-US" sz="2000" baseline="-25000" smtClean="0"/>
              <a:t>ZC </a:t>
            </a:r>
            <a:r>
              <a:rPr lang="en-US" sz="2000" smtClean="0"/>
              <a:t> &lt; N</a:t>
            </a:r>
            <a:r>
              <a:rPr lang="en-US" sz="2000" baseline="-25000" smtClean="0"/>
              <a:t>SC </a:t>
            </a:r>
            <a:r>
              <a:rPr lang="en-US" sz="2000" smtClean="0"/>
              <a:t>)</a:t>
            </a:r>
            <a:r>
              <a:rPr lang="en-US" sz="2000" baseline="-25000" smtClean="0"/>
              <a:t> </a:t>
            </a:r>
            <a:endParaRPr lang="en-US" sz="2000" dirty="0" smtClean="0"/>
          </a:p>
          <a:p>
            <a:pPr marL="1028700" lvl="3" indent="-342900"/>
            <a:endParaRPr lang="en-US" sz="1800" dirty="0" smtClean="0">
              <a:solidFill>
                <a:srgbClr val="FF0000"/>
              </a:solidFill>
            </a:endParaRPr>
          </a:p>
          <a:p>
            <a:pPr marL="685800" lvl="2" indent="-342900"/>
            <a:r>
              <a:rPr lang="en-US" sz="2000" dirty="0" smtClean="0"/>
              <a:t>From the root </a:t>
            </a:r>
            <a:r>
              <a:rPr lang="en-US" sz="2000" dirty="0" err="1" smtClean="0"/>
              <a:t>Zadoff</a:t>
            </a:r>
            <a:r>
              <a:rPr lang="en-US" sz="2000" dirty="0" smtClean="0"/>
              <a:t>-Chu sequence, the Contention Request frames with zero correlation of length N</a:t>
            </a:r>
            <a:r>
              <a:rPr lang="en-US" sz="2000" baseline="-25000" dirty="0" smtClean="0"/>
              <a:t>CS</a:t>
            </a:r>
            <a:r>
              <a:rPr lang="en-US" sz="2000" dirty="0" smtClean="0"/>
              <a:t> – 1 are defined by cyclic shifts</a:t>
            </a:r>
          </a:p>
          <a:p>
            <a:pPr marL="1028700" lvl="3" indent="-342900"/>
            <a:endParaRPr lang="en-US" sz="2000" dirty="0" smtClean="0"/>
          </a:p>
          <a:p>
            <a:pPr marL="1028700" lvl="3" indent="-342900"/>
            <a:endParaRPr lang="en-US" sz="2000" dirty="0" smtClean="0"/>
          </a:p>
          <a:p>
            <a:pPr marL="1028700" lvl="3" indent="-342900"/>
            <a:r>
              <a:rPr lang="en-US" sz="2000" dirty="0" smtClean="0"/>
              <a:t>where </a:t>
            </a:r>
            <a:r>
              <a:rPr lang="en-US" sz="2000" dirty="0" err="1" smtClean="0"/>
              <a:t>C</a:t>
            </a:r>
            <a:r>
              <a:rPr lang="en-US" sz="2000" baseline="-25000" dirty="0" err="1" smtClean="0"/>
              <a:t>v</a:t>
            </a:r>
            <a:r>
              <a:rPr lang="en-US" sz="2000" baseline="-25000" dirty="0" smtClean="0"/>
              <a:t> </a:t>
            </a:r>
            <a:r>
              <a:rPr lang="en-US" sz="2000" dirty="0" smtClean="0"/>
              <a:t>is the cyclic shift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14</a:t>
            </a:fld>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2514600" y="2209800"/>
            <a:ext cx="3865033" cy="838200"/>
          </a:xfrm>
          <a:prstGeom prst="rect">
            <a:avLst/>
          </a:prstGeom>
          <a:noFill/>
          <a:ln w="9525">
            <a:noFill/>
            <a:miter lim="800000"/>
            <a:headEnd/>
            <a:tailEnd/>
          </a:ln>
        </p:spPr>
      </p:pic>
      <p:pic>
        <p:nvPicPr>
          <p:cNvPr id="1029" name="Picture 5"/>
          <p:cNvPicPr>
            <a:picLocks noChangeAspect="1" noChangeArrowheads="1"/>
          </p:cNvPicPr>
          <p:nvPr/>
        </p:nvPicPr>
        <p:blipFill>
          <a:blip r:embed="rId3" cstate="print"/>
          <a:srcRect/>
          <a:stretch>
            <a:fillRect/>
          </a:stretch>
        </p:blipFill>
        <p:spPr bwMode="auto">
          <a:xfrm>
            <a:off x="2745271" y="4667250"/>
            <a:ext cx="3350729" cy="590550"/>
          </a:xfrm>
          <a:prstGeom prst="rect">
            <a:avLst/>
          </a:prstGeom>
          <a:noFill/>
          <a:ln w="9525">
            <a:noFill/>
            <a:miter lim="800000"/>
            <a:headEnd/>
            <a:tailEnd/>
          </a:ln>
        </p:spPr>
      </p:pic>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Numerology Discussion </a:t>
            </a:r>
            <a:endParaRPr lang="en-US" dirty="0"/>
          </a:p>
        </p:txBody>
      </p:sp>
      <p:sp>
        <p:nvSpPr>
          <p:cNvPr id="3" name="Content Placeholder 2"/>
          <p:cNvSpPr>
            <a:spLocks noGrp="1"/>
          </p:cNvSpPr>
          <p:nvPr>
            <p:ph idx="1"/>
          </p:nvPr>
        </p:nvSpPr>
        <p:spPr>
          <a:xfrm>
            <a:off x="381000" y="1447800"/>
            <a:ext cx="8153400" cy="4572000"/>
          </a:xfrm>
        </p:spPr>
        <p:txBody>
          <a:bodyPr lIns="91440" tIns="0" bIns="0"/>
          <a:lstStyle/>
          <a:p>
            <a:r>
              <a:rPr lang="en-US" dirty="0" err="1" smtClean="0"/>
              <a:t>Zadoff</a:t>
            </a:r>
            <a:r>
              <a:rPr lang="en-US" dirty="0" smtClean="0"/>
              <a:t>-Chu Sequence Numerology </a:t>
            </a:r>
          </a:p>
          <a:p>
            <a:pPr lvl="1"/>
            <a:r>
              <a:rPr lang="en-US" dirty="0" smtClean="0"/>
              <a:t>FFT size N</a:t>
            </a:r>
            <a:r>
              <a:rPr lang="en-US" baseline="-25000" dirty="0" smtClean="0"/>
              <a:t>SC</a:t>
            </a:r>
            <a:r>
              <a:rPr lang="en-US" dirty="0" smtClean="0"/>
              <a:t> also impacts the number of available </a:t>
            </a:r>
            <a:r>
              <a:rPr lang="en-US" dirty="0" err="1" smtClean="0"/>
              <a:t>Zadoff</a:t>
            </a:r>
            <a:r>
              <a:rPr lang="en-US" dirty="0" smtClean="0"/>
              <a:t>-Chu sequences N</a:t>
            </a:r>
            <a:r>
              <a:rPr lang="en-US" baseline="-25000" dirty="0" smtClean="0"/>
              <a:t>ZC</a:t>
            </a:r>
            <a:r>
              <a:rPr lang="en-US" dirty="0" smtClean="0"/>
              <a:t>.</a:t>
            </a:r>
          </a:p>
          <a:p>
            <a:pPr lvl="2"/>
            <a:r>
              <a:rPr lang="en-US" dirty="0" smtClean="0"/>
              <a:t>In LTE, it uses 1.25kHz subcarrier spacing in RACH for small cell and 7.5kHz subcarrier spacing for large cell,  which supports 139 and 839 ZC sequences respectively. </a:t>
            </a:r>
            <a:endParaRPr lang="en-US" b="1" dirty="0" smtClean="0"/>
          </a:p>
          <a:p>
            <a:pPr lvl="1"/>
            <a:r>
              <a:rPr lang="en-US" dirty="0" smtClean="0"/>
              <a:t>For 256 FFT, we may choose numerology for CR/CA</a:t>
            </a:r>
            <a:endParaRPr lang="en-US" baseline="-25000" dirty="0" smtClean="0"/>
          </a:p>
          <a:p>
            <a:pPr lvl="2"/>
            <a:r>
              <a:rPr lang="en-US" dirty="0" smtClean="0"/>
              <a:t>N</a:t>
            </a:r>
            <a:r>
              <a:rPr lang="en-US" baseline="-25000" dirty="0" smtClean="0"/>
              <a:t>ZC </a:t>
            </a:r>
            <a:r>
              <a:rPr lang="en-US" dirty="0" smtClean="0"/>
              <a:t>= the prime number (&lt;=251) </a:t>
            </a:r>
          </a:p>
          <a:p>
            <a:pPr lvl="2"/>
            <a:r>
              <a:rPr lang="en-US" dirty="0" err="1" smtClean="0"/>
              <a:t>Zadoff</a:t>
            </a:r>
            <a:r>
              <a:rPr lang="en-US" dirty="0" smtClean="0"/>
              <a:t>-Chu Sequence time:  T</a:t>
            </a:r>
            <a:r>
              <a:rPr lang="en-US" baseline="-25000" dirty="0" smtClean="0"/>
              <a:t>SEQ</a:t>
            </a:r>
            <a:r>
              <a:rPr lang="en-US" dirty="0" smtClean="0"/>
              <a:t>  =  T</a:t>
            </a:r>
            <a:r>
              <a:rPr lang="en-US" baseline="-25000" dirty="0" smtClean="0"/>
              <a:t>DFT</a:t>
            </a:r>
            <a:r>
              <a:rPr lang="en-US" dirty="0" smtClean="0"/>
              <a:t> = 12.8us</a:t>
            </a:r>
          </a:p>
          <a:p>
            <a:pPr lvl="2"/>
            <a:r>
              <a:rPr lang="en-US" dirty="0" err="1" smtClean="0"/>
              <a:t>Zadoff</a:t>
            </a:r>
            <a:r>
              <a:rPr lang="en-US" dirty="0" smtClean="0"/>
              <a:t>-Chu CP time:  T</a:t>
            </a:r>
            <a:r>
              <a:rPr lang="en-US" baseline="-25000" dirty="0" smtClean="0"/>
              <a:t>CP</a:t>
            </a:r>
            <a:r>
              <a:rPr lang="en-US" dirty="0" smtClean="0"/>
              <a:t>  =  1/8 x T</a:t>
            </a:r>
            <a:r>
              <a:rPr lang="en-US" baseline="-25000" dirty="0" smtClean="0"/>
              <a:t>SEQ </a:t>
            </a:r>
            <a:r>
              <a:rPr lang="en-US" dirty="0" smtClean="0"/>
              <a:t>= 1.6us</a:t>
            </a:r>
          </a:p>
          <a:p>
            <a:pPr lvl="2"/>
            <a:r>
              <a:rPr lang="en-US" dirty="0" err="1" smtClean="0"/>
              <a:t>Zadoff</a:t>
            </a:r>
            <a:r>
              <a:rPr lang="en-US" dirty="0" smtClean="0"/>
              <a:t>-Chu C symbol time = </a:t>
            </a:r>
            <a:r>
              <a:rPr lang="en-US" dirty="0" err="1" smtClean="0"/>
              <a:t>T</a:t>
            </a:r>
            <a:r>
              <a:rPr lang="en-US" baseline="-25000" dirty="0" err="1" smtClean="0"/>
              <a:t>symb</a:t>
            </a:r>
            <a:r>
              <a:rPr lang="en-US" dirty="0" smtClean="0"/>
              <a:t> = T</a:t>
            </a:r>
            <a:r>
              <a:rPr lang="en-US" baseline="-25000" dirty="0" smtClean="0"/>
              <a:t>SEQ  </a:t>
            </a:r>
            <a:r>
              <a:rPr lang="en-US" dirty="0" smtClean="0"/>
              <a:t>+ T</a:t>
            </a:r>
            <a:r>
              <a:rPr lang="en-US" baseline="-25000" dirty="0" smtClean="0"/>
              <a:t>CP</a:t>
            </a:r>
            <a:r>
              <a:rPr lang="en-US" dirty="0" smtClean="0"/>
              <a:t> = 14.4us</a:t>
            </a:r>
          </a:p>
          <a:p>
            <a:pPr lvl="3"/>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15</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Numerology Discussion</a:t>
            </a:r>
            <a:endParaRPr lang="en-US" dirty="0"/>
          </a:p>
        </p:txBody>
      </p:sp>
      <p:sp>
        <p:nvSpPr>
          <p:cNvPr id="3" name="Content Placeholder 2"/>
          <p:cNvSpPr>
            <a:spLocks noGrp="1"/>
          </p:cNvSpPr>
          <p:nvPr>
            <p:ph idx="1"/>
          </p:nvPr>
        </p:nvSpPr>
        <p:spPr>
          <a:xfrm>
            <a:off x="381000" y="1447800"/>
            <a:ext cx="8382000" cy="3352800"/>
          </a:xfrm>
        </p:spPr>
        <p:txBody>
          <a:bodyPr lIns="91440" tIns="0" bIns="0"/>
          <a:lstStyle/>
          <a:p>
            <a:pPr marL="342900" lvl="1" indent="-342900">
              <a:buChar char="•"/>
            </a:pPr>
            <a:r>
              <a:rPr lang="en-US" sz="2400" b="1" dirty="0" err="1" smtClean="0">
                <a:ea typeface="+mn-ea"/>
              </a:rPr>
              <a:t>Zadoff</a:t>
            </a:r>
            <a:r>
              <a:rPr lang="en-US" sz="2400" b="1" dirty="0" smtClean="0">
                <a:ea typeface="+mn-ea"/>
              </a:rPr>
              <a:t>-Chu Sequence Numerology</a:t>
            </a:r>
          </a:p>
          <a:p>
            <a:pPr marL="685800" lvl="2" indent="-342900"/>
            <a:r>
              <a:rPr lang="en-US" sz="2000" dirty="0" smtClean="0"/>
              <a:t>Cyclic Shift </a:t>
            </a:r>
            <a:r>
              <a:rPr lang="en-US" sz="2000" dirty="0" err="1" smtClean="0"/>
              <a:t>C</a:t>
            </a:r>
            <a:r>
              <a:rPr lang="en-US" sz="2000" baseline="-25000" dirty="0" err="1" smtClean="0"/>
              <a:t>v</a:t>
            </a:r>
            <a:endParaRPr lang="en-US" sz="2000" baseline="-25000" dirty="0" smtClean="0"/>
          </a:p>
          <a:p>
            <a:pPr marL="1028700" lvl="3" indent="-342900"/>
            <a:r>
              <a:rPr lang="en-US" sz="1800" dirty="0" err="1" smtClean="0"/>
              <a:t>C</a:t>
            </a:r>
            <a:r>
              <a:rPr lang="en-US" sz="1800" baseline="-25000" dirty="0" err="1" smtClean="0"/>
              <a:t>v</a:t>
            </a:r>
            <a:r>
              <a:rPr lang="en-US" sz="1800" dirty="0" smtClean="0"/>
              <a:t> = v N</a:t>
            </a:r>
            <a:r>
              <a:rPr lang="en-US" sz="1800" baseline="-25000" dirty="0" smtClean="0"/>
              <a:t>CS </a:t>
            </a:r>
            <a:r>
              <a:rPr lang="en-US" sz="1800" dirty="0" smtClean="0"/>
              <a:t>,  where v = 0, 1, 2, …  [N</a:t>
            </a:r>
            <a:r>
              <a:rPr lang="en-US" sz="1800" baseline="-25000" dirty="0" smtClean="0"/>
              <a:t>ZC</a:t>
            </a:r>
            <a:r>
              <a:rPr lang="en-US" sz="1800" dirty="0" smtClean="0"/>
              <a:t> / N</a:t>
            </a:r>
            <a:r>
              <a:rPr lang="en-US" sz="1800" baseline="-25000" dirty="0" smtClean="0"/>
              <a:t>CS</a:t>
            </a:r>
            <a:r>
              <a:rPr lang="en-US" sz="1800" dirty="0" smtClean="0"/>
              <a:t>] – 1</a:t>
            </a:r>
          </a:p>
          <a:p>
            <a:pPr marL="685800" lvl="2" indent="-342900"/>
            <a:r>
              <a:rPr lang="en-US" sz="2000" dirty="0" smtClean="0"/>
              <a:t>N</a:t>
            </a:r>
            <a:r>
              <a:rPr lang="en-US" sz="2000" baseline="-25000" dirty="0" smtClean="0"/>
              <a:t>CS </a:t>
            </a:r>
            <a:r>
              <a:rPr lang="en-US" sz="2000" dirty="0" smtClean="0"/>
              <a:t> depends on the cell radius. In order for the STA at cell edge to be distinguishable,</a:t>
            </a:r>
          </a:p>
          <a:p>
            <a:pPr marL="1028700" lvl="3" indent="-342900"/>
            <a:r>
              <a:rPr lang="en-US" sz="1800" dirty="0" smtClean="0"/>
              <a:t>N</a:t>
            </a:r>
            <a:r>
              <a:rPr lang="en-US" sz="1800" baseline="-25000" dirty="0" smtClean="0"/>
              <a:t>CS </a:t>
            </a:r>
            <a:r>
              <a:rPr lang="en-US" sz="1800" dirty="0" smtClean="0"/>
              <a:t>x T</a:t>
            </a:r>
            <a:r>
              <a:rPr lang="en-US" sz="1800" baseline="-25000" dirty="0" smtClean="0"/>
              <a:t>SEQ</a:t>
            </a:r>
            <a:r>
              <a:rPr lang="en-US" sz="1800" dirty="0" smtClean="0"/>
              <a:t> / N</a:t>
            </a:r>
            <a:r>
              <a:rPr lang="en-US" sz="1800" baseline="-25000" dirty="0" smtClean="0"/>
              <a:t>ZC </a:t>
            </a:r>
            <a:r>
              <a:rPr lang="en-US" sz="1800" dirty="0" smtClean="0"/>
              <a:t>&gt; Time Sync Offset (TSO) + Delay Spread (DS)</a:t>
            </a:r>
          </a:p>
          <a:p>
            <a:pPr marL="685800" lvl="2" indent="-342900"/>
            <a:r>
              <a:rPr lang="en-US" sz="2000" dirty="0" smtClean="0"/>
              <a:t>For example:  </a:t>
            </a:r>
          </a:p>
          <a:p>
            <a:pPr marL="1028700" lvl="3" indent="-342900"/>
            <a:r>
              <a:rPr lang="en-US" dirty="0" smtClean="0"/>
              <a:t>For ICD = 150m, TSO = 0.4us, DS = 0.8us,  N</a:t>
            </a:r>
            <a:r>
              <a:rPr lang="en-US" baseline="-25000" dirty="0" smtClean="0"/>
              <a:t>ZC</a:t>
            </a:r>
            <a:r>
              <a:rPr lang="en-US" dirty="0" smtClean="0"/>
              <a:t> = 251,  then </a:t>
            </a:r>
            <a:r>
              <a:rPr lang="en-US" sz="1600" dirty="0" smtClean="0"/>
              <a:t>N</a:t>
            </a:r>
            <a:r>
              <a:rPr lang="en-US" sz="1600" baseline="-25000" dirty="0" smtClean="0"/>
              <a:t>CS</a:t>
            </a:r>
            <a:r>
              <a:rPr lang="en-US" sz="1600" dirty="0" smtClean="0"/>
              <a:t> &gt;= 24, </a:t>
            </a:r>
            <a:r>
              <a:rPr lang="en-US" dirty="0" smtClean="0"/>
              <a:t> N</a:t>
            </a:r>
            <a:r>
              <a:rPr lang="en-US" baseline="-25000" dirty="0" smtClean="0"/>
              <a:t>ZC</a:t>
            </a:r>
            <a:r>
              <a:rPr lang="en-US" dirty="0" smtClean="0"/>
              <a:t> / N</a:t>
            </a:r>
            <a:r>
              <a:rPr lang="en-US" baseline="-25000" dirty="0" smtClean="0"/>
              <a:t>CS</a:t>
            </a:r>
            <a:r>
              <a:rPr lang="en-US" dirty="0" smtClean="0"/>
              <a:t> = 10.</a:t>
            </a:r>
          </a:p>
          <a:p>
            <a:pPr marL="1028700" lvl="3" indent="-342900"/>
            <a:r>
              <a:rPr lang="en-US" sz="1600" dirty="0" smtClean="0"/>
              <a:t>For ICD = 30m,  TSO = 0.1us, DS = 0.2us, </a:t>
            </a:r>
            <a:r>
              <a:rPr lang="en-US" dirty="0" smtClean="0"/>
              <a:t>N</a:t>
            </a:r>
            <a:r>
              <a:rPr lang="en-US" baseline="-25000" dirty="0" smtClean="0"/>
              <a:t>ZC</a:t>
            </a:r>
            <a:r>
              <a:rPr lang="en-US" dirty="0" smtClean="0"/>
              <a:t> = 251,  then N</a:t>
            </a:r>
            <a:r>
              <a:rPr lang="en-US" baseline="-25000" dirty="0" smtClean="0"/>
              <a:t>CS</a:t>
            </a:r>
            <a:r>
              <a:rPr lang="en-US" dirty="0" smtClean="0"/>
              <a:t> &gt;= 6, N</a:t>
            </a:r>
            <a:r>
              <a:rPr lang="en-US" baseline="-25000" dirty="0" smtClean="0"/>
              <a:t>ZC</a:t>
            </a:r>
            <a:r>
              <a:rPr lang="en-US" dirty="0" smtClean="0"/>
              <a:t> / N</a:t>
            </a:r>
            <a:r>
              <a:rPr lang="en-US" baseline="-25000" dirty="0" smtClean="0"/>
              <a:t>CS</a:t>
            </a:r>
            <a:r>
              <a:rPr lang="en-US" dirty="0" smtClean="0"/>
              <a:t> = 41.</a:t>
            </a:r>
            <a:endParaRPr lang="en-US" sz="1600" dirty="0" smtClean="0"/>
          </a:p>
          <a:p>
            <a:pPr marL="685800" lvl="2" indent="-342900"/>
            <a:endParaRPr lang="en-US" sz="20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16</a:t>
            </a:fld>
            <a:endParaRPr lang="en-US" dirty="0"/>
          </a:p>
        </p:txBody>
      </p:sp>
      <p:graphicFrame>
        <p:nvGraphicFramePr>
          <p:cNvPr id="5" name="Table 4"/>
          <p:cNvGraphicFramePr>
            <a:graphicFrameLocks noGrp="1"/>
          </p:cNvGraphicFramePr>
          <p:nvPr/>
        </p:nvGraphicFramePr>
        <p:xfrm>
          <a:off x="676304" y="4968240"/>
          <a:ext cx="7781896" cy="1127760"/>
        </p:xfrm>
        <a:graphic>
          <a:graphicData uri="http://schemas.openxmlformats.org/drawingml/2006/table">
            <a:tbl>
              <a:tblPr firstRow="1" bandRow="1">
                <a:tableStyleId>{5C22544A-7EE6-4342-B048-85BDC9FD1C3A}</a:tableStyleId>
              </a:tblPr>
              <a:tblGrid>
                <a:gridCol w="1295399"/>
                <a:gridCol w="2080367"/>
                <a:gridCol w="1570124"/>
                <a:gridCol w="1576314"/>
                <a:gridCol w="1259692"/>
              </a:tblGrid>
              <a:tr h="404446">
                <a:tc>
                  <a:txBody>
                    <a:bodyPr/>
                    <a:lstStyle/>
                    <a:p>
                      <a:pPr algn="ctr"/>
                      <a:r>
                        <a:rPr lang="en-US" sz="1400" dirty="0" smtClean="0">
                          <a:solidFill>
                            <a:schemeClr val="tx1"/>
                          </a:solidFill>
                        </a:rPr>
                        <a:t>Configuration Index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Number of cyclic shifts per ZC root sequence </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Number of ZC root sequences</a:t>
                      </a:r>
                      <a:endParaRPr lang="en-US" sz="1400"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Cyclic</a:t>
                      </a:r>
                      <a:r>
                        <a:rPr lang="en-US" sz="1400" baseline="0" dirty="0" smtClean="0">
                          <a:solidFill>
                            <a:schemeClr val="tx1"/>
                          </a:solidFill>
                        </a:rPr>
                        <a:t> shift size </a:t>
                      </a:r>
                      <a:r>
                        <a:rPr lang="en-US" sz="1400" dirty="0" smtClean="0">
                          <a:solidFill>
                            <a:schemeClr val="tx1"/>
                          </a:solidFill>
                        </a:rPr>
                        <a:t>N</a:t>
                      </a:r>
                      <a:r>
                        <a:rPr lang="en-US" sz="1400" baseline="-25000" dirty="0" smtClean="0">
                          <a:solidFill>
                            <a:schemeClr val="tx1"/>
                          </a:solidFill>
                        </a:rPr>
                        <a:t>CS </a:t>
                      </a:r>
                      <a:r>
                        <a:rPr lang="en-US" sz="1400" b="1" dirty="0" smtClean="0">
                          <a:solidFill>
                            <a:schemeClr val="tx1"/>
                          </a:solidFill>
                        </a:rPr>
                        <a:t>(samples)</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Cell radius</a:t>
                      </a:r>
                    </a:p>
                    <a:p>
                      <a:pPr algn="ctr"/>
                      <a:r>
                        <a:rPr lang="en-US" sz="1400" dirty="0" smtClean="0">
                          <a:solidFill>
                            <a:schemeClr val="tx1"/>
                          </a:solidFill>
                        </a:rPr>
                        <a:t>(m)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0146">
                <a:tc>
                  <a:txBody>
                    <a:bodyPr/>
                    <a:lstStyle/>
                    <a:p>
                      <a:pPr algn="ctr"/>
                      <a:r>
                        <a:rPr lang="en-US" sz="1400" dirty="0" smtClean="0">
                          <a:solidFill>
                            <a:schemeClr val="tx1"/>
                          </a:solidFill>
                        </a:rPr>
                        <a:t>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41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6</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15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0146">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10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24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75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Conclusion</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r>
              <a:rPr lang="en-US" dirty="0" smtClean="0"/>
              <a:t>Summary </a:t>
            </a:r>
          </a:p>
          <a:p>
            <a:pPr lvl="1"/>
            <a:r>
              <a:rPr lang="en-US" dirty="0" smtClean="0"/>
              <a:t>Code based contention mechanism would help to reduce the collision and improve the spectrum usage efficiency.</a:t>
            </a:r>
          </a:p>
          <a:p>
            <a:pPr lvl="1"/>
            <a:r>
              <a:rPr lang="en-US" dirty="0" smtClean="0"/>
              <a:t>Code based contention mechanism would reduce the idle listening time and improve the power efficiency.</a:t>
            </a:r>
          </a:p>
          <a:p>
            <a:pPr lvl="1"/>
            <a:r>
              <a:rPr lang="en-US" dirty="0" smtClean="0"/>
              <a:t>The new PHY frame structure for contention request frame is backward compatible to legacy 802.11 system, and allow 3</a:t>
            </a:r>
            <a:r>
              <a:rPr lang="en-US" baseline="30000" dirty="0" smtClean="0"/>
              <a:t>rd</a:t>
            </a:r>
            <a:r>
              <a:rPr lang="en-US" dirty="0" smtClean="0"/>
              <a:t> part  stations to sense the medium occupancy.</a:t>
            </a:r>
          </a:p>
          <a:p>
            <a:pPr lvl="1"/>
            <a:r>
              <a:rPr lang="en-US" dirty="0" smtClean="0"/>
              <a:t>The new contention request frame supports multiple stations to contend the medium at same time and allows AP to distinguish and arbitrate multiple contention requests. </a:t>
            </a:r>
          </a:p>
          <a:p>
            <a:pPr lvl="1"/>
            <a:endParaRPr lang="en-US" dirty="0" smtClean="0">
              <a:solidFill>
                <a:srgbClr val="FF0000"/>
              </a:solidFill>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17</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FontTx/>
              <a:buAutoNum type="arabicPeriod"/>
            </a:pPr>
            <a:r>
              <a:rPr lang="en-US" sz="1800" b="0" dirty="0" smtClean="0"/>
              <a:t>11-14-0165-01-0hew-802-11-hew-sg-proposed-par</a:t>
            </a:r>
          </a:p>
          <a:p>
            <a:pPr marL="457200" indent="-457200">
              <a:buFontTx/>
              <a:buAutoNum type="arabicPeriod"/>
            </a:pPr>
            <a:r>
              <a:rPr lang="en-US" sz="1800" b="0" dirty="0" smtClean="0"/>
              <a:t>11-13-0505-00-0hew-mac-efficiecy-analysis-for-hew-sg</a:t>
            </a:r>
          </a:p>
          <a:p>
            <a:pPr marL="457200" indent="-457200">
              <a:buFontTx/>
              <a:buAutoNum type="arabicPeriod"/>
            </a:pPr>
            <a:r>
              <a:rPr lang="en-US" sz="1800" b="0" dirty="0" smtClean="0"/>
              <a:t>11-14-0835-01-00ax-functional-requirements-discussion</a:t>
            </a:r>
          </a:p>
          <a:p>
            <a:pPr marL="457200" indent="-457200">
              <a:buFontTx/>
              <a:buAutoNum type="arabicPeriod"/>
            </a:pPr>
            <a:r>
              <a:rPr lang="en-US" sz="1800" b="0" dirty="0" smtClean="0"/>
              <a:t>IEEE 802.11 11-14-0616-00-00ax-CSMA-enhancement-suggestion</a:t>
            </a:r>
          </a:p>
          <a:p>
            <a:pPr marL="457200" indent="-457200">
              <a:buAutoNum type="arabicPeriod"/>
            </a:pPr>
            <a:r>
              <a:rPr lang="en-US" sz="1800" b="0" dirty="0" smtClean="0"/>
              <a:t>IEEE 802.11 11-03-0940-04-000n-tgn-channel-models</a:t>
            </a:r>
          </a:p>
          <a:p>
            <a:pPr marL="457200" indent="-457200">
              <a:buAutoNum type="arabicPeriod"/>
            </a:pPr>
            <a:r>
              <a:rPr lang="en-US" sz="1800" b="0" dirty="0" smtClean="0"/>
              <a:t>11-14-0882-03-00ax-tgax-channel-model-document</a:t>
            </a:r>
          </a:p>
          <a:p>
            <a:pPr marL="457200" indent="-457200">
              <a:buFontTx/>
              <a:buAutoNum type="arabicPeriod"/>
            </a:pPr>
            <a:r>
              <a:rPr lang="en-US" sz="1800" b="0" dirty="0" smtClean="0"/>
              <a:t>11-14-0980-01-00ax-simulation-scenarios</a:t>
            </a:r>
          </a:p>
          <a:p>
            <a:pPr marL="457200" indent="-457200">
              <a:buFontTx/>
              <a:buAutoNum type="arabicPeriod"/>
            </a:pPr>
            <a:r>
              <a:rPr lang="en-US" sz="1800" b="0" dirty="0" smtClean="0"/>
              <a:t>IEEE 802.11AC  Specification</a:t>
            </a:r>
          </a:p>
          <a:p>
            <a:pPr marL="457200" indent="-457200">
              <a:buFontTx/>
              <a:buAutoNum type="arabicPeriod"/>
            </a:pPr>
            <a:r>
              <a:rPr lang="en-US" sz="1800" b="0" dirty="0" smtClean="0"/>
              <a:t>11-14-0801-00-00ax-envisioning-11ax-phy-structure-part-ii.</a:t>
            </a:r>
          </a:p>
          <a:p>
            <a:pPr marL="457200" indent="-457200">
              <a:buAutoNum type="arabicPeriod"/>
            </a:pPr>
            <a:r>
              <a:rPr lang="en-US" sz="1800" b="0" dirty="0" smtClean="0"/>
              <a:t>11-14-0804-01-00ax-envisioning-11ax-phy-structure-part-I</a:t>
            </a:r>
          </a:p>
          <a:p>
            <a:pPr marL="457200" indent="-457200">
              <a:buAutoNum type="arabicPeriod"/>
            </a:pPr>
            <a:r>
              <a:rPr lang="en-US" sz="1800" b="0" dirty="0" smtClean="0"/>
              <a:t>Daniel </a:t>
            </a:r>
            <a:r>
              <a:rPr lang="en-US" sz="1800" b="0" dirty="0" err="1" smtClean="0"/>
              <a:t>Halperin</a:t>
            </a:r>
            <a:r>
              <a:rPr lang="en-US" sz="1800" b="0" dirty="0" smtClean="0"/>
              <a:t>, etc. “Demystifying 802.11n Power Consumption”</a:t>
            </a:r>
          </a:p>
          <a:p>
            <a:pPr marL="457200" indent="-457200">
              <a:buFontTx/>
              <a:buAutoNum type="arabicPeriod"/>
            </a:pPr>
            <a:r>
              <a:rPr lang="en-US" sz="1800" b="0" dirty="0" err="1" smtClean="0"/>
              <a:t>Xinyu</a:t>
            </a:r>
            <a:r>
              <a:rPr lang="en-US" sz="1800" b="0" dirty="0" smtClean="0"/>
              <a:t> Zhang, etc. “E-</a:t>
            </a:r>
            <a:r>
              <a:rPr lang="en-US" sz="1800" b="0" dirty="0" err="1" smtClean="0"/>
              <a:t>MiLi</a:t>
            </a:r>
            <a:r>
              <a:rPr lang="en-US" sz="1800" b="0" dirty="0" smtClean="0"/>
              <a:t>: Energy-Minimizing Idle Listening in Wireless Networks”</a:t>
            </a:r>
          </a:p>
          <a:p>
            <a:pPr marL="457200" indent="-457200">
              <a:buAutoNum type="arabicPeriod"/>
            </a:pPr>
            <a:endParaRPr lang="en-US" sz="1800" b="0" dirty="0" smtClean="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18</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Abstract</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smtClean="0"/>
              <a:t>CSMA/CA mechanism used in 802.11 is good for low density WLAN deployment. But in high density deployment cases, the spectrum efficiency of CSMA/CA would be very low.</a:t>
            </a:r>
          </a:p>
          <a:p>
            <a:r>
              <a:rPr lang="en-US" b="0" dirty="0" smtClean="0"/>
              <a:t>The target of 11ax is to </a:t>
            </a:r>
            <a:r>
              <a:rPr lang="en-US" sz="2400" b="0" dirty="0" smtClean="0"/>
              <a:t>improve the spectrum efficiency in the high dense deployment</a:t>
            </a:r>
            <a:r>
              <a:rPr lang="en-US" dirty="0" smtClean="0"/>
              <a:t>, </a:t>
            </a:r>
            <a:r>
              <a:rPr lang="en-US" b="0" dirty="0" smtClean="0"/>
              <a:t>while maintaining or improving the power efficiency per station.</a:t>
            </a:r>
            <a:endParaRPr lang="en-US" sz="2400" b="0" dirty="0" smtClean="0"/>
          </a:p>
          <a:p>
            <a:r>
              <a:rPr lang="en-US" b="0" dirty="0" smtClean="0"/>
              <a:t>This contribution is to follow up the previous contribution  about enhancement of CSMA/CA mechanism using code based CSMA and to discuss some changes in the PHY layer to support the enhancement.</a:t>
            </a:r>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Scope of 11ax </a:t>
            </a:r>
          </a:p>
          <a:p>
            <a:pPr lvl="1"/>
            <a:r>
              <a:rPr lang="en-US" dirty="0" smtClean="0"/>
              <a:t>PAR and 5C[1] indicates that 11ax will develop a new amendment for high efficiency WLAN for the indoor and outdoor operation. </a:t>
            </a:r>
          </a:p>
          <a:p>
            <a:pPr lvl="1"/>
            <a:r>
              <a:rPr lang="en-US" dirty="0" smtClean="0"/>
              <a:t>It will increase robustness in outdoor propagation environments and uplink transmissions.</a:t>
            </a:r>
          </a:p>
          <a:p>
            <a:pPr lvl="1"/>
            <a:r>
              <a:rPr lang="en-US" dirty="0" smtClean="0"/>
              <a:t>It is maintaining or improving the power efficiency per station.</a:t>
            </a:r>
          </a:p>
          <a:p>
            <a:pPr lvl="1"/>
            <a:endParaRPr lang="en-US" sz="18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Issues of Efficiency   </a:t>
            </a:r>
          </a:p>
          <a:p>
            <a:pPr lvl="1"/>
            <a:r>
              <a:rPr lang="en-US" dirty="0" smtClean="0"/>
              <a:t>CSMA has very poor spectrum and MAC efficiency at high dense deployment.</a:t>
            </a:r>
          </a:p>
          <a:p>
            <a:pPr lvl="1"/>
            <a:r>
              <a:rPr lang="en-US" dirty="0" smtClean="0"/>
              <a:t>[2] analyzes the performance of contention based access, and indicates the collision probability increases significantly as the number of STAs increases in coverage.</a:t>
            </a:r>
          </a:p>
          <a:p>
            <a:pPr lvl="1"/>
            <a:r>
              <a:rPr lang="en-US" dirty="0" smtClean="0"/>
              <a:t>[3] points out that the efficiency of WLAN channel usage can be as low as 10% in certain conditions, which means 90% of time is wasted on control and management frames and unsuccessful data transmissions (collisions). </a:t>
            </a:r>
          </a:p>
          <a:p>
            <a:pPr lvl="1"/>
            <a:endParaRPr lang="en-US" dirty="0" smtClean="0"/>
          </a:p>
          <a:p>
            <a:pPr lvl="1"/>
            <a:r>
              <a:rPr lang="en-US" b="0" dirty="0" smtClean="0"/>
              <a:t>In order to meet </a:t>
            </a:r>
            <a:r>
              <a:rPr lang="en-US" b="0" dirty="0" err="1" smtClean="0"/>
              <a:t>TGax</a:t>
            </a:r>
            <a:r>
              <a:rPr lang="en-US" b="0" dirty="0" smtClean="0"/>
              <a:t> PAR, it is important to improve the CSMA efficiency in high dense deployment.</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Issues of Power Consumption   </a:t>
            </a:r>
          </a:p>
          <a:p>
            <a:pPr lvl="1"/>
            <a:r>
              <a:rPr lang="en-US" dirty="0" smtClean="0"/>
              <a:t>Some study report indicates that in the real-world, more than 60% power consumption of WLAN device is from idle listening mode, even with power-saving mode enabled.</a:t>
            </a:r>
          </a:p>
          <a:p>
            <a:pPr lvl="1"/>
            <a:r>
              <a:rPr lang="en-US" dirty="0" smtClean="0"/>
              <a:t>The reason of low power efficiency of WLAN device mainly comes from its CSMA mechanism</a:t>
            </a:r>
          </a:p>
          <a:p>
            <a:pPr lvl="2"/>
            <a:r>
              <a:rPr lang="en-US" dirty="0" smtClean="0"/>
              <a:t>the radio must be turned on and perform idle listening continuously, in order to detect unpredictably arriving packets or CCA sensing.</a:t>
            </a:r>
          </a:p>
          <a:p>
            <a:pPr lvl="1"/>
            <a:r>
              <a:rPr lang="en-US" dirty="0" smtClean="0"/>
              <a:t>The energy consumption in idle listening is comparable to that in the active transmitting or receiving.</a:t>
            </a:r>
          </a:p>
          <a:p>
            <a:pPr lvl="1"/>
            <a:endParaRPr lang="en-US" b="0" dirty="0" smtClean="0"/>
          </a:p>
          <a:p>
            <a:pPr lvl="1"/>
            <a:r>
              <a:rPr lang="en-US" dirty="0" smtClean="0"/>
              <a:t>Therefore </a:t>
            </a:r>
            <a:r>
              <a:rPr lang="en-US" smtClean="0"/>
              <a:t>it would be </a:t>
            </a:r>
            <a:r>
              <a:rPr lang="en-US" dirty="0" smtClean="0"/>
              <a:t>critical to reduce the power consumption in the idle listening.</a:t>
            </a:r>
            <a:endParaRPr lang="en-US" b="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458200" cy="2590800"/>
          </a:xfrm>
        </p:spPr>
        <p:txBody>
          <a:bodyPr/>
          <a:lstStyle/>
          <a:p>
            <a:r>
              <a:rPr lang="en-US" dirty="0" smtClean="0"/>
              <a:t>Enhancement of CSMA/CA </a:t>
            </a:r>
          </a:p>
          <a:p>
            <a:pPr lvl="1"/>
            <a:r>
              <a:rPr lang="en-US" dirty="0" smtClean="0"/>
              <a:t>[4] suggests to improve CSMA/CA performance via introducing code based contention mechanism. With a unique code for each STA, </a:t>
            </a:r>
          </a:p>
          <a:p>
            <a:pPr lvl="2"/>
            <a:r>
              <a:rPr lang="en-US" sz="2000" dirty="0" smtClean="0"/>
              <a:t>allows multiple STAs to contend the medium at same time  </a:t>
            </a:r>
          </a:p>
          <a:p>
            <a:pPr lvl="2"/>
            <a:r>
              <a:rPr lang="en-US" sz="2000" dirty="0" smtClean="0"/>
              <a:t>allows the AP to detect the multiple contentions and schedule multiple transmissions without collision.</a:t>
            </a:r>
          </a:p>
          <a:p>
            <a:pPr lvl="1"/>
            <a:r>
              <a:rPr lang="en-US" dirty="0" smtClean="0"/>
              <a:t>It can also improve the power efficiency per STA</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grpSp>
        <p:nvGrpSpPr>
          <p:cNvPr id="5" name="Group 4"/>
          <p:cNvGrpSpPr/>
          <p:nvPr/>
        </p:nvGrpSpPr>
        <p:grpSpPr>
          <a:xfrm>
            <a:off x="152400" y="4176978"/>
            <a:ext cx="8848956" cy="2223822"/>
            <a:chOff x="152400" y="4024578"/>
            <a:chExt cx="8848956" cy="2223822"/>
          </a:xfrm>
        </p:grpSpPr>
        <p:sp>
          <p:nvSpPr>
            <p:cNvPr id="7" name="Line 12"/>
            <p:cNvSpPr>
              <a:spLocks noChangeShapeType="1"/>
            </p:cNvSpPr>
            <p:nvPr/>
          </p:nvSpPr>
          <p:spPr bwMode="auto">
            <a:xfrm>
              <a:off x="898692" y="4870729"/>
              <a:ext cx="8102664" cy="725"/>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8" name="AutoShape 23"/>
            <p:cNvSpPr>
              <a:spLocks/>
            </p:cNvSpPr>
            <p:nvPr/>
          </p:nvSpPr>
          <p:spPr bwMode="auto">
            <a:xfrm rot="16200000" flipH="1">
              <a:off x="2973951" y="3354949"/>
              <a:ext cx="194758" cy="2086943"/>
            </a:xfrm>
            <a:prstGeom prst="leftBrace">
              <a:avLst>
                <a:gd name="adj1" fmla="val 200000"/>
                <a:gd name="adj2" fmla="val 51902"/>
              </a:avLst>
            </a:prstGeom>
            <a:noFill/>
            <a:ln w="19050">
              <a:solidFill>
                <a:schemeClr val="tx1"/>
              </a:solidFill>
              <a:prstDash val="sysDot"/>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9" name="Line 47"/>
            <p:cNvSpPr>
              <a:spLocks noChangeShapeType="1"/>
            </p:cNvSpPr>
            <p:nvPr/>
          </p:nvSpPr>
          <p:spPr bwMode="auto">
            <a:xfrm>
              <a:off x="2768588" y="4781084"/>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0" name="Text Box 25"/>
            <p:cNvSpPr txBox="1">
              <a:spLocks noChangeArrowheads="1"/>
            </p:cNvSpPr>
            <p:nvPr/>
          </p:nvSpPr>
          <p:spPr bwMode="auto">
            <a:xfrm>
              <a:off x="2344913" y="4024578"/>
              <a:ext cx="16882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dirty="0" smtClean="0">
                  <a:latin typeface="Verdana" pitchFamily="34" charset="0"/>
                  <a:cs typeface="Arial" pitchFamily="34" charset="0"/>
                </a:rPr>
                <a:t>Contention Window</a:t>
              </a:r>
              <a:endParaRPr lang="en-US" sz="1200" dirty="0">
                <a:latin typeface="Verdana" pitchFamily="34" charset="0"/>
                <a:cs typeface="Arial" pitchFamily="34" charset="0"/>
              </a:endParaRPr>
            </a:p>
          </p:txBody>
        </p:sp>
        <p:sp>
          <p:nvSpPr>
            <p:cNvPr id="11" name="Text Box 25"/>
            <p:cNvSpPr txBox="1">
              <a:spLocks noChangeArrowheads="1"/>
            </p:cNvSpPr>
            <p:nvPr/>
          </p:nvSpPr>
          <p:spPr bwMode="auto">
            <a:xfrm>
              <a:off x="2146725" y="4555525"/>
              <a:ext cx="45557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200" dirty="0" smtClean="0">
                  <a:latin typeface="Verdana" pitchFamily="34" charset="0"/>
                  <a:cs typeface="Arial" pitchFamily="34" charset="0"/>
                </a:rPr>
                <a:t>idle</a:t>
              </a:r>
              <a:endParaRPr lang="en-US" sz="1200" dirty="0">
                <a:latin typeface="Verdana" pitchFamily="34" charset="0"/>
                <a:cs typeface="Arial" pitchFamily="34" charset="0"/>
              </a:endParaRPr>
            </a:p>
          </p:txBody>
        </p:sp>
        <p:sp>
          <p:nvSpPr>
            <p:cNvPr id="12" name="Line 47"/>
            <p:cNvSpPr>
              <a:spLocks noChangeShapeType="1"/>
            </p:cNvSpPr>
            <p:nvPr/>
          </p:nvSpPr>
          <p:spPr bwMode="auto">
            <a:xfrm>
              <a:off x="2027854" y="4781084"/>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3" name="Text Box 25"/>
            <p:cNvSpPr txBox="1">
              <a:spLocks noChangeArrowheads="1"/>
            </p:cNvSpPr>
            <p:nvPr/>
          </p:nvSpPr>
          <p:spPr bwMode="auto">
            <a:xfrm>
              <a:off x="2166736" y="4876601"/>
              <a:ext cx="505267"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100" dirty="0" err="1" smtClean="0">
                  <a:solidFill>
                    <a:srgbClr val="FF0000"/>
                  </a:solidFill>
                  <a:latin typeface="Verdana" pitchFamily="34" charset="0"/>
                  <a:cs typeface="Arial" pitchFamily="34" charset="0"/>
                </a:rPr>
                <a:t>xIFS</a:t>
              </a:r>
              <a:endParaRPr lang="en-US" sz="1100" dirty="0">
                <a:solidFill>
                  <a:srgbClr val="FF0000"/>
                </a:solidFill>
                <a:latin typeface="Verdana" pitchFamily="34" charset="0"/>
                <a:cs typeface="Arial" pitchFamily="34" charset="0"/>
              </a:endParaRPr>
            </a:p>
          </p:txBody>
        </p:sp>
        <p:sp>
          <p:nvSpPr>
            <p:cNvPr id="14" name="AutoShape 4"/>
            <p:cNvSpPr>
              <a:spLocks noChangeArrowheads="1"/>
            </p:cNvSpPr>
            <p:nvPr/>
          </p:nvSpPr>
          <p:spPr bwMode="auto">
            <a:xfrm>
              <a:off x="1143000" y="4634178"/>
              <a:ext cx="884854" cy="237277"/>
            </a:xfrm>
            <a:prstGeom prst="roundRect">
              <a:avLst>
                <a:gd name="adj" fmla="val 16667"/>
              </a:avLst>
            </a:prstGeom>
            <a:noFill/>
            <a:ln w="19050" algn="ctr">
              <a:solidFill>
                <a:schemeClr val="tx1"/>
              </a:solidFill>
              <a:prstDash val="lgDash"/>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000000"/>
                  </a:solidFill>
                  <a:latin typeface="Verdana" pitchFamily="34" charset="0"/>
                  <a:cs typeface="Arial" pitchFamily="34" charset="0"/>
                </a:rPr>
                <a:t>Busy</a:t>
              </a:r>
              <a:endParaRPr lang="en-US" sz="1200" dirty="0">
                <a:solidFill>
                  <a:srgbClr val="000000"/>
                </a:solidFill>
                <a:latin typeface="Verdana" pitchFamily="34" charset="0"/>
                <a:cs typeface="Arial" pitchFamily="34" charset="0"/>
              </a:endParaRPr>
            </a:p>
          </p:txBody>
        </p:sp>
        <p:sp>
          <p:nvSpPr>
            <p:cNvPr id="15" name="TextBox 14"/>
            <p:cNvSpPr txBox="1"/>
            <p:nvPr/>
          </p:nvSpPr>
          <p:spPr>
            <a:xfrm>
              <a:off x="226850" y="4610956"/>
              <a:ext cx="389850" cy="276999"/>
            </a:xfrm>
            <a:prstGeom prst="rect">
              <a:avLst/>
            </a:prstGeom>
            <a:noFill/>
          </p:spPr>
          <p:txBody>
            <a:bodyPr wrap="none" rtlCol="0">
              <a:spAutoFit/>
            </a:bodyPr>
            <a:lstStyle/>
            <a:p>
              <a:r>
                <a:rPr lang="en-US" sz="1200" dirty="0" smtClean="0"/>
                <a:t>AP</a:t>
              </a:r>
              <a:endParaRPr lang="en-US" sz="1200" dirty="0"/>
            </a:p>
          </p:txBody>
        </p:sp>
        <p:sp>
          <p:nvSpPr>
            <p:cNvPr id="16" name="Line 12"/>
            <p:cNvSpPr>
              <a:spLocks noChangeShapeType="1"/>
            </p:cNvSpPr>
            <p:nvPr/>
          </p:nvSpPr>
          <p:spPr bwMode="auto">
            <a:xfrm flipV="1">
              <a:off x="859698" y="5459083"/>
              <a:ext cx="8141658" cy="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7" name="Line 47"/>
            <p:cNvSpPr>
              <a:spLocks noChangeShapeType="1"/>
            </p:cNvSpPr>
            <p:nvPr/>
          </p:nvSpPr>
          <p:spPr bwMode="auto">
            <a:xfrm>
              <a:off x="2750860" y="5369437"/>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8" name="AutoShape 4"/>
            <p:cNvSpPr>
              <a:spLocks noChangeArrowheads="1"/>
            </p:cNvSpPr>
            <p:nvPr/>
          </p:nvSpPr>
          <p:spPr bwMode="auto">
            <a:xfrm>
              <a:off x="2756770" y="5218726"/>
              <a:ext cx="5334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FF0000"/>
                  </a:solidFill>
                  <a:latin typeface="Verdana" pitchFamily="34" charset="0"/>
                  <a:cs typeface="Arial" pitchFamily="34" charset="0"/>
                </a:rPr>
                <a:t>CR</a:t>
              </a:r>
              <a:endParaRPr lang="en-US" sz="1200" dirty="0">
                <a:solidFill>
                  <a:srgbClr val="FF0000"/>
                </a:solidFill>
                <a:latin typeface="Verdana" pitchFamily="34" charset="0"/>
                <a:cs typeface="Arial" pitchFamily="34" charset="0"/>
              </a:endParaRPr>
            </a:p>
          </p:txBody>
        </p:sp>
        <p:sp>
          <p:nvSpPr>
            <p:cNvPr id="19" name="Line 47"/>
            <p:cNvSpPr>
              <a:spLocks noChangeShapeType="1"/>
            </p:cNvSpPr>
            <p:nvPr/>
          </p:nvSpPr>
          <p:spPr bwMode="auto">
            <a:xfrm>
              <a:off x="1988860" y="5369437"/>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0" name="TextBox 19"/>
            <p:cNvSpPr txBox="1"/>
            <p:nvPr/>
          </p:nvSpPr>
          <p:spPr>
            <a:xfrm>
              <a:off x="155957" y="5199309"/>
              <a:ext cx="557973" cy="276999"/>
            </a:xfrm>
            <a:prstGeom prst="rect">
              <a:avLst/>
            </a:prstGeom>
            <a:noFill/>
          </p:spPr>
          <p:txBody>
            <a:bodyPr wrap="none" rtlCol="0">
              <a:spAutoFit/>
            </a:bodyPr>
            <a:lstStyle/>
            <a:p>
              <a:r>
                <a:rPr lang="en-US" sz="1200" dirty="0" smtClean="0"/>
                <a:t>STA1</a:t>
              </a:r>
              <a:endParaRPr lang="en-US" sz="1200" dirty="0"/>
            </a:p>
          </p:txBody>
        </p:sp>
        <p:sp>
          <p:nvSpPr>
            <p:cNvPr id="21" name="Line 12"/>
            <p:cNvSpPr>
              <a:spLocks noChangeShapeType="1"/>
            </p:cNvSpPr>
            <p:nvPr/>
          </p:nvSpPr>
          <p:spPr bwMode="auto">
            <a:xfrm flipV="1">
              <a:off x="863236" y="5800064"/>
              <a:ext cx="8138120" cy="13446"/>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2" name="Line 47"/>
            <p:cNvSpPr>
              <a:spLocks noChangeShapeType="1"/>
            </p:cNvSpPr>
            <p:nvPr/>
          </p:nvSpPr>
          <p:spPr bwMode="auto">
            <a:xfrm>
              <a:off x="1992398" y="5723864"/>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3" name="TextBox 22"/>
            <p:cNvSpPr txBox="1"/>
            <p:nvPr/>
          </p:nvSpPr>
          <p:spPr>
            <a:xfrm>
              <a:off x="159495" y="5553736"/>
              <a:ext cx="557973" cy="276999"/>
            </a:xfrm>
            <a:prstGeom prst="rect">
              <a:avLst/>
            </a:prstGeom>
            <a:noFill/>
          </p:spPr>
          <p:txBody>
            <a:bodyPr wrap="none" rtlCol="0">
              <a:spAutoFit/>
            </a:bodyPr>
            <a:lstStyle/>
            <a:p>
              <a:r>
                <a:rPr lang="en-US" sz="1200" dirty="0" smtClean="0"/>
                <a:t>STA2</a:t>
              </a:r>
              <a:endParaRPr lang="en-US" sz="1200" dirty="0"/>
            </a:p>
          </p:txBody>
        </p:sp>
        <p:sp>
          <p:nvSpPr>
            <p:cNvPr id="24" name="Line 12"/>
            <p:cNvSpPr>
              <a:spLocks noChangeShapeType="1"/>
            </p:cNvSpPr>
            <p:nvPr/>
          </p:nvSpPr>
          <p:spPr bwMode="auto">
            <a:xfrm flipV="1">
              <a:off x="856140" y="6165124"/>
              <a:ext cx="8145215" cy="13446"/>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5" name="Line 47"/>
            <p:cNvSpPr>
              <a:spLocks noChangeShapeType="1"/>
            </p:cNvSpPr>
            <p:nvPr/>
          </p:nvSpPr>
          <p:spPr bwMode="auto">
            <a:xfrm>
              <a:off x="1985303" y="6088924"/>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6" name="TextBox 25"/>
            <p:cNvSpPr txBox="1"/>
            <p:nvPr/>
          </p:nvSpPr>
          <p:spPr>
            <a:xfrm>
              <a:off x="152400" y="5918796"/>
              <a:ext cx="557973" cy="276999"/>
            </a:xfrm>
            <a:prstGeom prst="rect">
              <a:avLst/>
            </a:prstGeom>
            <a:noFill/>
          </p:spPr>
          <p:txBody>
            <a:bodyPr wrap="none" rtlCol="0">
              <a:spAutoFit/>
            </a:bodyPr>
            <a:lstStyle/>
            <a:p>
              <a:r>
                <a:rPr lang="en-US" sz="1200" dirty="0" smtClean="0"/>
                <a:t>STA3</a:t>
              </a:r>
              <a:endParaRPr lang="en-US" sz="1200" dirty="0"/>
            </a:p>
          </p:txBody>
        </p:sp>
        <p:sp>
          <p:nvSpPr>
            <p:cNvPr id="27" name="Text Box 25"/>
            <p:cNvSpPr txBox="1">
              <a:spLocks noChangeArrowheads="1"/>
            </p:cNvSpPr>
            <p:nvPr/>
          </p:nvSpPr>
          <p:spPr bwMode="auto">
            <a:xfrm>
              <a:off x="3596709" y="4880139"/>
              <a:ext cx="518091"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100" dirty="0" smtClean="0">
                  <a:latin typeface="Verdana" pitchFamily="34" charset="0"/>
                  <a:cs typeface="Arial" pitchFamily="34" charset="0"/>
                </a:rPr>
                <a:t>SIFS</a:t>
              </a:r>
              <a:endParaRPr lang="en-US" sz="1100" dirty="0">
                <a:latin typeface="Verdana" pitchFamily="34" charset="0"/>
                <a:cs typeface="Arial" pitchFamily="34" charset="0"/>
              </a:endParaRPr>
            </a:p>
          </p:txBody>
        </p:sp>
        <p:cxnSp>
          <p:nvCxnSpPr>
            <p:cNvPr id="28" name="Straight Connector 27"/>
            <p:cNvCxnSpPr/>
            <p:nvPr/>
          </p:nvCxnSpPr>
          <p:spPr>
            <a:xfrm flipH="1">
              <a:off x="3310875" y="4678292"/>
              <a:ext cx="15395" cy="1563032"/>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H="1">
              <a:off x="3546989" y="4692463"/>
              <a:ext cx="6113" cy="783845"/>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3346331" y="5007915"/>
              <a:ext cx="200658" cy="0"/>
            </a:xfrm>
            <a:prstGeom prst="straightConnector1">
              <a:avLst/>
            </a:prstGeom>
            <a:ln w="3175">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2748969" y="4685368"/>
              <a:ext cx="15395" cy="1563032"/>
            </a:xfrm>
            <a:prstGeom prst="line">
              <a:avLst/>
            </a:prstGeom>
            <a:ln w="3175"/>
          </p:spPr>
          <p:style>
            <a:lnRef idx="2">
              <a:schemeClr val="accent1"/>
            </a:lnRef>
            <a:fillRef idx="0">
              <a:schemeClr val="accent1"/>
            </a:fillRef>
            <a:effectRef idx="1">
              <a:schemeClr val="accent1"/>
            </a:effectRef>
            <a:fontRef idx="minor">
              <a:schemeClr val="tx1"/>
            </a:fontRef>
          </p:style>
        </p:cxnSp>
        <p:sp>
          <p:nvSpPr>
            <p:cNvPr id="32" name="AutoShape 4"/>
            <p:cNvSpPr>
              <a:spLocks noChangeArrowheads="1"/>
            </p:cNvSpPr>
            <p:nvPr/>
          </p:nvSpPr>
          <p:spPr bwMode="auto">
            <a:xfrm>
              <a:off x="4287927" y="5595355"/>
              <a:ext cx="449173" cy="217409"/>
            </a:xfrm>
            <a:prstGeom prst="roundRect">
              <a:avLst>
                <a:gd name="adj" fmla="val 16667"/>
              </a:avLst>
            </a:prstGeom>
            <a:noFill/>
            <a:ln w="19050" algn="ctr">
              <a:solidFill>
                <a:schemeClr val="tx1"/>
              </a:solidFill>
              <a:prstDash val="solid"/>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solidFill>
                    <a:srgbClr val="000000"/>
                  </a:solidFill>
                  <a:latin typeface="Verdana" pitchFamily="34" charset="0"/>
                  <a:cs typeface="Arial" pitchFamily="34" charset="0"/>
                </a:rPr>
                <a:t>RTS</a:t>
              </a:r>
              <a:endParaRPr lang="en-US" sz="1200" dirty="0">
                <a:solidFill>
                  <a:srgbClr val="000000"/>
                </a:solidFill>
                <a:latin typeface="Verdana" pitchFamily="34" charset="0"/>
                <a:cs typeface="Arial" pitchFamily="34" charset="0"/>
              </a:endParaRPr>
            </a:p>
          </p:txBody>
        </p:sp>
        <p:sp>
          <p:nvSpPr>
            <p:cNvPr id="33" name="AutoShape 4"/>
            <p:cNvSpPr>
              <a:spLocks noChangeArrowheads="1"/>
            </p:cNvSpPr>
            <p:nvPr/>
          </p:nvSpPr>
          <p:spPr bwMode="auto">
            <a:xfrm>
              <a:off x="4808627" y="4655555"/>
              <a:ext cx="449173" cy="217409"/>
            </a:xfrm>
            <a:prstGeom prst="roundRect">
              <a:avLst>
                <a:gd name="adj" fmla="val 16667"/>
              </a:avLst>
            </a:prstGeom>
            <a:noFill/>
            <a:ln w="19050" algn="ctr">
              <a:solidFill>
                <a:schemeClr val="tx1"/>
              </a:solidFill>
              <a:prstDash val="solid"/>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solidFill>
                    <a:srgbClr val="000000"/>
                  </a:solidFill>
                  <a:latin typeface="Verdana" pitchFamily="34" charset="0"/>
                  <a:cs typeface="Arial" pitchFamily="34" charset="0"/>
                </a:rPr>
                <a:t>CTS</a:t>
              </a:r>
              <a:endParaRPr lang="en-US" sz="1200" dirty="0">
                <a:solidFill>
                  <a:srgbClr val="000000"/>
                </a:solidFill>
                <a:latin typeface="Verdana" pitchFamily="34" charset="0"/>
                <a:cs typeface="Arial" pitchFamily="34" charset="0"/>
              </a:endParaRPr>
            </a:p>
          </p:txBody>
        </p:sp>
        <p:sp>
          <p:nvSpPr>
            <p:cNvPr id="34" name="AutoShape 4"/>
            <p:cNvSpPr>
              <a:spLocks noChangeArrowheads="1"/>
            </p:cNvSpPr>
            <p:nvPr/>
          </p:nvSpPr>
          <p:spPr bwMode="auto">
            <a:xfrm>
              <a:off x="2758858" y="5586156"/>
              <a:ext cx="5334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FF0000"/>
                  </a:solidFill>
                  <a:latin typeface="Verdana" pitchFamily="34" charset="0"/>
                  <a:cs typeface="Arial" pitchFamily="34" charset="0"/>
                </a:rPr>
                <a:t>CR</a:t>
              </a:r>
              <a:endParaRPr lang="en-US" sz="1200" dirty="0">
                <a:solidFill>
                  <a:srgbClr val="FF0000"/>
                </a:solidFill>
                <a:latin typeface="Verdana" pitchFamily="34" charset="0"/>
                <a:cs typeface="Arial" pitchFamily="34" charset="0"/>
              </a:endParaRPr>
            </a:p>
          </p:txBody>
        </p:sp>
        <p:sp>
          <p:nvSpPr>
            <p:cNvPr id="35" name="AutoShape 4"/>
            <p:cNvSpPr>
              <a:spLocks noChangeArrowheads="1"/>
            </p:cNvSpPr>
            <p:nvPr/>
          </p:nvSpPr>
          <p:spPr bwMode="auto">
            <a:xfrm>
              <a:off x="2749371" y="5942104"/>
              <a:ext cx="5334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FF0000"/>
                  </a:solidFill>
                  <a:latin typeface="Verdana" pitchFamily="34" charset="0"/>
                  <a:cs typeface="Arial" pitchFamily="34" charset="0"/>
                </a:rPr>
                <a:t>CR</a:t>
              </a:r>
              <a:endParaRPr lang="en-US" sz="1200" dirty="0">
                <a:solidFill>
                  <a:srgbClr val="FF0000"/>
                </a:solidFill>
                <a:latin typeface="Verdana" pitchFamily="34" charset="0"/>
                <a:cs typeface="Arial" pitchFamily="34" charset="0"/>
              </a:endParaRPr>
            </a:p>
          </p:txBody>
        </p:sp>
        <p:sp>
          <p:nvSpPr>
            <p:cNvPr id="36" name="AutoShape 4"/>
            <p:cNvSpPr>
              <a:spLocks noChangeArrowheads="1"/>
            </p:cNvSpPr>
            <p:nvPr/>
          </p:nvSpPr>
          <p:spPr bwMode="auto">
            <a:xfrm>
              <a:off x="3555304" y="4634178"/>
              <a:ext cx="5334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FF0000"/>
                  </a:solidFill>
                  <a:latin typeface="Verdana" pitchFamily="34" charset="0"/>
                  <a:cs typeface="Arial" pitchFamily="34" charset="0"/>
                </a:rPr>
                <a:t>CA</a:t>
              </a:r>
              <a:endParaRPr lang="en-US" sz="1200" dirty="0">
                <a:solidFill>
                  <a:srgbClr val="FF0000"/>
                </a:solidFill>
                <a:latin typeface="Verdana" pitchFamily="34" charset="0"/>
                <a:cs typeface="Arial" pitchFamily="34" charset="0"/>
              </a:endParaRPr>
            </a:p>
          </p:txBody>
        </p:sp>
        <p:sp>
          <p:nvSpPr>
            <p:cNvPr id="37" name="AutoShape 4"/>
            <p:cNvSpPr>
              <a:spLocks noChangeArrowheads="1"/>
            </p:cNvSpPr>
            <p:nvPr/>
          </p:nvSpPr>
          <p:spPr bwMode="auto">
            <a:xfrm>
              <a:off x="5521256" y="5569983"/>
              <a:ext cx="773850" cy="235676"/>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A-PPDU</a:t>
              </a:r>
              <a:endParaRPr lang="en-US" sz="1200" dirty="0">
                <a:latin typeface="Verdana" pitchFamily="34" charset="0"/>
                <a:cs typeface="Arial" pitchFamily="34" charset="0"/>
              </a:endParaRPr>
            </a:p>
          </p:txBody>
        </p:sp>
        <p:sp>
          <p:nvSpPr>
            <p:cNvPr id="38" name="AutoShape 4"/>
            <p:cNvSpPr>
              <a:spLocks noChangeArrowheads="1"/>
            </p:cNvSpPr>
            <p:nvPr/>
          </p:nvSpPr>
          <p:spPr bwMode="auto">
            <a:xfrm>
              <a:off x="7074750" y="5575331"/>
              <a:ext cx="773850" cy="235676"/>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A-PPDU</a:t>
              </a:r>
              <a:endParaRPr lang="en-US" sz="1200" dirty="0">
                <a:latin typeface="Verdana" pitchFamily="34" charset="0"/>
                <a:cs typeface="Arial" pitchFamily="34" charset="0"/>
              </a:endParaRPr>
            </a:p>
          </p:txBody>
        </p:sp>
        <p:sp>
          <p:nvSpPr>
            <p:cNvPr id="39" name="AutoShape 4"/>
            <p:cNvSpPr>
              <a:spLocks noChangeArrowheads="1"/>
            </p:cNvSpPr>
            <p:nvPr/>
          </p:nvSpPr>
          <p:spPr bwMode="auto">
            <a:xfrm>
              <a:off x="6298112" y="5575126"/>
              <a:ext cx="773850" cy="235676"/>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A-PPDU</a:t>
              </a:r>
              <a:endParaRPr lang="en-US" sz="1200" dirty="0">
                <a:latin typeface="Verdana" pitchFamily="34" charset="0"/>
                <a:cs typeface="Arial" pitchFamily="34" charset="0"/>
              </a:endParaRPr>
            </a:p>
          </p:txBody>
        </p:sp>
        <p:sp>
          <p:nvSpPr>
            <p:cNvPr id="40" name="AutoShape 4"/>
            <p:cNvSpPr>
              <a:spLocks noChangeArrowheads="1"/>
            </p:cNvSpPr>
            <p:nvPr/>
          </p:nvSpPr>
          <p:spPr bwMode="auto">
            <a:xfrm>
              <a:off x="8026213" y="4632481"/>
              <a:ext cx="283125" cy="231632"/>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BA</a:t>
              </a:r>
              <a:endParaRPr lang="en-US" sz="1200" dirty="0">
                <a:latin typeface="Verdana" pitchFamily="34" charset="0"/>
                <a:cs typeface="Arial" pitchFamily="34" charset="0"/>
              </a:endParaRPr>
            </a:p>
          </p:txBody>
        </p:sp>
        <p:cxnSp>
          <p:nvCxnSpPr>
            <p:cNvPr id="41" name="Straight Connector 40"/>
            <p:cNvCxnSpPr/>
            <p:nvPr/>
          </p:nvCxnSpPr>
          <p:spPr>
            <a:xfrm flipH="1">
              <a:off x="4286289" y="4692271"/>
              <a:ext cx="6113" cy="783845"/>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4085631" y="5007723"/>
              <a:ext cx="200658" cy="0"/>
            </a:xfrm>
            <a:prstGeom prst="straightConnector1">
              <a:avLst/>
            </a:prstGeom>
            <a:ln w="3175">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4073962" y="4702555"/>
              <a:ext cx="6113" cy="783845"/>
            </a:xfrm>
            <a:prstGeom prst="line">
              <a:avLst/>
            </a:prstGeom>
            <a:ln w="3175"/>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Frame Structure Discussions </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r>
              <a:rPr lang="en-US" dirty="0" smtClean="0"/>
              <a:t>Goals of 11ax Frame Structure </a:t>
            </a:r>
          </a:p>
          <a:p>
            <a:pPr lvl="1"/>
            <a:r>
              <a:rPr lang="en-US" dirty="0" smtClean="0"/>
              <a:t>Enable a new contention mechanism to improve the MAC and spectrum efficiency</a:t>
            </a:r>
          </a:p>
          <a:p>
            <a:pPr lvl="2"/>
            <a:r>
              <a:rPr lang="en-US" dirty="0" smtClean="0"/>
              <a:t>Reducing the medium wasted time during contention</a:t>
            </a:r>
          </a:p>
          <a:p>
            <a:pPr lvl="2"/>
            <a:r>
              <a:rPr lang="en-US" dirty="0" smtClean="0"/>
              <a:t>Reducing the possibility of transmission collision.</a:t>
            </a:r>
          </a:p>
          <a:p>
            <a:pPr lvl="2"/>
            <a:r>
              <a:rPr lang="en-US" dirty="0" smtClean="0"/>
              <a:t>Minimizing the overhead of preamble and transmission</a:t>
            </a:r>
          </a:p>
          <a:p>
            <a:pPr lvl="1"/>
            <a:r>
              <a:rPr lang="en-US" dirty="0" smtClean="0"/>
              <a:t>Define a special PHY frame for the contention request </a:t>
            </a:r>
          </a:p>
          <a:p>
            <a:pPr lvl="2"/>
            <a:r>
              <a:rPr lang="en-US" dirty="0" smtClean="0"/>
              <a:t>Allow multiple contentions at same time without collisions  </a:t>
            </a:r>
          </a:p>
          <a:p>
            <a:pPr lvl="2"/>
            <a:r>
              <a:rPr lang="en-US" dirty="0" smtClean="0"/>
              <a:t>Be able to fit into both indoor and outdoor scenario to improve the transmission robustness.</a:t>
            </a:r>
          </a:p>
          <a:p>
            <a:pPr lvl="1"/>
            <a:r>
              <a:rPr lang="en-US" dirty="0" smtClean="0"/>
              <a:t>Co-existence with legacy STAs</a:t>
            </a:r>
          </a:p>
          <a:p>
            <a:pPr lvl="2"/>
            <a:r>
              <a:rPr lang="en-US" dirty="0" smtClean="0"/>
              <a:t>Allow legacy STAs to perform CCA detection to be aware of the medium occupancy condition.</a:t>
            </a:r>
          </a:p>
          <a:p>
            <a:pPr lvl="2"/>
            <a:r>
              <a:rPr lang="en-US" dirty="0" smtClean="0"/>
              <a:t> Reuse the existing frequency and timing synchronization algorithm.</a:t>
            </a:r>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Frame Structure for CR/CA </a:t>
            </a:r>
            <a:endParaRPr lang="en-US" dirty="0"/>
          </a:p>
        </p:txBody>
      </p:sp>
      <p:sp>
        <p:nvSpPr>
          <p:cNvPr id="3" name="Content Placeholder 2"/>
          <p:cNvSpPr>
            <a:spLocks noGrp="1"/>
          </p:cNvSpPr>
          <p:nvPr>
            <p:ph idx="1"/>
          </p:nvPr>
        </p:nvSpPr>
        <p:spPr>
          <a:xfrm>
            <a:off x="381000" y="1447800"/>
            <a:ext cx="8153400" cy="3124200"/>
          </a:xfrm>
        </p:spPr>
        <p:txBody>
          <a:bodyPr lIns="91440" tIns="0" bIns="0"/>
          <a:lstStyle/>
          <a:p>
            <a:r>
              <a:rPr lang="en-US" dirty="0" smtClean="0"/>
              <a:t>Frame Structure for CR and CA </a:t>
            </a:r>
          </a:p>
          <a:p>
            <a:pPr lvl="1"/>
            <a:r>
              <a:rPr lang="en-US" sz="1800" dirty="0" smtClean="0"/>
              <a:t>CR frame </a:t>
            </a:r>
            <a:r>
              <a:rPr lang="en-US" sz="1800" b="0" dirty="0" smtClean="0"/>
              <a:t>is used for multiple STAs to contend the medium at the same time and allows  the AP to distinguish </a:t>
            </a:r>
            <a:r>
              <a:rPr lang="en-US" sz="1800" dirty="0" smtClean="0"/>
              <a:t>multiple requests</a:t>
            </a:r>
            <a:r>
              <a:rPr lang="en-US" sz="1800" b="0" dirty="0" smtClean="0"/>
              <a:t>. </a:t>
            </a:r>
          </a:p>
          <a:p>
            <a:pPr lvl="1"/>
            <a:r>
              <a:rPr lang="en-US" sz="1800" dirty="0" smtClean="0"/>
              <a:t>CA  frame is used for AP to send a grant information to the contending STAs.</a:t>
            </a:r>
            <a:endParaRPr lang="en-US" sz="1800" b="0" dirty="0" smtClean="0"/>
          </a:p>
          <a:p>
            <a:pPr lvl="1"/>
            <a:r>
              <a:rPr lang="en-US" sz="1800" b="0" dirty="0" smtClean="0"/>
              <a:t>L-STF, L-LTF and L-SIG: legacy fields backward compatible to IEEE 802.11</a:t>
            </a:r>
          </a:p>
          <a:p>
            <a:pPr lvl="2"/>
            <a:r>
              <a:rPr lang="en-US" dirty="0" smtClean="0"/>
              <a:t>This is the generic part of HEW PHY frame structure</a:t>
            </a:r>
            <a:endParaRPr lang="en-US" b="0" dirty="0" smtClean="0"/>
          </a:p>
          <a:p>
            <a:pPr lvl="1"/>
            <a:r>
              <a:rPr lang="en-US" sz="1800" b="0" dirty="0" smtClean="0"/>
              <a:t>HEW </a:t>
            </a:r>
            <a:r>
              <a:rPr lang="en-US" sz="1800" b="0" dirty="0" err="1" smtClean="0"/>
              <a:t>Zadoff</a:t>
            </a:r>
            <a:r>
              <a:rPr lang="en-US" sz="1800" b="0" dirty="0" smtClean="0"/>
              <a:t>-Chu Field (HE-ZCF): Used to improve </a:t>
            </a:r>
            <a:r>
              <a:rPr lang="en-US" sz="1800" b="0" dirty="0" err="1" smtClean="0"/>
              <a:t>mulitple</a:t>
            </a:r>
            <a:r>
              <a:rPr lang="en-US" sz="1800" b="0" dirty="0" smtClean="0"/>
              <a:t> </a:t>
            </a:r>
            <a:r>
              <a:rPr lang="en-US" sz="1800" dirty="0" smtClean="0"/>
              <a:t>access </a:t>
            </a:r>
            <a:r>
              <a:rPr lang="en-US" sz="1800" b="0" dirty="0" smtClean="0"/>
              <a:t>via allowing contention in the code domain. It contains a ZC sequence (ZC-SEQ) and Cyclic Prefix (CP).</a:t>
            </a:r>
            <a:endParaRPr lang="en-US" sz="18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grpSp>
        <p:nvGrpSpPr>
          <p:cNvPr id="36" name="Group 35"/>
          <p:cNvGrpSpPr/>
          <p:nvPr/>
        </p:nvGrpSpPr>
        <p:grpSpPr>
          <a:xfrm>
            <a:off x="1295400" y="4796135"/>
            <a:ext cx="6629400" cy="1528465"/>
            <a:chOff x="1295400" y="4724400"/>
            <a:chExt cx="6629400" cy="1528465"/>
          </a:xfrm>
        </p:grpSpPr>
        <p:sp>
          <p:nvSpPr>
            <p:cNvPr id="47" name="Rectangle 46"/>
            <p:cNvSpPr/>
            <p:nvPr/>
          </p:nvSpPr>
          <p:spPr bwMode="auto">
            <a:xfrm>
              <a:off x="3200400" y="4724400"/>
              <a:ext cx="9906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L-STF</a:t>
              </a:r>
              <a:endParaRPr kumimoji="0" lang="en-US" sz="1100" b="0" i="0" u="none" strike="noStrike" cap="none" normalizeH="0" baseline="0" dirty="0" smtClean="0">
                <a:ln>
                  <a:noFill/>
                </a:ln>
                <a:solidFill>
                  <a:schemeClr val="tx1"/>
                </a:solidFill>
                <a:effectLst/>
                <a:latin typeface="Times New Roman" pitchFamily="18" charset="0"/>
              </a:endParaRPr>
            </a:p>
          </p:txBody>
        </p:sp>
        <p:cxnSp>
          <p:nvCxnSpPr>
            <p:cNvPr id="49" name="Straight Arrow Connector 48"/>
            <p:cNvCxnSpPr/>
            <p:nvPr/>
          </p:nvCxnSpPr>
          <p:spPr bwMode="auto">
            <a:xfrm>
              <a:off x="3200400" y="5334000"/>
              <a:ext cx="990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50" name="Straight Connector 49"/>
            <p:cNvCxnSpPr/>
            <p:nvPr/>
          </p:nvCxnSpPr>
          <p:spPr bwMode="auto">
            <a:xfrm>
              <a:off x="3200400" y="50292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Straight Arrow Connector 50"/>
            <p:cNvCxnSpPr/>
            <p:nvPr/>
          </p:nvCxnSpPr>
          <p:spPr bwMode="auto">
            <a:xfrm>
              <a:off x="5181600" y="5334000"/>
              <a:ext cx="609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52" name="TextBox 51"/>
            <p:cNvSpPr txBox="1"/>
            <p:nvPr/>
          </p:nvSpPr>
          <p:spPr>
            <a:xfrm>
              <a:off x="3276600" y="5334000"/>
              <a:ext cx="838200" cy="276999"/>
            </a:xfrm>
            <a:prstGeom prst="rect">
              <a:avLst/>
            </a:prstGeom>
            <a:noFill/>
          </p:spPr>
          <p:txBody>
            <a:bodyPr wrap="square" rtlCol="0">
              <a:spAutoFit/>
            </a:bodyPr>
            <a:lstStyle/>
            <a:p>
              <a:pPr algn="ctr"/>
              <a:r>
                <a:rPr lang="en-US" dirty="0" smtClean="0"/>
                <a:t>2 </a:t>
              </a:r>
              <a:r>
                <a:rPr lang="en-US" dirty="0" err="1" smtClean="0"/>
                <a:t>symb</a:t>
              </a:r>
              <a:endParaRPr lang="en-US" dirty="0" smtClean="0"/>
            </a:p>
          </p:txBody>
        </p:sp>
        <p:sp>
          <p:nvSpPr>
            <p:cNvPr id="53" name="Rectangle 52"/>
            <p:cNvSpPr/>
            <p:nvPr/>
          </p:nvSpPr>
          <p:spPr bwMode="auto">
            <a:xfrm>
              <a:off x="4191000" y="4724400"/>
              <a:ext cx="9906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L-LTF</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4" name="Rectangle 53"/>
            <p:cNvSpPr/>
            <p:nvPr/>
          </p:nvSpPr>
          <p:spPr bwMode="auto">
            <a:xfrm>
              <a:off x="5181600" y="4724400"/>
              <a:ext cx="6096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L-SIG</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5" name="Rectangle 54"/>
            <p:cNvSpPr/>
            <p:nvPr/>
          </p:nvSpPr>
          <p:spPr bwMode="auto">
            <a:xfrm>
              <a:off x="5791200" y="4724400"/>
              <a:ext cx="2133600" cy="304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HE-ZCF</a:t>
              </a:r>
              <a:endParaRPr kumimoji="0" lang="en-US" sz="1100" b="0" i="0" u="none" strike="noStrike" cap="none" normalizeH="0" baseline="0" dirty="0" smtClean="0">
                <a:ln>
                  <a:noFill/>
                </a:ln>
                <a:solidFill>
                  <a:schemeClr val="tx1"/>
                </a:solidFill>
                <a:effectLst/>
                <a:latin typeface="Times New Roman" pitchFamily="18" charset="0"/>
              </a:endParaRPr>
            </a:p>
          </p:txBody>
        </p:sp>
        <p:cxnSp>
          <p:nvCxnSpPr>
            <p:cNvPr id="58" name="Straight Connector 57"/>
            <p:cNvCxnSpPr/>
            <p:nvPr/>
          </p:nvCxnSpPr>
          <p:spPr bwMode="auto">
            <a:xfrm>
              <a:off x="4191000" y="50292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p:nvPr/>
          </p:nvCxnSpPr>
          <p:spPr bwMode="auto">
            <a:xfrm>
              <a:off x="5181600" y="50292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Arrow Connector 59"/>
            <p:cNvCxnSpPr/>
            <p:nvPr/>
          </p:nvCxnSpPr>
          <p:spPr bwMode="auto">
            <a:xfrm>
              <a:off x="4191000" y="5334000"/>
              <a:ext cx="990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1" name="TextBox 60"/>
            <p:cNvSpPr txBox="1"/>
            <p:nvPr/>
          </p:nvSpPr>
          <p:spPr>
            <a:xfrm>
              <a:off x="4267200" y="5334000"/>
              <a:ext cx="838200" cy="276999"/>
            </a:xfrm>
            <a:prstGeom prst="rect">
              <a:avLst/>
            </a:prstGeom>
            <a:noFill/>
          </p:spPr>
          <p:txBody>
            <a:bodyPr wrap="square" rtlCol="0">
              <a:spAutoFit/>
            </a:bodyPr>
            <a:lstStyle/>
            <a:p>
              <a:pPr algn="ctr"/>
              <a:r>
                <a:rPr lang="en-US" dirty="0" smtClean="0"/>
                <a:t>2 </a:t>
              </a:r>
              <a:r>
                <a:rPr lang="en-US" dirty="0" err="1" smtClean="0"/>
                <a:t>symb</a:t>
              </a:r>
              <a:endParaRPr lang="en-US" dirty="0" smtClean="0"/>
            </a:p>
          </p:txBody>
        </p:sp>
        <p:cxnSp>
          <p:nvCxnSpPr>
            <p:cNvPr id="62" name="Straight Connector 61"/>
            <p:cNvCxnSpPr/>
            <p:nvPr/>
          </p:nvCxnSpPr>
          <p:spPr bwMode="auto">
            <a:xfrm>
              <a:off x="5791200" y="5029200"/>
              <a:ext cx="0" cy="914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3" name="TextBox 62"/>
            <p:cNvSpPr txBox="1"/>
            <p:nvPr/>
          </p:nvSpPr>
          <p:spPr>
            <a:xfrm>
              <a:off x="5105400" y="5334000"/>
              <a:ext cx="762000" cy="276999"/>
            </a:xfrm>
            <a:prstGeom prst="rect">
              <a:avLst/>
            </a:prstGeom>
            <a:noFill/>
          </p:spPr>
          <p:txBody>
            <a:bodyPr wrap="square" rtlCol="0">
              <a:spAutoFit/>
            </a:bodyPr>
            <a:lstStyle/>
            <a:p>
              <a:pPr algn="ctr"/>
              <a:r>
                <a:rPr lang="en-US" dirty="0" smtClean="0"/>
                <a:t>1 </a:t>
              </a:r>
              <a:r>
                <a:rPr lang="en-US" dirty="0" err="1" smtClean="0"/>
                <a:t>symb</a:t>
              </a:r>
              <a:endParaRPr lang="en-US" dirty="0" smtClean="0"/>
            </a:p>
          </p:txBody>
        </p:sp>
        <p:cxnSp>
          <p:nvCxnSpPr>
            <p:cNvPr id="64" name="Straight Arrow Connector 63"/>
            <p:cNvCxnSpPr/>
            <p:nvPr/>
          </p:nvCxnSpPr>
          <p:spPr bwMode="auto">
            <a:xfrm flipV="1">
              <a:off x="5791200" y="5332971"/>
              <a:ext cx="2133600" cy="102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5" name="TextBox 64"/>
            <p:cNvSpPr txBox="1"/>
            <p:nvPr/>
          </p:nvSpPr>
          <p:spPr>
            <a:xfrm>
              <a:off x="5867400" y="5366266"/>
              <a:ext cx="1981200" cy="276999"/>
            </a:xfrm>
            <a:prstGeom prst="rect">
              <a:avLst/>
            </a:prstGeom>
            <a:noFill/>
          </p:spPr>
          <p:txBody>
            <a:bodyPr wrap="square" rtlCol="0">
              <a:spAutoFit/>
            </a:bodyPr>
            <a:lstStyle/>
            <a:p>
              <a:pPr algn="ctr"/>
              <a:r>
                <a:rPr lang="en-US" dirty="0" smtClean="0">
                  <a:solidFill>
                    <a:srgbClr val="FF0000"/>
                  </a:solidFill>
                </a:rPr>
                <a:t>HE symbol </a:t>
              </a:r>
            </a:p>
          </p:txBody>
        </p:sp>
        <p:cxnSp>
          <p:nvCxnSpPr>
            <p:cNvPr id="66" name="Straight Connector 65"/>
            <p:cNvCxnSpPr>
              <a:endCxn id="24" idx="3"/>
            </p:cNvCxnSpPr>
            <p:nvPr/>
          </p:nvCxnSpPr>
          <p:spPr bwMode="auto">
            <a:xfrm>
              <a:off x="7924800" y="5029200"/>
              <a:ext cx="0" cy="107126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3" name="TextBox 72"/>
            <p:cNvSpPr txBox="1"/>
            <p:nvPr/>
          </p:nvSpPr>
          <p:spPr>
            <a:xfrm>
              <a:off x="1295400" y="4739045"/>
              <a:ext cx="1641668" cy="338554"/>
            </a:xfrm>
            <a:prstGeom prst="rect">
              <a:avLst/>
            </a:prstGeom>
            <a:noFill/>
          </p:spPr>
          <p:txBody>
            <a:bodyPr wrap="none" rtlCol="0">
              <a:spAutoFit/>
            </a:bodyPr>
            <a:lstStyle/>
            <a:p>
              <a:r>
                <a:rPr lang="en-US" sz="1600" b="1" dirty="0" smtClean="0"/>
                <a:t>802.11ax CR/CA</a:t>
              </a:r>
              <a:endParaRPr lang="en-US" sz="1600" b="1" dirty="0"/>
            </a:p>
          </p:txBody>
        </p:sp>
        <p:sp>
          <p:nvSpPr>
            <p:cNvPr id="24" name="Rectangle 23"/>
            <p:cNvSpPr/>
            <p:nvPr/>
          </p:nvSpPr>
          <p:spPr bwMode="auto">
            <a:xfrm>
              <a:off x="6248400" y="5948065"/>
              <a:ext cx="1676400" cy="304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ZC-SEQ</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25" name="Rectangle 24"/>
            <p:cNvSpPr/>
            <p:nvPr/>
          </p:nvSpPr>
          <p:spPr bwMode="auto">
            <a:xfrm>
              <a:off x="5791200" y="5948065"/>
              <a:ext cx="609600" cy="304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CP</a:t>
              </a:r>
              <a:endParaRPr kumimoji="0" lang="en-US" sz="1100" b="0" i="0" u="none" strike="noStrike" cap="none" normalizeH="0" baseline="0" dirty="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11ax PHY Frame Structure for CR/CA </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r>
              <a:rPr lang="en-US" dirty="0" smtClean="0"/>
              <a:t>Backward Compatibility and Co-Existence (1)</a:t>
            </a:r>
          </a:p>
          <a:p>
            <a:pPr lvl="1"/>
            <a:r>
              <a:rPr lang="en-US" b="0" dirty="0" smtClean="0"/>
              <a:t>L-STF and L-LTF: </a:t>
            </a:r>
          </a:p>
          <a:p>
            <a:pPr lvl="2"/>
            <a:r>
              <a:rPr lang="en-US" b="0" dirty="0" smtClean="0"/>
              <a:t>Those fields </a:t>
            </a:r>
            <a:r>
              <a:rPr lang="en-US" dirty="0" smtClean="0"/>
              <a:t>are to k</a:t>
            </a:r>
            <a:r>
              <a:rPr lang="en-US" b="0" dirty="0" smtClean="0"/>
              <a:t>eep the backward compatibility for legacy stations to sense the medium occupancy via CCA Carrier Sensing detection. If missing detection of those fields,  it would trigger the CCA- Energy Detection which is 20dB higher than CCA-CS.</a:t>
            </a:r>
          </a:p>
          <a:p>
            <a:pPr lvl="2"/>
            <a:r>
              <a:rPr lang="en-US" dirty="0" smtClean="0"/>
              <a:t>Used for the receiver to the timing and frequency synchronization with the transmitter. L-STF/L-LTF allows to re-use the existing </a:t>
            </a:r>
            <a:r>
              <a:rPr lang="en-US" b="0" dirty="0" smtClean="0"/>
              <a:t>frequency and timing synchronization algorithm.</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71049</TotalTime>
  <Words>1886</Words>
  <Application>Microsoft Office PowerPoint</Application>
  <PresentationFormat>On-screen Show (4:3)</PresentationFormat>
  <Paragraphs>266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1_Extend Submission Template</vt:lpstr>
      <vt:lpstr>802.11 TGax PHY Frame Structure Discussion for  Enabling New Contention Mechanism</vt:lpstr>
      <vt:lpstr>Abstract</vt:lpstr>
      <vt:lpstr>Background</vt:lpstr>
      <vt:lpstr>Background</vt:lpstr>
      <vt:lpstr>Background</vt:lpstr>
      <vt:lpstr>Background</vt:lpstr>
      <vt:lpstr>11ax PHY Frame Structure Discussions </vt:lpstr>
      <vt:lpstr>11ax PHY Frame Structure for CR/CA </vt:lpstr>
      <vt:lpstr>11ax PHY Frame Structure for CR/CA </vt:lpstr>
      <vt:lpstr>11ax PHY Frame Structure for CR/CA </vt:lpstr>
      <vt:lpstr>11ax PHY Frame Structure for CR/CA </vt:lpstr>
      <vt:lpstr>11ax PHY Numerology Discussion</vt:lpstr>
      <vt:lpstr>11ax PHY Numerology Discussion</vt:lpstr>
      <vt:lpstr>11ax PHY Numerology Discussion</vt:lpstr>
      <vt:lpstr>11ax PHY Numerology Discussion </vt:lpstr>
      <vt:lpstr>11ax PHY Numerology Discussion</vt:lpstr>
      <vt:lpstr>Conclusion</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2827</cp:revision>
  <cp:lastPrinted>1998-02-10T13:28:06Z</cp:lastPrinted>
  <dcterms:created xsi:type="dcterms:W3CDTF">2009-12-02T19:05:24Z</dcterms:created>
  <dcterms:modified xsi:type="dcterms:W3CDTF">2014-09-15T11:27:33Z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