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20"/>
  </p:notesMasterIdLst>
  <p:handoutMasterIdLst>
    <p:handoutMasterId r:id="rId21"/>
  </p:handoutMasterIdLst>
  <p:sldIdLst>
    <p:sldId id="529" r:id="rId2"/>
    <p:sldId id="514" r:id="rId3"/>
    <p:sldId id="571" r:id="rId4"/>
    <p:sldId id="617" r:id="rId5"/>
    <p:sldId id="618" r:id="rId6"/>
    <p:sldId id="615" r:id="rId7"/>
    <p:sldId id="593" r:id="rId8"/>
    <p:sldId id="595" r:id="rId9"/>
    <p:sldId id="596" r:id="rId10"/>
    <p:sldId id="597" r:id="rId11"/>
    <p:sldId id="614" r:id="rId12"/>
    <p:sldId id="613" r:id="rId13"/>
    <p:sldId id="591" r:id="rId14"/>
    <p:sldId id="603" r:id="rId15"/>
    <p:sldId id="602" r:id="rId16"/>
    <p:sldId id="604" r:id="rId17"/>
    <p:sldId id="616" r:id="rId18"/>
    <p:sldId id="548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3399FF"/>
    <a:srgbClr val="FFFF00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3" autoAdjust="0"/>
    <p:restoredTop sz="93567" autoAdjust="0"/>
  </p:normalViewPr>
  <p:slideViewPr>
    <p:cSldViewPr>
      <p:cViewPr varScale="1">
        <p:scale>
          <a:sx n="57" d="100"/>
          <a:sy n="57" d="100"/>
        </p:scale>
        <p:origin x="-56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8"/>
    </p:cViewPr>
  </p:sorterViewPr>
  <p:notesViewPr>
    <p:cSldViewPr>
      <p:cViewPr varScale="1">
        <p:scale>
          <a:sx n="59" d="100"/>
          <a:sy n="59" d="100"/>
        </p:scale>
        <p:origin x="-1632" y="-8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77375" y="240268"/>
            <a:ext cx="31435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802.11-14/1168r0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34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Sept 2014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934200" y="6477000"/>
            <a:ext cx="1743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 </a:t>
            </a:r>
            <a:r>
              <a:rPr lang="en-US" baseline="0" dirty="0" err="1" smtClean="0"/>
              <a:t>Yonggang</a:t>
            </a:r>
            <a:r>
              <a:rPr lang="en-US" baseline="0" dirty="0" smtClean="0"/>
              <a:t> Fang et. al. (ZTE)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/>
              <a:t>802.11 </a:t>
            </a:r>
            <a:r>
              <a:rPr lang="en-US" sz="2800" dirty="0" err="1" smtClean="0"/>
              <a:t>TGax</a:t>
            </a:r>
            <a:r>
              <a:rPr lang="en-US" sz="2800" dirty="0" smtClean="0"/>
              <a:t> PHY Frame Structure Discussion for </a:t>
            </a:r>
            <a:br>
              <a:rPr lang="en-US" sz="2800" dirty="0" smtClean="0"/>
            </a:br>
            <a:r>
              <a:rPr lang="en-US" sz="2800" dirty="0" smtClean="0"/>
              <a:t>Enabling New Contention Mechanism</a:t>
            </a:r>
            <a:endParaRPr lang="en-US" sz="2800" dirty="0" smtClean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2014-09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2667000"/>
          <a:ext cx="7924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2144486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ke.yao@zte.com.cn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lv.kaiying@zte.com.cn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11ax PHY Frame Structure for CR/CA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2895600"/>
          </a:xfrm>
        </p:spPr>
        <p:txBody>
          <a:bodyPr lIns="91440" tIns="0" bIns="0"/>
          <a:lstStyle/>
          <a:p>
            <a:r>
              <a:rPr lang="en-US" dirty="0" smtClean="0"/>
              <a:t>Backward Compatibility and Co-Existence (2)</a:t>
            </a:r>
          </a:p>
          <a:p>
            <a:pPr lvl="1"/>
            <a:r>
              <a:rPr lang="en-US" dirty="0" smtClean="0"/>
              <a:t>L-SIG field:</a:t>
            </a:r>
          </a:p>
          <a:p>
            <a:pPr lvl="2"/>
            <a:r>
              <a:rPr lang="en-US" dirty="0" smtClean="0"/>
              <a:t>Rate bits shall be set to “BPSK r=1/2” for CR/CA frame.</a:t>
            </a:r>
          </a:p>
          <a:p>
            <a:pPr lvl="2"/>
            <a:r>
              <a:rPr lang="en-US" dirty="0" smtClean="0"/>
              <a:t>Reserved bit shall be set to “1” to indicate CR/CA frame. </a:t>
            </a:r>
          </a:p>
          <a:p>
            <a:pPr lvl="2"/>
            <a:r>
              <a:rPr lang="en-US" dirty="0" smtClean="0"/>
              <a:t>Tail bits shall be set to “0”</a:t>
            </a:r>
          </a:p>
          <a:p>
            <a:pPr lvl="2"/>
            <a:r>
              <a:rPr lang="en-US" b="0" dirty="0" smtClean="0"/>
              <a:t>Length bits shall be set to L-SIG duration.</a:t>
            </a:r>
          </a:p>
          <a:p>
            <a:pPr lvl="3"/>
            <a:r>
              <a:rPr lang="en-US" dirty="0" smtClean="0"/>
              <a:t>L-SIG Duration in CR is to </a:t>
            </a:r>
            <a:r>
              <a:rPr lang="en-US" dirty="0" smtClean="0"/>
              <a:t>protect the </a:t>
            </a:r>
            <a:r>
              <a:rPr lang="en-US" dirty="0" smtClean="0"/>
              <a:t>transmission of CR and CA</a:t>
            </a:r>
          </a:p>
          <a:p>
            <a:pPr lvl="3"/>
            <a:r>
              <a:rPr lang="en-US" b="0" dirty="0" smtClean="0"/>
              <a:t>L-SIG Duration in CA is to protect the CA and following transmission</a:t>
            </a:r>
          </a:p>
          <a:p>
            <a:pPr lvl="2"/>
            <a:r>
              <a:rPr lang="en-US" dirty="0" smtClean="0"/>
              <a:t>All HEW STAs shall use the same settings in CR.  </a:t>
            </a:r>
          </a:p>
        </p:txBody>
      </p:sp>
      <p:grpSp>
        <p:nvGrpSpPr>
          <p:cNvPr id="4" name="Group 58"/>
          <p:cNvGrpSpPr/>
          <p:nvPr/>
        </p:nvGrpSpPr>
        <p:grpSpPr>
          <a:xfrm>
            <a:off x="914400" y="4572000"/>
            <a:ext cx="7239000" cy="1828800"/>
            <a:chOff x="304800" y="4495800"/>
            <a:chExt cx="7239000" cy="1828800"/>
          </a:xfrm>
        </p:grpSpPr>
        <p:grpSp>
          <p:nvGrpSpPr>
            <p:cNvPr id="5" name="Group 39"/>
            <p:cNvGrpSpPr/>
            <p:nvPr/>
          </p:nvGrpSpPr>
          <p:grpSpPr>
            <a:xfrm>
              <a:off x="304800" y="4495800"/>
              <a:ext cx="2895600" cy="304800"/>
              <a:chOff x="1066800" y="5410200"/>
              <a:chExt cx="2895600" cy="304800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1066800" y="5410200"/>
                <a:ext cx="5334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Rate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800" dirty="0" smtClean="0"/>
                  <a:t>(4bits)</a:t>
                </a:r>
                <a:endPara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1600200" y="5410200"/>
                <a:ext cx="4572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Rsvd</a:t>
                </a:r>
                <a:endPara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800" dirty="0" smtClean="0"/>
                  <a:t>(1bit)</a:t>
                </a:r>
                <a:endPara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2057400" y="5410200"/>
                <a:ext cx="9906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800" dirty="0" smtClean="0"/>
                  <a:t>Length</a:t>
                </a:r>
                <a:endPara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800" dirty="0" smtClean="0"/>
                  <a:t>(12bits)</a:t>
                </a:r>
                <a:endPara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3048000" y="5410200"/>
                <a:ext cx="4572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800" dirty="0" smtClean="0"/>
                  <a:t>P</a:t>
                </a:r>
                <a:endPara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800" dirty="0" smtClean="0"/>
                  <a:t>(1bit)</a:t>
                </a:r>
                <a:endPara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3505200" y="5410200"/>
                <a:ext cx="4572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800" dirty="0" smtClean="0"/>
                  <a:t>Tail</a:t>
                </a:r>
                <a:endPara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800" dirty="0" smtClean="0"/>
                  <a:t>(6bits)</a:t>
                </a:r>
                <a:endParaRPr kumimoji="0" 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41" name="Rectangle 40"/>
            <p:cNvSpPr/>
            <p:nvPr/>
          </p:nvSpPr>
          <p:spPr bwMode="auto">
            <a:xfrm>
              <a:off x="304800" y="5181600"/>
              <a:ext cx="685800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L-STF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990600" y="5181600"/>
              <a:ext cx="685800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L-LTF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676400" y="5181600"/>
              <a:ext cx="609600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L-SIG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286000" y="5181600"/>
              <a:ext cx="1219200" cy="304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HE-ZCF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419600" y="5638800"/>
              <a:ext cx="685800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L-STF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105400" y="5638800"/>
              <a:ext cx="685800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L-LTF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5791200" y="5638800"/>
              <a:ext cx="609600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L-SIG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400800" y="5638800"/>
              <a:ext cx="1143000" cy="304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HE-ZCF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304800" y="4800600"/>
              <a:ext cx="137160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2286000" y="4800600"/>
              <a:ext cx="91440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3505200" y="5029200"/>
              <a:ext cx="0" cy="990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4419600" y="5029200"/>
              <a:ext cx="0" cy="990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3505200" y="5791200"/>
              <a:ext cx="914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3657600" y="5514201"/>
              <a:ext cx="6495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HE IFS</a:t>
              </a:r>
              <a:endParaRPr lang="en-US" dirty="0"/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>
              <a:off x="2286000" y="50292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>
              <a:stCxn id="56" idx="3"/>
            </p:cNvCxnSpPr>
            <p:nvPr/>
          </p:nvCxnSpPr>
          <p:spPr bwMode="auto">
            <a:xfrm>
              <a:off x="7543800" y="5791200"/>
              <a:ext cx="0" cy="533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2286000" y="6248400"/>
              <a:ext cx="5257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lgDash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4169899" y="6019800"/>
              <a:ext cx="15103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L-SIG Duration (CR)</a:t>
              </a:r>
              <a:endParaRPr lang="en-U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11ax PHY Frame Structure for CR/CA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4953000"/>
          </a:xfrm>
        </p:spPr>
        <p:txBody>
          <a:bodyPr lIns="91440" tIns="0" bIns="0"/>
          <a:lstStyle/>
          <a:p>
            <a:r>
              <a:rPr lang="en-US" dirty="0" smtClean="0"/>
              <a:t>Discussion  </a:t>
            </a:r>
          </a:p>
          <a:p>
            <a:pPr lvl="1"/>
            <a:r>
              <a:rPr lang="en-US" dirty="0" smtClean="0"/>
              <a:t>Since all HEW </a:t>
            </a:r>
            <a:r>
              <a:rPr lang="en-US" dirty="0" smtClean="0"/>
              <a:t>STAs </a:t>
            </a:r>
            <a:r>
              <a:rPr lang="en-US" dirty="0" smtClean="0"/>
              <a:t>use the same setting in L-SIG of CR frame during the contention, </a:t>
            </a:r>
            <a:r>
              <a:rPr lang="en-US" dirty="0" smtClean="0"/>
              <a:t>L-STF/L-LTF/L-SIG </a:t>
            </a:r>
            <a:r>
              <a:rPr lang="en-US" dirty="0" smtClean="0"/>
              <a:t>signal sent from multiple stations could be viewed as multi-path from a single source.</a:t>
            </a:r>
          </a:p>
          <a:p>
            <a:pPr lvl="1"/>
            <a:endParaRPr lang="en-US" dirty="0" smtClean="0"/>
          </a:p>
          <a:p>
            <a:pPr lvl="1"/>
            <a:r>
              <a:rPr lang="en-US" b="0" dirty="0" smtClean="0"/>
              <a:t>Assuming </a:t>
            </a:r>
            <a:r>
              <a:rPr lang="en-US" b="0" dirty="0" smtClean="0"/>
              <a:t>that STAs have synchronized </a:t>
            </a:r>
            <a:r>
              <a:rPr lang="en-US" b="0" dirty="0" smtClean="0"/>
              <a:t>to AP based on AP’s DL </a:t>
            </a:r>
            <a:r>
              <a:rPr lang="en-US" b="0" dirty="0" smtClean="0"/>
              <a:t>frame,  </a:t>
            </a:r>
            <a:r>
              <a:rPr lang="en-US" dirty="0" smtClean="0"/>
              <a:t>i</a:t>
            </a:r>
            <a:r>
              <a:rPr lang="en-US" b="0" dirty="0" smtClean="0"/>
              <a:t>f </a:t>
            </a:r>
            <a:r>
              <a:rPr lang="en-US" dirty="0" smtClean="0"/>
              <a:t>the timing and frequency alignment of </a:t>
            </a:r>
            <a:r>
              <a:rPr lang="en-US" b="0" dirty="0" smtClean="0"/>
              <a:t>STAs to AP is within a certain threshold, the AP and other nearby STAs (including legacy) could be able to synchronize with CR frame </a:t>
            </a:r>
            <a:r>
              <a:rPr lang="en-US" dirty="0" smtClean="0"/>
              <a:t>transmission and decode </a:t>
            </a:r>
            <a:r>
              <a:rPr lang="en-US" b="0" dirty="0" smtClean="0"/>
              <a:t>the L-SIG.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Therefore the L-STF/L-LTF/L-SIG in the new PHY frame structure could support</a:t>
            </a:r>
            <a:r>
              <a:rPr lang="en-US" b="0" dirty="0" smtClean="0"/>
              <a:t> simultaneous transmissions from different STAs without </a:t>
            </a:r>
            <a:r>
              <a:rPr lang="en-US" b="0" dirty="0" smtClean="0"/>
              <a:t>self interference and can be </a:t>
            </a:r>
            <a:r>
              <a:rPr lang="en-US" b="0" dirty="0" smtClean="0"/>
              <a:t>detected by 3</a:t>
            </a:r>
            <a:r>
              <a:rPr lang="en-US" b="0" baseline="30000" dirty="0" smtClean="0"/>
              <a:t>rd</a:t>
            </a:r>
            <a:r>
              <a:rPr lang="en-US" b="0" dirty="0" smtClean="0"/>
              <a:t> part STAs.</a:t>
            </a:r>
          </a:p>
        </p:txBody>
      </p: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11ax PHY Numerology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3352800"/>
          </a:xfrm>
        </p:spPr>
        <p:txBody>
          <a:bodyPr lIns="91440" tIns="0" bIns="0"/>
          <a:lstStyle/>
          <a:p>
            <a:r>
              <a:rPr lang="en-US" dirty="0" smtClean="0"/>
              <a:t>FFT Size   </a:t>
            </a:r>
          </a:p>
          <a:p>
            <a:pPr lvl="1"/>
            <a:r>
              <a:rPr lang="en-US" dirty="0" smtClean="0"/>
              <a:t>The current 802.11 uses 64 FFT in 20MHz bandwidth</a:t>
            </a:r>
          </a:p>
          <a:p>
            <a:pPr lvl="2"/>
            <a:r>
              <a:rPr lang="en-US" dirty="0" smtClean="0"/>
              <a:t>Subcarrier Spacing:  20MHz / 64 = 312.5KHz  </a:t>
            </a:r>
          </a:p>
          <a:p>
            <a:pPr lvl="2"/>
            <a:r>
              <a:rPr lang="en-US" dirty="0" smtClean="0"/>
              <a:t>The DFT duration and CP of OFDM symbol is 3.2us and 0.8us respectively.</a:t>
            </a:r>
          </a:p>
          <a:p>
            <a:r>
              <a:rPr lang="en-US" dirty="0" smtClean="0"/>
              <a:t>Channel Model for Outdoor </a:t>
            </a:r>
          </a:p>
          <a:p>
            <a:pPr lvl="1"/>
            <a:r>
              <a:rPr lang="en-US" sz="1800" dirty="0" smtClean="0"/>
              <a:t>Three channel models are considered for WLAN outdoor scenario [7]: </a:t>
            </a:r>
          </a:p>
          <a:p>
            <a:pPr lvl="2"/>
            <a:r>
              <a:rPr lang="en-US" sz="1600" dirty="0" smtClean="0"/>
              <a:t>IEEE 802.11 Channel model F [5], </a:t>
            </a:r>
            <a:r>
              <a:rPr lang="en-US" sz="1600" dirty="0" err="1" smtClean="0"/>
              <a:t>UMi</a:t>
            </a:r>
            <a:r>
              <a:rPr lang="en-US" sz="1600" dirty="0" smtClean="0"/>
              <a:t> and </a:t>
            </a:r>
            <a:r>
              <a:rPr lang="en-US" sz="1600" dirty="0" err="1" smtClean="0"/>
              <a:t>UMa</a:t>
            </a:r>
            <a:r>
              <a:rPr lang="en-US" sz="1600" dirty="0" smtClean="0"/>
              <a:t> channel models [6] </a:t>
            </a:r>
          </a:p>
          <a:p>
            <a:pPr lvl="1"/>
            <a:r>
              <a:rPr lang="en-US" sz="1800" dirty="0" smtClean="0"/>
              <a:t>The current CP (0.8 us) defined in current IEEE 802.11ac spec [8] may not be  long enough to cover the maximum delay spread in outdoor case. 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4876800"/>
          <a:ext cx="74676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511"/>
                <a:gridCol w="1382889"/>
                <a:gridCol w="2489200"/>
              </a:tblGrid>
              <a:tr h="24765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RMS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Max Delay Spread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IEEE 802.11 model</a:t>
                      </a:r>
                      <a:r>
                        <a:rPr lang="en-US" sz="1600" baseline="0" dirty="0" smtClean="0"/>
                        <a:t> F (NLOS) [5]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150ns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1050ns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UMi</a:t>
                      </a:r>
                      <a:r>
                        <a:rPr lang="en-US" sz="1600" dirty="0" smtClean="0"/>
                        <a:t> (NLOS) [6]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129ns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615ns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UMa</a:t>
                      </a:r>
                      <a:r>
                        <a:rPr lang="en-US" sz="1600" dirty="0" smtClean="0"/>
                        <a:t> (NLOS) [6]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363ns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1845ns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11ax PHY Numerology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5029200"/>
          </a:xfrm>
        </p:spPr>
        <p:txBody>
          <a:bodyPr lIns="91440" tIns="0" bIns="0"/>
          <a:lstStyle/>
          <a:p>
            <a:r>
              <a:rPr lang="en-US" dirty="0" smtClean="0"/>
              <a:t>HEW PHY Numerology</a:t>
            </a:r>
          </a:p>
          <a:p>
            <a:pPr lvl="1"/>
            <a:r>
              <a:rPr lang="en-US" sz="1800" dirty="0" smtClean="0"/>
              <a:t>To make link more robust in the outdoor case, it might need to increase CP.  But </a:t>
            </a:r>
            <a:r>
              <a:rPr lang="en-US" sz="1800" dirty="0" smtClean="0"/>
              <a:t>increasing CP length </a:t>
            </a:r>
            <a:r>
              <a:rPr lang="en-US" sz="1800" dirty="0" smtClean="0"/>
              <a:t>without </a:t>
            </a:r>
            <a:r>
              <a:rPr lang="en-US" sz="1800" dirty="0" smtClean="0"/>
              <a:t>changing </a:t>
            </a:r>
            <a:r>
              <a:rPr lang="en-US" sz="1800" dirty="0" smtClean="0"/>
              <a:t>the FFT size (i.e. keep the same symbol duration) would cause the degradation of efficiency.</a:t>
            </a:r>
          </a:p>
          <a:p>
            <a:pPr lvl="1"/>
            <a:r>
              <a:rPr lang="en-US" sz="1800" dirty="0" smtClean="0"/>
              <a:t>[9], [10] analyzed different options of new PHY numerology</a:t>
            </a:r>
          </a:p>
          <a:p>
            <a:pPr lvl="2"/>
            <a:r>
              <a:rPr lang="en-US" sz="1600" dirty="0" smtClean="0"/>
              <a:t>FFT size:  2x (128); 4x (256) or 8x (512)</a:t>
            </a:r>
          </a:p>
          <a:p>
            <a:pPr lvl="2"/>
            <a:r>
              <a:rPr lang="en-US" sz="1600" dirty="0" smtClean="0"/>
              <a:t>CP lengths:  0.4us, 0.8us, 1.6us, or 3.2us </a:t>
            </a:r>
          </a:p>
          <a:p>
            <a:pPr lvl="1"/>
            <a:r>
              <a:rPr lang="en-US" sz="1800" dirty="0" smtClean="0"/>
              <a:t>It shows the performance at difference FFT sizes</a:t>
            </a:r>
          </a:p>
          <a:p>
            <a:pPr lvl="2"/>
            <a:r>
              <a:rPr lang="en-US" sz="1600" dirty="0" smtClean="0"/>
              <a:t>0.8us CP is not secure for the robustness of outdoor case</a:t>
            </a:r>
          </a:p>
          <a:p>
            <a:pPr lvl="2"/>
            <a:r>
              <a:rPr lang="en-US" sz="1600" dirty="0" smtClean="0"/>
              <a:t>The compensation of carrier frequency offset is well performed up to 500KHz at CP = 0.8us for 4x FFT size.</a:t>
            </a:r>
          </a:p>
          <a:p>
            <a:pPr lvl="1"/>
            <a:r>
              <a:rPr lang="en-US" sz="1800" dirty="0" smtClean="0"/>
              <a:t>It suggests HEW FFT size  = 4x 64 = 256.</a:t>
            </a:r>
          </a:p>
          <a:p>
            <a:pPr lvl="2"/>
            <a:r>
              <a:rPr lang="en-US" sz="1600" dirty="0" smtClean="0"/>
              <a:t>HEW Subcarrier Spacing:  20MHz / 256 = 78.125KHz. </a:t>
            </a:r>
          </a:p>
          <a:p>
            <a:pPr lvl="2"/>
            <a:r>
              <a:rPr lang="en-US" sz="1600" dirty="0" smtClean="0"/>
              <a:t>HEW DFT length TDFT: 1 / 78.125 = 12.8us</a:t>
            </a:r>
          </a:p>
          <a:p>
            <a:pPr lvl="2"/>
            <a:r>
              <a:rPr lang="en-US" sz="1600" dirty="0" smtClean="0"/>
              <a:t>HEW CP length:  TCP = 1/32, 1/16, 1/ 8 or ¼ x TDFT  = 0.4us, 0.8us, 1.6us or 3.2</a:t>
            </a:r>
          </a:p>
          <a:p>
            <a:pPr lvl="2"/>
            <a:r>
              <a:rPr lang="en-US" sz="1600" dirty="0" smtClean="0"/>
              <a:t>HEW symbol length:  12.8us + 0.4 (or 0.8, 1.6 or 3.2)us = 13.2us … </a:t>
            </a:r>
          </a:p>
          <a:p>
            <a:pPr lvl="1"/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11ax PHY Numerology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5029200"/>
          </a:xfrm>
        </p:spPr>
        <p:txBody>
          <a:bodyPr lIns="91440" tIns="0" bIns="0"/>
          <a:lstStyle/>
          <a:p>
            <a:pPr marL="342900" lvl="1" indent="-342900">
              <a:buChar char="•"/>
            </a:pPr>
            <a:r>
              <a:rPr lang="en-US" sz="2400" b="1" dirty="0" err="1" smtClean="0">
                <a:ea typeface="+mn-ea"/>
              </a:rPr>
              <a:t>Zadoff</a:t>
            </a:r>
            <a:r>
              <a:rPr lang="en-US" sz="2400" b="1" dirty="0" smtClean="0">
                <a:ea typeface="+mn-ea"/>
              </a:rPr>
              <a:t>-Chu Sequence </a:t>
            </a:r>
          </a:p>
          <a:p>
            <a:pPr marL="685800" lvl="2" indent="-342900"/>
            <a:r>
              <a:rPr lang="en-US" sz="2000" dirty="0" smtClean="0"/>
              <a:t>The </a:t>
            </a:r>
            <a:r>
              <a:rPr lang="en-US" sz="2000" dirty="0" err="1" smtClean="0"/>
              <a:t>u</a:t>
            </a:r>
            <a:r>
              <a:rPr lang="en-US" sz="2000" baseline="30000" dirty="0" err="1" smtClean="0"/>
              <a:t>th</a:t>
            </a:r>
            <a:r>
              <a:rPr lang="en-US" sz="2000" dirty="0" smtClean="0"/>
              <a:t> root </a:t>
            </a:r>
            <a:r>
              <a:rPr lang="en-US" sz="2000" dirty="0" err="1" smtClean="0"/>
              <a:t>Zadoff</a:t>
            </a:r>
            <a:r>
              <a:rPr lang="en-US" sz="2000" dirty="0" smtClean="0"/>
              <a:t>-Chu Sequence is </a:t>
            </a:r>
            <a:r>
              <a:rPr lang="en-US" sz="2000" dirty="0" smtClean="0"/>
              <a:t>defined as</a:t>
            </a:r>
            <a:endParaRPr lang="en-US" sz="2000" dirty="0" smtClean="0"/>
          </a:p>
          <a:p>
            <a:pPr marL="685800" lvl="2" indent="-342900"/>
            <a:endParaRPr lang="en-US" sz="2000" dirty="0" smtClean="0"/>
          </a:p>
          <a:p>
            <a:pPr marL="685800" lvl="2" indent="-342900">
              <a:buNone/>
            </a:pPr>
            <a:endParaRPr lang="en-US" sz="2000" dirty="0" smtClean="0"/>
          </a:p>
          <a:p>
            <a:pPr marL="685800" lvl="2" indent="-342900"/>
            <a:r>
              <a:rPr lang="en-US" sz="2000" dirty="0" smtClean="0"/>
              <a:t>where N</a:t>
            </a:r>
            <a:r>
              <a:rPr lang="en-US" sz="2000" baseline="-25000" dirty="0" smtClean="0"/>
              <a:t>ZC</a:t>
            </a:r>
            <a:r>
              <a:rPr lang="en-US" sz="2000" dirty="0" smtClean="0"/>
              <a:t> is the length of </a:t>
            </a:r>
            <a:r>
              <a:rPr lang="en-US" sz="2000" dirty="0" err="1" smtClean="0"/>
              <a:t>Zadoff</a:t>
            </a:r>
            <a:r>
              <a:rPr lang="en-US" sz="2000" dirty="0" smtClean="0"/>
              <a:t>-Chu sequence, 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SC </a:t>
            </a:r>
            <a:r>
              <a:rPr lang="en-US" sz="2000" dirty="0" smtClean="0"/>
              <a:t>is t</a:t>
            </a:r>
            <a:r>
              <a:rPr lang="en-US" sz="2000" dirty="0" smtClean="0"/>
              <a:t>he </a:t>
            </a:r>
            <a:r>
              <a:rPr lang="en-US" sz="2000" dirty="0" smtClean="0"/>
              <a:t>number </a:t>
            </a:r>
            <a:r>
              <a:rPr lang="en-US" sz="2000" smtClean="0"/>
              <a:t>of </a:t>
            </a:r>
            <a:r>
              <a:rPr lang="en-US" sz="2000" smtClean="0"/>
              <a:t>Subcarrier, (N</a:t>
            </a:r>
            <a:r>
              <a:rPr lang="en-US" sz="2000" baseline="-25000" smtClean="0"/>
              <a:t>ZC </a:t>
            </a:r>
            <a:r>
              <a:rPr lang="en-US" sz="2000" smtClean="0"/>
              <a:t> &lt; N</a:t>
            </a:r>
            <a:r>
              <a:rPr lang="en-US" sz="2000" baseline="-25000" smtClean="0"/>
              <a:t>SC </a:t>
            </a:r>
            <a:r>
              <a:rPr lang="en-US" sz="2000" smtClean="0"/>
              <a:t>)</a:t>
            </a:r>
            <a:r>
              <a:rPr lang="en-US" sz="2000" baseline="-25000" smtClean="0"/>
              <a:t> </a:t>
            </a:r>
            <a:endParaRPr lang="en-US" sz="2000" dirty="0" smtClean="0"/>
          </a:p>
          <a:p>
            <a:pPr marL="1028700" lvl="3" indent="-342900"/>
            <a:endParaRPr lang="en-US" sz="1800" dirty="0" smtClean="0">
              <a:solidFill>
                <a:srgbClr val="FF0000"/>
              </a:solidFill>
            </a:endParaRPr>
          </a:p>
          <a:p>
            <a:pPr marL="685800" lvl="2" indent="-342900"/>
            <a:r>
              <a:rPr lang="en-US" sz="2000" dirty="0" smtClean="0"/>
              <a:t>From the root </a:t>
            </a:r>
            <a:r>
              <a:rPr lang="en-US" sz="2000" dirty="0" err="1" smtClean="0"/>
              <a:t>Zadoff</a:t>
            </a:r>
            <a:r>
              <a:rPr lang="en-US" sz="2000" dirty="0" smtClean="0"/>
              <a:t>-Chu sequence, the Contention Request frames with zero correlation of length N</a:t>
            </a:r>
            <a:r>
              <a:rPr lang="en-US" sz="2000" baseline="-25000" dirty="0" smtClean="0"/>
              <a:t>CS</a:t>
            </a:r>
            <a:r>
              <a:rPr lang="en-US" sz="2000" dirty="0" smtClean="0"/>
              <a:t> – 1 are defined by cyclic shifts</a:t>
            </a:r>
          </a:p>
          <a:p>
            <a:pPr marL="1028700" lvl="3" indent="-342900"/>
            <a:endParaRPr lang="en-US" sz="2000" dirty="0" smtClean="0"/>
          </a:p>
          <a:p>
            <a:pPr marL="1028700" lvl="3" indent="-342900"/>
            <a:endParaRPr lang="en-US" sz="2000" dirty="0" smtClean="0"/>
          </a:p>
          <a:p>
            <a:pPr marL="1028700" lvl="3" indent="-342900"/>
            <a:r>
              <a:rPr lang="en-US" sz="2000" dirty="0" smtClean="0"/>
              <a:t>where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v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is the cyclic shift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209800"/>
            <a:ext cx="386503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5271" y="4667250"/>
            <a:ext cx="3350729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11ax PHY Numerology 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4572000"/>
          </a:xfrm>
        </p:spPr>
        <p:txBody>
          <a:bodyPr lIns="91440" tIns="0" bIns="0"/>
          <a:lstStyle/>
          <a:p>
            <a:r>
              <a:rPr lang="en-US" dirty="0" err="1" smtClean="0"/>
              <a:t>Zadoff</a:t>
            </a:r>
            <a:r>
              <a:rPr lang="en-US" dirty="0" smtClean="0"/>
              <a:t>-Chu Sequence Numerology </a:t>
            </a:r>
          </a:p>
          <a:p>
            <a:pPr lvl="1"/>
            <a:r>
              <a:rPr lang="en-US" dirty="0" smtClean="0"/>
              <a:t>FFT size N</a:t>
            </a:r>
            <a:r>
              <a:rPr lang="en-US" baseline="-25000" dirty="0" smtClean="0"/>
              <a:t>SC</a:t>
            </a:r>
            <a:r>
              <a:rPr lang="en-US" dirty="0" smtClean="0"/>
              <a:t> also impacts the number of available </a:t>
            </a:r>
            <a:r>
              <a:rPr lang="en-US" dirty="0" err="1" smtClean="0"/>
              <a:t>Zadoff</a:t>
            </a:r>
            <a:r>
              <a:rPr lang="en-US" dirty="0" smtClean="0"/>
              <a:t>-Chu sequences N</a:t>
            </a:r>
            <a:r>
              <a:rPr lang="en-US" baseline="-25000" dirty="0" smtClean="0"/>
              <a:t>ZC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In LTE, it uses 1.25kHz subcarrier spacing in RACH for small cell and 7.5kHz subcarrier spacing for large cell,  which supports 139 and 839 ZC </a:t>
            </a:r>
            <a:r>
              <a:rPr lang="en-US" dirty="0" smtClean="0"/>
              <a:t>sequences respectively. </a:t>
            </a:r>
            <a:endParaRPr lang="en-US" b="1" dirty="0" smtClean="0"/>
          </a:p>
          <a:p>
            <a:pPr lvl="1"/>
            <a:r>
              <a:rPr lang="en-US" dirty="0" smtClean="0"/>
              <a:t>For 256 FFT, we may choose numerology for CR/CA</a:t>
            </a:r>
            <a:endParaRPr lang="en-US" baseline="-25000" dirty="0" smtClean="0"/>
          </a:p>
          <a:p>
            <a:pPr lvl="2"/>
            <a:r>
              <a:rPr lang="en-US" dirty="0" smtClean="0"/>
              <a:t>N</a:t>
            </a:r>
            <a:r>
              <a:rPr lang="en-US" baseline="-25000" dirty="0" smtClean="0"/>
              <a:t>ZC </a:t>
            </a:r>
            <a:r>
              <a:rPr lang="en-US" dirty="0" smtClean="0"/>
              <a:t>= the prime number (&lt;=251) </a:t>
            </a:r>
          </a:p>
          <a:p>
            <a:pPr lvl="2"/>
            <a:r>
              <a:rPr lang="en-US" dirty="0" err="1" smtClean="0"/>
              <a:t>Zadoff</a:t>
            </a:r>
            <a:r>
              <a:rPr lang="en-US" dirty="0" smtClean="0"/>
              <a:t>-Chu Sequence time:  T</a:t>
            </a:r>
            <a:r>
              <a:rPr lang="en-US" baseline="-25000" dirty="0" smtClean="0"/>
              <a:t>SEQ</a:t>
            </a:r>
            <a:r>
              <a:rPr lang="en-US" dirty="0" smtClean="0"/>
              <a:t>  =  T</a:t>
            </a:r>
            <a:r>
              <a:rPr lang="en-US" baseline="-25000" dirty="0" smtClean="0"/>
              <a:t>DFT</a:t>
            </a:r>
            <a:r>
              <a:rPr lang="en-US" dirty="0" smtClean="0"/>
              <a:t> = 12.8us</a:t>
            </a:r>
          </a:p>
          <a:p>
            <a:pPr lvl="2"/>
            <a:r>
              <a:rPr lang="en-US" dirty="0" err="1" smtClean="0"/>
              <a:t>Zadoff</a:t>
            </a:r>
            <a:r>
              <a:rPr lang="en-US" dirty="0" smtClean="0"/>
              <a:t>-Chu CP time:  T</a:t>
            </a:r>
            <a:r>
              <a:rPr lang="en-US" baseline="-25000" dirty="0" smtClean="0"/>
              <a:t>CP</a:t>
            </a:r>
            <a:r>
              <a:rPr lang="en-US" dirty="0" smtClean="0"/>
              <a:t>  =  1/8 x T</a:t>
            </a:r>
            <a:r>
              <a:rPr lang="en-US" baseline="-25000" dirty="0" smtClean="0"/>
              <a:t>SEQ </a:t>
            </a:r>
            <a:r>
              <a:rPr lang="en-US" dirty="0" smtClean="0"/>
              <a:t>= 1.6us</a:t>
            </a:r>
          </a:p>
          <a:p>
            <a:pPr lvl="2"/>
            <a:r>
              <a:rPr lang="en-US" dirty="0" err="1" smtClean="0"/>
              <a:t>Zadoff</a:t>
            </a:r>
            <a:r>
              <a:rPr lang="en-US" dirty="0" smtClean="0"/>
              <a:t>-Chu C symbol time =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symb</a:t>
            </a:r>
            <a:r>
              <a:rPr lang="en-US" dirty="0" smtClean="0"/>
              <a:t> = T</a:t>
            </a:r>
            <a:r>
              <a:rPr lang="en-US" baseline="-25000" dirty="0" smtClean="0"/>
              <a:t>SEQ  </a:t>
            </a:r>
            <a:r>
              <a:rPr lang="en-US" dirty="0" smtClean="0"/>
              <a:t>+ T</a:t>
            </a:r>
            <a:r>
              <a:rPr lang="en-US" baseline="-25000" dirty="0" smtClean="0"/>
              <a:t>CP</a:t>
            </a:r>
            <a:r>
              <a:rPr lang="en-US" dirty="0" smtClean="0"/>
              <a:t> = 14.4us</a:t>
            </a:r>
          </a:p>
          <a:p>
            <a:pPr lvl="3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11ax PHY Numerology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3352800"/>
          </a:xfrm>
        </p:spPr>
        <p:txBody>
          <a:bodyPr lIns="91440" tIns="0" bIns="0"/>
          <a:lstStyle/>
          <a:p>
            <a:pPr marL="342900" lvl="1" indent="-342900">
              <a:buChar char="•"/>
            </a:pPr>
            <a:r>
              <a:rPr lang="en-US" sz="2400" b="1" dirty="0" err="1" smtClean="0">
                <a:ea typeface="+mn-ea"/>
              </a:rPr>
              <a:t>Zadoff</a:t>
            </a:r>
            <a:r>
              <a:rPr lang="en-US" sz="2400" b="1" dirty="0" smtClean="0">
                <a:ea typeface="+mn-ea"/>
              </a:rPr>
              <a:t>-Chu Sequence Numerology</a:t>
            </a:r>
          </a:p>
          <a:p>
            <a:pPr marL="685800" lvl="2" indent="-342900"/>
            <a:r>
              <a:rPr lang="en-US" sz="2000" dirty="0" smtClean="0"/>
              <a:t>Cyclic Shift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v</a:t>
            </a:r>
            <a:endParaRPr lang="en-US" sz="2000" baseline="-25000" dirty="0" smtClean="0"/>
          </a:p>
          <a:p>
            <a:pPr marL="1028700" lvl="3" indent="-342900"/>
            <a:r>
              <a:rPr lang="en-US" sz="1800" dirty="0" err="1" smtClean="0"/>
              <a:t>C</a:t>
            </a:r>
            <a:r>
              <a:rPr lang="en-US" sz="1800" baseline="-25000" dirty="0" err="1" smtClean="0"/>
              <a:t>v</a:t>
            </a:r>
            <a:r>
              <a:rPr lang="en-US" sz="1800" dirty="0" smtClean="0"/>
              <a:t> = v N</a:t>
            </a:r>
            <a:r>
              <a:rPr lang="en-US" sz="1800" baseline="-25000" dirty="0" smtClean="0"/>
              <a:t>CS </a:t>
            </a:r>
            <a:r>
              <a:rPr lang="en-US" sz="1800" dirty="0" smtClean="0"/>
              <a:t>,  where v = 0, 1, 2, …  [N</a:t>
            </a:r>
            <a:r>
              <a:rPr lang="en-US" sz="1800" baseline="-25000" dirty="0" smtClean="0"/>
              <a:t>ZC</a:t>
            </a:r>
            <a:r>
              <a:rPr lang="en-US" sz="1800" dirty="0" smtClean="0"/>
              <a:t> / N</a:t>
            </a:r>
            <a:r>
              <a:rPr lang="en-US" sz="1800" baseline="-25000" dirty="0" smtClean="0"/>
              <a:t>CS</a:t>
            </a:r>
            <a:r>
              <a:rPr lang="en-US" sz="1800" dirty="0" smtClean="0"/>
              <a:t>] – 1</a:t>
            </a:r>
          </a:p>
          <a:p>
            <a:pPr marL="685800" lvl="2" indent="-342900"/>
            <a:r>
              <a:rPr lang="en-US" sz="2000" dirty="0" smtClean="0"/>
              <a:t>N</a:t>
            </a:r>
            <a:r>
              <a:rPr lang="en-US" sz="2000" baseline="-25000" dirty="0" smtClean="0"/>
              <a:t>CS </a:t>
            </a:r>
            <a:r>
              <a:rPr lang="en-US" sz="2000" dirty="0" smtClean="0"/>
              <a:t> depends on the cell radius. In order for the STA at cell edge to be distinguishable,</a:t>
            </a:r>
          </a:p>
          <a:p>
            <a:pPr marL="1028700" lvl="3" indent="-342900"/>
            <a:r>
              <a:rPr lang="en-US" sz="1800" dirty="0" smtClean="0"/>
              <a:t>N</a:t>
            </a:r>
            <a:r>
              <a:rPr lang="en-US" sz="1800" baseline="-25000" dirty="0" smtClean="0"/>
              <a:t>CS </a:t>
            </a:r>
            <a:r>
              <a:rPr lang="en-US" sz="1800" dirty="0" smtClean="0"/>
              <a:t>x T</a:t>
            </a:r>
            <a:r>
              <a:rPr lang="en-US" sz="1800" baseline="-25000" dirty="0" smtClean="0"/>
              <a:t>SEQ</a:t>
            </a:r>
            <a:r>
              <a:rPr lang="en-US" sz="1800" dirty="0" smtClean="0"/>
              <a:t> / N</a:t>
            </a:r>
            <a:r>
              <a:rPr lang="en-US" sz="1800" baseline="-25000" dirty="0" smtClean="0"/>
              <a:t>ZC </a:t>
            </a:r>
            <a:r>
              <a:rPr lang="en-US" sz="1800" dirty="0" smtClean="0"/>
              <a:t>&gt; Time Sync Offset (TSO) + Delay Spread (DS)</a:t>
            </a:r>
          </a:p>
          <a:p>
            <a:pPr marL="685800" lvl="2" indent="-342900"/>
            <a:r>
              <a:rPr lang="en-US" sz="2000" dirty="0" smtClean="0"/>
              <a:t>For example:  </a:t>
            </a:r>
          </a:p>
          <a:p>
            <a:pPr marL="1028700" lvl="3" indent="-342900"/>
            <a:r>
              <a:rPr lang="en-US" dirty="0" smtClean="0"/>
              <a:t>For ICD = 150m, TSO = 0.4us, DS = 0.8us,  N</a:t>
            </a:r>
            <a:r>
              <a:rPr lang="en-US" baseline="-25000" dirty="0" smtClean="0"/>
              <a:t>ZC</a:t>
            </a:r>
            <a:r>
              <a:rPr lang="en-US" dirty="0" smtClean="0"/>
              <a:t> = 251,  then </a:t>
            </a:r>
            <a:r>
              <a:rPr lang="en-US" sz="1600" dirty="0" smtClean="0"/>
              <a:t>N</a:t>
            </a:r>
            <a:r>
              <a:rPr lang="en-US" sz="1600" baseline="-25000" dirty="0" smtClean="0"/>
              <a:t>CS</a:t>
            </a:r>
            <a:r>
              <a:rPr lang="en-US" sz="1600" dirty="0" smtClean="0"/>
              <a:t> &gt;= 24, </a:t>
            </a:r>
            <a:r>
              <a:rPr lang="en-US" dirty="0" smtClean="0"/>
              <a:t> N</a:t>
            </a:r>
            <a:r>
              <a:rPr lang="en-US" baseline="-25000" dirty="0" smtClean="0"/>
              <a:t>ZC</a:t>
            </a:r>
            <a:r>
              <a:rPr lang="en-US" dirty="0" smtClean="0"/>
              <a:t> / N</a:t>
            </a:r>
            <a:r>
              <a:rPr lang="en-US" baseline="-25000" dirty="0" smtClean="0"/>
              <a:t>CS</a:t>
            </a:r>
            <a:r>
              <a:rPr lang="en-US" dirty="0" smtClean="0"/>
              <a:t> = 10.</a:t>
            </a:r>
          </a:p>
          <a:p>
            <a:pPr marL="1028700" lvl="3" indent="-342900"/>
            <a:r>
              <a:rPr lang="en-US" sz="1600" dirty="0" smtClean="0"/>
              <a:t>For ICD = 30m,  TSO = 0.1us, DS = 0.2us, </a:t>
            </a:r>
            <a:r>
              <a:rPr lang="en-US" dirty="0" smtClean="0"/>
              <a:t>N</a:t>
            </a:r>
            <a:r>
              <a:rPr lang="en-US" baseline="-25000" dirty="0" smtClean="0"/>
              <a:t>ZC</a:t>
            </a:r>
            <a:r>
              <a:rPr lang="en-US" dirty="0" smtClean="0"/>
              <a:t> = 251,  then N</a:t>
            </a:r>
            <a:r>
              <a:rPr lang="en-US" baseline="-25000" dirty="0" smtClean="0"/>
              <a:t>CS</a:t>
            </a:r>
            <a:r>
              <a:rPr lang="en-US" dirty="0" smtClean="0"/>
              <a:t> &gt;= 6, N</a:t>
            </a:r>
            <a:r>
              <a:rPr lang="en-US" baseline="-25000" dirty="0" smtClean="0"/>
              <a:t>ZC</a:t>
            </a:r>
            <a:r>
              <a:rPr lang="en-US" dirty="0" smtClean="0"/>
              <a:t> / N</a:t>
            </a:r>
            <a:r>
              <a:rPr lang="en-US" baseline="-25000" dirty="0" smtClean="0"/>
              <a:t>CS</a:t>
            </a:r>
            <a:r>
              <a:rPr lang="en-US" dirty="0" smtClean="0"/>
              <a:t> = 41.</a:t>
            </a:r>
            <a:endParaRPr lang="en-US" sz="1600" dirty="0" smtClean="0"/>
          </a:p>
          <a:p>
            <a:pPr marL="685800" lvl="2" indent="-342900"/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76304" y="4968240"/>
          <a:ext cx="7781896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399"/>
                <a:gridCol w="2080367"/>
                <a:gridCol w="1570124"/>
                <a:gridCol w="1576314"/>
                <a:gridCol w="1259692"/>
              </a:tblGrid>
              <a:tr h="4044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Configuration Index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Number of cyclic shifts per ZC root sequence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Number of ZC root sequences</a:t>
                      </a:r>
                      <a:endParaRPr lang="en-US" sz="1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Cyclic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shift size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</a:rPr>
                        <a:t>CS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(samples)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Cell radius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(m)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0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0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4876800"/>
          </a:xfrm>
        </p:spPr>
        <p:txBody>
          <a:bodyPr lIns="91440" tIns="0" bIns="0"/>
          <a:lstStyle/>
          <a:p>
            <a:r>
              <a:rPr lang="en-US" dirty="0" smtClean="0"/>
              <a:t>Summary </a:t>
            </a:r>
          </a:p>
          <a:p>
            <a:pPr lvl="1"/>
            <a:r>
              <a:rPr lang="en-US" dirty="0" smtClean="0"/>
              <a:t>Code based contention mechanism would help to reduce the collision and improve the spectrum usage efficiency.</a:t>
            </a:r>
          </a:p>
          <a:p>
            <a:pPr lvl="1"/>
            <a:r>
              <a:rPr lang="en-US" dirty="0" smtClean="0"/>
              <a:t>Code based contention mechanism would reduce the idle listening time and improve the power efficiency.</a:t>
            </a:r>
          </a:p>
          <a:p>
            <a:pPr lvl="1"/>
            <a:r>
              <a:rPr lang="en-US" dirty="0" smtClean="0"/>
              <a:t>The new PHY frame structure for contention request frame is backward compatible to legacy 802.11 system, and allow 3</a:t>
            </a:r>
            <a:r>
              <a:rPr lang="en-US" baseline="30000" dirty="0" smtClean="0"/>
              <a:t>rd</a:t>
            </a:r>
            <a:r>
              <a:rPr lang="en-US" dirty="0" smtClean="0"/>
              <a:t> part  stations to sense the medium occupancy.</a:t>
            </a:r>
          </a:p>
          <a:p>
            <a:pPr lvl="1"/>
            <a:r>
              <a:rPr lang="en-US" dirty="0" smtClean="0"/>
              <a:t>The new contention request frame supports multiple stations to contend the medium at same </a:t>
            </a:r>
            <a:r>
              <a:rPr lang="en-US" dirty="0" smtClean="0"/>
              <a:t>time and </a:t>
            </a:r>
            <a:r>
              <a:rPr lang="en-US" dirty="0" smtClean="0"/>
              <a:t>allows AP to distinguish and arbitrate multiple contention requests. 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5029200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sz="1800" b="0" dirty="0" smtClean="0"/>
              <a:t>11-14-0165-01-0hew-802-11-hew-sg-proposed-par</a:t>
            </a:r>
          </a:p>
          <a:p>
            <a:pPr marL="457200" indent="-457200">
              <a:buFontTx/>
              <a:buAutoNum type="arabicPeriod"/>
            </a:pPr>
            <a:r>
              <a:rPr lang="en-US" sz="1800" b="0" dirty="0" smtClean="0"/>
              <a:t>11-13-0505-00-0hew-mac-efficiecy-analysis-for-hew-sg</a:t>
            </a:r>
          </a:p>
          <a:p>
            <a:pPr marL="457200" indent="-457200">
              <a:buFontTx/>
              <a:buAutoNum type="arabicPeriod"/>
            </a:pPr>
            <a:r>
              <a:rPr lang="en-US" sz="1800" b="0" dirty="0" smtClean="0"/>
              <a:t>11-14-0835-01-00ax-functional-requirements-discussion</a:t>
            </a:r>
          </a:p>
          <a:p>
            <a:pPr marL="457200" indent="-457200">
              <a:buFontTx/>
              <a:buAutoNum type="arabicPeriod"/>
            </a:pPr>
            <a:r>
              <a:rPr lang="en-US" sz="1800" b="0" dirty="0" smtClean="0"/>
              <a:t>IEEE 802.11 11-14-0616-00-00ax-CSMA-enhancement-suggestion</a:t>
            </a:r>
          </a:p>
          <a:p>
            <a:pPr marL="457200" indent="-457200">
              <a:buAutoNum type="arabicPeriod"/>
            </a:pPr>
            <a:r>
              <a:rPr lang="en-US" sz="1800" b="0" dirty="0" smtClean="0"/>
              <a:t>IEEE 802.11 11-03-0940-04-000n-tgn-channel-models</a:t>
            </a:r>
          </a:p>
          <a:p>
            <a:pPr marL="457200" indent="-457200">
              <a:buAutoNum type="arabicPeriod"/>
            </a:pPr>
            <a:r>
              <a:rPr lang="en-US" sz="1800" b="0" dirty="0" smtClean="0"/>
              <a:t>11-14-0882-03-00ax-tgax-channel-model-document</a:t>
            </a:r>
          </a:p>
          <a:p>
            <a:pPr marL="457200" indent="-457200">
              <a:buFontTx/>
              <a:buAutoNum type="arabicPeriod"/>
            </a:pPr>
            <a:r>
              <a:rPr lang="en-US" sz="1800" b="0" dirty="0" smtClean="0"/>
              <a:t>11-14-0980-01-00ax-simulation-scenarios</a:t>
            </a:r>
          </a:p>
          <a:p>
            <a:pPr marL="457200" indent="-457200">
              <a:buFontTx/>
              <a:buAutoNum type="arabicPeriod"/>
            </a:pPr>
            <a:r>
              <a:rPr lang="en-US" sz="1800" b="0" dirty="0" smtClean="0"/>
              <a:t>IEEE 802.11AC  Specification</a:t>
            </a:r>
          </a:p>
          <a:p>
            <a:pPr marL="457200" indent="-457200">
              <a:buFontTx/>
              <a:buAutoNum type="arabicPeriod"/>
            </a:pPr>
            <a:r>
              <a:rPr lang="en-US" sz="1800" b="0" dirty="0" smtClean="0"/>
              <a:t>11-14-0801-00-00ax-envisioning-11ax-phy-structure-part-ii.</a:t>
            </a:r>
          </a:p>
          <a:p>
            <a:pPr marL="457200" indent="-457200">
              <a:buAutoNum type="arabicPeriod"/>
            </a:pPr>
            <a:r>
              <a:rPr lang="en-US" sz="1800" b="0" dirty="0" smtClean="0"/>
              <a:t>11-14-0804-01-00ax-envisioning-11ax-phy-structure-part-I</a:t>
            </a:r>
          </a:p>
          <a:p>
            <a:pPr marL="457200" indent="-457200">
              <a:buAutoNum type="arabicPeriod"/>
            </a:pPr>
            <a:r>
              <a:rPr lang="en-US" sz="1800" b="0" dirty="0" smtClean="0"/>
              <a:t>Daniel </a:t>
            </a:r>
            <a:r>
              <a:rPr lang="en-US" sz="1800" b="0" dirty="0" err="1" smtClean="0"/>
              <a:t>Halperin</a:t>
            </a:r>
            <a:r>
              <a:rPr lang="en-US" sz="1800" b="0" dirty="0" smtClean="0"/>
              <a:t>, etc. “Demystifying 802.11n Power Consumption</a:t>
            </a:r>
            <a:r>
              <a:rPr lang="en-US" sz="1800" b="0" dirty="0" smtClean="0"/>
              <a:t>”</a:t>
            </a:r>
          </a:p>
          <a:p>
            <a:pPr marL="457200" indent="-457200">
              <a:buFontTx/>
              <a:buAutoNum type="arabicPeriod"/>
            </a:pPr>
            <a:r>
              <a:rPr lang="en-US" sz="1800" b="0" dirty="0" err="1" smtClean="0"/>
              <a:t>Xinyu</a:t>
            </a:r>
            <a:r>
              <a:rPr lang="en-US" sz="1800" b="0" dirty="0" smtClean="0"/>
              <a:t> Zhang, etc. “E-</a:t>
            </a:r>
            <a:r>
              <a:rPr lang="en-US" sz="1800" b="0" dirty="0" err="1" smtClean="0"/>
              <a:t>MiLi</a:t>
            </a:r>
            <a:r>
              <a:rPr lang="en-US" sz="1800" b="0" dirty="0" smtClean="0"/>
              <a:t>: Energy-Minimizing Idle Listening in Wireless Networks”</a:t>
            </a:r>
          </a:p>
          <a:p>
            <a:pPr marL="457200" indent="-457200">
              <a:buAutoNum type="arabicPeriod"/>
            </a:pPr>
            <a:endParaRPr lang="en-US" sz="18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r>
              <a:rPr lang="en-US" b="0" dirty="0" smtClean="0"/>
              <a:t>CSMA/CA mechanism used in 802.11 is good for low density WLAN deployment. But in high density deployment cases, the spectrum efficiency of CSMA/CA would be very low.</a:t>
            </a:r>
          </a:p>
          <a:p>
            <a:r>
              <a:rPr lang="en-US" b="0" dirty="0" smtClean="0"/>
              <a:t>The target of 11ax is to </a:t>
            </a:r>
            <a:r>
              <a:rPr lang="en-US" sz="2400" b="0" dirty="0" smtClean="0"/>
              <a:t>improve the spectrum efficiency in the high dense deployment</a:t>
            </a:r>
            <a:r>
              <a:rPr lang="en-US" dirty="0" smtClean="0"/>
              <a:t>, </a:t>
            </a:r>
            <a:r>
              <a:rPr lang="en-US" b="0" dirty="0" smtClean="0"/>
              <a:t>while maintaining or improving the power efficiency per station.</a:t>
            </a:r>
            <a:endParaRPr lang="en-US" sz="2400" b="0" dirty="0" smtClean="0"/>
          </a:p>
          <a:p>
            <a:r>
              <a:rPr lang="en-US" b="0" dirty="0" smtClean="0"/>
              <a:t>This contribution is to follow up the previous contribution  about enhancement of CSMA/CA mechanism using code based CSMA and to discuss some changes in the PHY layer to support the enhancement.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r>
              <a:rPr lang="en-US" dirty="0" smtClean="0"/>
              <a:t>Scope of 11ax </a:t>
            </a:r>
          </a:p>
          <a:p>
            <a:pPr lvl="1"/>
            <a:r>
              <a:rPr lang="en-US" dirty="0" smtClean="0"/>
              <a:t>PAR and 5C[1] indicates that 11ax will develop a new amendment for high efficiency WLAN for the indoor and outdoor operation. </a:t>
            </a:r>
          </a:p>
          <a:p>
            <a:pPr lvl="1"/>
            <a:r>
              <a:rPr lang="en-US" dirty="0" smtClean="0"/>
              <a:t>It will increase robustness in outdoor propagation environments and uplink transmissions.</a:t>
            </a:r>
          </a:p>
          <a:p>
            <a:pPr lvl="1"/>
            <a:r>
              <a:rPr lang="en-US" dirty="0" smtClean="0"/>
              <a:t>It is maintaining or improving the power efficiency per station.</a:t>
            </a:r>
          </a:p>
          <a:p>
            <a:pPr lvl="1"/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r>
              <a:rPr lang="en-US" dirty="0" smtClean="0"/>
              <a:t>Issues of Efficiency   </a:t>
            </a:r>
          </a:p>
          <a:p>
            <a:pPr lvl="1"/>
            <a:r>
              <a:rPr lang="en-US" dirty="0" smtClean="0"/>
              <a:t>CSMA has very poor spectrum and MAC efficiency at high dense deployment.</a:t>
            </a:r>
          </a:p>
          <a:p>
            <a:pPr lvl="1"/>
            <a:r>
              <a:rPr lang="en-US" dirty="0" smtClean="0"/>
              <a:t>[2] analyzes the performance of contention based access, and indicates the collision probability increases significantly as the number of STAs increases in coverage.</a:t>
            </a:r>
          </a:p>
          <a:p>
            <a:pPr lvl="1"/>
            <a:r>
              <a:rPr lang="en-US" dirty="0" smtClean="0"/>
              <a:t>[3] points out that the efficiency of WLAN channel usage can be as low as 10% in certain conditions, which means 90% of time is wasted on control and management frames and unsuccessful data transmissions (collisions). </a:t>
            </a:r>
          </a:p>
          <a:p>
            <a:pPr lvl="1"/>
            <a:endParaRPr lang="en-US" dirty="0" smtClean="0"/>
          </a:p>
          <a:p>
            <a:pPr lvl="1"/>
            <a:r>
              <a:rPr lang="en-US" b="0" dirty="0" smtClean="0"/>
              <a:t>In order to meet </a:t>
            </a:r>
            <a:r>
              <a:rPr lang="en-US" b="0" dirty="0" err="1" smtClean="0"/>
              <a:t>TGax</a:t>
            </a:r>
            <a:r>
              <a:rPr lang="en-US" b="0" dirty="0" smtClean="0"/>
              <a:t> PAR, it is important to improve the CSMA efficiency in high dense deployment.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r>
              <a:rPr lang="en-US" dirty="0" smtClean="0"/>
              <a:t>Issues of Power Consumption   </a:t>
            </a:r>
          </a:p>
          <a:p>
            <a:pPr lvl="1"/>
            <a:r>
              <a:rPr lang="en-US" dirty="0" smtClean="0"/>
              <a:t>Some study report indicates that in the real-world, more than 60% power consumption of WLAN device is from idle listening mode, even with power-saving mode enabled.</a:t>
            </a:r>
          </a:p>
          <a:p>
            <a:pPr lvl="1"/>
            <a:r>
              <a:rPr lang="en-US" dirty="0" smtClean="0"/>
              <a:t>The reason of low power efficiency of WLAN device mainly comes from its CSMA mechanism</a:t>
            </a:r>
          </a:p>
          <a:p>
            <a:pPr lvl="2"/>
            <a:r>
              <a:rPr lang="en-US" dirty="0" smtClean="0"/>
              <a:t>the radio must be turned on and perform idle listening continuously, in order to detect unpredictably arriving packets or CCA sensing.</a:t>
            </a:r>
          </a:p>
          <a:p>
            <a:pPr lvl="1"/>
            <a:r>
              <a:rPr lang="en-US" dirty="0" smtClean="0"/>
              <a:t>The energy consumption in idle listening is comparable to that in the active transmitting or receiving.</a:t>
            </a:r>
          </a:p>
          <a:p>
            <a:pPr lvl="1"/>
            <a:endParaRPr lang="en-US" b="0" dirty="0" smtClean="0"/>
          </a:p>
          <a:p>
            <a:pPr lvl="1"/>
            <a:r>
              <a:rPr lang="en-US" dirty="0" smtClean="0"/>
              <a:t>Therefore </a:t>
            </a:r>
            <a:r>
              <a:rPr lang="en-US" smtClean="0"/>
              <a:t>it would be </a:t>
            </a:r>
            <a:r>
              <a:rPr lang="en-US" dirty="0" smtClean="0"/>
              <a:t>critical to reduce the power consumption in the idle listening.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2590800"/>
          </a:xfrm>
        </p:spPr>
        <p:txBody>
          <a:bodyPr/>
          <a:lstStyle/>
          <a:p>
            <a:r>
              <a:rPr lang="en-US" dirty="0" smtClean="0"/>
              <a:t>Enhancement of CSMA/CA </a:t>
            </a:r>
          </a:p>
          <a:p>
            <a:pPr lvl="1"/>
            <a:r>
              <a:rPr lang="en-US" dirty="0" smtClean="0"/>
              <a:t>[4] suggests to improve CSMA/CA performance via introducing code based contention mechanism. With a unique code for each STA, </a:t>
            </a:r>
          </a:p>
          <a:p>
            <a:pPr lvl="2"/>
            <a:r>
              <a:rPr lang="en-US" sz="2000" dirty="0" smtClean="0"/>
              <a:t>allows multiple STAs to contend the medium at same time  </a:t>
            </a:r>
          </a:p>
          <a:p>
            <a:pPr lvl="2"/>
            <a:r>
              <a:rPr lang="en-US" sz="2000" dirty="0" smtClean="0"/>
              <a:t>allows the AP to detect the multiple contentions and schedule multiple transmissions without collision.</a:t>
            </a:r>
          </a:p>
          <a:p>
            <a:pPr lvl="1"/>
            <a:r>
              <a:rPr lang="en-US" dirty="0" smtClean="0"/>
              <a:t>It can also improve the power efficiency per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52400" y="4176978"/>
            <a:ext cx="8848956" cy="2223822"/>
            <a:chOff x="152400" y="4024578"/>
            <a:chExt cx="8848956" cy="2223822"/>
          </a:xfrm>
        </p:grpSpPr>
        <p:sp>
          <p:nvSpPr>
            <p:cNvPr id="7" name="Line 12"/>
            <p:cNvSpPr>
              <a:spLocks noChangeShapeType="1"/>
            </p:cNvSpPr>
            <p:nvPr/>
          </p:nvSpPr>
          <p:spPr bwMode="auto">
            <a:xfrm>
              <a:off x="898692" y="4870729"/>
              <a:ext cx="8102664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8" name="AutoShape 23"/>
            <p:cNvSpPr>
              <a:spLocks/>
            </p:cNvSpPr>
            <p:nvPr/>
          </p:nvSpPr>
          <p:spPr bwMode="auto">
            <a:xfrm rot="16200000" flipH="1">
              <a:off x="2973951" y="3354949"/>
              <a:ext cx="194758" cy="2086943"/>
            </a:xfrm>
            <a:prstGeom prst="leftBrace">
              <a:avLst>
                <a:gd name="adj1" fmla="val 200000"/>
                <a:gd name="adj2" fmla="val 51902"/>
              </a:avLst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9" name="Line 47"/>
            <p:cNvSpPr>
              <a:spLocks noChangeShapeType="1"/>
            </p:cNvSpPr>
            <p:nvPr/>
          </p:nvSpPr>
          <p:spPr bwMode="auto">
            <a:xfrm>
              <a:off x="2768588" y="4781084"/>
              <a:ext cx="0" cy="152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2344913" y="4024578"/>
              <a:ext cx="168828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Verdana" pitchFamily="34" charset="0"/>
                  <a:cs typeface="Arial" pitchFamily="34" charset="0"/>
                </a:rPr>
                <a:t>Contention Window</a:t>
              </a:r>
              <a:endParaRPr lang="en-US" sz="1200" dirty="0"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2146725" y="4555525"/>
              <a:ext cx="45557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 smtClean="0">
                  <a:latin typeface="Verdana" pitchFamily="34" charset="0"/>
                  <a:cs typeface="Arial" pitchFamily="34" charset="0"/>
                </a:rPr>
                <a:t>idle</a:t>
              </a:r>
              <a:endParaRPr lang="en-US" sz="1200" dirty="0"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2" name="Line 47"/>
            <p:cNvSpPr>
              <a:spLocks noChangeShapeType="1"/>
            </p:cNvSpPr>
            <p:nvPr/>
          </p:nvSpPr>
          <p:spPr bwMode="auto">
            <a:xfrm>
              <a:off x="2027854" y="4781084"/>
              <a:ext cx="0" cy="152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13" name="Text Box 25"/>
            <p:cNvSpPr txBox="1">
              <a:spLocks noChangeArrowheads="1"/>
            </p:cNvSpPr>
            <p:nvPr/>
          </p:nvSpPr>
          <p:spPr bwMode="auto">
            <a:xfrm>
              <a:off x="2166736" y="4876601"/>
              <a:ext cx="505267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rgbClr val="FF0000"/>
                  </a:solidFill>
                  <a:latin typeface="Verdana" pitchFamily="34" charset="0"/>
                  <a:cs typeface="Arial" pitchFamily="34" charset="0"/>
                </a:rPr>
                <a:t>xIFS</a:t>
              </a:r>
              <a:endParaRPr lang="en-US" sz="1100" dirty="0">
                <a:solidFill>
                  <a:srgbClr val="FF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>
              <a:off x="1143000" y="4634178"/>
              <a:ext cx="884854" cy="237277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Busy</a:t>
              </a:r>
              <a:endParaRPr lang="en-US" sz="1200" dirty="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6850" y="4610956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AP</a:t>
              </a:r>
              <a:endParaRPr lang="en-US" sz="1200" dirty="0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V="1">
              <a:off x="859698" y="5459083"/>
              <a:ext cx="81416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17" name="Line 47"/>
            <p:cNvSpPr>
              <a:spLocks noChangeShapeType="1"/>
            </p:cNvSpPr>
            <p:nvPr/>
          </p:nvSpPr>
          <p:spPr bwMode="auto">
            <a:xfrm>
              <a:off x="2750860" y="5369437"/>
              <a:ext cx="0" cy="152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18" name="AutoShape 4"/>
            <p:cNvSpPr>
              <a:spLocks noChangeArrowheads="1"/>
            </p:cNvSpPr>
            <p:nvPr/>
          </p:nvSpPr>
          <p:spPr bwMode="auto">
            <a:xfrm>
              <a:off x="2756770" y="5218726"/>
              <a:ext cx="533400" cy="228600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  <a:latin typeface="Verdana" pitchFamily="34" charset="0"/>
                  <a:cs typeface="Arial" pitchFamily="34" charset="0"/>
                </a:rPr>
                <a:t>CR</a:t>
              </a:r>
              <a:endParaRPr lang="en-US" sz="1200" dirty="0">
                <a:solidFill>
                  <a:srgbClr val="FF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19" name="Line 47"/>
            <p:cNvSpPr>
              <a:spLocks noChangeShapeType="1"/>
            </p:cNvSpPr>
            <p:nvPr/>
          </p:nvSpPr>
          <p:spPr bwMode="auto">
            <a:xfrm>
              <a:off x="1988860" y="5369437"/>
              <a:ext cx="0" cy="152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5957" y="5199309"/>
              <a:ext cx="5579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STA1</a:t>
              </a:r>
              <a:endParaRPr lang="en-US" sz="1200" dirty="0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V="1">
              <a:off x="863236" y="5800064"/>
              <a:ext cx="8138120" cy="134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22" name="Line 47"/>
            <p:cNvSpPr>
              <a:spLocks noChangeShapeType="1"/>
            </p:cNvSpPr>
            <p:nvPr/>
          </p:nvSpPr>
          <p:spPr bwMode="auto">
            <a:xfrm>
              <a:off x="1992398" y="5723864"/>
              <a:ext cx="0" cy="152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59495" y="5553736"/>
              <a:ext cx="5579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STA2</a:t>
              </a:r>
              <a:endParaRPr lang="en-US" sz="1200" dirty="0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 flipV="1">
              <a:off x="856140" y="6165124"/>
              <a:ext cx="8145215" cy="134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25" name="Line 47"/>
            <p:cNvSpPr>
              <a:spLocks noChangeShapeType="1"/>
            </p:cNvSpPr>
            <p:nvPr/>
          </p:nvSpPr>
          <p:spPr bwMode="auto">
            <a:xfrm>
              <a:off x="1985303" y="6088924"/>
              <a:ext cx="0" cy="1524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52400" y="5918796"/>
              <a:ext cx="5579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STA3</a:t>
              </a:r>
              <a:endParaRPr lang="en-US" sz="1200" dirty="0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3596709" y="4880139"/>
              <a:ext cx="518091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508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100" dirty="0" smtClean="0">
                  <a:latin typeface="Verdana" pitchFamily="34" charset="0"/>
                  <a:cs typeface="Arial" pitchFamily="34" charset="0"/>
                </a:rPr>
                <a:t>SIFS</a:t>
              </a:r>
              <a:endParaRPr lang="en-US" sz="1100" dirty="0"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3310875" y="4678292"/>
              <a:ext cx="15395" cy="1563032"/>
            </a:xfrm>
            <a:prstGeom prst="line">
              <a:avLst/>
            </a:prstGeom>
            <a:ln w="31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3546989" y="4692463"/>
              <a:ext cx="6113" cy="783845"/>
            </a:xfrm>
            <a:prstGeom prst="line">
              <a:avLst/>
            </a:prstGeom>
            <a:ln w="31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346331" y="5007915"/>
              <a:ext cx="200658" cy="0"/>
            </a:xfrm>
            <a:prstGeom prst="straightConnector1">
              <a:avLst/>
            </a:prstGeom>
            <a:ln w="3175"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2748969" y="4685368"/>
              <a:ext cx="15395" cy="1563032"/>
            </a:xfrm>
            <a:prstGeom prst="line">
              <a:avLst/>
            </a:prstGeom>
            <a:ln w="31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AutoShape 4"/>
            <p:cNvSpPr>
              <a:spLocks noChangeArrowheads="1"/>
            </p:cNvSpPr>
            <p:nvPr/>
          </p:nvSpPr>
          <p:spPr bwMode="auto">
            <a:xfrm>
              <a:off x="4287927" y="5595355"/>
              <a:ext cx="449173" cy="217409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RTS</a:t>
              </a:r>
              <a:endParaRPr lang="en-US" sz="1200" dirty="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3" name="AutoShape 4"/>
            <p:cNvSpPr>
              <a:spLocks noChangeArrowheads="1"/>
            </p:cNvSpPr>
            <p:nvPr/>
          </p:nvSpPr>
          <p:spPr bwMode="auto">
            <a:xfrm>
              <a:off x="4808627" y="4655555"/>
              <a:ext cx="449173" cy="217409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Verdana" pitchFamily="34" charset="0"/>
                  <a:cs typeface="Arial" pitchFamily="34" charset="0"/>
                </a:rPr>
                <a:t>CTS</a:t>
              </a:r>
              <a:endParaRPr lang="en-US" sz="1200" dirty="0">
                <a:solidFill>
                  <a:srgbClr val="00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4" name="AutoShape 4"/>
            <p:cNvSpPr>
              <a:spLocks noChangeArrowheads="1"/>
            </p:cNvSpPr>
            <p:nvPr/>
          </p:nvSpPr>
          <p:spPr bwMode="auto">
            <a:xfrm>
              <a:off x="2758858" y="5586156"/>
              <a:ext cx="533400" cy="228600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  <a:latin typeface="Verdana" pitchFamily="34" charset="0"/>
                  <a:cs typeface="Arial" pitchFamily="34" charset="0"/>
                </a:rPr>
                <a:t>CR</a:t>
              </a:r>
              <a:endParaRPr lang="en-US" sz="1200" dirty="0">
                <a:solidFill>
                  <a:srgbClr val="FF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5" name="AutoShape 4"/>
            <p:cNvSpPr>
              <a:spLocks noChangeArrowheads="1"/>
            </p:cNvSpPr>
            <p:nvPr/>
          </p:nvSpPr>
          <p:spPr bwMode="auto">
            <a:xfrm>
              <a:off x="2749371" y="5942104"/>
              <a:ext cx="533400" cy="228600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  <a:latin typeface="Verdana" pitchFamily="34" charset="0"/>
                  <a:cs typeface="Arial" pitchFamily="34" charset="0"/>
                </a:rPr>
                <a:t>CR</a:t>
              </a:r>
              <a:endParaRPr lang="en-US" sz="1200" dirty="0">
                <a:solidFill>
                  <a:srgbClr val="FF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6" name="AutoShape 4"/>
            <p:cNvSpPr>
              <a:spLocks noChangeArrowheads="1"/>
            </p:cNvSpPr>
            <p:nvPr/>
          </p:nvSpPr>
          <p:spPr bwMode="auto">
            <a:xfrm>
              <a:off x="3555304" y="4634178"/>
              <a:ext cx="533400" cy="228600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  <a:latin typeface="Verdana" pitchFamily="34" charset="0"/>
                  <a:cs typeface="Arial" pitchFamily="34" charset="0"/>
                </a:rPr>
                <a:t>CA</a:t>
              </a:r>
              <a:endParaRPr lang="en-US" sz="1200" dirty="0">
                <a:solidFill>
                  <a:srgbClr val="FF0000"/>
                </a:solidFill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7" name="AutoShape 4"/>
            <p:cNvSpPr>
              <a:spLocks noChangeArrowheads="1"/>
            </p:cNvSpPr>
            <p:nvPr/>
          </p:nvSpPr>
          <p:spPr bwMode="auto">
            <a:xfrm>
              <a:off x="5521256" y="5569983"/>
              <a:ext cx="773850" cy="235676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smtClean="0">
                  <a:latin typeface="Verdana" pitchFamily="34" charset="0"/>
                  <a:cs typeface="Arial" pitchFamily="34" charset="0"/>
                </a:rPr>
                <a:t>A-PPDU</a:t>
              </a:r>
              <a:endParaRPr lang="en-US" sz="1200" dirty="0"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8" name="AutoShape 4"/>
            <p:cNvSpPr>
              <a:spLocks noChangeArrowheads="1"/>
            </p:cNvSpPr>
            <p:nvPr/>
          </p:nvSpPr>
          <p:spPr bwMode="auto">
            <a:xfrm>
              <a:off x="7074750" y="5575331"/>
              <a:ext cx="773850" cy="235676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smtClean="0">
                  <a:latin typeface="Verdana" pitchFamily="34" charset="0"/>
                  <a:cs typeface="Arial" pitchFamily="34" charset="0"/>
                </a:rPr>
                <a:t>A-PPDU</a:t>
              </a:r>
              <a:endParaRPr lang="en-US" sz="1200" dirty="0"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39" name="AutoShape 4"/>
            <p:cNvSpPr>
              <a:spLocks noChangeArrowheads="1"/>
            </p:cNvSpPr>
            <p:nvPr/>
          </p:nvSpPr>
          <p:spPr bwMode="auto">
            <a:xfrm>
              <a:off x="6298112" y="5575126"/>
              <a:ext cx="773850" cy="235676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smtClean="0">
                  <a:latin typeface="Verdana" pitchFamily="34" charset="0"/>
                  <a:cs typeface="Arial" pitchFamily="34" charset="0"/>
                </a:rPr>
                <a:t>A-PPDU</a:t>
              </a:r>
              <a:endParaRPr lang="en-US" sz="1200" dirty="0">
                <a:latin typeface="Verdana" pitchFamily="34" charset="0"/>
                <a:cs typeface="Arial" pitchFamily="34" charset="0"/>
              </a:endParaRPr>
            </a:p>
          </p:txBody>
        </p:sp>
        <p:sp>
          <p:nvSpPr>
            <p:cNvPr id="40" name="AutoShape 4"/>
            <p:cNvSpPr>
              <a:spLocks noChangeArrowheads="1"/>
            </p:cNvSpPr>
            <p:nvPr/>
          </p:nvSpPr>
          <p:spPr bwMode="auto">
            <a:xfrm>
              <a:off x="8026213" y="4632481"/>
              <a:ext cx="283125" cy="231632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dirty="0" smtClean="0">
                  <a:latin typeface="Verdana" pitchFamily="34" charset="0"/>
                  <a:cs typeface="Arial" pitchFamily="34" charset="0"/>
                </a:rPr>
                <a:t>BA</a:t>
              </a:r>
              <a:endParaRPr lang="en-US" sz="1200" dirty="0">
                <a:latin typeface="Verdana" pitchFamily="34" charset="0"/>
                <a:cs typeface="Arial" pitchFamily="34" charset="0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H="1">
              <a:off x="4286289" y="4692271"/>
              <a:ext cx="6113" cy="783845"/>
            </a:xfrm>
            <a:prstGeom prst="line">
              <a:avLst/>
            </a:prstGeom>
            <a:ln w="31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4085631" y="5007723"/>
              <a:ext cx="200658" cy="0"/>
            </a:xfrm>
            <a:prstGeom prst="straightConnector1">
              <a:avLst/>
            </a:prstGeom>
            <a:ln w="3175"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4073962" y="4702555"/>
              <a:ext cx="6113" cy="783845"/>
            </a:xfrm>
            <a:prstGeom prst="line">
              <a:avLst/>
            </a:prstGeom>
            <a:ln w="31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11ax PHY Frame Structure Discussions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4876800"/>
          </a:xfrm>
        </p:spPr>
        <p:txBody>
          <a:bodyPr lIns="91440" tIns="0" bIns="0"/>
          <a:lstStyle/>
          <a:p>
            <a:r>
              <a:rPr lang="en-US" dirty="0" smtClean="0"/>
              <a:t>Goals of 11ax Frame Structure </a:t>
            </a:r>
          </a:p>
          <a:p>
            <a:pPr lvl="1"/>
            <a:r>
              <a:rPr lang="en-US" dirty="0" smtClean="0"/>
              <a:t>Enable a new contention mechanism to improve the MAC and spectrum efficiency</a:t>
            </a:r>
          </a:p>
          <a:p>
            <a:pPr lvl="2"/>
            <a:r>
              <a:rPr lang="en-US" dirty="0" smtClean="0"/>
              <a:t>Reducing the medium wasted time during contention</a:t>
            </a:r>
          </a:p>
          <a:p>
            <a:pPr lvl="2"/>
            <a:r>
              <a:rPr lang="en-US" dirty="0" smtClean="0"/>
              <a:t>Reducing the possibility of transmission collision.</a:t>
            </a:r>
          </a:p>
          <a:p>
            <a:pPr lvl="2"/>
            <a:r>
              <a:rPr lang="en-US" dirty="0" smtClean="0"/>
              <a:t>Minimizing the overhead of preamble and transmission</a:t>
            </a:r>
          </a:p>
          <a:p>
            <a:pPr lvl="1"/>
            <a:r>
              <a:rPr lang="en-US" dirty="0" smtClean="0"/>
              <a:t>Define a special PHY frame for the contention request </a:t>
            </a:r>
          </a:p>
          <a:p>
            <a:pPr lvl="2"/>
            <a:r>
              <a:rPr lang="en-US" dirty="0" smtClean="0"/>
              <a:t>Allow multiple contentions at same time without collisions  </a:t>
            </a:r>
          </a:p>
          <a:p>
            <a:pPr lvl="2"/>
            <a:r>
              <a:rPr lang="en-US" dirty="0" smtClean="0"/>
              <a:t>Be able to fit into both indoor and outdoor scenario to improve the transmission robustness.</a:t>
            </a:r>
          </a:p>
          <a:p>
            <a:pPr lvl="1"/>
            <a:r>
              <a:rPr lang="en-US" dirty="0" smtClean="0"/>
              <a:t>Co-existence with legacy STAs</a:t>
            </a:r>
          </a:p>
          <a:p>
            <a:pPr lvl="2"/>
            <a:r>
              <a:rPr lang="en-US" dirty="0" smtClean="0"/>
              <a:t>Allow legacy STAs to perform CCA detection </a:t>
            </a:r>
            <a:r>
              <a:rPr lang="en-US" dirty="0" smtClean="0"/>
              <a:t>to be </a:t>
            </a:r>
            <a:r>
              <a:rPr lang="en-US" dirty="0" smtClean="0"/>
              <a:t>aware of the medium occupancy condition.</a:t>
            </a:r>
          </a:p>
          <a:p>
            <a:pPr lvl="2"/>
            <a:r>
              <a:rPr lang="en-US" dirty="0" smtClean="0"/>
              <a:t> Reuse the existing frequency and timing synchronization algorithm.</a:t>
            </a:r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11ax PHY Frame Structure for CR/CA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3124200"/>
          </a:xfrm>
        </p:spPr>
        <p:txBody>
          <a:bodyPr lIns="91440" tIns="0" bIns="0"/>
          <a:lstStyle/>
          <a:p>
            <a:r>
              <a:rPr lang="en-US" dirty="0" smtClean="0"/>
              <a:t>Frame Structure for CR and CA </a:t>
            </a:r>
          </a:p>
          <a:p>
            <a:pPr lvl="1"/>
            <a:r>
              <a:rPr lang="en-US" sz="1800" dirty="0" smtClean="0"/>
              <a:t>CR frame </a:t>
            </a:r>
            <a:r>
              <a:rPr lang="en-US" sz="1800" b="0" dirty="0" smtClean="0"/>
              <a:t>is used for multiple STAs to contend the medium at </a:t>
            </a:r>
            <a:r>
              <a:rPr lang="en-US" sz="1800" b="0" dirty="0" smtClean="0"/>
              <a:t>the same </a:t>
            </a:r>
            <a:r>
              <a:rPr lang="en-US" sz="1800" b="0" dirty="0" smtClean="0"/>
              <a:t>time and allows  the AP to distinguish </a:t>
            </a:r>
            <a:r>
              <a:rPr lang="en-US" sz="1800" dirty="0" smtClean="0"/>
              <a:t>multiple requests</a:t>
            </a:r>
            <a:r>
              <a:rPr lang="en-US" sz="1800" b="0" dirty="0" smtClean="0"/>
              <a:t>. </a:t>
            </a:r>
          </a:p>
          <a:p>
            <a:pPr lvl="1"/>
            <a:r>
              <a:rPr lang="en-US" sz="1800" dirty="0" smtClean="0"/>
              <a:t>CA  frame is used for AP to send a grant information to the contending STAs.</a:t>
            </a:r>
            <a:endParaRPr lang="en-US" sz="1800" b="0" dirty="0" smtClean="0"/>
          </a:p>
          <a:p>
            <a:pPr lvl="1"/>
            <a:r>
              <a:rPr lang="en-US" sz="1800" b="0" dirty="0" smtClean="0"/>
              <a:t>L-STF, L-LTF and L-SIG: legacy fields backward compatible to IEEE 802.11</a:t>
            </a:r>
          </a:p>
          <a:p>
            <a:pPr lvl="2"/>
            <a:r>
              <a:rPr lang="en-US" dirty="0" smtClean="0"/>
              <a:t>This is the generic part of HEW PHY frame structure</a:t>
            </a:r>
            <a:endParaRPr lang="en-US" b="0" dirty="0" smtClean="0"/>
          </a:p>
          <a:p>
            <a:pPr lvl="1"/>
            <a:r>
              <a:rPr lang="en-US" sz="1800" b="0" dirty="0" smtClean="0"/>
              <a:t>HEW </a:t>
            </a:r>
            <a:r>
              <a:rPr lang="en-US" sz="1800" b="0" dirty="0" err="1" smtClean="0"/>
              <a:t>Zadoff</a:t>
            </a:r>
            <a:r>
              <a:rPr lang="en-US" sz="1800" b="0" dirty="0" smtClean="0"/>
              <a:t>-Chu Field (HE-ZCF): Used to improve </a:t>
            </a:r>
            <a:r>
              <a:rPr lang="en-US" sz="1800" b="0" dirty="0" err="1" smtClean="0"/>
              <a:t>mulitple</a:t>
            </a:r>
            <a:r>
              <a:rPr lang="en-US" sz="1800" b="0" dirty="0" smtClean="0"/>
              <a:t> </a:t>
            </a:r>
            <a:r>
              <a:rPr lang="en-US" sz="1800" dirty="0" smtClean="0"/>
              <a:t>access </a:t>
            </a:r>
            <a:r>
              <a:rPr lang="en-US" sz="1800" b="0" dirty="0" smtClean="0"/>
              <a:t>via allowing </a:t>
            </a:r>
            <a:r>
              <a:rPr lang="en-US" sz="1800" b="0" dirty="0" smtClean="0"/>
              <a:t>contention in the code domain. It </a:t>
            </a:r>
            <a:r>
              <a:rPr lang="en-US" sz="1800" b="0" dirty="0" smtClean="0"/>
              <a:t>contains </a:t>
            </a:r>
            <a:r>
              <a:rPr lang="en-US" sz="1800" b="0" dirty="0" smtClean="0"/>
              <a:t>a ZC sequence (ZC-SEQ) and Cyclic Prefix (CP).</a:t>
            </a: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295400" y="4796135"/>
            <a:ext cx="6629400" cy="1528465"/>
            <a:chOff x="1295400" y="4724400"/>
            <a:chExt cx="6629400" cy="1528465"/>
          </a:xfrm>
        </p:grpSpPr>
        <p:sp>
          <p:nvSpPr>
            <p:cNvPr id="47" name="Rectangle 46"/>
            <p:cNvSpPr/>
            <p:nvPr/>
          </p:nvSpPr>
          <p:spPr bwMode="auto">
            <a:xfrm>
              <a:off x="3200400" y="4724400"/>
              <a:ext cx="990600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L-STF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 bwMode="auto">
            <a:xfrm>
              <a:off x="3200400" y="5334000"/>
              <a:ext cx="990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3200400" y="5029200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5181600" y="53340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3276600" y="5334000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 </a:t>
              </a:r>
              <a:r>
                <a:rPr lang="en-US" dirty="0" err="1" smtClean="0"/>
                <a:t>symb</a:t>
              </a:r>
              <a:endParaRPr lang="en-US" dirty="0" smtClean="0"/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4191000" y="4724400"/>
              <a:ext cx="990600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L-LTF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5181600" y="4724400"/>
              <a:ext cx="609600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L-SIG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791200" y="4724400"/>
              <a:ext cx="2133600" cy="304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HE-ZCF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4191000" y="5029200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5181600" y="5029200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4191000" y="5334000"/>
              <a:ext cx="990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4267200" y="5334000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 </a:t>
              </a:r>
              <a:r>
                <a:rPr lang="en-US" dirty="0" err="1" smtClean="0"/>
                <a:t>symb</a:t>
              </a:r>
              <a:endParaRPr lang="en-US" dirty="0" smtClean="0"/>
            </a:p>
          </p:txBody>
        </p:sp>
        <p:cxnSp>
          <p:nvCxnSpPr>
            <p:cNvPr id="62" name="Straight Connector 61"/>
            <p:cNvCxnSpPr/>
            <p:nvPr/>
          </p:nvCxnSpPr>
          <p:spPr bwMode="auto">
            <a:xfrm>
              <a:off x="5791200" y="5029200"/>
              <a:ext cx="0" cy="914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5105400" y="5334000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 </a:t>
              </a:r>
              <a:r>
                <a:rPr lang="en-US" dirty="0" err="1" smtClean="0"/>
                <a:t>symb</a:t>
              </a:r>
              <a:endParaRPr lang="en-US" dirty="0" smtClean="0"/>
            </a:p>
          </p:txBody>
        </p:sp>
        <p:cxnSp>
          <p:nvCxnSpPr>
            <p:cNvPr id="64" name="Straight Arrow Connector 63"/>
            <p:cNvCxnSpPr/>
            <p:nvPr/>
          </p:nvCxnSpPr>
          <p:spPr bwMode="auto">
            <a:xfrm flipV="1">
              <a:off x="5791200" y="5332971"/>
              <a:ext cx="2133600" cy="10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5" name="TextBox 64"/>
            <p:cNvSpPr txBox="1"/>
            <p:nvPr/>
          </p:nvSpPr>
          <p:spPr>
            <a:xfrm>
              <a:off x="5867400" y="5366266"/>
              <a:ext cx="1981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HE symbol </a:t>
              </a:r>
            </a:p>
          </p:txBody>
        </p:sp>
        <p:cxnSp>
          <p:nvCxnSpPr>
            <p:cNvPr id="66" name="Straight Connector 65"/>
            <p:cNvCxnSpPr>
              <a:endCxn id="24" idx="3"/>
            </p:cNvCxnSpPr>
            <p:nvPr/>
          </p:nvCxnSpPr>
          <p:spPr bwMode="auto">
            <a:xfrm>
              <a:off x="7924800" y="5029200"/>
              <a:ext cx="0" cy="10712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1295400" y="4739045"/>
              <a:ext cx="16416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802.11ax CR/CA</a:t>
              </a:r>
              <a:endParaRPr lang="en-US" sz="1600" b="1" dirty="0"/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248400" y="5948065"/>
              <a:ext cx="1676400" cy="304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ZC-SEQ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791200" y="5948065"/>
              <a:ext cx="609600" cy="304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CP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11ax PHY Frame Structure for CR/CA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4876800"/>
          </a:xfrm>
        </p:spPr>
        <p:txBody>
          <a:bodyPr lIns="91440" tIns="0" bIns="0"/>
          <a:lstStyle/>
          <a:p>
            <a:r>
              <a:rPr lang="en-US" dirty="0" smtClean="0"/>
              <a:t>Backward Compatibility and Co-Existence (1)</a:t>
            </a:r>
          </a:p>
          <a:p>
            <a:pPr lvl="1"/>
            <a:r>
              <a:rPr lang="en-US" b="0" dirty="0" smtClean="0"/>
              <a:t>L-STF and L-LTF: </a:t>
            </a:r>
          </a:p>
          <a:p>
            <a:pPr lvl="2"/>
            <a:r>
              <a:rPr lang="en-US" b="0" dirty="0" smtClean="0"/>
              <a:t>Those fields </a:t>
            </a:r>
            <a:r>
              <a:rPr lang="en-US" dirty="0" smtClean="0"/>
              <a:t>are to k</a:t>
            </a:r>
            <a:r>
              <a:rPr lang="en-US" b="0" dirty="0" smtClean="0"/>
              <a:t>eep the backward compatibility for legacy stations to sense the medium occupancy via CCA Carrier Sensing detection. If missing detection of those fields,  it would trigger the CCA- Energy Detection which is 20dB higher than CCA-CS.</a:t>
            </a:r>
          </a:p>
          <a:p>
            <a:pPr lvl="2"/>
            <a:r>
              <a:rPr lang="en-US" dirty="0" smtClean="0"/>
              <a:t>Used for the receiver to the timing and frequency synchronization with the transmitter. L-STF/L-LTF allows to re-use the existing </a:t>
            </a:r>
            <a:r>
              <a:rPr lang="en-US" b="0" dirty="0" smtClean="0"/>
              <a:t>frequency and timing synchronization algorithm.</a:t>
            </a:r>
          </a:p>
        </p:txBody>
      </p: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71043</TotalTime>
  <Words>1874</Words>
  <Application>Microsoft Office PowerPoint</Application>
  <PresentationFormat>On-screen Show (4:3)</PresentationFormat>
  <Paragraphs>257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1_Extend Submission Template</vt:lpstr>
      <vt:lpstr>802.11 TGax PHY Frame Structure Discussion for  Enabling New Contention Mechanism</vt:lpstr>
      <vt:lpstr>Abstract</vt:lpstr>
      <vt:lpstr>Background</vt:lpstr>
      <vt:lpstr>Background</vt:lpstr>
      <vt:lpstr>Background</vt:lpstr>
      <vt:lpstr>Background</vt:lpstr>
      <vt:lpstr>11ax PHY Frame Structure Discussions </vt:lpstr>
      <vt:lpstr>11ax PHY Frame Structure for CR/CA </vt:lpstr>
      <vt:lpstr>11ax PHY Frame Structure for CR/CA </vt:lpstr>
      <vt:lpstr>11ax PHY Frame Structure for CR/CA </vt:lpstr>
      <vt:lpstr>11ax PHY Frame Structure for CR/CA </vt:lpstr>
      <vt:lpstr>11ax PHY Numerology Discussion</vt:lpstr>
      <vt:lpstr>11ax PHY Numerology Discussion</vt:lpstr>
      <vt:lpstr>11ax PHY Numerology Discussion</vt:lpstr>
      <vt:lpstr>11ax PHY Numerology Discussion </vt:lpstr>
      <vt:lpstr>11ax PHY Numerology Discussion</vt:lpstr>
      <vt:lpstr>Conclusion</vt:lpstr>
      <vt:lpstr>References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HEW evaluation metrics</dc:title>
  <dc:creator>yfang@ztetx.com</dc:creator>
  <cp:lastModifiedBy>yfang-2</cp:lastModifiedBy>
  <cp:revision>2824</cp:revision>
  <cp:lastPrinted>1998-02-10T13:28:06Z</cp:lastPrinted>
  <dcterms:created xsi:type="dcterms:W3CDTF">2009-12-02T19:05:24Z</dcterms:created>
  <dcterms:modified xsi:type="dcterms:W3CDTF">2014-09-12T03:37:13Z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-261411092</vt:i4>
  </property>
  <property fmtid="{D5CDD505-2E9C-101B-9397-08002B2CF9AE}" pid="4" name="_EmailSubject">
    <vt:lpwstr>20121212r0-Qualcomm-NDP-Paging-Frame-and-Improvs-v3.pptx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-616200010</vt:i4>
  </property>
</Properties>
</file>