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6"/>
  </p:notesMasterIdLst>
  <p:handoutMasterIdLst>
    <p:handoutMasterId r:id="rId17"/>
  </p:handoutMasterIdLst>
  <p:sldIdLst>
    <p:sldId id="529" r:id="rId2"/>
    <p:sldId id="514" r:id="rId3"/>
    <p:sldId id="595" r:id="rId4"/>
    <p:sldId id="600" r:id="rId5"/>
    <p:sldId id="601" r:id="rId6"/>
    <p:sldId id="597" r:id="rId7"/>
    <p:sldId id="593" r:id="rId8"/>
    <p:sldId id="598" r:id="rId9"/>
    <p:sldId id="594" r:id="rId10"/>
    <p:sldId id="596" r:id="rId11"/>
    <p:sldId id="599" r:id="rId12"/>
    <p:sldId id="602" r:id="rId13"/>
    <p:sldId id="603" r:id="rId14"/>
    <p:sldId id="54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55" d="100"/>
          <a:sy n="55" d="100"/>
        </p:scale>
        <p:origin x="-108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5" d="100"/>
          <a:sy n="45" d="100"/>
        </p:scale>
        <p:origin x="-22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584775"/>
          </a:xfrm>
          <a:prstGeom prst="rect">
            <a:avLst/>
          </a:prstGeom>
        </p:spPr>
        <p:txBody>
          <a:bodyPr wrap="none">
            <a:spAutoFit/>
          </a:bodyPr>
          <a:lstStyle/>
          <a:p>
            <a:pPr marL="457200" lvl="4" algn="r" eaLnBrk="0" hangingPunct="0"/>
            <a:r>
              <a:rPr lang="en-US" altLang="ko-KR" sz="1600" b="1" dirty="0" smtClean="0">
                <a:ea typeface="굴림" pitchFamily="34" charset="-127"/>
              </a:rPr>
              <a:t>doc.: IEEE 802.11-14/1167r2</a:t>
            </a:r>
          </a:p>
          <a:p>
            <a:pPr marL="457200" lvl="4" algn="r" eaLnBrk="0" hangingPunct="0"/>
            <a:endParaRPr lang="en-US" altLang="ko-KR" sz="1600" b="1" dirty="0">
              <a:ea typeface="굴림" pitchFamily="34" charset="-127"/>
            </a:endParaRPr>
          </a:p>
        </p:txBody>
      </p:sp>
      <p:sp>
        <p:nvSpPr>
          <p:cNvPr id="11" name="Rectangle 10"/>
          <p:cNvSpPr/>
          <p:nvPr userDrawn="1"/>
        </p:nvSpPr>
        <p:spPr>
          <a:xfrm>
            <a:off x="366089" y="271046"/>
            <a:ext cx="103425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4/11-14-1009-01-00ax-proposed-802-11ax-functional-requirements.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4/11-14-1009-01-00ax-proposed-802-11ax-functional-requirements.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Spectral_efficienc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err="1" smtClean="0"/>
              <a:t>TGax</a:t>
            </a:r>
            <a:r>
              <a:rPr lang="en-US" dirty="0" smtClean="0"/>
              <a:t> Functional Requirement Discussion</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2014-09</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296672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dirty="0" smtClean="0">
                          <a:solidFill>
                            <a:schemeClr val="tx1"/>
                          </a:solidFill>
                        </a:rPr>
                        <a:t> </a:t>
                      </a:r>
                      <a:r>
                        <a:rPr lang="en-US" sz="160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Meng</a:t>
                      </a:r>
                      <a:r>
                        <a:rPr lang="en-US" sz="1600" dirty="0" smtClean="0">
                          <a:solidFill>
                            <a:schemeClr val="tx1"/>
                          </a:solidFill>
                        </a:rPr>
                        <a:t>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yangmeng1@catr.cn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Jiadong</a:t>
                      </a:r>
                      <a:r>
                        <a:rPr lang="en-US" sz="1600" baseline="0" dirty="0" smtClean="0">
                          <a:solidFill>
                            <a:schemeClr val="tx1"/>
                          </a:solidFill>
                        </a:rPr>
                        <a:t> Du</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dujiadong@catr.cn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Robustness Requirement in FRD</a:t>
            </a:r>
          </a:p>
          <a:p>
            <a:pPr lvl="1"/>
            <a:r>
              <a:rPr lang="en-US" b="1" dirty="0" err="1" smtClean="0"/>
              <a:t>TGAx</a:t>
            </a:r>
            <a:r>
              <a:rPr lang="en-US" b="1" dirty="0" smtClean="0"/>
              <a:t> </a:t>
            </a:r>
            <a:r>
              <a:rPr lang="en-US" b="1" dirty="0" err="1" smtClean="0"/>
              <a:t>Rn</a:t>
            </a:r>
            <a:r>
              <a:rPr lang="en-US" b="1" dirty="0" smtClean="0"/>
              <a:t>:  </a:t>
            </a:r>
            <a:r>
              <a:rPr lang="en-US" dirty="0" smtClean="0"/>
              <a:t>The 802.11ax amendment shall </a:t>
            </a:r>
            <a:r>
              <a:rPr lang="en-US" dirty="0" smtClean="0">
                <a:solidFill>
                  <a:srgbClr val="FF0000"/>
                </a:solidFill>
              </a:rPr>
              <a:t>bring PER to a desirable level to make the link robust in high dense deployment scenario.  </a:t>
            </a:r>
            <a:r>
              <a:rPr lang="en-US" strike="sngStrike" dirty="0" smtClean="0"/>
              <a:t> </a:t>
            </a:r>
            <a:r>
              <a:rPr lang="en-US" strike="sngStrike" dirty="0" smtClean="0">
                <a:solidFill>
                  <a:srgbClr val="FF0000"/>
                </a:solidFill>
              </a:rPr>
              <a:t>increase the probability of successful frame transmissions (i.e. reduce packet error </a:t>
            </a:r>
            <a:r>
              <a:rPr lang="en-US" strike="sngStrike" dirty="0" smtClean="0">
                <a:solidFill>
                  <a:srgbClr val="FF0000"/>
                </a:solidFill>
              </a:rPr>
              <a:t>rate </a:t>
            </a:r>
            <a:r>
              <a:rPr lang="en-US" strike="sngStrike" dirty="0" smtClean="0">
                <a:solidFill>
                  <a:srgbClr val="FF0000"/>
                </a:solidFill>
              </a:rPr>
              <a:t>(PER), compared to the existing IEEE 802.11 standard and its amendments operating in the same dense deployment scenarios</a:t>
            </a:r>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Polls </a:t>
            </a:r>
            <a:endParaRPr lang="en-US" dirty="0"/>
          </a:p>
        </p:txBody>
      </p:sp>
      <p:sp>
        <p:nvSpPr>
          <p:cNvPr id="3" name="Content Placeholder 2"/>
          <p:cNvSpPr>
            <a:spLocks noGrp="1"/>
          </p:cNvSpPr>
          <p:nvPr>
            <p:ph idx="1"/>
          </p:nvPr>
        </p:nvSpPr>
        <p:spPr>
          <a:xfrm>
            <a:off x="381000" y="1447800"/>
            <a:ext cx="8458200" cy="5029200"/>
          </a:xfrm>
        </p:spPr>
        <p:txBody>
          <a:bodyPr/>
          <a:lstStyle/>
          <a:p>
            <a:r>
              <a:rPr lang="en-US" strike="sngStrike" dirty="0" smtClean="0"/>
              <a:t>SP1:  Do you support to add the efficiency requirement in page 6 to the FRD?</a:t>
            </a:r>
          </a:p>
          <a:p>
            <a:pPr lvl="1"/>
            <a:r>
              <a:rPr lang="en-US" sz="2400" b="1" strike="sngStrike" dirty="0" smtClean="0"/>
              <a:t>Yes/No/Abstain</a:t>
            </a:r>
          </a:p>
          <a:p>
            <a:endParaRPr lang="en-US" dirty="0" smtClean="0"/>
          </a:p>
          <a:p>
            <a:r>
              <a:rPr lang="en-US" dirty="0" smtClean="0"/>
              <a:t>SP2: Do you support to add the latency requirement in page 8 to FRD?</a:t>
            </a:r>
          </a:p>
          <a:p>
            <a:pPr lvl="1"/>
            <a:r>
              <a:rPr lang="en-US" sz="2400" b="1" dirty="0" smtClean="0"/>
              <a:t>Yes/No/Abstain</a:t>
            </a:r>
          </a:p>
          <a:p>
            <a:endParaRPr lang="en-US" dirty="0" smtClean="0"/>
          </a:p>
          <a:p>
            <a:r>
              <a:rPr lang="en-US" dirty="0" smtClean="0"/>
              <a:t>SP3: Do you support to add the robustness requirement of page 10 to the FRD?</a:t>
            </a:r>
          </a:p>
          <a:p>
            <a:pPr lvl="1"/>
            <a:r>
              <a:rPr lang="en-US" sz="2400" b="1" dirty="0" smtClean="0"/>
              <a:t> Yes/No/Abstain</a:t>
            </a:r>
          </a:p>
          <a:p>
            <a:pPr lvl="1"/>
            <a:endParaRPr lang="en-US" sz="2400" b="1" dirty="0" smtClean="0"/>
          </a:p>
          <a:p>
            <a:pPr lvl="1"/>
            <a:endParaRPr lang="en-US" sz="2400" b="1" dirty="0" smtClean="0"/>
          </a:p>
          <a:p>
            <a:pPr lvl="1"/>
            <a:endParaRPr lang="en-US" sz="2400" b="1" dirty="0" smtClean="0"/>
          </a:p>
          <a:p>
            <a:endParaRPr lang="en-US" sz="2800" b="1"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Motion-1 </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Move to add the following text to the </a:t>
            </a:r>
            <a:r>
              <a:rPr lang="en-US" dirty="0" err="1" smtClean="0"/>
              <a:t>TGax</a:t>
            </a:r>
            <a:r>
              <a:rPr lang="en-US" dirty="0" smtClean="0"/>
              <a:t> Functional Requirement </a:t>
            </a:r>
            <a:r>
              <a:rPr lang="en-US" dirty="0" smtClean="0"/>
              <a:t>document </a:t>
            </a:r>
            <a:r>
              <a:rPr lang="en-US" b="0" dirty="0" smtClean="0">
                <a:hlinkClick r:id="rId2"/>
              </a:rPr>
              <a:t>11-14-1009-01-00ax-proposed-802-11ax-functional-requirements</a:t>
            </a:r>
            <a:r>
              <a:rPr lang="en-US" b="0" dirty="0" smtClean="0"/>
              <a:t>:</a:t>
            </a:r>
            <a:endParaRPr lang="en-US" dirty="0" smtClean="0"/>
          </a:p>
          <a:p>
            <a:endParaRPr lang="en-US" sz="2400" b="1" dirty="0" smtClean="0"/>
          </a:p>
          <a:p>
            <a:pPr>
              <a:buNone/>
            </a:pPr>
            <a:r>
              <a:rPr lang="en-US" dirty="0" smtClean="0"/>
              <a:t>     </a:t>
            </a:r>
            <a:r>
              <a:rPr lang="en-US" sz="2400" b="1" dirty="0" smtClean="0"/>
              <a:t>2.x  Latency Requirements </a:t>
            </a:r>
            <a:endParaRPr lang="en-US" sz="2400" b="1" dirty="0" smtClean="0"/>
          </a:p>
          <a:p>
            <a:pPr lvl="1">
              <a:buNone/>
            </a:pPr>
            <a:r>
              <a:rPr lang="en-US" sz="2400" b="1" dirty="0" err="1" smtClean="0"/>
              <a:t>TGAx</a:t>
            </a:r>
            <a:r>
              <a:rPr lang="en-US" sz="2400" b="1" dirty="0" smtClean="0"/>
              <a:t> </a:t>
            </a:r>
            <a:r>
              <a:rPr lang="en-US" sz="2400" b="1" dirty="0" err="1" smtClean="0"/>
              <a:t>Rn</a:t>
            </a:r>
            <a:r>
              <a:rPr lang="en-US" sz="2400" dirty="0" smtClean="0"/>
              <a:t>: The 802.11ax amendment shall quantify and bring latency to a desirable level to meet </a:t>
            </a:r>
            <a:r>
              <a:rPr lang="en-US" sz="2400" dirty="0" err="1" smtClean="0"/>
              <a:t>QoS</a:t>
            </a:r>
            <a:r>
              <a:rPr lang="en-US" sz="2400" dirty="0" smtClean="0"/>
              <a:t> requirements in high dense deployment scenario. </a:t>
            </a:r>
          </a:p>
          <a:p>
            <a:pPr lvl="1">
              <a:buNone/>
            </a:pPr>
            <a:endParaRPr lang="en-US" dirty="0" smtClean="0"/>
          </a:p>
          <a:p>
            <a:pPr lvl="1"/>
            <a:r>
              <a:rPr lang="en-US" sz="2400" b="1" dirty="0" smtClean="0"/>
              <a:t>Move: 		Second: </a:t>
            </a:r>
          </a:p>
          <a:p>
            <a:pPr lvl="1">
              <a:buNone/>
            </a:pPr>
            <a:endParaRPr lang="en-US" dirty="0" smtClean="0"/>
          </a:p>
          <a:p>
            <a:pPr lvl="1"/>
            <a:r>
              <a:rPr lang="en-US" sz="2400" b="1" dirty="0" smtClean="0"/>
              <a:t>Yes/No/Abstain</a:t>
            </a:r>
          </a:p>
          <a:p>
            <a:pPr lvl="1">
              <a:buNone/>
            </a:pPr>
            <a:endParaRPr lang="en-US" sz="2400" b="1" dirty="0" smtClean="0"/>
          </a:p>
          <a:p>
            <a:pPr lvl="1"/>
            <a:endParaRPr lang="en-US" sz="2400" b="1" dirty="0" smtClean="0"/>
          </a:p>
          <a:p>
            <a:pPr lvl="1"/>
            <a:endParaRPr lang="en-US" sz="2400" b="1" dirty="0" smtClean="0"/>
          </a:p>
          <a:p>
            <a:endParaRPr lang="en-US" sz="2800" b="1"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Motion-2 </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Move to add the following text to the </a:t>
            </a:r>
            <a:r>
              <a:rPr lang="en-US" dirty="0" err="1" smtClean="0"/>
              <a:t>TGax</a:t>
            </a:r>
            <a:r>
              <a:rPr lang="en-US" dirty="0" smtClean="0"/>
              <a:t> Functional Requirement </a:t>
            </a:r>
            <a:r>
              <a:rPr lang="en-US" dirty="0" smtClean="0"/>
              <a:t>document </a:t>
            </a:r>
            <a:r>
              <a:rPr lang="en-US" b="0" dirty="0" smtClean="0">
                <a:hlinkClick r:id="rId2"/>
              </a:rPr>
              <a:t>11-14-1009-01-00ax-proposed-802-11ax-functional-requirements </a:t>
            </a:r>
            <a:r>
              <a:rPr lang="en-US" dirty="0" smtClean="0"/>
              <a:t>:</a:t>
            </a:r>
          </a:p>
          <a:p>
            <a:endParaRPr lang="en-US" dirty="0" smtClean="0"/>
          </a:p>
          <a:p>
            <a:pPr>
              <a:buNone/>
            </a:pPr>
            <a:r>
              <a:rPr lang="en-US" sz="2400" b="1" dirty="0" smtClean="0"/>
              <a:t>	2.x  Robustness Requirements</a:t>
            </a:r>
            <a:endParaRPr lang="en-US" sz="2400" b="1" dirty="0" smtClean="0"/>
          </a:p>
          <a:p>
            <a:pPr lvl="1">
              <a:buNone/>
            </a:pPr>
            <a:r>
              <a:rPr lang="en-US" sz="2400" b="1" dirty="0" err="1" smtClean="0"/>
              <a:t>TGAx</a:t>
            </a:r>
            <a:r>
              <a:rPr lang="en-US" sz="2400" b="1" dirty="0" smtClean="0"/>
              <a:t> </a:t>
            </a:r>
            <a:r>
              <a:rPr lang="en-US" sz="2400" b="1" dirty="0" err="1" smtClean="0"/>
              <a:t>Rn</a:t>
            </a:r>
            <a:r>
              <a:rPr lang="en-US" sz="2400" dirty="0" smtClean="0"/>
              <a:t>: </a:t>
            </a:r>
            <a:r>
              <a:rPr lang="en-US" sz="2400" b="0" dirty="0" smtClean="0"/>
              <a:t>The 802.11ax amendment shall bring PER to a desirable level to make the link robust in high dense deployment scenario. </a:t>
            </a:r>
          </a:p>
          <a:p>
            <a:pPr lvl="1"/>
            <a:endParaRPr lang="en-US" sz="2400" b="0" dirty="0" smtClean="0"/>
          </a:p>
          <a:p>
            <a:pPr lvl="1"/>
            <a:r>
              <a:rPr lang="en-US" sz="2400" b="1" dirty="0" smtClean="0"/>
              <a:t>Move: 		Second: </a:t>
            </a:r>
          </a:p>
          <a:p>
            <a:pPr lvl="1"/>
            <a:endParaRPr lang="en-US" sz="2400" b="0" dirty="0" smtClean="0"/>
          </a:p>
          <a:p>
            <a:pPr lvl="1"/>
            <a:r>
              <a:rPr lang="en-US" sz="2400" b="1" dirty="0" smtClean="0"/>
              <a:t> Yes/No/Abstain</a:t>
            </a:r>
          </a:p>
          <a:p>
            <a:pPr lvl="1"/>
            <a:endParaRPr lang="en-US" sz="2400" b="1" dirty="0" smtClean="0"/>
          </a:p>
          <a:p>
            <a:pPr lvl="1"/>
            <a:endParaRPr lang="en-US" sz="2400" b="1" dirty="0" smtClean="0"/>
          </a:p>
          <a:p>
            <a:pPr lvl="1"/>
            <a:endParaRPr lang="en-US" sz="2400" b="1" dirty="0" smtClean="0"/>
          </a:p>
          <a:p>
            <a:endParaRPr lang="en-US" sz="2800" b="1"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FontTx/>
              <a:buAutoNum type="arabicPeriod"/>
            </a:pPr>
            <a:r>
              <a:rPr lang="en-US" sz="2000" b="0" dirty="0" smtClean="0"/>
              <a:t>11-14-0165-01-0hew-802-11-hew-sg-proposed-par</a:t>
            </a:r>
          </a:p>
          <a:p>
            <a:pPr marL="457200" indent="-457200">
              <a:buFontTx/>
              <a:buAutoNum type="arabicPeriod"/>
            </a:pPr>
            <a:r>
              <a:rPr lang="en-US" sz="2000" b="0" dirty="0" smtClean="0"/>
              <a:t>11-14-0169-01-0hew-ieee-802-11-hew-sg-proposed-csd</a:t>
            </a:r>
          </a:p>
          <a:p>
            <a:pPr marL="457200" indent="-457200">
              <a:buFontTx/>
              <a:buAutoNum type="arabicPeriod"/>
            </a:pPr>
            <a:r>
              <a:rPr lang="en-US" sz="2000" b="0" dirty="0" smtClean="0"/>
              <a:t>11-13-0505-00-0hew-mac-efficiecy-analysis-for-hew-sg</a:t>
            </a:r>
          </a:p>
          <a:p>
            <a:pPr marL="457200" indent="-457200">
              <a:buFontTx/>
              <a:buAutoNum type="arabicPeriod"/>
            </a:pPr>
            <a:r>
              <a:rPr lang="en-US" sz="2000" b="0" dirty="0" smtClean="0"/>
              <a:t>11-11-1512-04-00ah-mac-considerations-for-802-11ah</a:t>
            </a:r>
          </a:p>
          <a:p>
            <a:pPr marL="457200" indent="-457200">
              <a:buFontTx/>
              <a:buAutoNum type="arabicPeriod"/>
            </a:pPr>
            <a:r>
              <a:rPr lang="en-CA" sz="2000" b="0" dirty="0" err="1" smtClean="0">
                <a:latin typeface="Times New Roman" charset="0"/>
                <a:ea typeface="ＭＳ Ｐゴシック" charset="0"/>
              </a:rPr>
              <a:t>Hai</a:t>
            </a:r>
            <a:r>
              <a:rPr lang="en-CA" sz="2000" b="0" dirty="0" smtClean="0">
                <a:latin typeface="Times New Roman" charset="0"/>
                <a:ea typeface="ＭＳ Ｐゴシック" charset="0"/>
              </a:rPr>
              <a:t>. Vu and Taka Sakurai, “Collision Probability in Saturated IEEE 802.11 </a:t>
            </a:r>
            <a:r>
              <a:rPr lang="en-CA" sz="2000" b="0" smtClean="0">
                <a:latin typeface="Times New Roman" charset="0"/>
                <a:ea typeface="ＭＳ Ｐゴシック" charset="0"/>
              </a:rPr>
              <a:t>Networks”;   </a:t>
            </a:r>
            <a:r>
              <a:rPr lang="en-CA" sz="2000" b="0" dirty="0" smtClean="0">
                <a:latin typeface="Times New Roman" charset="0"/>
                <a:ea typeface="ＭＳ Ｐゴシック" charset="0"/>
              </a:rPr>
              <a:t>http://caia.swin.edu.au/pubs/ATNAC06/Vum.pdf</a:t>
            </a:r>
          </a:p>
          <a:p>
            <a:pPr marL="457200" indent="-457200">
              <a:buFontTx/>
              <a:buAutoNum type="arabicPeriod"/>
            </a:pPr>
            <a:r>
              <a:rPr lang="en-US" sz="2000" b="0" dirty="0" smtClean="0"/>
              <a:t>11-14-0855-00-00ax-techniques-for-short-downlink-frames</a:t>
            </a:r>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 </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err="1" smtClean="0"/>
              <a:t>TGax</a:t>
            </a:r>
            <a:r>
              <a:rPr lang="en-US" b="0" dirty="0" smtClean="0"/>
              <a:t> PAR [1] and CSD [2] have defined the scope of amendment of 802.11, focusing on </a:t>
            </a:r>
          </a:p>
          <a:p>
            <a:pPr lvl="1"/>
            <a:r>
              <a:rPr lang="en-US" sz="2400" b="0" dirty="0" smtClean="0"/>
              <a:t>WLAN deployments with dense stations and dense access points where interference from neighboring devices is an issue affecting the perceived user experience. </a:t>
            </a:r>
          </a:p>
          <a:p>
            <a:pPr lvl="1"/>
            <a:r>
              <a:rPr lang="en-US" sz="2400" b="0" dirty="0" smtClean="0"/>
              <a:t>Improving system level performance and utilization of the spectrum resources as well as interference mitigation and management between neighboring OBSS.</a:t>
            </a:r>
          </a:p>
          <a:p>
            <a:pPr lvl="1"/>
            <a:endParaRPr lang="en-US" sz="2400" b="0" dirty="0" smtClean="0"/>
          </a:p>
          <a:p>
            <a:r>
              <a:rPr lang="en-US" b="0" dirty="0" smtClean="0"/>
              <a:t>The contribution discusses functional requirements of </a:t>
            </a:r>
            <a:r>
              <a:rPr lang="en-US" b="0" dirty="0" err="1" smtClean="0"/>
              <a:t>TGax</a:t>
            </a:r>
            <a:r>
              <a:rPr lang="en-US" b="0" dirty="0" smtClean="0"/>
              <a:t> amendment based on </a:t>
            </a:r>
            <a:r>
              <a:rPr lang="en-US" b="0" dirty="0" err="1" smtClean="0"/>
              <a:t>TGax</a:t>
            </a:r>
            <a:r>
              <a:rPr lang="en-US" b="0" dirty="0" smtClean="0"/>
              <a:t> scopes.  </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Improvement in PAR</a:t>
            </a:r>
          </a:p>
          <a:p>
            <a:pPr lvl="1"/>
            <a:r>
              <a:rPr lang="en-US" dirty="0" err="1" smtClean="0"/>
              <a:t>TGax</a:t>
            </a:r>
            <a:r>
              <a:rPr lang="en-US" dirty="0" smtClean="0"/>
              <a:t> is the amendment of IEEE 802.11 mainly for High Efficiency WLAN:  </a:t>
            </a:r>
          </a:p>
          <a:p>
            <a:pPr lvl="2"/>
            <a:r>
              <a:rPr lang="en-US" sz="2000" dirty="0" smtClean="0"/>
              <a:t>Operating in 2.4 GHz and 5 GHz frequency bands</a:t>
            </a:r>
          </a:p>
          <a:p>
            <a:pPr lvl="2"/>
            <a:r>
              <a:rPr lang="en-US" sz="2000" dirty="0" smtClean="0"/>
              <a:t>In indoor and outdoor dense deployment scenario </a:t>
            </a:r>
          </a:p>
          <a:p>
            <a:pPr lvl="2"/>
            <a:r>
              <a:rPr lang="en-US" sz="2000" dirty="0" smtClean="0"/>
              <a:t>Working environment like</a:t>
            </a:r>
          </a:p>
          <a:p>
            <a:pPr lvl="3"/>
            <a:r>
              <a:rPr lang="en-US" sz="2000" dirty="0" smtClean="0"/>
              <a:t>wireless corporate office, outdoor hotspot, dense residential apartments, and stadiums.</a:t>
            </a:r>
            <a:endParaRPr lang="en-US" dirty="0" smtClean="0"/>
          </a:p>
          <a:p>
            <a:pPr lvl="1"/>
            <a:r>
              <a:rPr lang="en-US" dirty="0" err="1" smtClean="0"/>
              <a:t>TGax</a:t>
            </a:r>
            <a:r>
              <a:rPr lang="en-US" dirty="0" smtClean="0"/>
              <a:t> PAR [1] requires to </a:t>
            </a:r>
          </a:p>
          <a:p>
            <a:pPr lvl="2"/>
            <a:r>
              <a:rPr lang="en-US" sz="2000" dirty="0" smtClean="0"/>
              <a:t>make more efficient use of spectrum resources in scenarios with a high density of STAs per BSS.</a:t>
            </a:r>
          </a:p>
          <a:p>
            <a:pPr lvl="2"/>
            <a:r>
              <a:rPr lang="en-US" sz="2000" dirty="0" smtClean="0"/>
              <a:t>significantly increase spectral frequency reuse and manage interference between neighboring overlapping BSS (OBSS) in scenarios with a high density of both STAs and BSSs.</a:t>
            </a:r>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Issues</a:t>
            </a:r>
          </a:p>
          <a:p>
            <a:pPr lvl="1"/>
            <a:r>
              <a:rPr lang="en-US" dirty="0" smtClean="0"/>
              <a:t>MAC Efficiency issue</a:t>
            </a:r>
          </a:p>
          <a:p>
            <a:pPr lvl="2"/>
            <a:r>
              <a:rPr lang="en-US" dirty="0" smtClean="0"/>
              <a:t>WLAN is expected to deploy in the high dense environment, like hotspots, stadium, offices, conference rooms etc.</a:t>
            </a:r>
          </a:p>
          <a:p>
            <a:pPr lvl="2"/>
            <a:r>
              <a:rPr lang="en-US" dirty="0" smtClean="0"/>
              <a:t>Contributions [3] [4] [5] pointed out that the current MAC of 802.11 is not efficient for the high dense deployment. When the density of STAs reaches a certain level, the collision possibility of using current EDCA mechanism for medium access is very high.  In such high dense deployment cases, most of medium time would be wasted for control and management frames or re-transmission due to collisions.   </a:t>
            </a:r>
          </a:p>
          <a:p>
            <a:pPr lvl="2"/>
            <a:r>
              <a:rPr lang="en-US" dirty="0" smtClean="0"/>
              <a:t>[6] indicated that the current 802.11 MAC is not efficient to handle short frame transmission.</a:t>
            </a:r>
          </a:p>
          <a:p>
            <a:pPr lvl="1"/>
            <a:r>
              <a:rPr lang="en-US" dirty="0" smtClean="0"/>
              <a:t>Spectral Efficiency</a:t>
            </a:r>
          </a:p>
          <a:p>
            <a:pPr lvl="2"/>
            <a:r>
              <a:rPr lang="en-US" dirty="0" smtClean="0"/>
              <a:t>The current primary and secondary channel assessment mechanism is not permitted to fully use of available channel bandwidth and causes the waste of spectrum.</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(3)</a:t>
            </a:r>
            <a:endParaRPr lang="en-US" dirty="0"/>
          </a:p>
        </p:txBody>
      </p:sp>
      <p:sp>
        <p:nvSpPr>
          <p:cNvPr id="3" name="Content Placeholder 2"/>
          <p:cNvSpPr>
            <a:spLocks noGrp="1"/>
          </p:cNvSpPr>
          <p:nvPr>
            <p:ph idx="1"/>
          </p:nvPr>
        </p:nvSpPr>
        <p:spPr>
          <a:xfrm>
            <a:off x="381000" y="1371600"/>
            <a:ext cx="8458200" cy="5105400"/>
          </a:xfrm>
        </p:spPr>
        <p:txBody>
          <a:bodyPr/>
          <a:lstStyle/>
          <a:p>
            <a:r>
              <a:rPr lang="en-US" dirty="0" smtClean="0"/>
              <a:t>Efficiency Definitions</a:t>
            </a:r>
          </a:p>
          <a:p>
            <a:pPr lvl="1"/>
            <a:r>
              <a:rPr lang="en-US" dirty="0" smtClean="0"/>
              <a:t>Wikipedia (</a:t>
            </a:r>
            <a:r>
              <a:rPr lang="en-US" dirty="0" smtClean="0">
                <a:hlinkClick r:id="rId2"/>
              </a:rPr>
              <a:t>http://en.wikipedia.org/wiki/Spectral_efficiency</a:t>
            </a:r>
            <a:r>
              <a:rPr lang="en-US" dirty="0" smtClean="0"/>
              <a:t>) defines : </a:t>
            </a:r>
          </a:p>
          <a:p>
            <a:pPr lvl="2"/>
            <a:r>
              <a:rPr lang="en-US" sz="2000" dirty="0" smtClean="0"/>
              <a:t>“The spectrum efficiency refers to the information rate that can be transmitted over a given bandwidth in a specific communication system. It is a measure of how efficiently a limited frequency spectrum is utilized by the physical layer protocol, and sometimes by the media access control (the channel access protocol).” </a:t>
            </a:r>
          </a:p>
          <a:p>
            <a:pPr lvl="1"/>
            <a:r>
              <a:rPr lang="en-US" dirty="0" smtClean="0"/>
              <a:t>The spectrum efficiency includes</a:t>
            </a:r>
          </a:p>
          <a:p>
            <a:pPr lvl="2"/>
            <a:r>
              <a:rPr lang="en-US" sz="2000" dirty="0" smtClean="0"/>
              <a:t>the link spectrum efficiency, measured in (bit/s)/Hz; </a:t>
            </a:r>
          </a:p>
          <a:p>
            <a:pPr lvl="3"/>
            <a:r>
              <a:rPr lang="en-US" sz="2000" dirty="0" smtClean="0"/>
              <a:t>It is the net bit rate or maximum throughput divided by the bandwidth in hertz of a communication channel or a data link.</a:t>
            </a:r>
          </a:p>
          <a:p>
            <a:pPr lvl="2"/>
            <a:r>
              <a:rPr lang="en-US" sz="2000" dirty="0" smtClean="0"/>
              <a:t>system spectrum efficiency or area spectrum efficiency measured in (bit/s)/Hz per unit area or cell.</a:t>
            </a:r>
          </a:p>
          <a:p>
            <a:pPr lvl="3"/>
            <a:r>
              <a:rPr lang="en-US" sz="2000" dirty="0" smtClean="0"/>
              <a:t>That is based on the link spectrum efficiency and considering interference from neighbor cells and frequency reuse factor.</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(4)</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Efficiency Requirement in FRD</a:t>
            </a:r>
          </a:p>
          <a:p>
            <a:pPr lvl="1"/>
            <a:r>
              <a:rPr lang="en-US" dirty="0" smtClean="0"/>
              <a:t>The 802.11ax amendment shall provide a mechanism to improve  spectral efficiency including the link spectrum efficiency and system spectrum efficiency, in scenarios of high density deployment of 802.11ax STAs with and without the presence of legacy STAs. </a:t>
            </a:r>
          </a:p>
          <a:p>
            <a:pPr lvl="1"/>
            <a:endParaRPr lang="en-US" dirty="0" smtClean="0"/>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Packet Delay in PAR</a:t>
            </a:r>
          </a:p>
          <a:p>
            <a:pPr lvl="1"/>
            <a:r>
              <a:rPr lang="en-US" dirty="0" smtClean="0"/>
              <a:t>In </a:t>
            </a:r>
            <a:r>
              <a:rPr lang="en-US" dirty="0" err="1" smtClean="0"/>
              <a:t>TGax</a:t>
            </a:r>
            <a:r>
              <a:rPr lang="en-US" dirty="0" smtClean="0"/>
              <a:t> PAR [1], it clearly mentions that this amendment is different from the previous versions of amendment which focused on improving aggregated throughput.  </a:t>
            </a:r>
          </a:p>
          <a:p>
            <a:pPr lvl="1"/>
            <a:r>
              <a:rPr lang="en-US" dirty="0" smtClean="0"/>
              <a:t>Instead, </a:t>
            </a:r>
            <a:r>
              <a:rPr lang="en-US" dirty="0" err="1" smtClean="0"/>
              <a:t>TGax</a:t>
            </a:r>
            <a:r>
              <a:rPr lang="en-US" dirty="0" smtClean="0"/>
              <a:t>  is to focus on improving user experience such as the average per-STA throughput and 5</a:t>
            </a:r>
            <a:r>
              <a:rPr lang="en-US" baseline="30000" dirty="0" smtClean="0"/>
              <a:t>th</a:t>
            </a:r>
            <a:r>
              <a:rPr lang="en-US" dirty="0" smtClean="0"/>
              <a:t>  percentile of the per station throughput distribution in a given area, along with the satisfaction of the packet delay and the packet error ratio (PER) requirements of applications. </a:t>
            </a:r>
          </a:p>
          <a:p>
            <a:pPr lvl="1"/>
            <a:r>
              <a:rPr lang="en-US" dirty="0" smtClean="0"/>
              <a:t>The user experience could be measured in following aspects: </a:t>
            </a:r>
          </a:p>
          <a:p>
            <a:pPr lvl="2"/>
            <a:r>
              <a:rPr lang="en-US" sz="2000" dirty="0" smtClean="0"/>
              <a:t>Average per-STA throughput</a:t>
            </a:r>
          </a:p>
          <a:p>
            <a:pPr lvl="2"/>
            <a:r>
              <a:rPr lang="en-US" sz="2000" dirty="0" smtClean="0"/>
              <a:t>Transmission latency which is especially important to real-time applications, like gaming, video streaming, etc. </a:t>
            </a:r>
          </a:p>
          <a:p>
            <a:pPr lvl="2"/>
            <a:r>
              <a:rPr lang="en-US" sz="2000" dirty="0" smtClean="0"/>
              <a:t>PER</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Latency Requirement in FRD</a:t>
            </a:r>
          </a:p>
          <a:p>
            <a:pPr lvl="1"/>
            <a:r>
              <a:rPr lang="en-US" b="1" dirty="0" err="1" smtClean="0"/>
              <a:t>TGAx</a:t>
            </a:r>
            <a:r>
              <a:rPr lang="en-US" b="1" dirty="0" smtClean="0"/>
              <a:t> </a:t>
            </a:r>
            <a:r>
              <a:rPr lang="en-US" b="1" dirty="0" err="1" smtClean="0"/>
              <a:t>Rn</a:t>
            </a:r>
            <a:r>
              <a:rPr lang="en-US" b="1" dirty="0" smtClean="0"/>
              <a:t>: </a:t>
            </a:r>
            <a:r>
              <a:rPr lang="en-US" dirty="0" smtClean="0"/>
              <a:t>The 802.11ax amendment shall </a:t>
            </a:r>
            <a:r>
              <a:rPr lang="en-US" dirty="0" smtClean="0">
                <a:solidFill>
                  <a:srgbClr val="FF0000"/>
                </a:solidFill>
              </a:rPr>
              <a:t>quantify and bring latency to a desirable level to meet </a:t>
            </a:r>
            <a:r>
              <a:rPr lang="en-US" dirty="0" err="1" smtClean="0">
                <a:solidFill>
                  <a:srgbClr val="FF0000"/>
                </a:solidFill>
              </a:rPr>
              <a:t>QoS</a:t>
            </a:r>
            <a:r>
              <a:rPr lang="en-US" dirty="0" smtClean="0">
                <a:solidFill>
                  <a:srgbClr val="FF0000"/>
                </a:solidFill>
              </a:rPr>
              <a:t> requirements in high dense deployment scenario.   </a:t>
            </a:r>
            <a:r>
              <a:rPr lang="en-US" strike="sngStrike" dirty="0" smtClean="0"/>
              <a:t> </a:t>
            </a:r>
            <a:r>
              <a:rPr lang="en-US" strike="sngStrike" dirty="0" smtClean="0">
                <a:solidFill>
                  <a:srgbClr val="FF0000"/>
                </a:solidFill>
              </a:rPr>
              <a:t>define  a mechanism to improve the average transmission latency, compared to the existing IEEE 802.11 standard and its amendments operating in the same dense deployment scenario</a:t>
            </a:r>
            <a:r>
              <a:rPr lang="en-US" dirty="0" smtClean="0"/>
              <a:t>.</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Robustness in PAR </a:t>
            </a:r>
          </a:p>
          <a:p>
            <a:pPr lvl="1"/>
            <a:r>
              <a:rPr lang="en-US" dirty="0" err="1" smtClean="0"/>
              <a:t>TGax</a:t>
            </a:r>
            <a:r>
              <a:rPr lang="en-US" dirty="0" smtClean="0"/>
              <a:t> PAR [1] requires to increase robustness in outdoor propagation environments and uplink transmissions. </a:t>
            </a:r>
          </a:p>
          <a:p>
            <a:pPr lvl="1"/>
            <a:r>
              <a:rPr lang="en-US" dirty="0" smtClean="0"/>
              <a:t>This PAR amendment requirement indicates the issue of successful transmission ratio due to loss of packets and would like to reduce the number of retransmissions especially in the dense deployment scenario.  </a:t>
            </a:r>
          </a:p>
          <a:p>
            <a:pPr lvl="1"/>
            <a:r>
              <a:rPr lang="en-US" dirty="0" smtClean="0"/>
              <a:t>Improving transmission robustness will in turn to help improving the efficiency and saving battery power.</a:t>
            </a:r>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71111</TotalTime>
  <Words>1092</Words>
  <Application>Microsoft Office PowerPoint</Application>
  <PresentationFormat>On-screen Show (4:3)</PresentationFormat>
  <Paragraphs>144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1_Extend Submission Template</vt:lpstr>
      <vt:lpstr>TGax Functional Requirement Discussion</vt:lpstr>
      <vt:lpstr>Background </vt:lpstr>
      <vt:lpstr>Efficiency Requirement Discussion (1)</vt:lpstr>
      <vt:lpstr>Efficiency Requirement Discussion (2)</vt:lpstr>
      <vt:lpstr>Efficiency Requirement Discussion (3)</vt:lpstr>
      <vt:lpstr>Efficiency Requirement Discussion (4)</vt:lpstr>
      <vt:lpstr>Packet Delay Requirement Discussion (1)</vt:lpstr>
      <vt:lpstr>Packet Delay Requirement Discussion (2)</vt:lpstr>
      <vt:lpstr>Robustness Requirement Discussion (1)</vt:lpstr>
      <vt:lpstr>Robustness Requirement Discussion (2)</vt:lpstr>
      <vt:lpstr>Straw Polls </vt:lpstr>
      <vt:lpstr>Motion-1 </vt:lpstr>
      <vt:lpstr>Motion-2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2808</cp:revision>
  <cp:lastPrinted>1998-02-10T13:28:06Z</cp:lastPrinted>
  <dcterms:created xsi:type="dcterms:W3CDTF">2009-12-02T19:05:24Z</dcterms:created>
  <dcterms:modified xsi:type="dcterms:W3CDTF">2014-09-17T13:03:09Z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