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9"/>
  </p:notesMasterIdLst>
  <p:sldIdLst>
    <p:sldId id="275" r:id="rId2"/>
    <p:sldId id="273" r:id="rId3"/>
    <p:sldId id="267" r:id="rId4"/>
    <p:sldId id="261" r:id="rId5"/>
    <p:sldId id="274" r:id="rId6"/>
    <p:sldId id="263" r:id="rId7"/>
    <p:sldId id="264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5" autoAdjust="0"/>
    <p:restoredTop sz="99820" autoAdjust="0"/>
  </p:normalViewPr>
  <p:slideViewPr>
    <p:cSldViewPr>
      <p:cViewPr>
        <p:scale>
          <a:sx n="70" d="100"/>
          <a:sy n="70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E3AD9-6F12-4413-BDCF-0604F19F37F0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C8D3E-FBB8-48F0-A2CA-72A7A4D5B6B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027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1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086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295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7C8D3E-FBB8-48F0-A2CA-72A7A4D5B6B9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504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685FF35-B760-4F30-8172-004A19F0A34A}" type="datetimeFigureOut">
              <a:rPr kumimoji="1" lang="ja-JP" altLang="en-US" smtClean="0"/>
              <a:pPr/>
              <a:t>2014/9/12</a:t>
            </a:fld>
            <a:endParaRPr kumimoji="1"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CED81BFA-20FE-467F-9E85-DF80AEA844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11-14/1166r0</a:t>
            </a:r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6228184" y="6475412"/>
            <a:ext cx="2315741" cy="26595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Takuma </a:t>
            </a:r>
            <a:r>
              <a:rPr lang="en-US" sz="1200" dirty="0" smtClean="0"/>
              <a:t>Takada, NTT DOCOMO</a:t>
            </a:r>
            <a:endParaRPr 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</p:sldLayoutIdLst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16.wmf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664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NG60 Use-Cases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3568" y="119675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254259"/>
              </p:ext>
            </p:extLst>
          </p:nvPr>
        </p:nvGraphicFramePr>
        <p:xfrm>
          <a:off x="614363" y="1624013"/>
          <a:ext cx="7956550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7" name="Document" r:id="rId4" imgW="8676616" imgH="5404453" progId="Word.Document.8">
                  <p:embed/>
                </p:oleObj>
              </mc:Choice>
              <mc:Fallback>
                <p:oleObj name="Document" r:id="rId4" imgW="8676616" imgH="5404453" progId="Word.Document.8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1624013"/>
                        <a:ext cx="7956550" cy="4940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19675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412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 smtClean="0"/>
              <a:t>Background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 smtClean="0"/>
              <a:t>Use-Cases in NG60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dirty="0" smtClean="0"/>
              <a:t>Conclusion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8840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6" y="2947109"/>
            <a:ext cx="3349849" cy="30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Background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27584" y="6094130"/>
            <a:ext cx="82304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/>
              <a:t>[1]Cisco </a:t>
            </a:r>
            <a:r>
              <a:rPr lang="en-US" altLang="ja-JP" sz="1600" dirty="0"/>
              <a:t>Visual Networking Index: Global Mobile Data Traffic Forecast Update, 2013–2018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156" y="2972080"/>
            <a:ext cx="4753563" cy="309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39552" y="1467941"/>
            <a:ext cx="77748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b="1" dirty="0"/>
              <a:t>V</a:t>
            </a:r>
            <a:r>
              <a:rPr lang="en-US" altLang="ja-JP" sz="2800" b="1" dirty="0" smtClean="0"/>
              <a:t>olume of data traffic continues to increase.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b="1" dirty="0" smtClean="0"/>
              <a:t>15.9 EB/month data traffic expected in 2018[1].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800" b="1" dirty="0"/>
              <a:t>Video </a:t>
            </a:r>
            <a:r>
              <a:rPr lang="en-US" altLang="ja-JP" sz="2800" b="1" dirty="0" smtClean="0"/>
              <a:t>traffic will be dominant</a:t>
            </a:r>
          </a:p>
        </p:txBody>
      </p:sp>
      <p:sp>
        <p:nvSpPr>
          <p:cNvPr id="7" name="右矢印 6"/>
          <p:cNvSpPr/>
          <p:nvPr/>
        </p:nvSpPr>
        <p:spPr bwMode="auto">
          <a:xfrm>
            <a:off x="3707904" y="4305282"/>
            <a:ext cx="589252" cy="563878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detail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0013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UseCase-1 : Traffic Offload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708291"/>
            <a:ext cx="8153464" cy="179271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Video traffic will  disturb other types of traffic in </a:t>
            </a:r>
            <a:r>
              <a:rPr lang="en-US" altLang="ja-JP" dirty="0" smtClean="0"/>
              <a:t>cellular </a:t>
            </a:r>
            <a:r>
              <a:rPr lang="en-US" altLang="ja-JP" dirty="0"/>
              <a:t>NW (e.g. Voice, HTTP, etc</a:t>
            </a:r>
            <a:r>
              <a:rPr lang="en-US" altLang="ja-JP" dirty="0" smtClean="0"/>
              <a:t>…).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Even Wi-Fi (</a:t>
            </a:r>
            <a:r>
              <a:rPr lang="en-US" altLang="ja-JP" dirty="0" smtClean="0"/>
              <a:t>2.4 GHz/5 GHz</a:t>
            </a:r>
            <a:r>
              <a:rPr lang="en-US" altLang="ja-JP" dirty="0"/>
              <a:t>) will be </a:t>
            </a:r>
            <a:r>
              <a:rPr lang="en-US" altLang="ja-JP" dirty="0" smtClean="0"/>
              <a:t>congested</a:t>
            </a:r>
          </a:p>
          <a:p>
            <a:pPr marL="0" indent="0"/>
            <a:r>
              <a:rPr lang="en-US" altLang="ja-JP" dirty="0"/>
              <a:t> </a:t>
            </a:r>
            <a:r>
              <a:rPr lang="ja-JP" altLang="en-US" dirty="0"/>
              <a:t>　</a:t>
            </a:r>
            <a:r>
              <a:rPr lang="ja-JP" altLang="en-US" dirty="0" smtClean="0"/>
              <a:t>⇒</a:t>
            </a:r>
            <a:r>
              <a:rPr lang="en-US" altLang="ja-JP" dirty="0"/>
              <a:t>Need aggressive traffic offloading using </a:t>
            </a:r>
            <a:r>
              <a:rPr lang="en-US" altLang="ja-JP" dirty="0" smtClean="0"/>
              <a:t>60 GHz</a:t>
            </a:r>
          </a:p>
        </p:txBody>
      </p:sp>
      <p:pic>
        <p:nvPicPr>
          <p:cNvPr id="23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5054584" y="5077380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6317193" y="5502317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8056687" y="5209681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線コネクタ 7"/>
          <p:cNvCxnSpPr/>
          <p:nvPr/>
        </p:nvCxnSpPr>
        <p:spPr bwMode="auto">
          <a:xfrm>
            <a:off x="4572000" y="3632903"/>
            <a:ext cx="0" cy="26044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直線矢印コネクタ 9"/>
          <p:cNvCxnSpPr/>
          <p:nvPr/>
        </p:nvCxnSpPr>
        <p:spPr bwMode="auto">
          <a:xfrm rot="10800000" flipV="1">
            <a:off x="5483450" y="4293096"/>
            <a:ext cx="960759" cy="83891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13"/>
          <p:cNvCxnSpPr/>
          <p:nvPr/>
        </p:nvCxnSpPr>
        <p:spPr bwMode="auto">
          <a:xfrm flipH="1">
            <a:off x="6588225" y="4236827"/>
            <a:ext cx="157831" cy="122223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右矢印 14"/>
          <p:cNvSpPr/>
          <p:nvPr/>
        </p:nvSpPr>
        <p:spPr bwMode="auto">
          <a:xfrm rot="2602267">
            <a:off x="6961346" y="4619311"/>
            <a:ext cx="1296561" cy="343971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03564" y="4367580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2.4GHz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861082" y="497578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5GHz</a:t>
            </a:r>
            <a:endParaRPr kumimoji="1" lang="ja-JP" altLang="en-US" dirty="0"/>
          </a:p>
        </p:txBody>
      </p:sp>
      <p:sp>
        <p:nvSpPr>
          <p:cNvPr id="22" name="右カーブ矢印 21"/>
          <p:cNvSpPr/>
          <p:nvPr/>
        </p:nvSpPr>
        <p:spPr bwMode="auto">
          <a:xfrm rot="16751134">
            <a:off x="6688284" y="4362898"/>
            <a:ext cx="365183" cy="955929"/>
          </a:xfrm>
          <a:prstGeom prst="curved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6130745" y="3521589"/>
            <a:ext cx="1120687" cy="1165605"/>
            <a:chOff x="6130745" y="3380968"/>
            <a:chExt cx="1120687" cy="1165605"/>
          </a:xfrm>
        </p:grpSpPr>
        <p:sp>
          <p:nvSpPr>
            <p:cNvPr id="20" name="円弧 19"/>
            <p:cNvSpPr/>
            <p:nvPr/>
          </p:nvSpPr>
          <p:spPr bwMode="auto">
            <a:xfrm rot="9490875">
              <a:off x="6171312" y="3380968"/>
              <a:ext cx="1080120" cy="1074505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円弧 50"/>
            <p:cNvSpPr/>
            <p:nvPr/>
          </p:nvSpPr>
          <p:spPr bwMode="auto">
            <a:xfrm rot="9490875">
              <a:off x="6130745" y="3472068"/>
              <a:ext cx="1080120" cy="1074505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3" name="テキスト ボックス 32"/>
          <p:cNvSpPr txBox="1"/>
          <p:nvPr/>
        </p:nvSpPr>
        <p:spPr>
          <a:xfrm>
            <a:off x="7519818" y="4243508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60GHz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54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1003452" y="5477833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1831233" y="5572234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1935">
            <a:off x="3219934" y="5482868"/>
            <a:ext cx="340803" cy="54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右矢印 59"/>
          <p:cNvSpPr/>
          <p:nvPr/>
        </p:nvSpPr>
        <p:spPr bwMode="auto">
          <a:xfrm rot="5400000">
            <a:off x="2900431" y="4727431"/>
            <a:ext cx="1038879" cy="343971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259632" y="6093296"/>
            <a:ext cx="2492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u="sng" dirty="0"/>
              <a:t>c</a:t>
            </a:r>
            <a:r>
              <a:rPr kumimoji="1" lang="en-US" altLang="ja-JP" u="sng" dirty="0" smtClean="0"/>
              <a:t>ellular to 60 GHz Wi-Fi</a:t>
            </a:r>
            <a:endParaRPr kumimoji="1" lang="ja-JP" altLang="en-US" u="sng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502361" y="4641176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60GHz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63" name="直線矢印コネクタ 62"/>
          <p:cNvCxnSpPr/>
          <p:nvPr/>
        </p:nvCxnSpPr>
        <p:spPr bwMode="auto">
          <a:xfrm flipH="1">
            <a:off x="1344501" y="4899416"/>
            <a:ext cx="276195" cy="50962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1907704" y="4797152"/>
            <a:ext cx="186785" cy="69755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0" name="グループ化 69"/>
          <p:cNvGrpSpPr/>
          <p:nvPr/>
        </p:nvGrpSpPr>
        <p:grpSpPr>
          <a:xfrm rot="20406114">
            <a:off x="1270185" y="4058373"/>
            <a:ext cx="1120687" cy="1165605"/>
            <a:chOff x="6130745" y="3380968"/>
            <a:chExt cx="1120687" cy="1165605"/>
          </a:xfrm>
        </p:grpSpPr>
        <p:sp>
          <p:nvSpPr>
            <p:cNvPr id="71" name="円弧 70"/>
            <p:cNvSpPr/>
            <p:nvPr/>
          </p:nvSpPr>
          <p:spPr bwMode="auto">
            <a:xfrm rot="9490875">
              <a:off x="6171312" y="3380968"/>
              <a:ext cx="1080120" cy="1074505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2" name="円弧 71"/>
            <p:cNvSpPr/>
            <p:nvPr/>
          </p:nvSpPr>
          <p:spPr bwMode="auto">
            <a:xfrm rot="9490875">
              <a:off x="6130745" y="3472068"/>
              <a:ext cx="1080120" cy="1074505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76" name="テキスト ボックス 75"/>
          <p:cNvSpPr txBox="1"/>
          <p:nvPr/>
        </p:nvSpPr>
        <p:spPr>
          <a:xfrm>
            <a:off x="4995017" y="6052645"/>
            <a:ext cx="373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u="sng" smtClean="0"/>
              <a:t>2.4GHz/5GHz Wi-Fi </a:t>
            </a:r>
            <a:r>
              <a:rPr kumimoji="1" lang="en-US" altLang="ja-JP" u="sng" dirty="0" smtClean="0"/>
              <a:t>to 60 GHz Wi-Fi</a:t>
            </a:r>
            <a:endParaRPr kumimoji="1" lang="ja-JP" altLang="en-US" u="sng" dirty="0"/>
          </a:p>
        </p:txBody>
      </p:sp>
      <p:sp>
        <p:nvSpPr>
          <p:cNvPr id="69" name="右矢印 68"/>
          <p:cNvSpPr/>
          <p:nvPr/>
        </p:nvSpPr>
        <p:spPr bwMode="auto">
          <a:xfrm rot="20790632">
            <a:off x="2275714" y="4843722"/>
            <a:ext cx="956553" cy="247031"/>
          </a:xfrm>
          <a:prstGeom prst="right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7" name="Group 4"/>
          <p:cNvGrpSpPr>
            <a:grpSpLocks/>
          </p:cNvGrpSpPr>
          <p:nvPr/>
        </p:nvGrpSpPr>
        <p:grpSpPr bwMode="auto">
          <a:xfrm>
            <a:off x="2963385" y="3650559"/>
            <a:ext cx="912972" cy="675075"/>
            <a:chOff x="2487" y="2112"/>
            <a:chExt cx="2265" cy="1683"/>
          </a:xfrm>
        </p:grpSpPr>
        <p:grpSp>
          <p:nvGrpSpPr>
            <p:cNvPr id="59" name="Group 5"/>
            <p:cNvGrpSpPr>
              <a:grpSpLocks/>
            </p:cNvGrpSpPr>
            <p:nvPr/>
          </p:nvGrpSpPr>
          <p:grpSpPr bwMode="auto">
            <a:xfrm flipH="1">
              <a:off x="4410" y="2112"/>
              <a:ext cx="295" cy="1081"/>
              <a:chOff x="3015" y="1631"/>
              <a:chExt cx="87" cy="334"/>
            </a:xfrm>
          </p:grpSpPr>
          <p:sp>
            <p:nvSpPr>
              <p:cNvPr id="77" name="Rectangle 6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8" name="Rectangle 7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61" name="Group 8"/>
            <p:cNvGrpSpPr>
              <a:grpSpLocks/>
            </p:cNvGrpSpPr>
            <p:nvPr/>
          </p:nvGrpSpPr>
          <p:grpSpPr bwMode="auto">
            <a:xfrm>
              <a:off x="2534" y="2112"/>
              <a:ext cx="295" cy="1081"/>
              <a:chOff x="3015" y="1631"/>
              <a:chExt cx="87" cy="334"/>
            </a:xfrm>
          </p:grpSpPr>
          <p:sp>
            <p:nvSpPr>
              <p:cNvPr id="74" name="Rectangle 9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75" name="Rectangle 10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64" name="Group 11"/>
            <p:cNvGrpSpPr>
              <a:grpSpLocks/>
            </p:cNvGrpSpPr>
            <p:nvPr/>
          </p:nvGrpSpPr>
          <p:grpSpPr bwMode="auto">
            <a:xfrm>
              <a:off x="2743" y="2886"/>
              <a:ext cx="1753" cy="909"/>
              <a:chOff x="2739" y="2886"/>
              <a:chExt cx="1753" cy="909"/>
            </a:xfrm>
          </p:grpSpPr>
          <p:sp>
            <p:nvSpPr>
              <p:cNvPr id="65" name="AutoShape 12"/>
              <p:cNvSpPr>
                <a:spLocks noChangeArrowheads="1"/>
              </p:cNvSpPr>
              <p:nvPr/>
            </p:nvSpPr>
            <p:spPr bwMode="auto">
              <a:xfrm>
                <a:off x="2739" y="2886"/>
                <a:ext cx="1753" cy="90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grpSp>
            <p:nvGrpSpPr>
              <p:cNvPr id="67" name="Group 13"/>
              <p:cNvGrpSpPr>
                <a:grpSpLocks/>
              </p:cNvGrpSpPr>
              <p:nvPr/>
            </p:nvGrpSpPr>
            <p:grpSpPr bwMode="auto">
              <a:xfrm>
                <a:off x="3448" y="3015"/>
                <a:ext cx="335" cy="168"/>
                <a:chOff x="3482" y="3015"/>
                <a:chExt cx="335" cy="168"/>
              </a:xfrm>
            </p:grpSpPr>
            <p:sp>
              <p:nvSpPr>
                <p:cNvPr id="68" name="AutoShape 14"/>
                <p:cNvSpPr>
                  <a:spLocks noChangeArrowheads="1"/>
                </p:cNvSpPr>
                <p:nvPr/>
              </p:nvSpPr>
              <p:spPr bwMode="auto">
                <a:xfrm>
                  <a:off x="3482" y="3015"/>
                  <a:ext cx="95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73" name="AutoShape 15"/>
                <p:cNvSpPr>
                  <a:spLocks noChangeArrowheads="1"/>
                </p:cNvSpPr>
                <p:nvPr/>
              </p:nvSpPr>
              <p:spPr bwMode="auto">
                <a:xfrm>
                  <a:off x="3719" y="3015"/>
                  <a:ext cx="98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</p:grpSp>
        </p:grpSp>
      </p:grpSp>
      <p:grpSp>
        <p:nvGrpSpPr>
          <p:cNvPr id="79" name="Group 4"/>
          <p:cNvGrpSpPr>
            <a:grpSpLocks/>
          </p:cNvGrpSpPr>
          <p:nvPr/>
        </p:nvGrpSpPr>
        <p:grpSpPr bwMode="auto">
          <a:xfrm>
            <a:off x="6372200" y="3501008"/>
            <a:ext cx="912972" cy="675075"/>
            <a:chOff x="2487" y="2112"/>
            <a:chExt cx="2265" cy="1683"/>
          </a:xfrm>
        </p:grpSpPr>
        <p:grpSp>
          <p:nvGrpSpPr>
            <p:cNvPr id="80" name="Group 5"/>
            <p:cNvGrpSpPr>
              <a:grpSpLocks/>
            </p:cNvGrpSpPr>
            <p:nvPr/>
          </p:nvGrpSpPr>
          <p:grpSpPr bwMode="auto">
            <a:xfrm flipH="1">
              <a:off x="4410" y="2112"/>
              <a:ext cx="295" cy="1081"/>
              <a:chOff x="3015" y="1631"/>
              <a:chExt cx="87" cy="334"/>
            </a:xfrm>
          </p:grpSpPr>
          <p:sp>
            <p:nvSpPr>
              <p:cNvPr id="89" name="Rectangle 6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90" name="Rectangle 7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81" name="Group 8"/>
            <p:cNvGrpSpPr>
              <a:grpSpLocks/>
            </p:cNvGrpSpPr>
            <p:nvPr/>
          </p:nvGrpSpPr>
          <p:grpSpPr bwMode="auto">
            <a:xfrm>
              <a:off x="2534" y="2112"/>
              <a:ext cx="295" cy="1081"/>
              <a:chOff x="3015" y="1631"/>
              <a:chExt cx="87" cy="334"/>
            </a:xfrm>
          </p:grpSpPr>
          <p:sp>
            <p:nvSpPr>
              <p:cNvPr id="87" name="Rectangle 9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88" name="Rectangle 10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82" name="Group 11"/>
            <p:cNvGrpSpPr>
              <a:grpSpLocks/>
            </p:cNvGrpSpPr>
            <p:nvPr/>
          </p:nvGrpSpPr>
          <p:grpSpPr bwMode="auto">
            <a:xfrm>
              <a:off x="2743" y="2886"/>
              <a:ext cx="1753" cy="909"/>
              <a:chOff x="2739" y="2886"/>
              <a:chExt cx="1753" cy="909"/>
            </a:xfrm>
          </p:grpSpPr>
          <p:sp>
            <p:nvSpPr>
              <p:cNvPr id="83" name="AutoShape 12"/>
              <p:cNvSpPr>
                <a:spLocks noChangeArrowheads="1"/>
              </p:cNvSpPr>
              <p:nvPr/>
            </p:nvSpPr>
            <p:spPr bwMode="auto">
              <a:xfrm>
                <a:off x="2739" y="2886"/>
                <a:ext cx="1753" cy="90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grpSp>
            <p:nvGrpSpPr>
              <p:cNvPr id="84" name="Group 13"/>
              <p:cNvGrpSpPr>
                <a:grpSpLocks/>
              </p:cNvGrpSpPr>
              <p:nvPr/>
            </p:nvGrpSpPr>
            <p:grpSpPr bwMode="auto">
              <a:xfrm>
                <a:off x="3448" y="3015"/>
                <a:ext cx="335" cy="168"/>
                <a:chOff x="3482" y="3015"/>
                <a:chExt cx="335" cy="168"/>
              </a:xfrm>
            </p:grpSpPr>
            <p:sp>
              <p:nvSpPr>
                <p:cNvPr id="85" name="AutoShape 14"/>
                <p:cNvSpPr>
                  <a:spLocks noChangeArrowheads="1"/>
                </p:cNvSpPr>
                <p:nvPr/>
              </p:nvSpPr>
              <p:spPr bwMode="auto">
                <a:xfrm>
                  <a:off x="3482" y="3015"/>
                  <a:ext cx="95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86" name="AutoShape 15"/>
                <p:cNvSpPr>
                  <a:spLocks noChangeArrowheads="1"/>
                </p:cNvSpPr>
                <p:nvPr/>
              </p:nvSpPr>
              <p:spPr bwMode="auto">
                <a:xfrm>
                  <a:off x="3719" y="3015"/>
                  <a:ext cx="98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</p:grpSp>
        </p:grpSp>
      </p:grpSp>
      <p:pic>
        <p:nvPicPr>
          <p:cNvPr id="4150" name="Picture 54" descr="C:\Users\5962046\Pictures\基地局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056">
            <a:off x="1432317" y="3406816"/>
            <a:ext cx="681514" cy="1339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テキスト ボックス 90"/>
          <p:cNvSpPr txBox="1"/>
          <p:nvPr/>
        </p:nvSpPr>
        <p:spPr>
          <a:xfrm>
            <a:off x="3203848" y="399577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</a:t>
            </a:r>
            <a:endParaRPr kumimoji="1" lang="ja-JP" altLang="en-US" dirty="0"/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6588224" y="3851756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</a:t>
            </a:r>
            <a:endParaRPr kumimoji="1" lang="ja-JP" altLang="en-US" dirty="0"/>
          </a:p>
        </p:txBody>
      </p:sp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3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5564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C:\Users\Takada-Z620\AppData\Local\Microsoft\Windows\Temporary Internet Files\Content.IE5\LXA7HECW\MC90043162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3332" y="2306116"/>
            <a:ext cx="3787180" cy="3787180"/>
          </a:xfrm>
          <a:prstGeom prst="rect">
            <a:avLst/>
          </a:prstGeom>
          <a:noFill/>
        </p:spPr>
      </p:pic>
      <p:sp>
        <p:nvSpPr>
          <p:cNvPr id="65" name="曲折矢印 64"/>
          <p:cNvSpPr/>
          <p:nvPr/>
        </p:nvSpPr>
        <p:spPr bwMode="auto">
          <a:xfrm>
            <a:off x="7069232" y="3195510"/>
            <a:ext cx="1020269" cy="2399303"/>
          </a:xfrm>
          <a:prstGeom prst="bentArrow">
            <a:avLst>
              <a:gd name="adj1" fmla="val 23878"/>
              <a:gd name="adj2" fmla="val 22671"/>
              <a:gd name="adj3" fmla="val 25000"/>
              <a:gd name="adj4" fmla="val 96817"/>
            </a:avLst>
          </a:prstGeom>
          <a:solidFill>
            <a:srgbClr val="FF0000">
              <a:alpha val="89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21599969" lon="10799999" rev="10799999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曲折矢印 63"/>
          <p:cNvSpPr/>
          <p:nvPr/>
        </p:nvSpPr>
        <p:spPr bwMode="auto">
          <a:xfrm rot="16200000">
            <a:off x="1031230" y="4130933"/>
            <a:ext cx="2040537" cy="878931"/>
          </a:xfrm>
          <a:prstGeom prst="bentArrow">
            <a:avLst>
              <a:gd name="adj1" fmla="val 26553"/>
              <a:gd name="adj2" fmla="val 22671"/>
              <a:gd name="adj3" fmla="val 25000"/>
              <a:gd name="adj4" fmla="val 96817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127000">
              <a:schemeClr val="accent1"/>
            </a:glow>
            <a:outerShdw blurRad="50800" dist="50800" dir="5400000" algn="ctr" rotWithShape="0">
              <a:schemeClr val="bg1"/>
            </a:outerShdw>
            <a:reflection endPos="0" dir="5400000" sy="-100000" algn="bl" rotWithShape="0"/>
          </a:effectLst>
          <a:scene3d>
            <a:camera prst="orthographicFront">
              <a:rot lat="0" lon="10799999" rev="10799999"/>
            </a:camera>
            <a:lightRig rig="threePt" dir="t"/>
          </a:scene3d>
          <a:sp3d extrusionH="76200">
            <a:extrusionClr>
              <a:srgbClr val="FF0000"/>
            </a:extrusionClr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flatTx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曲折矢印 4"/>
          <p:cNvSpPr/>
          <p:nvPr/>
        </p:nvSpPr>
        <p:spPr bwMode="auto">
          <a:xfrm rot="16200000">
            <a:off x="1512667" y="4117179"/>
            <a:ext cx="2040537" cy="878931"/>
          </a:xfrm>
          <a:prstGeom prst="bentArrow">
            <a:avLst>
              <a:gd name="adj1" fmla="val 26553"/>
              <a:gd name="adj2" fmla="val 22671"/>
              <a:gd name="adj3" fmla="val 28106"/>
              <a:gd name="adj4" fmla="val 96817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84976" cy="1065213"/>
          </a:xfrm>
        </p:spPr>
        <p:txBody>
          <a:bodyPr/>
          <a:lstStyle/>
          <a:p>
            <a:r>
              <a:rPr lang="en-US" altLang="ja-JP" dirty="0" smtClean="0"/>
              <a:t>UseCase-2 : Cloud Storage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482" y="1772816"/>
            <a:ext cx="8147598" cy="7277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High-speed backup from handset to network access server (NAS).</a:t>
            </a:r>
            <a:endParaRPr lang="en-US" altLang="ja-JP" sz="2000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Contents download from NAS, e.g. HD Video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sz="2000" dirty="0"/>
          </a:p>
        </p:txBody>
      </p:sp>
      <p:pic>
        <p:nvPicPr>
          <p:cNvPr id="4098" name="Picture 2" descr="http://ec.l.thumbs.canstockphoto.com/canstock1601415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284984"/>
            <a:ext cx="720080" cy="648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6913130" y="356372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NAS</a:t>
            </a:r>
            <a:endParaRPr kumimoji="1" lang="ja-JP" altLang="en-US" dirty="0"/>
          </a:p>
        </p:txBody>
      </p:sp>
      <p:sp>
        <p:nvSpPr>
          <p:cNvPr id="19" name="雲 18"/>
          <p:cNvSpPr/>
          <p:nvPr/>
        </p:nvSpPr>
        <p:spPr bwMode="auto">
          <a:xfrm>
            <a:off x="566990" y="2720765"/>
            <a:ext cx="3572962" cy="789387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Cloud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0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7567">
            <a:off x="1290342" y="5202468"/>
            <a:ext cx="388753" cy="624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5962046\OUT\r_cd\r_cd\r0003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848645"/>
            <a:ext cx="918307" cy="91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5962046\OUT\r_photo1\r_photo\r0001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7985" y="3582711"/>
            <a:ext cx="920176" cy="92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5962046\OUT\s_dougasaisei\s_dougasaisei\s0000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4829" y="3830643"/>
            <a:ext cx="1113781" cy="111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\\Aklabs03\labs\情報共有資料\全社員用\個人用\Akira\140612 髙田様\140825\スマートフォン_Free素材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17567">
            <a:off x="2878227" y="5249682"/>
            <a:ext cx="361552" cy="58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テキスト ボックス 34"/>
          <p:cNvSpPr txBox="1"/>
          <p:nvPr/>
        </p:nvSpPr>
        <p:spPr>
          <a:xfrm>
            <a:off x="7076527" y="2172557"/>
            <a:ext cx="2097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e.g. </a:t>
            </a:r>
            <a:r>
              <a:rPr lang="en-US" altLang="ja-JP" dirty="0" smtClean="0"/>
              <a:t>residence, office</a:t>
            </a:r>
            <a:endParaRPr kumimoji="1" lang="ja-JP" altLang="en-US" dirty="0"/>
          </a:p>
        </p:txBody>
      </p:sp>
      <p:sp>
        <p:nvSpPr>
          <p:cNvPr id="44" name="雲 43"/>
          <p:cNvSpPr/>
          <p:nvPr/>
        </p:nvSpPr>
        <p:spPr bwMode="auto">
          <a:xfrm>
            <a:off x="6012160" y="2852936"/>
            <a:ext cx="2448272" cy="347501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effectLst/>
                <a:latin typeface="Times New Roman" pitchFamily="16" charset="0"/>
                <a:ea typeface="MS Gothic" charset="-128"/>
              </a:rPr>
              <a:t>Cloud</a:t>
            </a:r>
            <a:endParaRPr kumimoji="0" lang="ja-JP" altLang="en-US" b="0" i="0" u="none" strike="noStrike" cap="none" normalizeH="0" baseline="0" dirty="0" smtClean="0">
              <a:ln>
                <a:noFill/>
              </a:ln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872702" y="4117288"/>
            <a:ext cx="912972" cy="675075"/>
            <a:chOff x="2487" y="2112"/>
            <a:chExt cx="2265" cy="1683"/>
          </a:xfrm>
        </p:grpSpPr>
        <p:grpSp>
          <p:nvGrpSpPr>
            <p:cNvPr id="29" name="Group 5"/>
            <p:cNvGrpSpPr>
              <a:grpSpLocks/>
            </p:cNvGrpSpPr>
            <p:nvPr/>
          </p:nvGrpSpPr>
          <p:grpSpPr bwMode="auto">
            <a:xfrm flipH="1">
              <a:off x="4410" y="2112"/>
              <a:ext cx="295" cy="1081"/>
              <a:chOff x="3015" y="1631"/>
              <a:chExt cx="87" cy="334"/>
            </a:xfrm>
          </p:grpSpPr>
          <p:sp>
            <p:nvSpPr>
              <p:cNvPr id="49" name="Rectangle 6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50" name="Rectangle 7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30" name="Group 8"/>
            <p:cNvGrpSpPr>
              <a:grpSpLocks/>
            </p:cNvGrpSpPr>
            <p:nvPr/>
          </p:nvGrpSpPr>
          <p:grpSpPr bwMode="auto">
            <a:xfrm>
              <a:off x="2534" y="2112"/>
              <a:ext cx="295" cy="1081"/>
              <a:chOff x="3015" y="1631"/>
              <a:chExt cx="87" cy="334"/>
            </a:xfrm>
          </p:grpSpPr>
          <p:sp>
            <p:nvSpPr>
              <p:cNvPr id="42" name="Rectangle 9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43" name="Rectangle 10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32" name="Group 11"/>
            <p:cNvGrpSpPr>
              <a:grpSpLocks/>
            </p:cNvGrpSpPr>
            <p:nvPr/>
          </p:nvGrpSpPr>
          <p:grpSpPr bwMode="auto">
            <a:xfrm>
              <a:off x="2743" y="2886"/>
              <a:ext cx="1753" cy="909"/>
              <a:chOff x="2739" y="2886"/>
              <a:chExt cx="1753" cy="909"/>
            </a:xfrm>
          </p:grpSpPr>
          <p:sp>
            <p:nvSpPr>
              <p:cNvPr id="33" name="AutoShape 12"/>
              <p:cNvSpPr>
                <a:spLocks noChangeArrowheads="1"/>
              </p:cNvSpPr>
              <p:nvPr/>
            </p:nvSpPr>
            <p:spPr bwMode="auto">
              <a:xfrm>
                <a:off x="2739" y="2886"/>
                <a:ext cx="1753" cy="90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grpSp>
            <p:nvGrpSpPr>
              <p:cNvPr id="34" name="Group 13"/>
              <p:cNvGrpSpPr>
                <a:grpSpLocks/>
              </p:cNvGrpSpPr>
              <p:nvPr/>
            </p:nvGrpSpPr>
            <p:grpSpPr bwMode="auto">
              <a:xfrm>
                <a:off x="3448" y="3015"/>
                <a:ext cx="335" cy="168"/>
                <a:chOff x="3482" y="3015"/>
                <a:chExt cx="335" cy="168"/>
              </a:xfrm>
            </p:grpSpPr>
            <p:sp>
              <p:nvSpPr>
                <p:cNvPr id="39" name="AutoShape 14"/>
                <p:cNvSpPr>
                  <a:spLocks noChangeArrowheads="1"/>
                </p:cNvSpPr>
                <p:nvPr/>
              </p:nvSpPr>
              <p:spPr bwMode="auto">
                <a:xfrm>
                  <a:off x="3482" y="3015"/>
                  <a:ext cx="95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41" name="AutoShape 15"/>
                <p:cNvSpPr>
                  <a:spLocks noChangeArrowheads="1"/>
                </p:cNvSpPr>
                <p:nvPr/>
              </p:nvSpPr>
              <p:spPr bwMode="auto">
                <a:xfrm>
                  <a:off x="3719" y="3015"/>
                  <a:ext cx="98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</p:grpSp>
        </p:grpSp>
      </p:grpSp>
      <p:pic>
        <p:nvPicPr>
          <p:cNvPr id="17410" name="Picture 2" descr="C:\Users\Takada-Z620\Pictures\端末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970047">
            <a:off x="6101072" y="5094279"/>
            <a:ext cx="302855" cy="517785"/>
          </a:xfrm>
          <a:prstGeom prst="rect">
            <a:avLst/>
          </a:prstGeom>
          <a:noFill/>
        </p:spPr>
      </p:pic>
      <p:pic>
        <p:nvPicPr>
          <p:cNvPr id="66" name="Picture 2" descr="C:\Users\Takada-Z620\Pictures\端末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970047">
            <a:off x="8091478" y="5153757"/>
            <a:ext cx="302855" cy="517785"/>
          </a:xfrm>
          <a:prstGeom prst="rect">
            <a:avLst/>
          </a:prstGeom>
          <a:noFill/>
        </p:spPr>
      </p:pic>
      <p:sp>
        <p:nvSpPr>
          <p:cNvPr id="67" name="テキスト ボックス 66"/>
          <p:cNvSpPr txBox="1"/>
          <p:nvPr/>
        </p:nvSpPr>
        <p:spPr>
          <a:xfrm>
            <a:off x="7020272" y="4437112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</a:t>
            </a:r>
            <a:endParaRPr kumimoji="1"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087246" y="447931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</a:t>
            </a:r>
            <a:endParaRPr kumimoji="1" lang="ja-JP" altLang="en-US" dirty="0"/>
          </a:p>
        </p:txBody>
      </p:sp>
      <p:sp>
        <p:nvSpPr>
          <p:cNvPr id="69" name="曲折矢印 68"/>
          <p:cNvSpPr/>
          <p:nvPr/>
        </p:nvSpPr>
        <p:spPr bwMode="auto">
          <a:xfrm rot="10800000">
            <a:off x="6392144" y="3893604"/>
            <a:ext cx="936105" cy="1686012"/>
          </a:xfrm>
          <a:prstGeom prst="bentArrow">
            <a:avLst>
              <a:gd name="adj1" fmla="val 26553"/>
              <a:gd name="adj2" fmla="val 22671"/>
              <a:gd name="adj3" fmla="val 25000"/>
              <a:gd name="adj4" fmla="val 96817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1" name="Group 4"/>
          <p:cNvGrpSpPr>
            <a:grpSpLocks/>
          </p:cNvGrpSpPr>
          <p:nvPr/>
        </p:nvGrpSpPr>
        <p:grpSpPr bwMode="auto">
          <a:xfrm>
            <a:off x="6804248" y="4077072"/>
            <a:ext cx="912972" cy="675075"/>
            <a:chOff x="2487" y="2112"/>
            <a:chExt cx="2265" cy="1683"/>
          </a:xfrm>
        </p:grpSpPr>
        <p:grpSp>
          <p:nvGrpSpPr>
            <p:cNvPr id="53" name="Group 5"/>
            <p:cNvGrpSpPr>
              <a:grpSpLocks/>
            </p:cNvGrpSpPr>
            <p:nvPr/>
          </p:nvGrpSpPr>
          <p:grpSpPr bwMode="auto">
            <a:xfrm flipH="1">
              <a:off x="4410" y="2112"/>
              <a:ext cx="295" cy="1081"/>
              <a:chOff x="3015" y="1631"/>
              <a:chExt cx="87" cy="334"/>
            </a:xfrm>
          </p:grpSpPr>
          <p:sp>
            <p:nvSpPr>
              <p:cNvPr id="62" name="Rectangle 6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63" name="Rectangle 7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54" name="Group 8"/>
            <p:cNvGrpSpPr>
              <a:grpSpLocks/>
            </p:cNvGrpSpPr>
            <p:nvPr/>
          </p:nvGrpSpPr>
          <p:grpSpPr bwMode="auto">
            <a:xfrm>
              <a:off x="2534" y="2112"/>
              <a:ext cx="295" cy="1081"/>
              <a:chOff x="3015" y="1631"/>
              <a:chExt cx="87" cy="334"/>
            </a:xfrm>
          </p:grpSpPr>
          <p:sp>
            <p:nvSpPr>
              <p:cNvPr id="60" name="Rectangle 9"/>
              <p:cNvSpPr>
                <a:spLocks noChangeArrowheads="1"/>
              </p:cNvSpPr>
              <p:nvPr/>
            </p:nvSpPr>
            <p:spPr bwMode="auto">
              <a:xfrm>
                <a:off x="3015" y="1631"/>
                <a:ext cx="31" cy="328"/>
              </a:xfrm>
              <a:prstGeom prst="rect">
                <a:avLst/>
              </a:prstGeom>
              <a:gradFill rotWithShape="0">
                <a:gsLst>
                  <a:gs pos="0">
                    <a:srgbClr val="808080">
                      <a:gamma/>
                      <a:tint val="80000"/>
                      <a:invGamma/>
                    </a:srgbClr>
                  </a:gs>
                  <a:gs pos="100000">
                    <a:srgbClr val="808080"/>
                  </a:gs>
                </a:gsLst>
                <a:lin ang="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sp>
            <p:nvSpPr>
              <p:cNvPr id="61" name="Rectangle 10"/>
              <p:cNvSpPr>
                <a:spLocks noChangeArrowheads="1"/>
              </p:cNvSpPr>
              <p:nvPr/>
            </p:nvSpPr>
            <p:spPr bwMode="auto">
              <a:xfrm>
                <a:off x="3046" y="1938"/>
                <a:ext cx="56" cy="27"/>
              </a:xfrm>
              <a:prstGeom prst="rect">
                <a:avLst/>
              </a:prstGeom>
              <a:gradFill rotWithShape="0">
                <a:gsLst>
                  <a:gs pos="0">
                    <a:srgbClr val="99CC00"/>
                  </a:gs>
                  <a:gs pos="50000">
                    <a:srgbClr val="99CC00">
                      <a:gamma/>
                      <a:tint val="80000"/>
                      <a:invGamma/>
                    </a:srgbClr>
                  </a:gs>
                  <a:gs pos="100000">
                    <a:srgbClr val="99CC00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</p:grpSp>
        <p:grpSp>
          <p:nvGrpSpPr>
            <p:cNvPr id="55" name="Group 11"/>
            <p:cNvGrpSpPr>
              <a:grpSpLocks/>
            </p:cNvGrpSpPr>
            <p:nvPr/>
          </p:nvGrpSpPr>
          <p:grpSpPr bwMode="auto">
            <a:xfrm>
              <a:off x="2743" y="2886"/>
              <a:ext cx="1753" cy="909"/>
              <a:chOff x="2739" y="2886"/>
              <a:chExt cx="1753" cy="909"/>
            </a:xfrm>
          </p:grpSpPr>
          <p:sp>
            <p:nvSpPr>
              <p:cNvPr id="56" name="AutoShape 12"/>
              <p:cNvSpPr>
                <a:spLocks noChangeArrowheads="1"/>
              </p:cNvSpPr>
              <p:nvPr/>
            </p:nvSpPr>
            <p:spPr bwMode="auto">
              <a:xfrm>
                <a:off x="2739" y="2886"/>
                <a:ext cx="1753" cy="909"/>
              </a:xfrm>
              <a:prstGeom prst="roundRect">
                <a:avLst>
                  <a:gd name="adj" fmla="val 12495"/>
                </a:avLst>
              </a:prstGeom>
              <a:gradFill rotWithShape="0">
                <a:gsLst>
                  <a:gs pos="0">
                    <a:srgbClr val="EAEAEA"/>
                  </a:gs>
                  <a:gs pos="100000">
                    <a:srgbClr val="D2D2D2"/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</a:endParaRPr>
              </a:p>
            </p:txBody>
          </p:sp>
          <p:grpSp>
            <p:nvGrpSpPr>
              <p:cNvPr id="57" name="Group 13"/>
              <p:cNvGrpSpPr>
                <a:grpSpLocks/>
              </p:cNvGrpSpPr>
              <p:nvPr/>
            </p:nvGrpSpPr>
            <p:grpSpPr bwMode="auto">
              <a:xfrm>
                <a:off x="3448" y="3015"/>
                <a:ext cx="335" cy="168"/>
                <a:chOff x="3482" y="3015"/>
                <a:chExt cx="335" cy="168"/>
              </a:xfrm>
            </p:grpSpPr>
            <p:sp>
              <p:nvSpPr>
                <p:cNvPr id="58" name="AutoShape 14"/>
                <p:cNvSpPr>
                  <a:spLocks noChangeArrowheads="1"/>
                </p:cNvSpPr>
                <p:nvPr/>
              </p:nvSpPr>
              <p:spPr bwMode="auto">
                <a:xfrm>
                  <a:off x="3482" y="3015"/>
                  <a:ext cx="95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  <p:sp>
              <p:nvSpPr>
                <p:cNvPr id="59" name="AutoShape 15"/>
                <p:cNvSpPr>
                  <a:spLocks noChangeArrowheads="1"/>
                </p:cNvSpPr>
                <p:nvPr/>
              </p:nvSpPr>
              <p:spPr bwMode="auto">
                <a:xfrm>
                  <a:off x="3719" y="3015"/>
                  <a:ext cx="98" cy="168"/>
                </a:xfrm>
                <a:prstGeom prst="roundRect">
                  <a:avLst>
                    <a:gd name="adj" fmla="val 12495"/>
                  </a:avLst>
                </a:prstGeom>
                <a:gradFill rotWithShape="0">
                  <a:gsLst>
                    <a:gs pos="0">
                      <a:srgbClr val="7ACC29"/>
                    </a:gs>
                    <a:gs pos="100000">
                      <a:srgbClr val="99FF33"/>
                    </a:gs>
                  </a:gsLst>
                  <a:lin ang="0" scaled="1"/>
                </a:gradFill>
                <a:ln w="12700">
                  <a:solidFill>
                    <a:srgbClr val="99FF33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HGP創英角ｺﾞｼｯｸUB" pitchFamily="50" charset="-128"/>
                    <a:ea typeface="HGP創英角ｺﾞｼｯｸUB" pitchFamily="50" charset="-128"/>
                  </a:endParaRPr>
                </a:p>
              </p:txBody>
            </p:sp>
          </p:grpSp>
        </p:grpSp>
      </p:grpSp>
      <p:sp>
        <p:nvSpPr>
          <p:cNvPr id="22" name="テキスト ボックス 21"/>
          <p:cNvSpPr txBox="1"/>
          <p:nvPr/>
        </p:nvSpPr>
        <p:spPr>
          <a:xfrm>
            <a:off x="986134" y="6011415"/>
            <a:ext cx="26276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en-US" altLang="ja-JP" sz="2000" u="sng" dirty="0" smtClean="0"/>
              <a:t>Backup/</a:t>
            </a:r>
            <a:r>
              <a:rPr lang="en-US" altLang="ja-JP" sz="2000" u="sng" dirty="0" smtClean="0"/>
              <a:t>Synchronization</a:t>
            </a:r>
            <a:endParaRPr kumimoji="1" lang="ja-JP" altLang="en-US" sz="2000" u="sng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904780" y="6106653"/>
            <a:ext cx="2627660" cy="30777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36000" tIns="0" rIns="36000" bIns="0" rtlCol="0">
            <a:spAutoFit/>
          </a:bodyPr>
          <a:lstStyle/>
          <a:p>
            <a:pPr algn="ctr"/>
            <a:r>
              <a:rPr kumimoji="1" lang="en-US" altLang="ja-JP" sz="2000" u="sng" dirty="0" smtClean="0"/>
              <a:t>Contents download</a:t>
            </a:r>
            <a:endParaRPr kumimoji="1" lang="ja-JP" altLang="en-US" sz="2000" u="sng" dirty="0"/>
          </a:p>
        </p:txBody>
      </p:sp>
      <p:sp>
        <p:nvSpPr>
          <p:cNvPr id="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71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30077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UseCase-3 : Mobile Backhaul/</a:t>
            </a:r>
            <a:r>
              <a:rPr lang="en-US" altLang="ja-JP" dirty="0" err="1" smtClean="0"/>
              <a:t>Fronthaul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55576" y="1790340"/>
            <a:ext cx="7770813" cy="655711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dirty="0"/>
              <a:t>Similar </a:t>
            </a:r>
            <a:r>
              <a:rPr lang="en-US" altLang="ja-JP" dirty="0" smtClean="0"/>
              <a:t>use-case discussed </a:t>
            </a:r>
            <a:r>
              <a:rPr lang="en-US" altLang="ja-JP" dirty="0"/>
              <a:t>in [2][3]</a:t>
            </a:r>
            <a:endParaRPr lang="en-US" altLang="ja-JP" dirty="0" smtClean="0"/>
          </a:p>
        </p:txBody>
      </p:sp>
      <p:pic>
        <p:nvPicPr>
          <p:cNvPr id="5" name="Picture 72" descr="j043484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246" y="3678131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4" descr="MCj0404159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24" y="3726294"/>
            <a:ext cx="1074272" cy="1077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" name="グループ化 40"/>
          <p:cNvGrpSpPr/>
          <p:nvPr/>
        </p:nvGrpSpPr>
        <p:grpSpPr>
          <a:xfrm>
            <a:off x="6876256" y="2605469"/>
            <a:ext cx="1187450" cy="1223963"/>
            <a:chOff x="10639773" y="5068548"/>
            <a:chExt cx="1187450" cy="1223963"/>
          </a:xfrm>
        </p:grpSpPr>
        <p:sp>
          <p:nvSpPr>
            <p:cNvPr id="19" name="Line 108"/>
            <p:cNvSpPr>
              <a:spLocks noChangeAspect="1" noChangeShapeType="1"/>
            </p:cNvSpPr>
            <p:nvPr/>
          </p:nvSpPr>
          <p:spPr bwMode="auto">
            <a:xfrm flipV="1">
              <a:off x="11301760" y="5411448"/>
              <a:ext cx="0" cy="19685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0" name="Line 109"/>
            <p:cNvSpPr>
              <a:spLocks noChangeAspect="1" noChangeShapeType="1"/>
            </p:cNvSpPr>
            <p:nvPr/>
          </p:nvSpPr>
          <p:spPr bwMode="auto">
            <a:xfrm flipV="1">
              <a:off x="11157298" y="5392398"/>
              <a:ext cx="0" cy="24130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1" name="Rectangle 110"/>
            <p:cNvSpPr>
              <a:spLocks noChangeAspect="1" noChangeArrowheads="1"/>
            </p:cNvSpPr>
            <p:nvPr/>
          </p:nvSpPr>
          <p:spPr bwMode="auto">
            <a:xfrm>
              <a:off x="11104910" y="5068548"/>
              <a:ext cx="98425" cy="35718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2" name="Rectangle 111"/>
            <p:cNvSpPr>
              <a:spLocks noChangeAspect="1" noChangeArrowheads="1"/>
            </p:cNvSpPr>
            <p:nvPr/>
          </p:nvSpPr>
          <p:spPr bwMode="auto">
            <a:xfrm>
              <a:off x="11252548" y="5068548"/>
              <a:ext cx="98425" cy="35718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3" name="Oval 112"/>
            <p:cNvSpPr>
              <a:spLocks noChangeArrowheads="1"/>
            </p:cNvSpPr>
            <p:nvPr/>
          </p:nvSpPr>
          <p:spPr bwMode="auto">
            <a:xfrm>
              <a:off x="10639773" y="6076611"/>
              <a:ext cx="1187450" cy="215900"/>
            </a:xfrm>
            <a:prstGeom prst="ellipse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4" name="Rectangle 113"/>
            <p:cNvSpPr>
              <a:spLocks noChangeArrowheads="1"/>
            </p:cNvSpPr>
            <p:nvPr/>
          </p:nvSpPr>
          <p:spPr bwMode="auto">
            <a:xfrm>
              <a:off x="11216035" y="5428911"/>
              <a:ext cx="36513" cy="684212"/>
            </a:xfrm>
            <a:prstGeom prst="rect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25" name="Line 114"/>
            <p:cNvSpPr>
              <a:spLocks noChangeShapeType="1"/>
            </p:cNvSpPr>
            <p:nvPr/>
          </p:nvSpPr>
          <p:spPr bwMode="auto">
            <a:xfrm flipV="1">
              <a:off x="11179523" y="5681323"/>
              <a:ext cx="0" cy="468313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graphicFrame>
          <p:nvGraphicFramePr>
            <p:cNvPr id="2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5720277"/>
                </p:ext>
              </p:extLst>
            </p:nvPr>
          </p:nvGraphicFramePr>
          <p:xfrm>
            <a:off x="11035060" y="5536861"/>
            <a:ext cx="360363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1" name="Image" r:id="rId6" imgW="3060317" imgH="2831746" progId="">
                    <p:embed/>
                  </p:oleObj>
                </mc:Choice>
                <mc:Fallback>
                  <p:oleObj name="Image" r:id="rId6" imgW="3060317" imgH="2831746" progId="">
                    <p:embed/>
                    <p:pic>
                      <p:nvPicPr>
                        <p:cNvPr id="0" name="Picture 3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35060" y="5536861"/>
                          <a:ext cx="360363" cy="333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テキスト ボックス 34"/>
          <p:cNvSpPr txBox="1"/>
          <p:nvPr/>
        </p:nvSpPr>
        <p:spPr>
          <a:xfrm>
            <a:off x="733224" y="4890256"/>
            <a:ext cx="763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EPC</a:t>
            </a:r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1475656" y="5770563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[2]15-14-0177-04-003d-rof-based-terahertz-fronthaul.pdf</a:t>
            </a:r>
          </a:p>
          <a:p>
            <a:r>
              <a:rPr lang="en-US" altLang="ja-JP" dirty="0"/>
              <a:t>[3]11-14-0579-01-0wng-a-backhaul-use-case-for-ng-11ad.pptx</a:t>
            </a:r>
            <a:endParaRPr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53522" y="480802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BBU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6993731" y="4290219"/>
            <a:ext cx="1187450" cy="1223963"/>
            <a:chOff x="10639773" y="5068548"/>
            <a:chExt cx="1187450" cy="1223963"/>
          </a:xfrm>
        </p:grpSpPr>
        <p:sp>
          <p:nvSpPr>
            <p:cNvPr id="53" name="Line 108"/>
            <p:cNvSpPr>
              <a:spLocks noChangeAspect="1" noChangeShapeType="1"/>
            </p:cNvSpPr>
            <p:nvPr/>
          </p:nvSpPr>
          <p:spPr bwMode="auto">
            <a:xfrm flipV="1">
              <a:off x="11301760" y="5411448"/>
              <a:ext cx="0" cy="19685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4" name="Line 109"/>
            <p:cNvSpPr>
              <a:spLocks noChangeAspect="1" noChangeShapeType="1"/>
            </p:cNvSpPr>
            <p:nvPr/>
          </p:nvSpPr>
          <p:spPr bwMode="auto">
            <a:xfrm flipV="1">
              <a:off x="11157298" y="5392398"/>
              <a:ext cx="0" cy="241300"/>
            </a:xfrm>
            <a:prstGeom prst="line">
              <a:avLst/>
            </a:prstGeom>
            <a:noFill/>
            <a:ln w="19050">
              <a:solidFill>
                <a:srgbClr val="00FFFF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5" name="Rectangle 110"/>
            <p:cNvSpPr>
              <a:spLocks noChangeAspect="1" noChangeArrowheads="1"/>
            </p:cNvSpPr>
            <p:nvPr/>
          </p:nvSpPr>
          <p:spPr bwMode="auto">
            <a:xfrm>
              <a:off x="11104910" y="5068548"/>
              <a:ext cx="98425" cy="35718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6" name="Rectangle 111"/>
            <p:cNvSpPr>
              <a:spLocks noChangeAspect="1" noChangeArrowheads="1"/>
            </p:cNvSpPr>
            <p:nvPr/>
          </p:nvSpPr>
          <p:spPr bwMode="auto">
            <a:xfrm>
              <a:off x="11252548" y="5068548"/>
              <a:ext cx="98425" cy="357188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7" name="Oval 112"/>
            <p:cNvSpPr>
              <a:spLocks noChangeArrowheads="1"/>
            </p:cNvSpPr>
            <p:nvPr/>
          </p:nvSpPr>
          <p:spPr bwMode="auto">
            <a:xfrm>
              <a:off x="10639773" y="6076611"/>
              <a:ext cx="1187450" cy="215900"/>
            </a:xfrm>
            <a:prstGeom prst="ellipse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8" name="Rectangle 113"/>
            <p:cNvSpPr>
              <a:spLocks noChangeArrowheads="1"/>
            </p:cNvSpPr>
            <p:nvPr/>
          </p:nvSpPr>
          <p:spPr bwMode="auto">
            <a:xfrm>
              <a:off x="11216035" y="5428911"/>
              <a:ext cx="36513" cy="684212"/>
            </a:xfrm>
            <a:prstGeom prst="rect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sp>
          <p:nvSpPr>
            <p:cNvPr id="59" name="Line 114"/>
            <p:cNvSpPr>
              <a:spLocks noChangeShapeType="1"/>
            </p:cNvSpPr>
            <p:nvPr/>
          </p:nvSpPr>
          <p:spPr bwMode="auto">
            <a:xfrm flipV="1">
              <a:off x="11179523" y="5681323"/>
              <a:ext cx="0" cy="468313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+mn-ea"/>
                <a:ea typeface="+mn-ea"/>
              </a:endParaRPr>
            </a:p>
          </p:txBody>
        </p:sp>
        <p:graphicFrame>
          <p:nvGraphicFramePr>
            <p:cNvPr id="60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2088326"/>
                </p:ext>
              </p:extLst>
            </p:nvPr>
          </p:nvGraphicFramePr>
          <p:xfrm>
            <a:off x="11035060" y="5536861"/>
            <a:ext cx="360363" cy="333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82" name="Image" r:id="rId8" imgW="3060317" imgH="2831746" progId="">
                    <p:embed/>
                  </p:oleObj>
                </mc:Choice>
                <mc:Fallback>
                  <p:oleObj name="Image" r:id="rId8" imgW="3060317" imgH="2831746" progId="">
                    <p:embed/>
                    <p:pic>
                      <p:nvPicPr>
                        <p:cNvPr id="0" name="Picture 3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35060" y="5536861"/>
                          <a:ext cx="360363" cy="333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" name="テキスト ボックス 60"/>
          <p:cNvSpPr txBox="1"/>
          <p:nvPr/>
        </p:nvSpPr>
        <p:spPr>
          <a:xfrm>
            <a:off x="7801794" y="2938606"/>
            <a:ext cx="763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RRH</a:t>
            </a:r>
            <a:endParaRPr kumimoji="1" lang="ja-JP" altLang="en-US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812360" y="4767644"/>
            <a:ext cx="763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RRH</a:t>
            </a:r>
            <a:endParaRPr kumimoji="1" lang="ja-JP" altLang="en-US" dirty="0"/>
          </a:p>
        </p:txBody>
      </p:sp>
      <p:sp>
        <p:nvSpPr>
          <p:cNvPr id="42" name="左右矢印 41"/>
          <p:cNvSpPr/>
          <p:nvPr/>
        </p:nvSpPr>
        <p:spPr bwMode="auto">
          <a:xfrm rot="20737043">
            <a:off x="5040568" y="3457433"/>
            <a:ext cx="2132707" cy="329128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33" name="テキスト ボックス 3232"/>
          <p:cNvSpPr txBox="1"/>
          <p:nvPr/>
        </p:nvSpPr>
        <p:spPr>
          <a:xfrm>
            <a:off x="5681163" y="303872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60GHz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7" name="左右矢印 66"/>
          <p:cNvSpPr/>
          <p:nvPr/>
        </p:nvSpPr>
        <p:spPr bwMode="auto">
          <a:xfrm rot="571027">
            <a:off x="5071811" y="4642862"/>
            <a:ext cx="2132707" cy="329128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622541" y="495248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60GHz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724128" y="4037002"/>
            <a:ext cx="11801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err="1" smtClean="0"/>
              <a:t>Fronthaul</a:t>
            </a:r>
            <a:endParaRPr kumimoji="1" lang="ja-JP" altLang="en-US" sz="2000" dirty="0"/>
          </a:p>
        </p:txBody>
      </p:sp>
      <p:sp>
        <p:nvSpPr>
          <p:cNvPr id="70" name="左右矢印 69"/>
          <p:cNvSpPr/>
          <p:nvPr/>
        </p:nvSpPr>
        <p:spPr bwMode="auto">
          <a:xfrm>
            <a:off x="1785528" y="4187578"/>
            <a:ext cx="2132707" cy="329128"/>
          </a:xfrm>
          <a:prstGeom prst="left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426123" y="387286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60GHz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261814" y="4656739"/>
            <a:ext cx="1152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Backhaul</a:t>
            </a:r>
            <a:endParaRPr kumimoji="1" lang="ja-JP" altLang="en-US" sz="2000" dirty="0"/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3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1354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/>
              <a:t>Volume of data traffic continues to increase, especially </a:t>
            </a:r>
            <a:r>
              <a:rPr lang="en-US" altLang="ja-JP" sz="2800" dirty="0" smtClean="0"/>
              <a:t>video traffic</a:t>
            </a:r>
            <a:r>
              <a:rPr lang="en-US" altLang="ja-JP" sz="2800" dirty="0"/>
              <a:t>.</a:t>
            </a:r>
            <a:endParaRPr kumimoji="1" lang="en-US" altLang="ja-JP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/>
              <a:t>We expect NG60 to support following </a:t>
            </a:r>
            <a:r>
              <a:rPr lang="en-US" altLang="ja-JP" sz="2800" dirty="0" smtClean="0"/>
              <a:t>three use-cases </a:t>
            </a:r>
            <a:r>
              <a:rPr lang="en-US" altLang="ja-JP" sz="2800" dirty="0"/>
              <a:t>to improve mobile </a:t>
            </a:r>
            <a:r>
              <a:rPr lang="en-US" altLang="ja-JP" sz="2800" dirty="0" smtClean="0"/>
              <a:t>users’ </a:t>
            </a:r>
            <a:r>
              <a:rPr lang="en-US" altLang="ja-JP" sz="2800" dirty="0"/>
              <a:t>experience :</a:t>
            </a:r>
          </a:p>
          <a:p>
            <a:pPr marL="400050" lvl="1" indent="0"/>
            <a:r>
              <a:rPr lang="en-US" altLang="ja-JP" sz="2400" dirty="0"/>
              <a:t>  (1</a:t>
            </a:r>
            <a:r>
              <a:rPr lang="en-US" altLang="ja-JP" sz="2400" dirty="0" smtClean="0"/>
              <a:t>) Traffic offload</a:t>
            </a:r>
            <a:endParaRPr lang="en-US" altLang="ja-JP" sz="2400" dirty="0"/>
          </a:p>
          <a:p>
            <a:pPr marL="400050" lvl="1" indent="0"/>
            <a:r>
              <a:rPr lang="en-US" altLang="ja-JP" sz="2400" dirty="0" smtClean="0"/>
              <a:t>  (2) Cloud Storage</a:t>
            </a:r>
          </a:p>
          <a:p>
            <a:pPr marL="400050" lvl="1" indent="0"/>
            <a:r>
              <a:rPr lang="en-US" altLang="ja-JP" sz="2400" dirty="0" smtClean="0"/>
              <a:t>  </a:t>
            </a:r>
            <a:r>
              <a:rPr lang="en-US" altLang="ja-JP" sz="2400" dirty="0"/>
              <a:t>(3) Mobile Backhaul/</a:t>
            </a:r>
            <a:r>
              <a:rPr lang="en-US" altLang="ja-JP" sz="2400" dirty="0" err="1"/>
              <a:t>Fronthaul</a:t>
            </a:r>
            <a:endParaRPr kumimoji="1" lang="ja-JP" altLang="en-US" sz="24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284287" cy="2880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400" dirty="0" smtClean="0"/>
              <a:t>September 2014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35781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11-14-0988-00-00ak-tgak-july-closing-report</Template>
  <TotalTime>2451</TotalTime>
  <Words>256</Words>
  <Application>Microsoft Office PowerPoint</Application>
  <PresentationFormat>画面に合わせる (4:3)</PresentationFormat>
  <Paragraphs>77</Paragraphs>
  <Slides>7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0" baseType="lpstr">
      <vt:lpstr>Office ​​テーマ</vt:lpstr>
      <vt:lpstr>Document</vt:lpstr>
      <vt:lpstr>Image</vt:lpstr>
      <vt:lpstr>NG60 Use-Cases</vt:lpstr>
      <vt:lpstr>Outline</vt:lpstr>
      <vt:lpstr>Background</vt:lpstr>
      <vt:lpstr>UseCase-1 : Traffic Offload</vt:lpstr>
      <vt:lpstr>UseCase-2 : Cloud Storage</vt:lpstr>
      <vt:lpstr>UseCase-3 : Mobile Backhaul/Fronthaul</vt:lpstr>
      <vt:lpstr>Conclusion</vt:lpstr>
    </vt:vector>
  </TitlesOfParts>
  <Company>株式会社エヌ・ティ・ティ・ドコモ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ayamada</dc:creator>
  <cp:lastModifiedBy>ayamada</cp:lastModifiedBy>
  <cp:revision>254</cp:revision>
  <dcterms:created xsi:type="dcterms:W3CDTF">2014-08-04T06:58:04Z</dcterms:created>
  <dcterms:modified xsi:type="dcterms:W3CDTF">2014-09-11T16:45:20Z</dcterms:modified>
</cp:coreProperties>
</file>