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4" r:id="rId4"/>
    <p:sldId id="285" r:id="rId5"/>
    <p:sldId id="297" r:id="rId6"/>
    <p:sldId id="291" r:id="rId7"/>
    <p:sldId id="296" r:id="rId8"/>
    <p:sldId id="274" r:id="rId9"/>
    <p:sldId id="290" r:id="rId10"/>
    <p:sldId id="287" r:id="rId11"/>
    <p:sldId id="298" r:id="rId12"/>
    <p:sldId id="267" r:id="rId13"/>
    <p:sldId id="269" r:id="rId14"/>
    <p:sldId id="272" r:id="rId15"/>
    <p:sldId id="29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9" autoAdjust="0"/>
    <p:restoredTop sz="89039" autoAdjust="0"/>
  </p:normalViewPr>
  <p:slideViewPr>
    <p:cSldViewPr snapToGrid="0">
      <p:cViewPr varScale="1">
        <p:scale>
          <a:sx n="92" d="100"/>
          <a:sy n="92" d="100"/>
        </p:scale>
        <p:origin x="-420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-20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7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88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US" altLang="ja-JP" sz="2400" b="0" u="none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86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35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86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9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8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73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altLang="ja-JP" u="none" dirty="0" smtClean="0">
              <a:solidFill>
                <a:schemeClr val="tx1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84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61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u="none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802.11-14/1106r1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1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802.11-14/1106r1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Peng Shao, NEC Communication Systems, Ltd.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>
                <a:solidFill>
                  <a:schemeClr val="tx1"/>
                </a:solidFill>
              </a:rPr>
              <a:t>WLAN Frame Collision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Information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956474"/>
              </p:ext>
            </p:extLst>
          </p:nvPr>
        </p:nvGraphicFramePr>
        <p:xfrm>
          <a:off x="523875" y="2276475"/>
          <a:ext cx="80010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1" name="Document" r:id="rId4" imgW="8262017" imgH="3304203" progId="Word.Document.8">
                  <p:embed/>
                </p:oleObj>
              </mc:Choice>
              <mc:Fallback>
                <p:oleObj name="Document" r:id="rId4" imgW="8262017" imgH="330420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8001000" cy="32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1065213"/>
          </a:xfrm>
        </p:spPr>
        <p:txBody>
          <a:bodyPr lIns="0" tIns="0" rIns="0" bIns="0"/>
          <a:lstStyle/>
          <a:p>
            <a:r>
              <a:rPr lang="en-US" altLang="ja-JP" dirty="0">
                <a:solidFill>
                  <a:schemeClr val="tx1"/>
                </a:solidFill>
              </a:rPr>
              <a:t>Using FC information for Control </a:t>
            </a:r>
            <a:r>
              <a:rPr lang="en-US" altLang="ja-JP" dirty="0" smtClean="0">
                <a:solidFill>
                  <a:schemeClr val="tx1"/>
                </a:solidFill>
              </a:rPr>
              <a:t>2/2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Examples of use of Collision </a:t>
            </a:r>
            <a:r>
              <a:rPr lang="en-US" altLang="ja-JP" sz="2800" dirty="0">
                <a:solidFill>
                  <a:schemeClr val="tx1"/>
                </a:solidFill>
              </a:rPr>
              <a:t>T</a:t>
            </a:r>
            <a:r>
              <a:rPr lang="en-US" altLang="ja-JP" sz="2800" dirty="0" smtClean="0">
                <a:solidFill>
                  <a:schemeClr val="tx1"/>
                </a:solidFill>
              </a:rPr>
              <a:t>ype </a:t>
            </a:r>
            <a:r>
              <a:rPr lang="en-US" altLang="ja-JP" sz="2800" dirty="0">
                <a:solidFill>
                  <a:schemeClr val="tx1"/>
                </a:solidFill>
              </a:rPr>
              <a:t>I</a:t>
            </a:r>
            <a:r>
              <a:rPr lang="en-US" altLang="ja-JP" sz="2800" dirty="0" smtClean="0">
                <a:solidFill>
                  <a:schemeClr val="tx1"/>
                </a:solidFill>
              </a:rPr>
              <a:t>nformation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011064"/>
              </p:ext>
            </p:extLst>
          </p:nvPr>
        </p:nvGraphicFramePr>
        <p:xfrm>
          <a:off x="179512" y="2276872"/>
          <a:ext cx="8742413" cy="349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505"/>
                <a:gridCol w="3271293"/>
                <a:gridCol w="3159615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Example</a:t>
                      </a:r>
                      <a:r>
                        <a:rPr kumimoji="1" lang="en-US" altLang="ja-JP" baseline="0" dirty="0" smtClean="0"/>
                        <a:t> of collision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Collision type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Examples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control by transmitter of frame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 A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202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I: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transmitter of frame B cannot sense frame A</a:t>
                      </a:r>
                    </a:p>
                  </a:txBody>
                  <a:tcPr marL="0" marR="0" marT="36000" marB="36000" anchor="ctr" anchorCtr="1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Increase transmission power </a:t>
                      </a: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2388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II: transmitters of  A and B  choose same </a:t>
                      </a:r>
                      <a:r>
                        <a:rPr kumimoji="1" lang="en-US" altLang="ja-JP" sz="2000" dirty="0" err="1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36000" marB="36000" anchor="ctr" anchorCtr="1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Do nothing,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</a:rPr>
                        <a:t>  or</a:t>
                      </a:r>
                      <a:endParaRPr lang="ja-JP" alt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200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endParaRPr lang="ja-JP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0811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III: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transmitter of frame A cannot sense frame B</a:t>
                      </a:r>
                    </a:p>
                  </a:txBody>
                  <a:tcPr marL="0" marR="0" marT="36000" marB="36000" anchor="ctr" anchorCtr="1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Decrease CCA level</a:t>
                      </a: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2470198" y="5908685"/>
            <a:ext cx="24482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B(interference)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1211808" y="3006748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1435854" y="3370047"/>
            <a:ext cx="704146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1484945" y="4952771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1255042" y="5316070"/>
            <a:ext cx="806022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1255042" y="3992494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259438" y="4355793"/>
            <a:ext cx="704146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653367" y="5985042"/>
            <a:ext cx="224046" cy="181649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179608" y="5985042"/>
            <a:ext cx="216024" cy="18164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39008" y="5908685"/>
            <a:ext cx="102457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53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正方形/長方形 2"/>
          <p:cNvSpPr/>
          <p:nvPr/>
        </p:nvSpPr>
        <p:spPr>
          <a:xfrm>
            <a:off x="1204027" y="300898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699951" y="435579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246028" y="398551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799881" y="336401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1174763" y="531607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476427" y="495277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294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44594" y="1286019"/>
            <a:ext cx="8446786" cy="432047"/>
          </a:xfrm>
        </p:spPr>
        <p:txBody>
          <a:bodyPr lIns="0" tIns="0" rIns="0" bIns="0"/>
          <a:lstStyle/>
          <a:p>
            <a:pPr algn="l"/>
            <a:r>
              <a:rPr lang="en-US" altLang="ja-JP" sz="2400" b="0" dirty="0" smtClean="0">
                <a:solidFill>
                  <a:schemeClr val="tx1"/>
                </a:solidFill>
              </a:rPr>
              <a:t>Use </a:t>
            </a:r>
            <a:r>
              <a:rPr lang="en-US" altLang="ja-JP" sz="2400" b="0" dirty="0">
                <a:solidFill>
                  <a:schemeClr val="tx1"/>
                </a:solidFill>
              </a:rPr>
              <a:t>power time series </a:t>
            </a:r>
            <a:r>
              <a:rPr lang="en-US" altLang="ja-JP" sz="2400" b="0" dirty="0" smtClean="0">
                <a:solidFill>
                  <a:schemeClr val="tx1"/>
                </a:solidFill>
              </a:rPr>
              <a:t>information before, during and after frames</a:t>
            </a:r>
            <a:endParaRPr kumimoji="1" lang="ja-JP" altLang="en-US" sz="2400" b="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645205" y="4786047"/>
            <a:ext cx="3704339" cy="1389080"/>
            <a:chOff x="4016494" y="4207410"/>
            <a:chExt cx="3346923" cy="1255052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4016494" y="5048547"/>
              <a:ext cx="231083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4030176" y="4398290"/>
              <a:ext cx="0" cy="665815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Line 100"/>
            <p:cNvSpPr>
              <a:spLocks noChangeShapeType="1"/>
            </p:cNvSpPr>
            <p:nvPr/>
          </p:nvSpPr>
          <p:spPr bwMode="auto">
            <a:xfrm flipV="1">
              <a:off x="4153604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5" name="Line 105"/>
            <p:cNvSpPr>
              <a:spLocks noChangeShapeType="1"/>
            </p:cNvSpPr>
            <p:nvPr/>
          </p:nvSpPr>
          <p:spPr bwMode="auto">
            <a:xfrm flipV="1">
              <a:off x="4272896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6" name="Line 106"/>
            <p:cNvSpPr>
              <a:spLocks noChangeShapeType="1"/>
            </p:cNvSpPr>
            <p:nvPr/>
          </p:nvSpPr>
          <p:spPr bwMode="auto">
            <a:xfrm flipV="1">
              <a:off x="4379260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7" name="Line 87"/>
            <p:cNvSpPr>
              <a:spLocks noChangeShapeType="1"/>
            </p:cNvSpPr>
            <p:nvPr/>
          </p:nvSpPr>
          <p:spPr bwMode="auto">
            <a:xfrm flipV="1">
              <a:off x="4591531" y="4586132"/>
              <a:ext cx="0" cy="4568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8" name="Line 88"/>
            <p:cNvSpPr>
              <a:spLocks noChangeShapeType="1"/>
            </p:cNvSpPr>
            <p:nvPr/>
          </p:nvSpPr>
          <p:spPr bwMode="auto">
            <a:xfrm flipV="1">
              <a:off x="4697894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9" name="Line 89"/>
            <p:cNvSpPr>
              <a:spLocks noChangeShapeType="1"/>
            </p:cNvSpPr>
            <p:nvPr/>
          </p:nvSpPr>
          <p:spPr bwMode="auto">
            <a:xfrm flipV="1">
              <a:off x="4805843" y="4662794"/>
              <a:ext cx="0" cy="380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0" name="Line 90"/>
            <p:cNvSpPr>
              <a:spLocks noChangeShapeType="1"/>
            </p:cNvSpPr>
            <p:nvPr/>
          </p:nvSpPr>
          <p:spPr bwMode="auto">
            <a:xfrm flipV="1">
              <a:off x="4912206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1" name="Line 91"/>
            <p:cNvSpPr>
              <a:spLocks noChangeShapeType="1"/>
            </p:cNvSpPr>
            <p:nvPr/>
          </p:nvSpPr>
          <p:spPr bwMode="auto">
            <a:xfrm flipV="1">
              <a:off x="5018568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2" name="Line 92"/>
            <p:cNvSpPr>
              <a:spLocks noChangeShapeType="1"/>
            </p:cNvSpPr>
            <p:nvPr/>
          </p:nvSpPr>
          <p:spPr bwMode="auto">
            <a:xfrm flipV="1">
              <a:off x="5126518" y="4650962"/>
              <a:ext cx="0" cy="3920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3" name="Line 93"/>
            <p:cNvSpPr>
              <a:spLocks noChangeShapeType="1"/>
            </p:cNvSpPr>
            <p:nvPr/>
          </p:nvSpPr>
          <p:spPr bwMode="auto">
            <a:xfrm flipV="1">
              <a:off x="5232882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4" name="Line 94"/>
            <p:cNvSpPr>
              <a:spLocks noChangeShapeType="1"/>
            </p:cNvSpPr>
            <p:nvPr/>
          </p:nvSpPr>
          <p:spPr bwMode="auto">
            <a:xfrm flipV="1">
              <a:off x="5339243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5" name="Line 95"/>
            <p:cNvSpPr>
              <a:spLocks noChangeShapeType="1"/>
            </p:cNvSpPr>
            <p:nvPr/>
          </p:nvSpPr>
          <p:spPr bwMode="auto">
            <a:xfrm flipV="1">
              <a:off x="5445606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6" name="Line 96"/>
            <p:cNvSpPr>
              <a:spLocks noChangeShapeType="1"/>
            </p:cNvSpPr>
            <p:nvPr/>
          </p:nvSpPr>
          <p:spPr bwMode="auto">
            <a:xfrm flipV="1">
              <a:off x="4485168" y="4622036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7" name="Line 117"/>
            <p:cNvSpPr>
              <a:spLocks noChangeShapeType="1"/>
            </p:cNvSpPr>
            <p:nvPr/>
          </p:nvSpPr>
          <p:spPr bwMode="auto">
            <a:xfrm flipV="1">
              <a:off x="5553556" y="4880940"/>
              <a:ext cx="0" cy="1620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8" name="Line 118"/>
            <p:cNvSpPr>
              <a:spLocks noChangeShapeType="1"/>
            </p:cNvSpPr>
            <p:nvPr/>
          </p:nvSpPr>
          <p:spPr bwMode="auto">
            <a:xfrm flipV="1">
              <a:off x="5659918" y="4853156"/>
              <a:ext cx="0" cy="1898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9" name="Line 119"/>
            <p:cNvSpPr>
              <a:spLocks noChangeShapeType="1"/>
            </p:cNvSpPr>
            <p:nvPr/>
          </p:nvSpPr>
          <p:spPr bwMode="auto">
            <a:xfrm flipV="1">
              <a:off x="5767868" y="4878738"/>
              <a:ext cx="0" cy="177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0" name="Line 122"/>
            <p:cNvSpPr>
              <a:spLocks noChangeShapeType="1"/>
            </p:cNvSpPr>
            <p:nvPr/>
          </p:nvSpPr>
          <p:spPr bwMode="auto">
            <a:xfrm flipV="1">
              <a:off x="5877406" y="4851499"/>
              <a:ext cx="0" cy="1893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67107" y="4586131"/>
              <a:ext cx="494966" cy="64793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  <p:sp>
          <p:nvSpPr>
            <p:cNvPr id="43" name="右中かっこ 42"/>
            <p:cNvSpPr/>
            <p:nvPr/>
          </p:nvSpPr>
          <p:spPr>
            <a:xfrm rot="5400000">
              <a:off x="4879224" y="4646182"/>
              <a:ext cx="198900" cy="976865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4" name="直線コネクタ 43"/>
            <p:cNvCxnSpPr>
              <a:endCxn id="41" idx="7"/>
            </p:cNvCxnSpPr>
            <p:nvPr/>
          </p:nvCxnSpPr>
          <p:spPr bwMode="auto">
            <a:xfrm flipH="1">
              <a:off x="5889586" y="4535305"/>
              <a:ext cx="230407" cy="1457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5700438" y="4207410"/>
              <a:ext cx="1662979" cy="361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solidFill>
                    <a:schemeClr val="tx1"/>
                  </a:solidFill>
                </a:rPr>
                <a:t>Colliding signal</a:t>
              </a:r>
              <a:endParaRPr kumimoji="1" lang="ja-JP" alt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506151" y="5128766"/>
              <a:ext cx="844728" cy="3336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f</a:t>
              </a:r>
              <a:r>
                <a:rPr kumimoji="1" lang="en-US" altLang="ja-JP" sz="1800" dirty="0" smtClean="0">
                  <a:solidFill>
                    <a:schemeClr val="tx1"/>
                  </a:solidFill>
                </a:rPr>
                <a:t>rame A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直線コネクタ 46"/>
          <p:cNvCxnSpPr/>
          <p:nvPr/>
        </p:nvCxnSpPr>
        <p:spPr bwMode="auto">
          <a:xfrm>
            <a:off x="1354866" y="5564315"/>
            <a:ext cx="29523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305296" y="5331534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Threshold</a:t>
            </a:r>
          </a:p>
        </p:txBody>
      </p:sp>
      <p:sp>
        <p:nvSpPr>
          <p:cNvPr id="127" name="タイトル 1"/>
          <p:cNvSpPr txBox="1">
            <a:spLocks/>
          </p:cNvSpPr>
          <p:nvPr/>
        </p:nvSpPr>
        <p:spPr bwMode="auto">
          <a:xfrm>
            <a:off x="-57629" y="775067"/>
            <a:ext cx="9201629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>
                <a:solidFill>
                  <a:schemeClr val="tx1"/>
                </a:solidFill>
              </a:rPr>
              <a:t>Examples of  Collision Type Classification Method</a:t>
            </a:r>
            <a:endParaRPr lang="ja-JP" altLang="en-US" kern="0" dirty="0">
              <a:solidFill>
                <a:schemeClr val="tx1"/>
              </a:solidFill>
            </a:endParaRPr>
          </a:p>
        </p:txBody>
      </p:sp>
      <p:cxnSp>
        <p:nvCxnSpPr>
          <p:cNvPr id="238" name="直線コネクタ 237"/>
          <p:cNvCxnSpPr/>
          <p:nvPr/>
        </p:nvCxnSpPr>
        <p:spPr>
          <a:xfrm>
            <a:off x="1643092" y="3868808"/>
            <a:ext cx="2557603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 flipV="1">
            <a:off x="1658235" y="3149110"/>
            <a:ext cx="0" cy="73691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Line 100"/>
          <p:cNvSpPr>
            <a:spLocks noChangeShapeType="1"/>
          </p:cNvSpPr>
          <p:nvPr/>
        </p:nvSpPr>
        <p:spPr bwMode="auto">
          <a:xfrm flipV="1">
            <a:off x="3604680" y="3827476"/>
            <a:ext cx="0" cy="4330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1" name="Line 105"/>
          <p:cNvSpPr>
            <a:spLocks noChangeShapeType="1"/>
          </p:cNvSpPr>
          <p:nvPr/>
        </p:nvSpPr>
        <p:spPr bwMode="auto">
          <a:xfrm flipV="1">
            <a:off x="3736711" y="3827476"/>
            <a:ext cx="0" cy="4330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2" name="Line 106"/>
          <p:cNvSpPr>
            <a:spLocks noChangeShapeType="1"/>
          </p:cNvSpPr>
          <p:nvPr/>
        </p:nvSpPr>
        <p:spPr bwMode="auto">
          <a:xfrm flipV="1">
            <a:off x="3854434" y="3827476"/>
            <a:ext cx="0" cy="4330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3" name="Line 87"/>
          <p:cNvSpPr>
            <a:spLocks noChangeShapeType="1"/>
          </p:cNvSpPr>
          <p:nvPr/>
        </p:nvSpPr>
        <p:spPr bwMode="auto">
          <a:xfrm flipV="1">
            <a:off x="2493722" y="3357011"/>
            <a:ext cx="0" cy="5056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4" name="Line 88"/>
          <p:cNvSpPr>
            <a:spLocks noChangeShapeType="1"/>
          </p:cNvSpPr>
          <p:nvPr/>
        </p:nvSpPr>
        <p:spPr bwMode="auto">
          <a:xfrm flipV="1">
            <a:off x="2611443" y="3378654"/>
            <a:ext cx="0" cy="48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5" name="Line 89"/>
          <p:cNvSpPr>
            <a:spLocks noChangeShapeType="1"/>
          </p:cNvSpPr>
          <p:nvPr/>
        </p:nvSpPr>
        <p:spPr bwMode="auto">
          <a:xfrm flipV="1">
            <a:off x="2730920" y="3441860"/>
            <a:ext cx="0" cy="42081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6" name="Line 90"/>
          <p:cNvSpPr>
            <a:spLocks noChangeShapeType="1"/>
          </p:cNvSpPr>
          <p:nvPr/>
        </p:nvSpPr>
        <p:spPr bwMode="auto">
          <a:xfrm flipV="1">
            <a:off x="2848642" y="3378654"/>
            <a:ext cx="0" cy="48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7" name="Line 91"/>
          <p:cNvSpPr>
            <a:spLocks noChangeShapeType="1"/>
          </p:cNvSpPr>
          <p:nvPr/>
        </p:nvSpPr>
        <p:spPr bwMode="auto">
          <a:xfrm flipV="1">
            <a:off x="2966362" y="3399154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8" name="Line 92"/>
          <p:cNvSpPr>
            <a:spLocks noChangeShapeType="1"/>
          </p:cNvSpPr>
          <p:nvPr/>
        </p:nvSpPr>
        <p:spPr bwMode="auto">
          <a:xfrm flipV="1">
            <a:off x="3085840" y="3428765"/>
            <a:ext cx="0" cy="4339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49" name="Line 93"/>
          <p:cNvSpPr>
            <a:spLocks noChangeShapeType="1"/>
          </p:cNvSpPr>
          <p:nvPr/>
        </p:nvSpPr>
        <p:spPr bwMode="auto">
          <a:xfrm flipV="1">
            <a:off x="3203562" y="3399154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0" name="Line 94"/>
          <p:cNvSpPr>
            <a:spLocks noChangeShapeType="1"/>
          </p:cNvSpPr>
          <p:nvPr/>
        </p:nvSpPr>
        <p:spPr bwMode="auto">
          <a:xfrm flipV="1">
            <a:off x="3321282" y="3378654"/>
            <a:ext cx="0" cy="484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1" name="Line 95"/>
          <p:cNvSpPr>
            <a:spLocks noChangeShapeType="1"/>
          </p:cNvSpPr>
          <p:nvPr/>
        </p:nvSpPr>
        <p:spPr bwMode="auto">
          <a:xfrm flipV="1">
            <a:off x="3439003" y="3399154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2" name="Line 96"/>
          <p:cNvSpPr>
            <a:spLocks noChangeShapeType="1"/>
          </p:cNvSpPr>
          <p:nvPr/>
        </p:nvSpPr>
        <p:spPr bwMode="auto">
          <a:xfrm flipV="1">
            <a:off x="2376000" y="3396750"/>
            <a:ext cx="0" cy="46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3" name="Line 117"/>
          <p:cNvSpPr>
            <a:spLocks noChangeShapeType="1"/>
          </p:cNvSpPr>
          <p:nvPr/>
        </p:nvSpPr>
        <p:spPr bwMode="auto">
          <a:xfrm flipV="1">
            <a:off x="1900349" y="3683302"/>
            <a:ext cx="0" cy="17937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4" name="Line 118"/>
          <p:cNvSpPr>
            <a:spLocks noChangeShapeType="1"/>
          </p:cNvSpPr>
          <p:nvPr/>
        </p:nvSpPr>
        <p:spPr bwMode="auto">
          <a:xfrm flipV="1">
            <a:off x="2018069" y="3652551"/>
            <a:ext cx="0" cy="2101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5" name="Line 119"/>
          <p:cNvSpPr>
            <a:spLocks noChangeShapeType="1"/>
          </p:cNvSpPr>
          <p:nvPr/>
        </p:nvSpPr>
        <p:spPr bwMode="auto">
          <a:xfrm flipV="1">
            <a:off x="2137547" y="3680865"/>
            <a:ext cx="0" cy="1966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6" name="Line 122"/>
          <p:cNvSpPr>
            <a:spLocks noChangeShapeType="1"/>
          </p:cNvSpPr>
          <p:nvPr/>
        </p:nvSpPr>
        <p:spPr bwMode="auto">
          <a:xfrm flipV="1">
            <a:off x="2258783" y="3650717"/>
            <a:ext cx="0" cy="2095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/>
          <a:lstStyle/>
          <a:p>
            <a:endParaRPr lang="ja-JP" altLang="en-US" sz="160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57" name="円/楕円 256"/>
          <p:cNvSpPr/>
          <p:nvPr/>
        </p:nvSpPr>
        <p:spPr>
          <a:xfrm>
            <a:off x="1822401" y="3305306"/>
            <a:ext cx="547823" cy="717124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prstClr val="white"/>
              </a:solidFill>
              <a:latin typeface="+mn-ea"/>
            </a:endParaRPr>
          </a:p>
        </p:txBody>
      </p:sp>
      <p:sp>
        <p:nvSpPr>
          <p:cNvPr id="258" name="右中かっこ 257"/>
          <p:cNvSpPr/>
          <p:nvPr/>
        </p:nvSpPr>
        <p:spPr>
          <a:xfrm rot="5400000">
            <a:off x="2812137" y="3423474"/>
            <a:ext cx="220141" cy="1081184"/>
          </a:xfrm>
          <a:prstGeom prst="rightBrace">
            <a:avLst>
              <a:gd name="adj1" fmla="val 13372"/>
              <a:gd name="adj2" fmla="val 52519"/>
            </a:avLst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2488361" y="2686031"/>
            <a:ext cx="1840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chemeClr val="tx1"/>
                </a:solidFill>
              </a:rPr>
              <a:t>Colliding signal</a:t>
            </a:r>
            <a:endParaRPr kumimoji="1" lang="ja-JP" altLang="en-US" sz="2000" i="1" dirty="0">
              <a:solidFill>
                <a:schemeClr val="tx1"/>
              </a:solidFill>
            </a:endParaRP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2399224" y="3958577"/>
            <a:ext cx="934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f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rame 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61" name="直線コネクタ 260"/>
          <p:cNvCxnSpPr/>
          <p:nvPr/>
        </p:nvCxnSpPr>
        <p:spPr bwMode="auto">
          <a:xfrm>
            <a:off x="1352755" y="3692495"/>
            <a:ext cx="25016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62" name="テキスト ボックス 261"/>
          <p:cNvSpPr txBox="1"/>
          <p:nvPr/>
        </p:nvSpPr>
        <p:spPr>
          <a:xfrm>
            <a:off x="276164" y="3481529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Threshold</a:t>
            </a:r>
          </a:p>
        </p:txBody>
      </p:sp>
      <p:cxnSp>
        <p:nvCxnSpPr>
          <p:cNvPr id="264" name="直線コネクタ 263"/>
          <p:cNvCxnSpPr>
            <a:endCxn id="257" idx="0"/>
          </p:cNvCxnSpPr>
          <p:nvPr/>
        </p:nvCxnSpPr>
        <p:spPr bwMode="auto">
          <a:xfrm flipH="1">
            <a:off x="2096313" y="2870697"/>
            <a:ext cx="314933" cy="434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7" name="フッター プレースホルダー 5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58" name="スライド番号プレースホルダー 5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7904705" y="3834015"/>
            <a:ext cx="449978" cy="2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時間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6913424" y="3257614"/>
            <a:ext cx="941351" cy="6961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 flipV="1">
            <a:off x="6381861" y="3200325"/>
            <a:ext cx="0" cy="7660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6375115" y="3960132"/>
            <a:ext cx="207499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6496638" y="3672536"/>
            <a:ext cx="668612" cy="281246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412613" y="321495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94" name="正方形/長方形 93"/>
          <p:cNvSpPr/>
          <p:nvPr/>
        </p:nvSpPr>
        <p:spPr>
          <a:xfrm>
            <a:off x="6537031" y="364298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7916151" y="5622911"/>
            <a:ext cx="449978" cy="2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時間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6824892" y="5076610"/>
            <a:ext cx="941351" cy="6961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98" name="直線コネクタ 97"/>
          <p:cNvCxnSpPr/>
          <p:nvPr/>
        </p:nvCxnSpPr>
        <p:spPr>
          <a:xfrm flipV="1">
            <a:off x="6393307" y="5025830"/>
            <a:ext cx="0" cy="7660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6386561" y="5781535"/>
            <a:ext cx="207499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正方形/長方形 100"/>
          <p:cNvSpPr/>
          <p:nvPr/>
        </p:nvSpPr>
        <p:spPr>
          <a:xfrm>
            <a:off x="7424059" y="5505543"/>
            <a:ext cx="848118" cy="263193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6801997" y="504615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</a:t>
            </a:r>
            <a:endParaRPr lang="ja-JP" altLang="en-US" sz="1800" dirty="0"/>
          </a:p>
        </p:txBody>
      </p:sp>
      <p:sp>
        <p:nvSpPr>
          <p:cNvPr id="103" name="正方形/長方形 102"/>
          <p:cNvSpPr/>
          <p:nvPr/>
        </p:nvSpPr>
        <p:spPr>
          <a:xfrm>
            <a:off x="7898390" y="546300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</a:t>
            </a:r>
            <a:endParaRPr lang="ja-JP" altLang="en-US" sz="1800" dirty="0"/>
          </a:p>
        </p:txBody>
      </p:sp>
      <p:sp>
        <p:nvSpPr>
          <p:cNvPr id="6" name="右矢印 5"/>
          <p:cNvSpPr/>
          <p:nvPr/>
        </p:nvSpPr>
        <p:spPr bwMode="auto">
          <a:xfrm>
            <a:off x="4952006" y="3441860"/>
            <a:ext cx="806493" cy="511922"/>
          </a:xfrm>
          <a:prstGeom prst="rightArrow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右矢印 104"/>
          <p:cNvSpPr/>
          <p:nvPr/>
        </p:nvSpPr>
        <p:spPr bwMode="auto">
          <a:xfrm>
            <a:off x="4973262" y="5244949"/>
            <a:ext cx="806493" cy="511922"/>
          </a:xfrm>
          <a:prstGeom prst="rightArrow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098460" y="2004248"/>
            <a:ext cx="262924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F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rame </a:t>
            </a:r>
            <a:r>
              <a:rPr kumimoji="1" lang="en-US" altLang="ja-JP" sz="2000" dirty="0">
                <a:solidFill>
                  <a:schemeClr val="tx1"/>
                </a:solidFill>
              </a:rPr>
              <a:t>C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ollision </a:t>
            </a:r>
            <a:r>
              <a:rPr kumimoji="1" lang="en-US" altLang="ja-JP" sz="2000" dirty="0">
                <a:solidFill>
                  <a:schemeClr val="tx1"/>
                </a:solidFill>
              </a:rPr>
              <a:t>P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attern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992275" y="1973470"/>
            <a:ext cx="155844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Power Signal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1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r>
              <a:rPr lang="en-GB" altLang="ja-JP" dirty="0"/>
              <a:t> and Next Steps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6260" y="1844824"/>
            <a:ext cx="8538358" cy="4608512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chemeClr val="tx1"/>
                </a:solidFill>
              </a:rPr>
              <a:t>Proposal of use of </a:t>
            </a:r>
            <a:r>
              <a:rPr lang="en-US" altLang="ja-JP" sz="2400" b="1" u="sng" dirty="0" smtClean="0">
                <a:solidFill>
                  <a:schemeClr val="tx1"/>
                </a:solidFill>
                <a:cs typeface="+mn-cs"/>
              </a:rPr>
              <a:t>Frame </a:t>
            </a:r>
            <a:r>
              <a:rPr lang="en-US" altLang="ja-JP" sz="2400" b="1" u="sng" dirty="0">
                <a:solidFill>
                  <a:schemeClr val="tx1"/>
                </a:solidFill>
                <a:cs typeface="+mn-cs"/>
              </a:rPr>
              <a:t>Collision </a:t>
            </a:r>
            <a:r>
              <a:rPr lang="en-US" altLang="ja-JP" sz="2400" b="1" u="sng" dirty="0" smtClean="0">
                <a:solidFill>
                  <a:schemeClr val="tx1"/>
                </a:solidFill>
                <a:cs typeface="+mn-cs"/>
              </a:rPr>
              <a:t>information</a:t>
            </a:r>
            <a:r>
              <a:rPr lang="en-US" altLang="ja-JP" sz="2400" b="1" dirty="0" smtClean="0">
                <a:solidFill>
                  <a:schemeClr val="tx1"/>
                </a:solidFill>
                <a:cs typeface="+mn-cs"/>
              </a:rPr>
              <a:t> for improving </a:t>
            </a:r>
            <a:r>
              <a:rPr lang="en-US" altLang="ja-JP" sz="2400" b="1" dirty="0">
                <a:solidFill>
                  <a:schemeClr val="tx1"/>
                </a:solidFill>
                <a:cs typeface="+mn-cs"/>
              </a:rPr>
              <a:t>management and control in </a:t>
            </a:r>
            <a:r>
              <a:rPr lang="en-US" altLang="ja-JP" sz="2400" b="1" dirty="0" smtClean="0">
                <a:solidFill>
                  <a:schemeClr val="tx1"/>
                </a:solidFill>
                <a:cs typeface="+mn-cs"/>
              </a:rPr>
              <a:t>11ax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E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xamples </a:t>
            </a:r>
            <a:r>
              <a:rPr lang="en-US" altLang="ja-JP" sz="2400" b="1" dirty="0">
                <a:solidFill>
                  <a:schemeClr val="tx1"/>
                </a:solidFill>
              </a:rPr>
              <a:t>of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Frame Collision Detection </a:t>
            </a:r>
            <a:r>
              <a:rPr lang="en-US" altLang="ja-JP" sz="2400" b="1" dirty="0">
                <a:solidFill>
                  <a:schemeClr val="tx1"/>
                </a:solidFill>
              </a:rPr>
              <a:t>using power signal analysis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Examples of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control using Frame Collision information </a:t>
            </a:r>
            <a:endParaRPr lang="en-US" altLang="ja-JP" sz="2400" b="1" dirty="0" smtClean="0">
              <a:solidFill>
                <a:schemeClr val="tx1"/>
              </a:solidFill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For greater effect, information of collision types can be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used</a:t>
            </a:r>
            <a:endParaRPr lang="en-US" altLang="ja-JP" sz="2200" b="1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2200" b="1" dirty="0" smtClean="0">
              <a:solidFill>
                <a:schemeClr val="tx1"/>
              </a:solidFill>
              <a:cs typeface="+mn-cs"/>
            </a:endParaRPr>
          </a:p>
          <a:p>
            <a:pPr marL="0" indent="0"/>
            <a:r>
              <a:rPr lang="en-US" altLang="ja-JP" dirty="0" smtClean="0">
                <a:solidFill>
                  <a:schemeClr val="tx1"/>
                </a:solidFill>
              </a:rPr>
              <a:t>Next: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1" dirty="0" smtClean="0">
                <a:solidFill>
                  <a:schemeClr val="tx1"/>
                </a:solidFill>
              </a:rPr>
              <a:t>Propose method for handling FC information in 11ax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7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Do you agree that </a:t>
            </a:r>
            <a:r>
              <a:rPr lang="en-US" altLang="ja-JP" dirty="0" err="1"/>
              <a:t>TGax</a:t>
            </a:r>
            <a:r>
              <a:rPr lang="en-US" altLang="ja-JP" dirty="0"/>
              <a:t> should support </a:t>
            </a:r>
            <a:r>
              <a:rPr lang="en-US" altLang="ja-JP" dirty="0" smtClean="0"/>
              <a:t>frame collision</a:t>
            </a:r>
            <a:r>
              <a:rPr lang="ja-JP" altLang="en-US" dirty="0"/>
              <a:t> </a:t>
            </a:r>
            <a:r>
              <a:rPr lang="en-US" altLang="ja-JP" dirty="0" smtClean="0"/>
              <a:t>information?</a:t>
            </a:r>
            <a:endParaRPr lang="en-US" altLang="ja-JP" dirty="0"/>
          </a:p>
          <a:p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Yes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Abstain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1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829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4920903"/>
          </a:xfrm>
          <a:ln/>
        </p:spPr>
        <p:txBody>
          <a:bodyPr/>
          <a:lstStyle/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[1] “MAC Efficiency Analysis for HEW SG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802.11-13/0505r0, </a:t>
            </a:r>
            <a:r>
              <a:rPr lang="en-US" altLang="ja-JP" sz="1600" b="0" dirty="0" err="1"/>
              <a:t>Minyoung</a:t>
            </a:r>
            <a:r>
              <a:rPr lang="en-US" altLang="ja-JP" sz="1600" b="0" dirty="0"/>
              <a:t> Park (Intel)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[2] “Possible Approaches for HEW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802.11-13/0758r0</a:t>
            </a:r>
            <a:r>
              <a:rPr lang="en-US" altLang="ja-JP" sz="1600" b="0" dirty="0"/>
              <a:t>, </a:t>
            </a:r>
            <a:r>
              <a:rPr lang="en-US" altLang="ja-JP" sz="1600" b="0" dirty="0" err="1"/>
              <a:t>Katsuo</a:t>
            </a:r>
            <a:r>
              <a:rPr lang="en-US" altLang="ja-JP" sz="1600" b="0" dirty="0"/>
              <a:t> </a:t>
            </a:r>
            <a:r>
              <a:rPr lang="en-US" altLang="ja-JP" sz="1600" b="0" dirty="0" err="1"/>
              <a:t>Yunoki</a:t>
            </a:r>
            <a:r>
              <a:rPr lang="en-US" altLang="ja-JP" sz="1600" b="0" dirty="0"/>
              <a:t> (KDDI Labs)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[3] “</a:t>
            </a:r>
            <a:r>
              <a:rPr lang="en-GB" altLang="ja-JP" sz="1600" b="0" dirty="0">
                <a:solidFill>
                  <a:schemeClr val="tx1"/>
                </a:solidFill>
              </a:rPr>
              <a:t>Understanding Current Situation of Public Wi-Fi Usage - Possible Requirements for HEW -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802.11-13/0523r2, </a:t>
            </a:r>
            <a:r>
              <a:rPr lang="en-US" altLang="ja-JP" sz="1600" b="0" dirty="0" err="1">
                <a:solidFill>
                  <a:schemeClr val="tx1"/>
                </a:solidFill>
              </a:rPr>
              <a:t>Katsuo</a:t>
            </a:r>
            <a:r>
              <a:rPr lang="en-US" altLang="ja-JP" sz="1600" b="0" dirty="0">
                <a:solidFill>
                  <a:schemeClr val="tx1"/>
                </a:solidFill>
              </a:rPr>
              <a:t> </a:t>
            </a:r>
            <a:r>
              <a:rPr lang="en-US" altLang="ja-JP" sz="1600" b="0" dirty="0" err="1">
                <a:solidFill>
                  <a:schemeClr val="tx1"/>
                </a:solidFill>
              </a:rPr>
              <a:t>Yunoki</a:t>
            </a:r>
            <a:r>
              <a:rPr lang="en-US" altLang="ja-JP" sz="1600" b="0" dirty="0">
                <a:solidFill>
                  <a:schemeClr val="tx1"/>
                </a:solidFill>
              </a:rPr>
              <a:t> (KDDI Labs</a:t>
            </a:r>
            <a:r>
              <a:rPr lang="en-US" altLang="ja-JP" sz="1600" b="0" dirty="0" smtClean="0">
                <a:solidFill>
                  <a:schemeClr val="tx1"/>
                </a:solidFill>
              </a:rPr>
              <a:t>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[4] “Consideration on Efficiency Enhancement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802.11-13/0854r1</a:t>
            </a:r>
            <a:r>
              <a:rPr lang="en-US" altLang="ja-JP" sz="1600" b="0" dirty="0"/>
              <a:t>, </a:t>
            </a:r>
            <a:r>
              <a:rPr lang="en-US" altLang="ja-JP" sz="1600" b="0" dirty="0" err="1"/>
              <a:t>SangHyun</a:t>
            </a:r>
            <a:r>
              <a:rPr lang="en-US" altLang="ja-JP" sz="1600" b="0" dirty="0"/>
              <a:t> Chang (Samsung</a:t>
            </a:r>
          </a:p>
          <a:p>
            <a:pPr algn="just" latinLnBrk="1"/>
            <a:r>
              <a:rPr lang="en-US" altLang="ko-KR" sz="1600" b="0" dirty="0" smtClean="0">
                <a:solidFill>
                  <a:schemeClr val="tx1"/>
                </a:solidFill>
              </a:rPr>
              <a:t>[5] IEICE </a:t>
            </a:r>
            <a:r>
              <a:rPr lang="en-US" altLang="ko-KR" sz="1600" b="0" dirty="0">
                <a:solidFill>
                  <a:schemeClr val="tx1"/>
                </a:solidFill>
              </a:rPr>
              <a:t>Technical Report, SIP2012-125, p259-264, March 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2014 , P</a:t>
            </a:r>
            <a:r>
              <a:rPr lang="en-US" altLang="ko-KR" sz="1600" b="0" dirty="0">
                <a:solidFill>
                  <a:schemeClr val="tx1"/>
                </a:solidFill>
              </a:rPr>
              <a:t>. 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Shao </a:t>
            </a:r>
            <a:endParaRPr lang="en-US" altLang="ko-KR" sz="1600" b="0" dirty="0">
              <a:solidFill>
                <a:srgbClr val="FF0000"/>
              </a:solidFill>
            </a:endParaRPr>
          </a:p>
          <a:p>
            <a:pPr algn="just" latinLnBrk="1"/>
            <a:r>
              <a:rPr lang="en-US" altLang="ko-KR" sz="1600" b="0" dirty="0" smtClean="0">
                <a:solidFill>
                  <a:schemeClr val="tx1"/>
                </a:solidFill>
              </a:rPr>
              <a:t>[6] </a:t>
            </a:r>
            <a:r>
              <a:rPr lang="en-US" altLang="ko-KR" sz="1600" b="0" dirty="0">
                <a:solidFill>
                  <a:schemeClr val="tx1"/>
                </a:solidFill>
              </a:rPr>
              <a:t>“ath9k spectral scan”, http://wireless.kernel.org/en/users/Drivers/ath9k/spectral_scan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/</a:t>
            </a:r>
          </a:p>
          <a:p>
            <a:pPr algn="just" latinLnBrk="1"/>
            <a:r>
              <a:rPr lang="en-US" altLang="ja-JP" sz="1600" b="0" dirty="0" smtClean="0">
                <a:solidFill>
                  <a:schemeClr val="tx1"/>
                </a:solidFill>
              </a:rPr>
              <a:t>[7]  </a:t>
            </a:r>
            <a:r>
              <a:rPr lang="en-US" altLang="ja-JP" sz="1600" b="0" dirty="0">
                <a:solidFill>
                  <a:schemeClr val="tx1"/>
                </a:solidFill>
              </a:rPr>
              <a:t>“</a:t>
            </a:r>
            <a:r>
              <a:rPr lang="en-US" altLang="ja-JP" sz="1600" b="0" dirty="0" err="1">
                <a:solidFill>
                  <a:schemeClr val="tx1"/>
                </a:solidFill>
              </a:rPr>
              <a:t>Fwd</a:t>
            </a:r>
            <a:r>
              <a:rPr lang="en-US" altLang="ja-JP" sz="1600" b="0" dirty="0">
                <a:solidFill>
                  <a:schemeClr val="tx1"/>
                </a:solidFill>
              </a:rPr>
              <a:t>: FW: Channel busy cycles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en-US" altLang="ja-JP" sz="1600" b="0" dirty="0">
                <a:solidFill>
                  <a:schemeClr val="tx1"/>
                </a:solidFill>
              </a:rPr>
              <a:t>ath9k-devel ML, </a:t>
            </a:r>
            <a:r>
              <a:rPr lang="en-US" altLang="ko-KR" sz="1600" b="0" dirty="0">
                <a:solidFill>
                  <a:schemeClr val="tx1"/>
                </a:solidFill>
              </a:rPr>
              <a:t> http://article.gmane.org/gmane.linux.drivers.</a:t>
            </a:r>
            <a:br>
              <a:rPr lang="en-US" altLang="ko-KR" sz="1600" b="0" dirty="0">
                <a:solidFill>
                  <a:schemeClr val="tx1"/>
                </a:solidFill>
              </a:rPr>
            </a:br>
            <a:r>
              <a:rPr lang="en-US" altLang="ko-KR" sz="1600" b="0" dirty="0">
                <a:solidFill>
                  <a:schemeClr val="tx1"/>
                </a:solidFill>
              </a:rPr>
              <a:t>ath9k.devel/9887/</a:t>
            </a:r>
          </a:p>
          <a:p>
            <a:pPr algn="just" latinLnBrk="1"/>
            <a:endParaRPr lang="en-US" altLang="ko-KR" sz="1600" b="0" dirty="0" smtClean="0">
              <a:solidFill>
                <a:schemeClr val="tx1"/>
              </a:solidFill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50177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6679" cy="1065213"/>
          </a:xfrm>
        </p:spPr>
        <p:txBody>
          <a:bodyPr/>
          <a:lstStyle/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Backup: Example of </a:t>
            </a:r>
            <a:r>
              <a:rPr lang="en-US" altLang="ja-JP" dirty="0" err="1" smtClean="0"/>
              <a:t>rx_clear</a:t>
            </a:r>
            <a:r>
              <a:rPr lang="en-US" altLang="ja-JP" dirty="0" smtClean="0"/>
              <a:t> count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3095836" y="2780928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正方形/長方形 13"/>
          <p:cNvSpPr/>
          <p:nvPr/>
        </p:nvSpPr>
        <p:spPr bwMode="auto">
          <a:xfrm>
            <a:off x="4103948" y="2348880"/>
            <a:ext cx="280831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3095836" y="3717032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 flipV="1">
            <a:off x="424796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 flipV="1">
            <a:off x="439198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4103948" y="2060848"/>
            <a:ext cx="0" cy="17340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 flipV="1">
            <a:off x="410394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 flipV="1">
            <a:off x="468001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flipV="1">
            <a:off x="482402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 flipV="1">
            <a:off x="453599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 flipV="1">
            <a:off x="511206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 flipV="1">
            <a:off x="525607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 flipV="1">
            <a:off x="496804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 flipV="1">
            <a:off x="554410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 flipV="1">
            <a:off x="568812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0" name="直線コネクタ 29"/>
          <p:cNvCxnSpPr/>
          <p:nvPr/>
        </p:nvCxnSpPr>
        <p:spPr bwMode="auto">
          <a:xfrm flipV="1">
            <a:off x="540009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 flipV="1">
            <a:off x="597615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 flipV="1">
            <a:off x="612017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 flipV="1">
            <a:off x="583214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flipV="1">
            <a:off x="640820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 flipV="1">
            <a:off x="655222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 flipV="1">
            <a:off x="626418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 flipV="1">
            <a:off x="684025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 flipV="1">
            <a:off x="669623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912260" y="2060848"/>
            <a:ext cx="0" cy="17340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/>
          <p:cNvCxnSpPr/>
          <p:nvPr/>
        </p:nvCxnSpPr>
        <p:spPr bwMode="auto">
          <a:xfrm>
            <a:off x="3239852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>
            <a:off x="3527884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>
            <a:off x="3671900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>
            <a:off x="3383868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>
            <a:off x="3959932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>
            <a:off x="3815916" y="3655973"/>
            <a:ext cx="0" cy="457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lg" len="lg"/>
          </a:ln>
          <a:effectLst/>
        </p:spPr>
      </p:cxnSp>
      <p:sp>
        <p:nvSpPr>
          <p:cNvPr id="57" name="テキスト ボックス 56"/>
          <p:cNvSpPr txBox="1"/>
          <p:nvPr/>
        </p:nvSpPr>
        <p:spPr>
          <a:xfrm>
            <a:off x="963071" y="3333264"/>
            <a:ext cx="2073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Result of CCA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 flipV="1">
            <a:off x="7020272" y="3655973"/>
            <a:ext cx="720080" cy="45719"/>
            <a:chOff x="5364088" y="3264870"/>
            <a:chExt cx="720080" cy="432048"/>
          </a:xfrm>
        </p:grpSpPr>
        <p:cxnSp>
          <p:nvCxnSpPr>
            <p:cNvPr id="59" name="直線コネクタ 58"/>
            <p:cNvCxnSpPr/>
            <p:nvPr/>
          </p:nvCxnSpPr>
          <p:spPr bwMode="auto">
            <a:xfrm flipV="1">
              <a:off x="536408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0" name="直線コネクタ 59"/>
            <p:cNvCxnSpPr/>
            <p:nvPr/>
          </p:nvCxnSpPr>
          <p:spPr bwMode="auto">
            <a:xfrm flipV="1">
              <a:off x="5652120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1" name="直線コネクタ 60"/>
            <p:cNvCxnSpPr/>
            <p:nvPr/>
          </p:nvCxnSpPr>
          <p:spPr bwMode="auto">
            <a:xfrm flipV="1">
              <a:off x="5796136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2" name="直線コネクタ 61"/>
            <p:cNvCxnSpPr/>
            <p:nvPr/>
          </p:nvCxnSpPr>
          <p:spPr bwMode="auto">
            <a:xfrm flipV="1">
              <a:off x="5508104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3" name="直線コネクタ 62"/>
            <p:cNvCxnSpPr/>
            <p:nvPr/>
          </p:nvCxnSpPr>
          <p:spPr bwMode="auto">
            <a:xfrm flipV="1">
              <a:off x="608416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4" name="直線コネクタ 63"/>
            <p:cNvCxnSpPr/>
            <p:nvPr/>
          </p:nvCxnSpPr>
          <p:spPr bwMode="auto">
            <a:xfrm flipV="1">
              <a:off x="5940152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</p:grpSp>
      <p:grpSp>
        <p:nvGrpSpPr>
          <p:cNvPr id="79" name="グループ化 78"/>
          <p:cNvGrpSpPr/>
          <p:nvPr/>
        </p:nvGrpSpPr>
        <p:grpSpPr>
          <a:xfrm>
            <a:off x="4293598" y="5492152"/>
            <a:ext cx="474953" cy="461665"/>
            <a:chOff x="7038440" y="3989465"/>
            <a:chExt cx="474953" cy="461665"/>
          </a:xfrm>
        </p:grpSpPr>
        <p:cxnSp>
          <p:nvCxnSpPr>
            <p:cNvPr id="74" name="直線コネクタ 73"/>
            <p:cNvCxnSpPr/>
            <p:nvPr/>
          </p:nvCxnSpPr>
          <p:spPr bwMode="auto">
            <a:xfrm>
              <a:off x="7038440" y="4076179"/>
              <a:ext cx="0" cy="2882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lg" len="lg"/>
              <a:tailEnd type="none" w="med" len="med"/>
            </a:ln>
            <a:effectLst/>
          </p:spPr>
        </p:cxnSp>
        <p:sp>
          <p:nvSpPr>
            <p:cNvPr id="76" name="テキスト ボックス 75"/>
            <p:cNvSpPr txBox="1"/>
            <p:nvPr/>
          </p:nvSpPr>
          <p:spPr>
            <a:xfrm>
              <a:off x="7089879" y="3989465"/>
              <a:ext cx="42351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:0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5029832" y="5516670"/>
            <a:ext cx="533724" cy="461665"/>
            <a:chOff x="9009693" y="4014343"/>
            <a:chExt cx="533724" cy="461665"/>
          </a:xfrm>
        </p:grpSpPr>
        <p:cxnSp>
          <p:nvCxnSpPr>
            <p:cNvPr id="75" name="直線コネクタ 74"/>
            <p:cNvCxnSpPr/>
            <p:nvPr/>
          </p:nvCxnSpPr>
          <p:spPr bwMode="auto">
            <a:xfrm flipV="1">
              <a:off x="9009693" y="4080102"/>
              <a:ext cx="0" cy="33014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lg" len="lg"/>
              <a:tailEnd type="oval" w="lg" len="lg"/>
            </a:ln>
            <a:effectLst/>
          </p:spPr>
        </p:cxnSp>
        <p:sp>
          <p:nvSpPr>
            <p:cNvPr id="77" name="テキスト ボックス 76"/>
            <p:cNvSpPr txBox="1"/>
            <p:nvPr/>
          </p:nvSpPr>
          <p:spPr>
            <a:xfrm>
              <a:off x="9119903" y="4014343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:1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テキスト ボックス 80"/>
          <p:cNvSpPr txBox="1"/>
          <p:nvPr/>
        </p:nvSpPr>
        <p:spPr>
          <a:xfrm>
            <a:off x="963070" y="4724151"/>
            <a:ext cx="1951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tx1"/>
                </a:solidFill>
              </a:rPr>
              <a:t>rx_clear</a:t>
            </a:r>
            <a:r>
              <a:rPr kumimoji="1" lang="en-US" altLang="ja-JP" dirty="0" smtClean="0">
                <a:solidFill>
                  <a:schemeClr val="tx1"/>
                </a:solidFill>
              </a:rPr>
              <a:t> count</a:t>
            </a:r>
          </a:p>
        </p:txBody>
      </p:sp>
      <p:sp>
        <p:nvSpPr>
          <p:cNvPr id="82" name="右中かっこ 81"/>
          <p:cNvSpPr/>
          <p:nvPr/>
        </p:nvSpPr>
        <p:spPr bwMode="auto">
          <a:xfrm rot="5400000">
            <a:off x="3376811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右中かっこ 82"/>
          <p:cNvSpPr/>
          <p:nvPr/>
        </p:nvSpPr>
        <p:spPr bwMode="auto">
          <a:xfrm rot="5400000">
            <a:off x="3972699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右中かっこ 83"/>
          <p:cNvSpPr/>
          <p:nvPr/>
        </p:nvSpPr>
        <p:spPr bwMode="auto">
          <a:xfrm rot="5400000">
            <a:off x="4528939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右中かっこ 84"/>
          <p:cNvSpPr/>
          <p:nvPr/>
        </p:nvSpPr>
        <p:spPr bwMode="auto">
          <a:xfrm rot="5400000">
            <a:off x="5124827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右中かっこ 85"/>
          <p:cNvSpPr/>
          <p:nvPr/>
        </p:nvSpPr>
        <p:spPr bwMode="auto">
          <a:xfrm rot="5400000">
            <a:off x="5686023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右中かっこ 86"/>
          <p:cNvSpPr/>
          <p:nvPr/>
        </p:nvSpPr>
        <p:spPr bwMode="auto">
          <a:xfrm rot="5400000">
            <a:off x="6281911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右中かっこ 87"/>
          <p:cNvSpPr/>
          <p:nvPr/>
        </p:nvSpPr>
        <p:spPr bwMode="auto">
          <a:xfrm rot="5400000">
            <a:off x="6869199" y="3607665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右中かっこ 88"/>
          <p:cNvSpPr/>
          <p:nvPr/>
        </p:nvSpPr>
        <p:spPr bwMode="auto">
          <a:xfrm rot="5400000">
            <a:off x="7493627" y="3607666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280682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87657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43281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028698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589894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185782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76351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7397498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0" name="直線コネクタ 99"/>
          <p:cNvCxnSpPr/>
          <p:nvPr/>
        </p:nvCxnSpPr>
        <p:spPr bwMode="auto">
          <a:xfrm>
            <a:off x="3095836" y="5085184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H="1" flipV="1">
            <a:off x="4024143" y="4881043"/>
            <a:ext cx="2468" cy="2041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4024143" y="4681931"/>
            <a:ext cx="558708" cy="199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113"/>
          <p:cNvCxnSpPr/>
          <p:nvPr/>
        </p:nvCxnSpPr>
        <p:spPr bwMode="auto">
          <a:xfrm flipH="1" flipV="1">
            <a:off x="6332157" y="4681805"/>
            <a:ext cx="558708" cy="199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コネクタ 114"/>
          <p:cNvCxnSpPr/>
          <p:nvPr/>
        </p:nvCxnSpPr>
        <p:spPr bwMode="auto">
          <a:xfrm flipH="1" flipV="1">
            <a:off x="6883465" y="4881043"/>
            <a:ext cx="2468" cy="2041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矢印コネクタ 116"/>
          <p:cNvCxnSpPr/>
          <p:nvPr/>
        </p:nvCxnSpPr>
        <p:spPr bwMode="auto">
          <a:xfrm>
            <a:off x="3430723" y="4242867"/>
            <a:ext cx="0" cy="740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8" name="直線矢印コネクタ 117"/>
          <p:cNvCxnSpPr/>
          <p:nvPr/>
        </p:nvCxnSpPr>
        <p:spPr bwMode="auto">
          <a:xfrm>
            <a:off x="4016341" y="4242867"/>
            <a:ext cx="0" cy="5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1" name="直線コネクタ 110"/>
          <p:cNvCxnSpPr/>
          <p:nvPr/>
        </p:nvCxnSpPr>
        <p:spPr bwMode="auto">
          <a:xfrm>
            <a:off x="4582851" y="4681805"/>
            <a:ext cx="17529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線矢印コネクタ 119"/>
          <p:cNvCxnSpPr/>
          <p:nvPr/>
        </p:nvCxnSpPr>
        <p:spPr bwMode="auto">
          <a:xfrm>
            <a:off x="4579642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2" name="直線矢印コネクタ 121"/>
          <p:cNvCxnSpPr/>
          <p:nvPr/>
        </p:nvCxnSpPr>
        <p:spPr bwMode="auto">
          <a:xfrm>
            <a:off x="5178739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3" name="直線矢印コネクタ 122"/>
          <p:cNvCxnSpPr/>
          <p:nvPr/>
        </p:nvCxnSpPr>
        <p:spPr bwMode="auto">
          <a:xfrm>
            <a:off x="5739935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5" name="直線矢印コネクタ 124"/>
          <p:cNvCxnSpPr/>
          <p:nvPr/>
        </p:nvCxnSpPr>
        <p:spPr bwMode="auto">
          <a:xfrm>
            <a:off x="6332157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6" name="直線矢印コネクタ 125"/>
          <p:cNvCxnSpPr/>
          <p:nvPr/>
        </p:nvCxnSpPr>
        <p:spPr bwMode="auto">
          <a:xfrm>
            <a:off x="6894536" y="4242867"/>
            <a:ext cx="0" cy="5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7" name="直線矢印コネクタ 126"/>
          <p:cNvCxnSpPr/>
          <p:nvPr/>
        </p:nvCxnSpPr>
        <p:spPr bwMode="auto">
          <a:xfrm>
            <a:off x="7530212" y="4242867"/>
            <a:ext cx="0" cy="740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29" name="円/楕円 128"/>
          <p:cNvSpPr/>
          <p:nvPr/>
        </p:nvSpPr>
        <p:spPr bwMode="auto">
          <a:xfrm>
            <a:off x="3392027" y="5038862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円/楕円 130"/>
          <p:cNvSpPr/>
          <p:nvPr/>
        </p:nvSpPr>
        <p:spPr bwMode="auto">
          <a:xfrm>
            <a:off x="3987914" y="4839966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円/楕円 131"/>
          <p:cNvSpPr/>
          <p:nvPr/>
        </p:nvSpPr>
        <p:spPr bwMode="auto">
          <a:xfrm>
            <a:off x="4540945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円/楕円 132"/>
          <p:cNvSpPr/>
          <p:nvPr/>
        </p:nvSpPr>
        <p:spPr bwMode="auto">
          <a:xfrm>
            <a:off x="5140042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円/楕円 134"/>
          <p:cNvSpPr/>
          <p:nvPr/>
        </p:nvSpPr>
        <p:spPr bwMode="auto">
          <a:xfrm>
            <a:off x="5701238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円/楕円 135"/>
          <p:cNvSpPr/>
          <p:nvPr/>
        </p:nvSpPr>
        <p:spPr bwMode="auto">
          <a:xfrm>
            <a:off x="6293460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円/楕円 136"/>
          <p:cNvSpPr/>
          <p:nvPr/>
        </p:nvSpPr>
        <p:spPr bwMode="auto">
          <a:xfrm>
            <a:off x="6846002" y="4841821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円/楕円 137"/>
          <p:cNvSpPr/>
          <p:nvPr/>
        </p:nvSpPr>
        <p:spPr bwMode="auto">
          <a:xfrm>
            <a:off x="7491801" y="5044107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7863054" y="384884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7863054" y="513772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7526034" y="2834047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103710" y="1830015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power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Peng Shao, NEC Communication Systems, Ltd.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</a:t>
            </a:r>
            <a:r>
              <a:rPr lang="en-US" altLang="ja-JP" dirty="0">
                <a:solidFill>
                  <a:schemeClr val="tx1"/>
                </a:solidFill>
              </a:rPr>
              <a:t>Collision in </a:t>
            </a:r>
            <a:r>
              <a:rPr lang="en-US" altLang="ja-JP" dirty="0" smtClean="0">
                <a:solidFill>
                  <a:schemeClr val="tx1"/>
                </a:solidFill>
              </a:rPr>
              <a:t>11ax </a:t>
            </a:r>
            <a:r>
              <a:rPr lang="en-US" altLang="ja-JP" dirty="0">
                <a:solidFill>
                  <a:schemeClr val="tx1"/>
                </a:solidFill>
              </a:rPr>
              <a:t>scenarios is a severe problem</a:t>
            </a:r>
            <a:r>
              <a:rPr lang="en-US" altLang="ja-JP" dirty="0" smtClean="0">
                <a:solidFill>
                  <a:schemeClr val="tx1"/>
                </a:solidFill>
              </a:rPr>
              <a:t>, which is an </a:t>
            </a:r>
            <a:r>
              <a:rPr lang="en-US" altLang="ja-JP" dirty="0">
                <a:solidFill>
                  <a:schemeClr val="tx1"/>
                </a:solidFill>
              </a:rPr>
              <a:t>obstacle to realizing the goals of 11ax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</a:t>
            </a:r>
            <a:r>
              <a:rPr lang="en-US" altLang="ja-JP" dirty="0">
                <a:solidFill>
                  <a:schemeClr val="tx1"/>
                </a:solidFill>
              </a:rPr>
              <a:t>this contribution, we </a:t>
            </a:r>
            <a:r>
              <a:rPr lang="en-US" altLang="ja-JP" dirty="0" smtClean="0">
                <a:solidFill>
                  <a:schemeClr val="tx1"/>
                </a:solidFill>
              </a:rPr>
              <a:t>propose that supporting the use of  </a:t>
            </a:r>
            <a:r>
              <a:rPr lang="en-US" altLang="ja-JP" dirty="0">
                <a:solidFill>
                  <a:schemeClr val="tx1"/>
                </a:solidFill>
              </a:rPr>
              <a:t>Frame Collision </a:t>
            </a:r>
            <a:r>
              <a:rPr lang="en-US" altLang="ja-JP" dirty="0" smtClean="0">
                <a:solidFill>
                  <a:schemeClr val="tx1"/>
                </a:solidFill>
              </a:rPr>
              <a:t>information will be useful for reducing collisions by management and control in 11ax. </a:t>
            </a:r>
            <a:endParaRPr lang="ja-JP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 1/2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5767" y="1628800"/>
            <a:ext cx="8964488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Frame Collision</a:t>
            </a:r>
            <a:r>
              <a:rPr lang="ja-JP" altLang="en-US" sz="2400" b="1" dirty="0">
                <a:solidFill>
                  <a:schemeClr val="tx1"/>
                </a:solidFill>
              </a:rPr>
              <a:t> </a:t>
            </a:r>
            <a:r>
              <a:rPr lang="en-US" altLang="ja-JP" sz="2400" b="1" dirty="0">
                <a:solidFill>
                  <a:schemeClr val="tx1"/>
                </a:solidFill>
              </a:rPr>
              <a:t>is when two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(or more)  </a:t>
            </a:r>
            <a:r>
              <a:rPr lang="en-US" altLang="ja-JP" sz="2400" b="1" dirty="0">
                <a:solidFill>
                  <a:schemeClr val="tx1"/>
                </a:solidFill>
              </a:rPr>
              <a:t>frame signals are transmitted or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arrive </a:t>
            </a:r>
            <a:r>
              <a:rPr lang="en-US" altLang="ja-JP" sz="2400" b="1" dirty="0">
                <a:solidFill>
                  <a:schemeClr val="tx1"/>
                </a:solidFill>
              </a:rPr>
              <a:t>at the same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Collisions occur when CSMA/CA fails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Failure of carrier-sensing </a:t>
            </a:r>
            <a:r>
              <a:rPr lang="en-US" altLang="ja-JP" sz="2200" dirty="0">
                <a:solidFill>
                  <a:schemeClr val="tx1"/>
                </a:solidFill>
              </a:rPr>
              <a:t>(”hidden-terminal</a:t>
            </a:r>
            <a:r>
              <a:rPr lang="en-US" altLang="ja-JP" sz="2200" dirty="0" smtClean="0">
                <a:solidFill>
                  <a:schemeClr val="tx1"/>
                </a:solidFill>
              </a:rPr>
              <a:t>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Failure of avoidance due to  </a:t>
            </a:r>
            <a:r>
              <a:rPr lang="en-US" altLang="ja-JP" sz="2200" dirty="0">
                <a:solidFill>
                  <a:schemeClr val="tx1"/>
                </a:solidFill>
              </a:rPr>
              <a:t>i</a:t>
            </a:r>
            <a:r>
              <a:rPr lang="en-US" altLang="ja-JP" sz="2200" dirty="0" smtClean="0">
                <a:solidFill>
                  <a:schemeClr val="tx1"/>
                </a:solidFill>
              </a:rPr>
              <a:t>dentical </a:t>
            </a:r>
            <a:r>
              <a:rPr lang="en-US" altLang="ja-JP" sz="2200" dirty="0" err="1">
                <a:solidFill>
                  <a:schemeClr val="tx1"/>
                </a:solidFill>
              </a:rPr>
              <a:t>backoff</a:t>
            </a:r>
            <a:r>
              <a:rPr lang="en-US" altLang="ja-JP" sz="2200" dirty="0">
                <a:solidFill>
                  <a:schemeClr val="tx1"/>
                </a:solidFill>
              </a:rPr>
              <a:t> </a:t>
            </a:r>
            <a:r>
              <a:rPr lang="en-US" altLang="ja-JP" sz="2200" dirty="0" smtClean="0">
                <a:solidFill>
                  <a:schemeClr val="tx1"/>
                </a:solidFill>
              </a:rPr>
              <a:t>times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Collisions cause performance </a:t>
            </a:r>
            <a:r>
              <a:rPr lang="en-US" altLang="ko-KR" dirty="0" smtClean="0">
                <a:solidFill>
                  <a:schemeClr val="tx1"/>
                </a:solidFill>
              </a:rPr>
              <a:t>degradation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</a:rPr>
              <a:t>Interference, frame errors, retransmissions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Frame </a:t>
            </a:r>
            <a:r>
              <a:rPr lang="en-US" altLang="ja-JP" dirty="0">
                <a:solidFill>
                  <a:schemeClr val="tx1"/>
                </a:solidFill>
              </a:rPr>
              <a:t>Collisions </a:t>
            </a:r>
            <a:r>
              <a:rPr lang="en-US" altLang="ja-JP" dirty="0" smtClean="0">
                <a:solidFill>
                  <a:schemeClr val="tx1"/>
                </a:solidFill>
              </a:rPr>
              <a:t>occur often </a:t>
            </a:r>
            <a:r>
              <a:rPr lang="en-US" altLang="ja-JP" dirty="0">
                <a:solidFill>
                  <a:schemeClr val="tx1"/>
                </a:solidFill>
              </a:rPr>
              <a:t>in 11ax scenarios with many terminals and high transmission rates [1][2</a:t>
            </a:r>
            <a:r>
              <a:rPr lang="en-US" altLang="ja-JP" dirty="0" smtClean="0">
                <a:solidFill>
                  <a:schemeClr val="tx1"/>
                </a:solidFill>
              </a:rPr>
              <a:t>]</a:t>
            </a:r>
          </a:p>
          <a:p>
            <a:pPr marL="4000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Necessity of collision management in 11ax has been mentioned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in </a:t>
            </a:r>
            <a:r>
              <a:rPr lang="en-US" altLang="ja-JP" sz="2400" b="1" dirty="0" err="1" smtClean="0">
                <a:solidFill>
                  <a:schemeClr val="tx1"/>
                </a:solidFill>
              </a:rPr>
              <a:t>TGax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[3</a:t>
            </a:r>
            <a:r>
              <a:rPr lang="en-US" altLang="ja-JP" sz="2400" b="1" dirty="0">
                <a:solidFill>
                  <a:schemeClr val="tx1"/>
                </a:solidFill>
              </a:rPr>
              <a:t>][4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]</a:t>
            </a:r>
            <a:endParaRPr lang="en-US" altLang="ja-JP" sz="2400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3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 2/2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4" y="1687420"/>
            <a:ext cx="8642546" cy="4839344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chemeClr val="tx1"/>
                </a:solidFill>
              </a:rPr>
              <a:t>Information related to Frame </a:t>
            </a:r>
            <a:r>
              <a:rPr lang="en-US" altLang="ja-JP" sz="2400" b="1" dirty="0">
                <a:solidFill>
                  <a:schemeClr val="tx1"/>
                </a:solidFill>
              </a:rPr>
              <a:t>Collision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is effective for </a:t>
            </a:r>
            <a:r>
              <a:rPr lang="en-US" altLang="ja-JP" sz="2400" b="1" dirty="0">
                <a:solidFill>
                  <a:schemeClr val="tx1"/>
                </a:solidFill>
              </a:rPr>
              <a:t>reducing 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collisions by management and control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Examples: Site Survey, Channel Selection, Association, Rate Control, Power Control,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Various forms of Frame Collision </a:t>
            </a:r>
            <a:r>
              <a:rPr lang="en-US" altLang="ja-JP" dirty="0">
                <a:solidFill>
                  <a:schemeClr val="tx1"/>
                </a:solidFill>
              </a:rPr>
              <a:t>information can be obtained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Examples: Transmitter side, Receiver side, </a:t>
            </a:r>
            <a:r>
              <a:rPr lang="en-US" altLang="ja-JP" sz="2200" dirty="0">
                <a:solidFill>
                  <a:schemeClr val="tx1"/>
                </a:solidFill>
              </a:rPr>
              <a:t>s</a:t>
            </a:r>
            <a:r>
              <a:rPr lang="en-US" altLang="ja-JP" sz="2200" dirty="0" smtClean="0">
                <a:solidFill>
                  <a:schemeClr val="tx1"/>
                </a:solidFill>
              </a:rPr>
              <a:t>eparate sensor (“sniffer”)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Frame Collision Detection (FCD) 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is needed to provide useful Frame Collision information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63688" y="616530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70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7243" y="1443442"/>
            <a:ext cx="4746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(a) </a:t>
            </a:r>
            <a:r>
              <a:rPr kumimoji="1" lang="en-US" altLang="ja-JP" sz="2000" dirty="0">
                <a:solidFill>
                  <a:schemeClr val="tx1"/>
                </a:solidFill>
              </a:rPr>
              <a:t>P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ower before and after frame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4904" y="1973733"/>
            <a:ext cx="215155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F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rame </a:t>
            </a:r>
            <a:r>
              <a:rPr kumimoji="1" lang="en-US" altLang="ja-JP" sz="1600" dirty="0">
                <a:solidFill>
                  <a:schemeClr val="tx1"/>
                </a:solidFill>
              </a:rPr>
              <a:t>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ollision </a:t>
            </a:r>
            <a:r>
              <a:rPr kumimoji="1" lang="en-US" altLang="ja-JP" sz="1600" dirty="0">
                <a:solidFill>
                  <a:schemeClr val="tx1"/>
                </a:solidFill>
              </a:rPr>
              <a:t>P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attern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75487" y="2974925"/>
            <a:ext cx="449978" cy="2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時間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261877" y="2541316"/>
            <a:ext cx="941351" cy="6961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1077324" y="2457271"/>
            <a:ext cx="0" cy="7660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059088" y="3237484"/>
            <a:ext cx="207499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 bwMode="auto">
          <a:xfrm flipH="1">
            <a:off x="2578125" y="2722630"/>
            <a:ext cx="222351" cy="3887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5153153" y="1986576"/>
            <a:ext cx="128592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Power Signal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4760443" y="2247334"/>
            <a:ext cx="3106457" cy="2912131"/>
            <a:chOff x="4016494" y="4156696"/>
            <a:chExt cx="2806727" cy="2631150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4016494" y="5048547"/>
              <a:ext cx="231083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4030176" y="4398290"/>
              <a:ext cx="0" cy="665815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Line 100"/>
            <p:cNvSpPr>
              <a:spLocks noChangeShapeType="1"/>
            </p:cNvSpPr>
            <p:nvPr/>
          </p:nvSpPr>
          <p:spPr bwMode="auto">
            <a:xfrm flipV="1">
              <a:off x="4153604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5" name="Line 105"/>
            <p:cNvSpPr>
              <a:spLocks noChangeShapeType="1"/>
            </p:cNvSpPr>
            <p:nvPr/>
          </p:nvSpPr>
          <p:spPr bwMode="auto">
            <a:xfrm flipV="1">
              <a:off x="4272896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6" name="Line 106"/>
            <p:cNvSpPr>
              <a:spLocks noChangeShapeType="1"/>
            </p:cNvSpPr>
            <p:nvPr/>
          </p:nvSpPr>
          <p:spPr bwMode="auto">
            <a:xfrm flipV="1">
              <a:off x="4379260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7" name="Line 87"/>
            <p:cNvSpPr>
              <a:spLocks noChangeShapeType="1"/>
            </p:cNvSpPr>
            <p:nvPr/>
          </p:nvSpPr>
          <p:spPr bwMode="auto">
            <a:xfrm flipV="1">
              <a:off x="4591531" y="4586132"/>
              <a:ext cx="0" cy="4568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8" name="Line 88"/>
            <p:cNvSpPr>
              <a:spLocks noChangeShapeType="1"/>
            </p:cNvSpPr>
            <p:nvPr/>
          </p:nvSpPr>
          <p:spPr bwMode="auto">
            <a:xfrm flipV="1">
              <a:off x="4697894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9" name="Line 89"/>
            <p:cNvSpPr>
              <a:spLocks noChangeShapeType="1"/>
            </p:cNvSpPr>
            <p:nvPr/>
          </p:nvSpPr>
          <p:spPr bwMode="auto">
            <a:xfrm flipV="1">
              <a:off x="4805843" y="4662794"/>
              <a:ext cx="0" cy="380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0" name="Line 90"/>
            <p:cNvSpPr>
              <a:spLocks noChangeShapeType="1"/>
            </p:cNvSpPr>
            <p:nvPr/>
          </p:nvSpPr>
          <p:spPr bwMode="auto">
            <a:xfrm flipV="1">
              <a:off x="4912206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1" name="Line 91"/>
            <p:cNvSpPr>
              <a:spLocks noChangeShapeType="1"/>
            </p:cNvSpPr>
            <p:nvPr/>
          </p:nvSpPr>
          <p:spPr bwMode="auto">
            <a:xfrm flipV="1">
              <a:off x="5018568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2" name="Line 92"/>
            <p:cNvSpPr>
              <a:spLocks noChangeShapeType="1"/>
            </p:cNvSpPr>
            <p:nvPr/>
          </p:nvSpPr>
          <p:spPr bwMode="auto">
            <a:xfrm flipV="1">
              <a:off x="5126518" y="4650962"/>
              <a:ext cx="0" cy="3920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3" name="Line 93"/>
            <p:cNvSpPr>
              <a:spLocks noChangeShapeType="1"/>
            </p:cNvSpPr>
            <p:nvPr/>
          </p:nvSpPr>
          <p:spPr bwMode="auto">
            <a:xfrm flipV="1">
              <a:off x="5232882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4" name="Line 94"/>
            <p:cNvSpPr>
              <a:spLocks noChangeShapeType="1"/>
            </p:cNvSpPr>
            <p:nvPr/>
          </p:nvSpPr>
          <p:spPr bwMode="auto">
            <a:xfrm flipV="1">
              <a:off x="5339243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5" name="Line 95"/>
            <p:cNvSpPr>
              <a:spLocks noChangeShapeType="1"/>
            </p:cNvSpPr>
            <p:nvPr/>
          </p:nvSpPr>
          <p:spPr bwMode="auto">
            <a:xfrm flipV="1">
              <a:off x="5445606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6" name="Line 96"/>
            <p:cNvSpPr>
              <a:spLocks noChangeShapeType="1"/>
            </p:cNvSpPr>
            <p:nvPr/>
          </p:nvSpPr>
          <p:spPr bwMode="auto">
            <a:xfrm flipV="1">
              <a:off x="4485168" y="4622036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7" name="Line 117"/>
            <p:cNvSpPr>
              <a:spLocks noChangeShapeType="1"/>
            </p:cNvSpPr>
            <p:nvPr/>
          </p:nvSpPr>
          <p:spPr bwMode="auto">
            <a:xfrm flipV="1">
              <a:off x="5553556" y="4880940"/>
              <a:ext cx="0" cy="1620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8" name="Line 118"/>
            <p:cNvSpPr>
              <a:spLocks noChangeShapeType="1"/>
            </p:cNvSpPr>
            <p:nvPr/>
          </p:nvSpPr>
          <p:spPr bwMode="auto">
            <a:xfrm flipV="1">
              <a:off x="5659918" y="4853156"/>
              <a:ext cx="0" cy="1898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9" name="Line 119"/>
            <p:cNvSpPr>
              <a:spLocks noChangeShapeType="1"/>
            </p:cNvSpPr>
            <p:nvPr/>
          </p:nvSpPr>
          <p:spPr bwMode="auto">
            <a:xfrm flipV="1">
              <a:off x="5767868" y="4878738"/>
              <a:ext cx="0" cy="177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0" name="Line 122"/>
            <p:cNvSpPr>
              <a:spLocks noChangeShapeType="1"/>
            </p:cNvSpPr>
            <p:nvPr/>
          </p:nvSpPr>
          <p:spPr bwMode="auto">
            <a:xfrm flipV="1">
              <a:off x="5877406" y="4851499"/>
              <a:ext cx="0" cy="1893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67107" y="4586131"/>
              <a:ext cx="494966" cy="64793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  <p:sp>
          <p:nvSpPr>
            <p:cNvPr id="43" name="右中かっこ 42"/>
            <p:cNvSpPr/>
            <p:nvPr/>
          </p:nvSpPr>
          <p:spPr>
            <a:xfrm rot="5400000">
              <a:off x="4879224" y="4646182"/>
              <a:ext cx="198900" cy="976865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4" name="直線コネクタ 43"/>
            <p:cNvCxnSpPr/>
            <p:nvPr/>
          </p:nvCxnSpPr>
          <p:spPr bwMode="auto">
            <a:xfrm flipH="1">
              <a:off x="5877406" y="4425821"/>
              <a:ext cx="196427" cy="2189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5659918" y="4156696"/>
              <a:ext cx="1163303" cy="333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i</a:t>
              </a:r>
              <a:r>
                <a:rPr kumimoji="1" lang="en-US" altLang="ja-JP" sz="1800" dirty="0" smtClean="0">
                  <a:solidFill>
                    <a:schemeClr val="tx1"/>
                  </a:solidFill>
                </a:rPr>
                <a:t>nterference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682832" y="5210614"/>
              <a:ext cx="653489" cy="333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frame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99" name="右中かっこ 98"/>
            <p:cNvSpPr/>
            <p:nvPr/>
          </p:nvSpPr>
          <p:spPr>
            <a:xfrm rot="5400000">
              <a:off x="4736700" y="6223236"/>
              <a:ext cx="194884" cy="934336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207389" y="3716633"/>
            <a:ext cx="3485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(b) </a:t>
            </a:r>
            <a:r>
              <a:rPr kumimoji="1" lang="en-US" altLang="ja-JP" sz="2000" dirty="0">
                <a:solidFill>
                  <a:schemeClr val="tx1"/>
                </a:solidFill>
              </a:rPr>
              <a:t>P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ower changes during frame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429746" y="4261522"/>
            <a:ext cx="1062720" cy="662156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H="1" flipV="1">
            <a:off x="1203451" y="4196352"/>
            <a:ext cx="1" cy="72916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6998803" y="4194837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p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ower increase</a:t>
            </a:r>
          </a:p>
        </p:txBody>
      </p:sp>
      <p:grpSp>
        <p:nvGrpSpPr>
          <p:cNvPr id="63" name="グループ化 62"/>
          <p:cNvGrpSpPr/>
          <p:nvPr/>
        </p:nvGrpSpPr>
        <p:grpSpPr>
          <a:xfrm>
            <a:off x="4905279" y="4142979"/>
            <a:ext cx="1674081" cy="797632"/>
            <a:chOff x="3767020" y="4334924"/>
            <a:chExt cx="1748415" cy="833048"/>
          </a:xfrm>
        </p:grpSpPr>
        <p:cxnSp>
          <p:nvCxnSpPr>
            <p:cNvPr id="64" name="直線コネクタ 63"/>
            <p:cNvCxnSpPr/>
            <p:nvPr/>
          </p:nvCxnSpPr>
          <p:spPr>
            <a:xfrm flipV="1">
              <a:off x="3767020" y="5145174"/>
              <a:ext cx="1748415" cy="1125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V="1">
              <a:off x="3767020" y="4401481"/>
              <a:ext cx="0" cy="76649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Line 60"/>
            <p:cNvSpPr>
              <a:spLocks noChangeShapeType="1"/>
            </p:cNvSpPr>
            <p:nvPr/>
          </p:nvSpPr>
          <p:spPr bwMode="auto">
            <a:xfrm flipV="1">
              <a:off x="3851008" y="5110153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 flipV="1">
              <a:off x="3957371" y="5110153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8" name="Line 97"/>
            <p:cNvSpPr>
              <a:spLocks noChangeShapeType="1"/>
            </p:cNvSpPr>
            <p:nvPr/>
          </p:nvSpPr>
          <p:spPr bwMode="auto">
            <a:xfrm flipV="1">
              <a:off x="5136883" y="5101125"/>
              <a:ext cx="0" cy="4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9" name="Line 98"/>
            <p:cNvSpPr>
              <a:spLocks noChangeShapeType="1"/>
            </p:cNvSpPr>
            <p:nvPr/>
          </p:nvSpPr>
          <p:spPr bwMode="auto">
            <a:xfrm flipV="1">
              <a:off x="5243246" y="5116171"/>
              <a:ext cx="0" cy="33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 flipV="1">
              <a:off x="4492365" y="4590812"/>
              <a:ext cx="0" cy="558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 flipV="1">
              <a:off x="4601903" y="4486272"/>
              <a:ext cx="0" cy="6589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2" name="Line 72"/>
            <p:cNvSpPr>
              <a:spLocks noChangeShapeType="1"/>
            </p:cNvSpPr>
            <p:nvPr/>
          </p:nvSpPr>
          <p:spPr bwMode="auto">
            <a:xfrm flipV="1">
              <a:off x="4708265" y="4526537"/>
              <a:ext cx="0" cy="6227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 flipV="1">
              <a:off x="4814628" y="4590812"/>
              <a:ext cx="0" cy="5584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 flipH="1" flipV="1">
              <a:off x="4920990" y="4420174"/>
              <a:ext cx="0" cy="7291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 flipV="1">
              <a:off x="5030528" y="4590812"/>
              <a:ext cx="0" cy="558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6" name="Line 67"/>
            <p:cNvSpPr>
              <a:spLocks noChangeShapeType="1"/>
            </p:cNvSpPr>
            <p:nvPr/>
          </p:nvSpPr>
          <p:spPr bwMode="auto">
            <a:xfrm flipV="1">
              <a:off x="4170096" y="4624942"/>
              <a:ext cx="0" cy="5243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7" name="Line 68"/>
            <p:cNvSpPr>
              <a:spLocks noChangeShapeType="1"/>
            </p:cNvSpPr>
            <p:nvPr/>
          </p:nvSpPr>
          <p:spPr bwMode="auto">
            <a:xfrm flipV="1">
              <a:off x="4278046" y="4488431"/>
              <a:ext cx="0" cy="6608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8" name="Line 69"/>
            <p:cNvSpPr>
              <a:spLocks noChangeShapeType="1"/>
            </p:cNvSpPr>
            <p:nvPr/>
          </p:nvSpPr>
          <p:spPr bwMode="auto">
            <a:xfrm flipV="1">
              <a:off x="4385996" y="4420176"/>
              <a:ext cx="0" cy="7291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 flipV="1">
              <a:off x="4063734" y="4526539"/>
              <a:ext cx="0" cy="6227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3912586" y="4334924"/>
              <a:ext cx="1336610" cy="40127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</p:grpSp>
      <p:cxnSp>
        <p:nvCxnSpPr>
          <p:cNvPr id="83" name="直線コネクタ 82"/>
          <p:cNvCxnSpPr>
            <a:stCxn id="61" idx="1"/>
            <a:endCxn id="80" idx="6"/>
          </p:cNvCxnSpPr>
          <p:nvPr/>
        </p:nvCxnSpPr>
        <p:spPr bwMode="auto">
          <a:xfrm flipH="1" flipV="1">
            <a:off x="6324440" y="4335085"/>
            <a:ext cx="674363" cy="444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正方形/長方形 95"/>
          <p:cNvSpPr/>
          <p:nvPr/>
        </p:nvSpPr>
        <p:spPr>
          <a:xfrm>
            <a:off x="1463001" y="5346806"/>
            <a:ext cx="913674" cy="675699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 flipH="1" flipV="1">
            <a:off x="1216442" y="5167866"/>
            <a:ext cx="4982" cy="8728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1251348" y="6040666"/>
            <a:ext cx="1467183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グループ化 125"/>
          <p:cNvGrpSpPr/>
          <p:nvPr/>
        </p:nvGrpSpPr>
        <p:grpSpPr>
          <a:xfrm>
            <a:off x="4926802" y="5159465"/>
            <a:ext cx="3479162" cy="1023123"/>
            <a:chOff x="3879793" y="4085199"/>
            <a:chExt cx="4289247" cy="1688676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3879793" y="4536777"/>
              <a:ext cx="2732588" cy="988437"/>
              <a:chOff x="3879793" y="4506438"/>
              <a:chExt cx="2144200" cy="775604"/>
            </a:xfrm>
          </p:grpSpPr>
          <p:cxnSp>
            <p:nvCxnSpPr>
              <p:cNvPr id="103" name="直線コネクタ 102"/>
              <p:cNvCxnSpPr/>
              <p:nvPr/>
            </p:nvCxnSpPr>
            <p:spPr>
              <a:xfrm>
                <a:off x="3902874" y="5282042"/>
                <a:ext cx="212111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flipV="1">
                <a:off x="3879793" y="4506438"/>
                <a:ext cx="0" cy="766489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Line 59"/>
              <p:cNvSpPr>
                <a:spLocks noChangeShapeType="1"/>
              </p:cNvSpPr>
              <p:nvPr/>
            </p:nvSpPr>
            <p:spPr bwMode="auto">
              <a:xfrm flipV="1">
                <a:off x="3986165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6" name="Line 60"/>
              <p:cNvSpPr>
                <a:spLocks noChangeShapeType="1"/>
              </p:cNvSpPr>
              <p:nvPr/>
            </p:nvSpPr>
            <p:spPr bwMode="auto">
              <a:xfrm flipV="1">
                <a:off x="4094115" y="5242913"/>
                <a:ext cx="0" cy="39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7" name="Line 61"/>
              <p:cNvSpPr>
                <a:spLocks noChangeShapeType="1"/>
              </p:cNvSpPr>
              <p:nvPr/>
            </p:nvSpPr>
            <p:spPr bwMode="auto">
              <a:xfrm flipV="1">
                <a:off x="4237241" y="5242913"/>
                <a:ext cx="0" cy="39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8" name="Line 97"/>
              <p:cNvSpPr>
                <a:spLocks noChangeShapeType="1"/>
              </p:cNvSpPr>
              <p:nvPr/>
            </p:nvSpPr>
            <p:spPr bwMode="auto">
              <a:xfrm flipV="1">
                <a:off x="5416753" y="5233885"/>
                <a:ext cx="0" cy="48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9" name="Line 98"/>
              <p:cNvSpPr>
                <a:spLocks noChangeShapeType="1"/>
              </p:cNvSpPr>
              <p:nvPr/>
            </p:nvSpPr>
            <p:spPr bwMode="auto">
              <a:xfrm flipV="1">
                <a:off x="5523116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0" name="Line 99"/>
              <p:cNvSpPr>
                <a:spLocks noChangeShapeType="1"/>
              </p:cNvSpPr>
              <p:nvPr/>
            </p:nvSpPr>
            <p:spPr bwMode="auto">
              <a:xfrm flipV="1">
                <a:off x="5631066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1" name="Line 70"/>
              <p:cNvSpPr>
                <a:spLocks noChangeShapeType="1"/>
              </p:cNvSpPr>
              <p:nvPr/>
            </p:nvSpPr>
            <p:spPr bwMode="auto">
              <a:xfrm flipV="1">
                <a:off x="4772235" y="4723572"/>
                <a:ext cx="0" cy="5584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2" name="Line 71"/>
              <p:cNvSpPr>
                <a:spLocks noChangeShapeType="1"/>
              </p:cNvSpPr>
              <p:nvPr/>
            </p:nvSpPr>
            <p:spPr bwMode="auto">
              <a:xfrm flipV="1">
                <a:off x="4881773" y="4875516"/>
                <a:ext cx="0" cy="4024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3" name="Line 72"/>
              <p:cNvSpPr>
                <a:spLocks noChangeShapeType="1"/>
              </p:cNvSpPr>
              <p:nvPr/>
            </p:nvSpPr>
            <p:spPr bwMode="auto">
              <a:xfrm flipV="1">
                <a:off x="4988135" y="4917485"/>
                <a:ext cx="0" cy="3645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4" name="Line 73"/>
              <p:cNvSpPr>
                <a:spLocks noChangeShapeType="1"/>
              </p:cNvSpPr>
              <p:nvPr/>
            </p:nvSpPr>
            <p:spPr bwMode="auto">
              <a:xfrm flipV="1">
                <a:off x="5094498" y="4841683"/>
                <a:ext cx="0" cy="4403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5" name="Line 74"/>
              <p:cNvSpPr>
                <a:spLocks noChangeShapeType="1"/>
              </p:cNvSpPr>
              <p:nvPr/>
            </p:nvSpPr>
            <p:spPr bwMode="auto">
              <a:xfrm flipH="1" flipV="1">
                <a:off x="5200860" y="4881551"/>
                <a:ext cx="0" cy="40048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6" name="Line 75"/>
              <p:cNvSpPr>
                <a:spLocks noChangeShapeType="1"/>
              </p:cNvSpPr>
              <p:nvPr/>
            </p:nvSpPr>
            <p:spPr bwMode="auto">
              <a:xfrm flipH="1" flipV="1">
                <a:off x="5304142" y="4877675"/>
                <a:ext cx="6255" cy="40436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7" name="Line 67"/>
              <p:cNvSpPr>
                <a:spLocks noChangeShapeType="1"/>
              </p:cNvSpPr>
              <p:nvPr/>
            </p:nvSpPr>
            <p:spPr bwMode="auto">
              <a:xfrm flipV="1">
                <a:off x="4449966" y="4757702"/>
                <a:ext cx="0" cy="5243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8" name="Line 68"/>
              <p:cNvSpPr>
                <a:spLocks noChangeShapeType="1"/>
              </p:cNvSpPr>
              <p:nvPr/>
            </p:nvSpPr>
            <p:spPr bwMode="auto">
              <a:xfrm flipV="1">
                <a:off x="4557916" y="4621191"/>
                <a:ext cx="0" cy="6608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9" name="Line 69"/>
              <p:cNvSpPr>
                <a:spLocks noChangeShapeType="1"/>
              </p:cNvSpPr>
              <p:nvPr/>
            </p:nvSpPr>
            <p:spPr bwMode="auto">
              <a:xfrm flipV="1">
                <a:off x="4665866" y="4552936"/>
                <a:ext cx="0" cy="72910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20" name="Line 76"/>
              <p:cNvSpPr>
                <a:spLocks noChangeShapeType="1"/>
              </p:cNvSpPr>
              <p:nvPr/>
            </p:nvSpPr>
            <p:spPr bwMode="auto">
              <a:xfrm flipV="1">
                <a:off x="4343604" y="4659299"/>
                <a:ext cx="0" cy="6227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</p:grpSp>
        <p:sp>
          <p:nvSpPr>
            <p:cNvPr id="121" name="フリーフォーム 120"/>
            <p:cNvSpPr/>
            <p:nvPr/>
          </p:nvSpPr>
          <p:spPr bwMode="auto">
            <a:xfrm>
              <a:off x="4306401" y="4525515"/>
              <a:ext cx="1479663" cy="628150"/>
            </a:xfrm>
            <a:custGeom>
              <a:avLst/>
              <a:gdLst>
                <a:gd name="connsiteX0" fmla="*/ 128126 w 1587063"/>
                <a:gd name="connsiteY0" fmla="*/ 34153 h 719428"/>
                <a:gd name="connsiteX1" fmla="*/ 769257 w 1587063"/>
                <a:gd name="connsiteY1" fmla="*/ 55174 h 719428"/>
                <a:gd name="connsiteX2" fmla="*/ 1000484 w 1587063"/>
                <a:gd name="connsiteY2" fmla="*/ 296912 h 719428"/>
                <a:gd name="connsiteX3" fmla="*/ 1568043 w 1587063"/>
                <a:gd name="connsiteY3" fmla="*/ 486098 h 719428"/>
                <a:gd name="connsiteX4" fmla="*/ 1378857 w 1587063"/>
                <a:gd name="connsiteY4" fmla="*/ 717326 h 719428"/>
                <a:gd name="connsiteX5" fmla="*/ 664153 w 1587063"/>
                <a:gd name="connsiteY5" fmla="*/ 591202 h 719428"/>
                <a:gd name="connsiteX6" fmla="*/ 653643 w 1587063"/>
                <a:gd name="connsiteY6" fmla="*/ 433547 h 719428"/>
                <a:gd name="connsiteX7" fmla="*/ 44043 w 1587063"/>
                <a:gd name="connsiteY7" fmla="*/ 454567 h 719428"/>
                <a:gd name="connsiteX8" fmla="*/ 128126 w 1587063"/>
                <a:gd name="connsiteY8" fmla="*/ 34153 h 719428"/>
                <a:gd name="connsiteX0" fmla="*/ 128126 w 1585486"/>
                <a:gd name="connsiteY0" fmla="*/ 34153 h 720661"/>
                <a:gd name="connsiteX1" fmla="*/ 769257 w 1585486"/>
                <a:gd name="connsiteY1" fmla="*/ 55174 h 720661"/>
                <a:gd name="connsiteX2" fmla="*/ 1000484 w 1585486"/>
                <a:gd name="connsiteY2" fmla="*/ 296912 h 720661"/>
                <a:gd name="connsiteX3" fmla="*/ 1568043 w 1585486"/>
                <a:gd name="connsiteY3" fmla="*/ 486098 h 720661"/>
                <a:gd name="connsiteX4" fmla="*/ 1378857 w 1585486"/>
                <a:gd name="connsiteY4" fmla="*/ 717326 h 720661"/>
                <a:gd name="connsiteX5" fmla="*/ 764166 w 1585486"/>
                <a:gd name="connsiteY5" fmla="*/ 610252 h 720661"/>
                <a:gd name="connsiteX6" fmla="*/ 653643 w 1585486"/>
                <a:gd name="connsiteY6" fmla="*/ 433547 h 720661"/>
                <a:gd name="connsiteX7" fmla="*/ 44043 w 1585486"/>
                <a:gd name="connsiteY7" fmla="*/ 454567 h 720661"/>
                <a:gd name="connsiteX8" fmla="*/ 128126 w 1585486"/>
                <a:gd name="connsiteY8" fmla="*/ 34153 h 720661"/>
                <a:gd name="connsiteX0" fmla="*/ 176566 w 1567251"/>
                <a:gd name="connsiteY0" fmla="*/ 83814 h 675072"/>
                <a:gd name="connsiteX1" fmla="*/ 751022 w 1567251"/>
                <a:gd name="connsiteY1" fmla="*/ 9585 h 675072"/>
                <a:gd name="connsiteX2" fmla="*/ 982249 w 1567251"/>
                <a:gd name="connsiteY2" fmla="*/ 251323 h 675072"/>
                <a:gd name="connsiteX3" fmla="*/ 1549808 w 1567251"/>
                <a:gd name="connsiteY3" fmla="*/ 440509 h 675072"/>
                <a:gd name="connsiteX4" fmla="*/ 1360622 w 1567251"/>
                <a:gd name="connsiteY4" fmla="*/ 671737 h 675072"/>
                <a:gd name="connsiteX5" fmla="*/ 745931 w 1567251"/>
                <a:gd name="connsiteY5" fmla="*/ 564663 h 675072"/>
                <a:gd name="connsiteX6" fmla="*/ 635408 w 1567251"/>
                <a:gd name="connsiteY6" fmla="*/ 387958 h 675072"/>
                <a:gd name="connsiteX7" fmla="*/ 25808 w 1567251"/>
                <a:gd name="connsiteY7" fmla="*/ 408978 h 675072"/>
                <a:gd name="connsiteX8" fmla="*/ 176566 w 1567251"/>
                <a:gd name="connsiteY8" fmla="*/ 83814 h 675072"/>
                <a:gd name="connsiteX0" fmla="*/ 176566 w 1567251"/>
                <a:gd name="connsiteY0" fmla="*/ 59962 h 651220"/>
                <a:gd name="connsiteX1" fmla="*/ 751022 w 1567251"/>
                <a:gd name="connsiteY1" fmla="*/ 14308 h 651220"/>
                <a:gd name="connsiteX2" fmla="*/ 982249 w 1567251"/>
                <a:gd name="connsiteY2" fmla="*/ 227471 h 651220"/>
                <a:gd name="connsiteX3" fmla="*/ 1549808 w 1567251"/>
                <a:gd name="connsiteY3" fmla="*/ 416657 h 651220"/>
                <a:gd name="connsiteX4" fmla="*/ 1360622 w 1567251"/>
                <a:gd name="connsiteY4" fmla="*/ 647885 h 651220"/>
                <a:gd name="connsiteX5" fmla="*/ 745931 w 1567251"/>
                <a:gd name="connsiteY5" fmla="*/ 540811 h 651220"/>
                <a:gd name="connsiteX6" fmla="*/ 635408 w 1567251"/>
                <a:gd name="connsiteY6" fmla="*/ 364106 h 651220"/>
                <a:gd name="connsiteX7" fmla="*/ 25808 w 1567251"/>
                <a:gd name="connsiteY7" fmla="*/ 385126 h 651220"/>
                <a:gd name="connsiteX8" fmla="*/ 176566 w 1567251"/>
                <a:gd name="connsiteY8" fmla="*/ 59962 h 651220"/>
                <a:gd name="connsiteX0" fmla="*/ 176566 w 1572710"/>
                <a:gd name="connsiteY0" fmla="*/ 60314 h 651572"/>
                <a:gd name="connsiteX1" fmla="*/ 751022 w 1572710"/>
                <a:gd name="connsiteY1" fmla="*/ 14660 h 651572"/>
                <a:gd name="connsiteX2" fmla="*/ 896524 w 1572710"/>
                <a:gd name="connsiteY2" fmla="*/ 232586 h 651572"/>
                <a:gd name="connsiteX3" fmla="*/ 1549808 w 1572710"/>
                <a:gd name="connsiteY3" fmla="*/ 417009 h 651572"/>
                <a:gd name="connsiteX4" fmla="*/ 1360622 w 1572710"/>
                <a:gd name="connsiteY4" fmla="*/ 648237 h 651572"/>
                <a:gd name="connsiteX5" fmla="*/ 745931 w 1572710"/>
                <a:gd name="connsiteY5" fmla="*/ 541163 h 651572"/>
                <a:gd name="connsiteX6" fmla="*/ 635408 w 1572710"/>
                <a:gd name="connsiteY6" fmla="*/ 364458 h 651572"/>
                <a:gd name="connsiteX7" fmla="*/ 25808 w 1572710"/>
                <a:gd name="connsiteY7" fmla="*/ 385478 h 651572"/>
                <a:gd name="connsiteX8" fmla="*/ 176566 w 1572710"/>
                <a:gd name="connsiteY8" fmla="*/ 60314 h 651572"/>
                <a:gd name="connsiteX0" fmla="*/ 176566 w 1518202"/>
                <a:gd name="connsiteY0" fmla="*/ 60314 h 652657"/>
                <a:gd name="connsiteX1" fmla="*/ 751022 w 1518202"/>
                <a:gd name="connsiteY1" fmla="*/ 14660 h 652657"/>
                <a:gd name="connsiteX2" fmla="*/ 896524 w 1518202"/>
                <a:gd name="connsiteY2" fmla="*/ 232586 h 652657"/>
                <a:gd name="connsiteX3" fmla="*/ 1487896 w 1518202"/>
                <a:gd name="connsiteY3" fmla="*/ 393196 h 652657"/>
                <a:gd name="connsiteX4" fmla="*/ 1360622 w 1518202"/>
                <a:gd name="connsiteY4" fmla="*/ 648237 h 652657"/>
                <a:gd name="connsiteX5" fmla="*/ 745931 w 1518202"/>
                <a:gd name="connsiteY5" fmla="*/ 541163 h 652657"/>
                <a:gd name="connsiteX6" fmla="*/ 635408 w 1518202"/>
                <a:gd name="connsiteY6" fmla="*/ 364458 h 652657"/>
                <a:gd name="connsiteX7" fmla="*/ 25808 w 1518202"/>
                <a:gd name="connsiteY7" fmla="*/ 385478 h 652657"/>
                <a:gd name="connsiteX8" fmla="*/ 176566 w 1518202"/>
                <a:gd name="connsiteY8" fmla="*/ 60314 h 652657"/>
                <a:gd name="connsiteX0" fmla="*/ 176566 w 1529473"/>
                <a:gd name="connsiteY0" fmla="*/ 60314 h 652657"/>
                <a:gd name="connsiteX1" fmla="*/ 751022 w 1529473"/>
                <a:gd name="connsiteY1" fmla="*/ 14660 h 652657"/>
                <a:gd name="connsiteX2" fmla="*/ 896524 w 1529473"/>
                <a:gd name="connsiteY2" fmla="*/ 232586 h 652657"/>
                <a:gd name="connsiteX3" fmla="*/ 1487896 w 1529473"/>
                <a:gd name="connsiteY3" fmla="*/ 393196 h 652657"/>
                <a:gd name="connsiteX4" fmla="*/ 1398722 w 1529473"/>
                <a:gd name="connsiteY4" fmla="*/ 648237 h 652657"/>
                <a:gd name="connsiteX5" fmla="*/ 745931 w 1529473"/>
                <a:gd name="connsiteY5" fmla="*/ 541163 h 652657"/>
                <a:gd name="connsiteX6" fmla="*/ 635408 w 1529473"/>
                <a:gd name="connsiteY6" fmla="*/ 364458 h 652657"/>
                <a:gd name="connsiteX7" fmla="*/ 25808 w 1529473"/>
                <a:gd name="connsiteY7" fmla="*/ 385478 h 652657"/>
                <a:gd name="connsiteX8" fmla="*/ 176566 w 1529473"/>
                <a:gd name="connsiteY8" fmla="*/ 60314 h 652657"/>
                <a:gd name="connsiteX0" fmla="*/ 116968 w 1469875"/>
                <a:gd name="connsiteY0" fmla="*/ 59119 h 651462"/>
                <a:gd name="connsiteX1" fmla="*/ 691424 w 1469875"/>
                <a:gd name="connsiteY1" fmla="*/ 13465 h 651462"/>
                <a:gd name="connsiteX2" fmla="*/ 836926 w 1469875"/>
                <a:gd name="connsiteY2" fmla="*/ 231391 h 651462"/>
                <a:gd name="connsiteX3" fmla="*/ 1428298 w 1469875"/>
                <a:gd name="connsiteY3" fmla="*/ 392001 h 651462"/>
                <a:gd name="connsiteX4" fmla="*/ 1339124 w 1469875"/>
                <a:gd name="connsiteY4" fmla="*/ 647042 h 651462"/>
                <a:gd name="connsiteX5" fmla="*/ 686333 w 1469875"/>
                <a:gd name="connsiteY5" fmla="*/ 539968 h 651462"/>
                <a:gd name="connsiteX6" fmla="*/ 575810 w 1469875"/>
                <a:gd name="connsiteY6" fmla="*/ 363263 h 651462"/>
                <a:gd name="connsiteX7" fmla="*/ 37647 w 1469875"/>
                <a:gd name="connsiteY7" fmla="*/ 350946 h 651462"/>
                <a:gd name="connsiteX8" fmla="*/ 116968 w 1469875"/>
                <a:gd name="connsiteY8" fmla="*/ 59119 h 651462"/>
                <a:gd name="connsiteX0" fmla="*/ 96683 w 1482927"/>
                <a:gd name="connsiteY0" fmla="*/ 81108 h 644876"/>
                <a:gd name="connsiteX1" fmla="*/ 704476 w 1482927"/>
                <a:gd name="connsiteY1" fmla="*/ 6879 h 644876"/>
                <a:gd name="connsiteX2" fmla="*/ 849978 w 1482927"/>
                <a:gd name="connsiteY2" fmla="*/ 224805 h 644876"/>
                <a:gd name="connsiteX3" fmla="*/ 1441350 w 1482927"/>
                <a:gd name="connsiteY3" fmla="*/ 385415 h 644876"/>
                <a:gd name="connsiteX4" fmla="*/ 1352176 w 1482927"/>
                <a:gd name="connsiteY4" fmla="*/ 640456 h 644876"/>
                <a:gd name="connsiteX5" fmla="*/ 699385 w 1482927"/>
                <a:gd name="connsiteY5" fmla="*/ 533382 h 644876"/>
                <a:gd name="connsiteX6" fmla="*/ 588862 w 1482927"/>
                <a:gd name="connsiteY6" fmla="*/ 356677 h 644876"/>
                <a:gd name="connsiteX7" fmla="*/ 50699 w 1482927"/>
                <a:gd name="connsiteY7" fmla="*/ 344360 h 644876"/>
                <a:gd name="connsiteX8" fmla="*/ 96683 w 1482927"/>
                <a:gd name="connsiteY8" fmla="*/ 81108 h 644876"/>
                <a:gd name="connsiteX0" fmla="*/ 93419 w 1479663"/>
                <a:gd name="connsiteY0" fmla="*/ 89898 h 653666"/>
                <a:gd name="connsiteX1" fmla="*/ 634537 w 1479663"/>
                <a:gd name="connsiteY1" fmla="*/ 6144 h 653666"/>
                <a:gd name="connsiteX2" fmla="*/ 846714 w 1479663"/>
                <a:gd name="connsiteY2" fmla="*/ 233595 h 653666"/>
                <a:gd name="connsiteX3" fmla="*/ 1438086 w 1479663"/>
                <a:gd name="connsiteY3" fmla="*/ 394205 h 653666"/>
                <a:gd name="connsiteX4" fmla="*/ 1348912 w 1479663"/>
                <a:gd name="connsiteY4" fmla="*/ 649246 h 653666"/>
                <a:gd name="connsiteX5" fmla="*/ 696121 w 1479663"/>
                <a:gd name="connsiteY5" fmla="*/ 542172 h 653666"/>
                <a:gd name="connsiteX6" fmla="*/ 585598 w 1479663"/>
                <a:gd name="connsiteY6" fmla="*/ 365467 h 653666"/>
                <a:gd name="connsiteX7" fmla="*/ 47435 w 1479663"/>
                <a:gd name="connsiteY7" fmla="*/ 353150 h 653666"/>
                <a:gd name="connsiteX8" fmla="*/ 93419 w 1479663"/>
                <a:gd name="connsiteY8" fmla="*/ 89898 h 653666"/>
                <a:gd name="connsiteX0" fmla="*/ 93419 w 1479663"/>
                <a:gd name="connsiteY0" fmla="*/ 64382 h 628150"/>
                <a:gd name="connsiteX1" fmla="*/ 634537 w 1479663"/>
                <a:gd name="connsiteY1" fmla="*/ 8908 h 628150"/>
                <a:gd name="connsiteX2" fmla="*/ 846714 w 1479663"/>
                <a:gd name="connsiteY2" fmla="*/ 208079 h 628150"/>
                <a:gd name="connsiteX3" fmla="*/ 1438086 w 1479663"/>
                <a:gd name="connsiteY3" fmla="*/ 368689 h 628150"/>
                <a:gd name="connsiteX4" fmla="*/ 1348912 w 1479663"/>
                <a:gd name="connsiteY4" fmla="*/ 623730 h 628150"/>
                <a:gd name="connsiteX5" fmla="*/ 696121 w 1479663"/>
                <a:gd name="connsiteY5" fmla="*/ 516656 h 628150"/>
                <a:gd name="connsiteX6" fmla="*/ 585598 w 1479663"/>
                <a:gd name="connsiteY6" fmla="*/ 339951 h 628150"/>
                <a:gd name="connsiteX7" fmla="*/ 47435 w 1479663"/>
                <a:gd name="connsiteY7" fmla="*/ 327634 h 628150"/>
                <a:gd name="connsiteX8" fmla="*/ 93419 w 1479663"/>
                <a:gd name="connsiteY8" fmla="*/ 64382 h 62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79663" h="628150">
                  <a:moveTo>
                    <a:pt x="93419" y="64382"/>
                  </a:moveTo>
                  <a:cubicBezTo>
                    <a:pt x="191269" y="11261"/>
                    <a:pt x="508988" y="-15042"/>
                    <a:pt x="634537" y="8908"/>
                  </a:cubicBezTo>
                  <a:cubicBezTo>
                    <a:pt x="760086" y="32858"/>
                    <a:pt x="712789" y="148116"/>
                    <a:pt x="846714" y="208079"/>
                  </a:cubicBezTo>
                  <a:cubicBezTo>
                    <a:pt x="980639" y="268043"/>
                    <a:pt x="1354386" y="299414"/>
                    <a:pt x="1438086" y="368689"/>
                  </a:cubicBezTo>
                  <a:cubicBezTo>
                    <a:pt x="1521786" y="437964"/>
                    <a:pt x="1472573" y="599069"/>
                    <a:pt x="1348912" y="623730"/>
                  </a:cubicBezTo>
                  <a:cubicBezTo>
                    <a:pt x="1225251" y="648391"/>
                    <a:pt x="823340" y="563953"/>
                    <a:pt x="696121" y="516656"/>
                  </a:cubicBezTo>
                  <a:cubicBezTo>
                    <a:pt x="568902" y="469359"/>
                    <a:pt x="688950" y="362724"/>
                    <a:pt x="585598" y="339951"/>
                  </a:cubicBezTo>
                  <a:cubicBezTo>
                    <a:pt x="482246" y="317179"/>
                    <a:pt x="129465" y="373562"/>
                    <a:pt x="47435" y="327634"/>
                  </a:cubicBezTo>
                  <a:cubicBezTo>
                    <a:pt x="-34595" y="281706"/>
                    <a:pt x="-4431" y="117503"/>
                    <a:pt x="93419" y="64382"/>
                  </a:cubicBez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5925607" y="4085199"/>
              <a:ext cx="2243433" cy="6095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p</a:t>
              </a:r>
              <a:r>
                <a:rPr kumimoji="1" lang="en-US" altLang="ja-JP" sz="1800" dirty="0" smtClean="0">
                  <a:solidFill>
                    <a:schemeClr val="tx1"/>
                  </a:solidFill>
                </a:rPr>
                <a:t>ower </a:t>
              </a:r>
              <a:r>
                <a:rPr lang="en-US" altLang="ja-JP" sz="1800" dirty="0" smtClean="0">
                  <a:solidFill>
                    <a:schemeClr val="tx1"/>
                  </a:solidFill>
                </a:rPr>
                <a:t>fluctuation</a:t>
              </a:r>
            </a:p>
          </p:txBody>
        </p:sp>
        <p:cxnSp>
          <p:nvCxnSpPr>
            <p:cNvPr id="123" name="直線コネクタ 122"/>
            <p:cNvCxnSpPr/>
            <p:nvPr/>
          </p:nvCxnSpPr>
          <p:spPr bwMode="auto">
            <a:xfrm flipH="1">
              <a:off x="5708344" y="4536777"/>
              <a:ext cx="265715" cy="3202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右中かっこ 124"/>
            <p:cNvSpPr/>
            <p:nvPr/>
          </p:nvSpPr>
          <p:spPr>
            <a:xfrm rot="5400000">
              <a:off x="4967478" y="4997661"/>
              <a:ext cx="243330" cy="1309098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27" name="タイトル 1"/>
          <p:cNvSpPr txBox="1">
            <a:spLocks/>
          </p:cNvSpPr>
          <p:nvPr/>
        </p:nvSpPr>
        <p:spPr bwMode="auto">
          <a:xfrm>
            <a:off x="-57629" y="757414"/>
            <a:ext cx="9144000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>
                <a:solidFill>
                  <a:schemeClr val="tx1"/>
                </a:solidFill>
              </a:rPr>
              <a:t>Examples of FCD: Power Signal Analysis </a:t>
            </a:r>
            <a:endParaRPr lang="ja-JP" altLang="en-US" kern="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429746" y="4602759"/>
            <a:ext cx="1049614" cy="302278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>
            <a:off x="1195904" y="4923676"/>
            <a:ext cx="170652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315739" y="2968113"/>
            <a:ext cx="1451979" cy="267756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510134" y="5762621"/>
            <a:ext cx="464848" cy="259884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140884" y="3085271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361696" y="2295563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power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2368353" y="2372039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colliding frames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/>
          <p:nvPr/>
        </p:nvCxnSpPr>
        <p:spPr bwMode="auto">
          <a:xfrm flipH="1">
            <a:off x="2124899" y="2562866"/>
            <a:ext cx="320419" cy="2496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1" name="テキスト ボックス 100"/>
          <p:cNvSpPr txBox="1"/>
          <p:nvPr/>
        </p:nvSpPr>
        <p:spPr>
          <a:xfrm>
            <a:off x="4077959" y="2295563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power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7042170" y="3278497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1"/>
            <a:ext cx="9144000" cy="510952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Examples of FCD: Power Signals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0006" y="1340768"/>
            <a:ext cx="8815884" cy="5184576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altLang="ja-JP" b="0" dirty="0" smtClean="0">
                <a:solidFill>
                  <a:schemeClr val="tx1"/>
                </a:solidFill>
              </a:rPr>
              <a:t>RSSI signal </a:t>
            </a:r>
            <a:r>
              <a:rPr lang="en-US" altLang="ja-JP" b="0" dirty="0">
                <a:solidFill>
                  <a:schemeClr val="tx1"/>
                </a:solidFill>
              </a:rPr>
              <a:t>from power signal </a:t>
            </a:r>
            <a:r>
              <a:rPr lang="en-US" altLang="ja-JP" b="0" dirty="0" smtClean="0">
                <a:solidFill>
                  <a:schemeClr val="tx1"/>
                </a:solidFill>
              </a:rPr>
              <a:t>sensor [5] </a:t>
            </a:r>
            <a:r>
              <a:rPr lang="en-US" altLang="ja-JP" b="0" dirty="0">
                <a:solidFill>
                  <a:schemeClr val="tx1"/>
                </a:solidFill>
              </a:rPr>
              <a:t>or spectral scan mode </a:t>
            </a:r>
            <a:r>
              <a:rPr lang="en-US" altLang="ja-JP" b="0" dirty="0" smtClean="0">
                <a:solidFill>
                  <a:schemeClr val="tx1"/>
                </a:solidFill>
              </a:rPr>
              <a:t>of </a:t>
            </a:r>
            <a:r>
              <a:rPr lang="en-US" altLang="ja-JP" b="0" dirty="0">
                <a:solidFill>
                  <a:schemeClr val="tx1"/>
                </a:solidFill>
              </a:rPr>
              <a:t>WLAN </a:t>
            </a:r>
            <a:r>
              <a:rPr lang="en-US" altLang="ja-JP" b="0" dirty="0" smtClean="0">
                <a:solidFill>
                  <a:schemeClr val="tx1"/>
                </a:solidFill>
              </a:rPr>
              <a:t>card [6]</a:t>
            </a:r>
          </a:p>
          <a:p>
            <a:pPr marL="514350" indent="-457200">
              <a:buFont typeface="+mj-lt"/>
              <a:buAutoNum type="arabicPeriod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sz="200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r>
              <a:rPr kumimoji="1" lang="en-US" altLang="ja-JP" b="0" dirty="0" smtClean="0">
                <a:solidFill>
                  <a:schemeClr val="tx1"/>
                </a:solidFill>
              </a:rPr>
              <a:t>PHY state signal </a:t>
            </a:r>
            <a:r>
              <a:rPr lang="en-US" altLang="ja-JP" b="0" dirty="0" smtClean="0">
                <a:solidFill>
                  <a:schemeClr val="tx1"/>
                </a:solidFill>
              </a:rPr>
              <a:t>from </a:t>
            </a:r>
            <a:r>
              <a:rPr kumimoji="1" lang="en-US" altLang="ja-JP" b="0" dirty="0" smtClean="0">
                <a:solidFill>
                  <a:schemeClr val="tx1"/>
                </a:solidFill>
              </a:rPr>
              <a:t>WLAN card [7]</a:t>
            </a: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7150" indent="0"/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4098" name="Picture 2" descr="\\10.27.171.228\projects\platform\20140820\collision\replot\mv_avg_32\plot_dir\fft_results_5_RSS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823" y="2593504"/>
            <a:ext cx="32403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\\10.27.171.228\projects\platform\20140820\collision\replot\mv_avg_32\plot_dir\fft_results_34_RSS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995" y="2593504"/>
            <a:ext cx="32403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テキスト ボックス 39"/>
          <p:cNvSpPr txBox="1"/>
          <p:nvPr/>
        </p:nvSpPr>
        <p:spPr>
          <a:xfrm>
            <a:off x="8194634" y="2640287"/>
            <a:ext cx="4550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RSSI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7906602" y="2776548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4048234" y="2640287"/>
            <a:ext cx="4550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RSSI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3760202" y="2776548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 flipV="1">
            <a:off x="1434653" y="2387936"/>
            <a:ext cx="0" cy="12571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線矢印コネクタ 52"/>
          <p:cNvCxnSpPr/>
          <p:nvPr/>
        </p:nvCxnSpPr>
        <p:spPr bwMode="auto">
          <a:xfrm>
            <a:off x="1434653" y="3645052"/>
            <a:ext cx="323568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 flipV="1">
            <a:off x="5602346" y="2387936"/>
            <a:ext cx="0" cy="12571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直線矢印コネクタ 56"/>
          <p:cNvCxnSpPr/>
          <p:nvPr/>
        </p:nvCxnSpPr>
        <p:spPr bwMode="auto">
          <a:xfrm>
            <a:off x="5602346" y="3645052"/>
            <a:ext cx="323568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テキスト ボックス 57"/>
          <p:cNvSpPr txBox="1"/>
          <p:nvPr/>
        </p:nvSpPr>
        <p:spPr>
          <a:xfrm>
            <a:off x="8443274" y="3636737"/>
            <a:ext cx="593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186375" y="3636737"/>
            <a:ext cx="63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4789" y="2283547"/>
            <a:ext cx="79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853406" y="2269489"/>
            <a:ext cx="83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642961" y="3424620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Frame-B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668074" y="3429955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03771" y="3429955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860406" y="3429955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337091" y="3429955"/>
            <a:ext cx="1425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 + Frame-B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8997" y="2132856"/>
            <a:ext cx="1816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chemeClr val="tx1"/>
                </a:solidFill>
              </a:rPr>
              <a:t>No collisions</a:t>
            </a:r>
            <a:endParaRPr kumimoji="1" lang="ja-JP" altLang="en-US" i="1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358249" y="2103239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0070C0"/>
                </a:solidFill>
              </a:rPr>
              <a:t>Collision</a:t>
            </a:r>
            <a:endParaRPr kumimoji="1" lang="ja-JP" altLang="en-US" i="1" dirty="0">
              <a:solidFill>
                <a:srgbClr val="0070C0"/>
              </a:solidFill>
            </a:endParaRPr>
          </a:p>
        </p:txBody>
      </p:sp>
      <p:sp>
        <p:nvSpPr>
          <p:cNvPr id="8" name="円/楕円 7"/>
          <p:cNvSpPr/>
          <p:nvPr/>
        </p:nvSpPr>
        <p:spPr bwMode="auto">
          <a:xfrm>
            <a:off x="5962386" y="2640287"/>
            <a:ext cx="1017187" cy="493277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5131990" y="4494849"/>
            <a:ext cx="4090427" cy="1952089"/>
            <a:chOff x="5450125" y="1852543"/>
            <a:chExt cx="4090427" cy="1952089"/>
          </a:xfrm>
        </p:grpSpPr>
        <p:pic>
          <p:nvPicPr>
            <p:cNvPr id="44" name="Picture 4" descr="D:\temp\lhaplus\CD'取得画像データ_20140604\test_20140604_f1f2_01_01_15.png"/>
            <p:cNvPicPr>
              <a:picLocks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43" t="76921" r="32999" b="3083"/>
            <a:stretch/>
          </p:blipFill>
          <p:spPr bwMode="auto">
            <a:xfrm>
              <a:off x="6157188" y="2094033"/>
              <a:ext cx="2712347" cy="1435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5" name="直線矢印コネクタ 44"/>
            <p:cNvCxnSpPr/>
            <p:nvPr/>
          </p:nvCxnSpPr>
          <p:spPr bwMode="auto">
            <a:xfrm flipV="1">
              <a:off x="6166714" y="1960265"/>
              <a:ext cx="0" cy="151216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直線矢印コネクタ 45"/>
            <p:cNvCxnSpPr/>
            <p:nvPr/>
          </p:nvCxnSpPr>
          <p:spPr bwMode="auto">
            <a:xfrm>
              <a:off x="6171477" y="3472430"/>
              <a:ext cx="283441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7" name="テキスト ボックス 46"/>
            <p:cNvSpPr txBox="1"/>
            <p:nvPr/>
          </p:nvSpPr>
          <p:spPr>
            <a:xfrm>
              <a:off x="8532440" y="3435300"/>
              <a:ext cx="8228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time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直線コネクタ 51"/>
            <p:cNvCxnSpPr/>
            <p:nvPr/>
          </p:nvCxnSpPr>
          <p:spPr bwMode="auto">
            <a:xfrm>
              <a:off x="8005438" y="2094033"/>
              <a:ext cx="28803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8293470" y="1852543"/>
              <a:ext cx="12470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err="1" smtClean="0">
                  <a:solidFill>
                    <a:schemeClr val="tx1"/>
                  </a:solidFill>
                </a:rPr>
                <a:t>tx_frame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/2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8324972" y="2097081"/>
              <a:ext cx="999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r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x_clear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直線コネクタ 66"/>
            <p:cNvCxnSpPr/>
            <p:nvPr/>
          </p:nvCxnSpPr>
          <p:spPr bwMode="auto">
            <a:xfrm>
              <a:off x="8005438" y="2255517"/>
              <a:ext cx="28803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テキスト ボックス 47"/>
            <p:cNvSpPr txBox="1"/>
            <p:nvPr/>
          </p:nvSpPr>
          <p:spPr>
            <a:xfrm>
              <a:off x="5450125" y="1928640"/>
              <a:ext cx="954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count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テキスト ボックス 67"/>
          <p:cNvSpPr txBox="1"/>
          <p:nvPr/>
        </p:nvSpPr>
        <p:spPr>
          <a:xfrm>
            <a:off x="6162135" y="4746901"/>
            <a:ext cx="131157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0070C0"/>
                </a:solidFill>
              </a:rPr>
              <a:t>Collision</a:t>
            </a:r>
            <a:endParaRPr kumimoji="1" lang="ja-JP" altLang="en-US" i="1" dirty="0">
              <a:solidFill>
                <a:srgbClr val="0070C0"/>
              </a:solidFill>
            </a:endParaRPr>
          </a:p>
        </p:txBody>
      </p:sp>
      <p:sp>
        <p:nvSpPr>
          <p:cNvPr id="69" name="円/楕円 68"/>
          <p:cNvSpPr/>
          <p:nvPr/>
        </p:nvSpPr>
        <p:spPr bwMode="auto">
          <a:xfrm>
            <a:off x="6819572" y="5131107"/>
            <a:ext cx="1869244" cy="971387"/>
          </a:xfrm>
          <a:custGeom>
            <a:avLst/>
            <a:gdLst>
              <a:gd name="connsiteX0" fmla="*/ 0 w 1867704"/>
              <a:gd name="connsiteY0" fmla="*/ 482307 h 964613"/>
              <a:gd name="connsiteX1" fmla="*/ 933852 w 1867704"/>
              <a:gd name="connsiteY1" fmla="*/ 0 h 964613"/>
              <a:gd name="connsiteX2" fmla="*/ 1867704 w 1867704"/>
              <a:gd name="connsiteY2" fmla="*/ 482307 h 964613"/>
              <a:gd name="connsiteX3" fmla="*/ 933852 w 1867704"/>
              <a:gd name="connsiteY3" fmla="*/ 964614 h 964613"/>
              <a:gd name="connsiteX4" fmla="*/ 0 w 1867704"/>
              <a:gd name="connsiteY4" fmla="*/ 482307 h 964613"/>
              <a:gd name="connsiteX0" fmla="*/ 35528 w 1903232"/>
              <a:gd name="connsiteY0" fmla="*/ 518283 h 1000590"/>
              <a:gd name="connsiteX1" fmla="*/ 269424 w 1903232"/>
              <a:gd name="connsiteY1" fmla="*/ 89073 h 1000590"/>
              <a:gd name="connsiteX2" fmla="*/ 969380 w 1903232"/>
              <a:gd name="connsiteY2" fmla="*/ 35976 h 1000590"/>
              <a:gd name="connsiteX3" fmla="*/ 1903232 w 1903232"/>
              <a:gd name="connsiteY3" fmla="*/ 518283 h 1000590"/>
              <a:gd name="connsiteX4" fmla="*/ 969380 w 1903232"/>
              <a:gd name="connsiteY4" fmla="*/ 1000590 h 1000590"/>
              <a:gd name="connsiteX5" fmla="*/ 35528 w 1903232"/>
              <a:gd name="connsiteY5" fmla="*/ 518283 h 1000590"/>
              <a:gd name="connsiteX0" fmla="*/ 478 w 1868182"/>
              <a:gd name="connsiteY0" fmla="*/ 518283 h 1028048"/>
              <a:gd name="connsiteX1" fmla="*/ 234374 w 1868182"/>
              <a:gd name="connsiteY1" fmla="*/ 89073 h 1028048"/>
              <a:gd name="connsiteX2" fmla="*/ 934330 w 1868182"/>
              <a:gd name="connsiteY2" fmla="*/ 35976 h 1028048"/>
              <a:gd name="connsiteX3" fmla="*/ 1868182 w 1868182"/>
              <a:gd name="connsiteY3" fmla="*/ 518283 h 1028048"/>
              <a:gd name="connsiteX4" fmla="*/ 934330 w 1868182"/>
              <a:gd name="connsiteY4" fmla="*/ 1000590 h 1028048"/>
              <a:gd name="connsiteX5" fmla="*/ 198748 w 1868182"/>
              <a:gd name="connsiteY5" fmla="*/ 920345 h 1028048"/>
              <a:gd name="connsiteX6" fmla="*/ 478 w 1868182"/>
              <a:gd name="connsiteY6" fmla="*/ 518283 h 1028048"/>
              <a:gd name="connsiteX0" fmla="*/ 478 w 1889610"/>
              <a:gd name="connsiteY0" fmla="*/ 518283 h 1002047"/>
              <a:gd name="connsiteX1" fmla="*/ 234374 w 1889610"/>
              <a:gd name="connsiteY1" fmla="*/ 89073 h 1002047"/>
              <a:gd name="connsiteX2" fmla="*/ 934330 w 1889610"/>
              <a:gd name="connsiteY2" fmla="*/ 35976 h 1002047"/>
              <a:gd name="connsiteX3" fmla="*/ 1868182 w 1889610"/>
              <a:gd name="connsiteY3" fmla="*/ 518283 h 1002047"/>
              <a:gd name="connsiteX4" fmla="*/ 1564410 w 1889610"/>
              <a:gd name="connsiteY4" fmla="*/ 932220 h 1002047"/>
              <a:gd name="connsiteX5" fmla="*/ 934330 w 1889610"/>
              <a:gd name="connsiteY5" fmla="*/ 1000590 h 1002047"/>
              <a:gd name="connsiteX6" fmla="*/ 198748 w 1889610"/>
              <a:gd name="connsiteY6" fmla="*/ 920345 h 1002047"/>
              <a:gd name="connsiteX7" fmla="*/ 478 w 1889610"/>
              <a:gd name="connsiteY7" fmla="*/ 518283 h 1002047"/>
              <a:gd name="connsiteX0" fmla="*/ 478 w 1869244"/>
              <a:gd name="connsiteY0" fmla="*/ 487623 h 971387"/>
              <a:gd name="connsiteX1" fmla="*/ 234374 w 1869244"/>
              <a:gd name="connsiteY1" fmla="*/ 58413 h 971387"/>
              <a:gd name="connsiteX2" fmla="*/ 934330 w 1869244"/>
              <a:gd name="connsiteY2" fmla="*/ 5316 h 971387"/>
              <a:gd name="connsiteX3" fmla="*/ 1588161 w 1869244"/>
              <a:gd name="connsiteY3" fmla="*/ 70288 h 971387"/>
              <a:gd name="connsiteX4" fmla="*/ 1868182 w 1869244"/>
              <a:gd name="connsiteY4" fmla="*/ 487623 h 971387"/>
              <a:gd name="connsiteX5" fmla="*/ 1564410 w 1869244"/>
              <a:gd name="connsiteY5" fmla="*/ 901560 h 971387"/>
              <a:gd name="connsiteX6" fmla="*/ 934330 w 1869244"/>
              <a:gd name="connsiteY6" fmla="*/ 969930 h 971387"/>
              <a:gd name="connsiteX7" fmla="*/ 198748 w 1869244"/>
              <a:gd name="connsiteY7" fmla="*/ 889685 h 971387"/>
              <a:gd name="connsiteX8" fmla="*/ 478 w 1869244"/>
              <a:gd name="connsiteY8" fmla="*/ 487623 h 97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9244" h="971387">
                <a:moveTo>
                  <a:pt x="478" y="487623"/>
                </a:moveTo>
                <a:cubicBezTo>
                  <a:pt x="6416" y="349078"/>
                  <a:pt x="78732" y="138798"/>
                  <a:pt x="234374" y="58413"/>
                </a:cubicBezTo>
                <a:cubicBezTo>
                  <a:pt x="390016" y="-21971"/>
                  <a:pt x="708699" y="3337"/>
                  <a:pt x="934330" y="5316"/>
                </a:cubicBezTo>
                <a:cubicBezTo>
                  <a:pt x="1159961" y="7295"/>
                  <a:pt x="1432519" y="-10096"/>
                  <a:pt x="1588161" y="70288"/>
                </a:cubicBezTo>
                <a:cubicBezTo>
                  <a:pt x="1743803" y="150673"/>
                  <a:pt x="1852348" y="374807"/>
                  <a:pt x="1868182" y="487623"/>
                </a:cubicBezTo>
                <a:cubicBezTo>
                  <a:pt x="1884016" y="600439"/>
                  <a:pt x="1720052" y="821176"/>
                  <a:pt x="1564410" y="901560"/>
                </a:cubicBezTo>
                <a:cubicBezTo>
                  <a:pt x="1408768" y="981945"/>
                  <a:pt x="1161940" y="971909"/>
                  <a:pt x="934330" y="969930"/>
                </a:cubicBezTo>
                <a:cubicBezTo>
                  <a:pt x="706720" y="967951"/>
                  <a:pt x="354390" y="970070"/>
                  <a:pt x="198748" y="889685"/>
                </a:cubicBezTo>
                <a:cubicBezTo>
                  <a:pt x="43106" y="809301"/>
                  <a:pt x="-5460" y="626168"/>
                  <a:pt x="478" y="487623"/>
                </a:cubicBezTo>
                <a:close/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0" name="Picture 2" descr="\\crea\projects\divided\platform\SCOPE2014\50_標準化\30_提案書\_matu\FCDfigur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8" y="4684624"/>
            <a:ext cx="4624038" cy="1413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6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Frame Collision (FC) Information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Examples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Existence or non-existence of collision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>
                <a:solidFill>
                  <a:schemeClr val="tx1"/>
                </a:solidFill>
              </a:rPr>
              <a:t>Statistics of collisions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2200" dirty="0">
                <a:solidFill>
                  <a:schemeClr val="tx1"/>
                </a:solidFill>
              </a:rPr>
              <a:t>ex. number or percentage of collisions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Collision </a:t>
            </a:r>
            <a:r>
              <a:rPr lang="en-US" altLang="ja-JP" sz="2200" b="1" dirty="0" smtClean="0">
                <a:solidFill>
                  <a:schemeClr val="tx1"/>
                </a:solidFill>
              </a:rPr>
              <a:t>TYPE</a:t>
            </a:r>
            <a:r>
              <a:rPr lang="en-US" altLang="ja-JP" sz="2200" dirty="0" smtClean="0">
                <a:solidFill>
                  <a:schemeClr val="tx1"/>
                </a:solidFill>
              </a:rPr>
              <a:t>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2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Store and share as Information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Use for management and control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34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39688"/>
          </a:xfrm>
        </p:spPr>
        <p:txBody>
          <a:bodyPr/>
          <a:lstStyle/>
          <a:p>
            <a:r>
              <a:rPr kumimoji="1" lang="en-US" altLang="ja-JP" u="sng" dirty="0" smtClean="0">
                <a:solidFill>
                  <a:schemeClr val="tx1"/>
                </a:solidFill>
              </a:rPr>
              <a:t>Incorrect rate control </a:t>
            </a:r>
            <a:r>
              <a:rPr kumimoji="1" lang="en-US" altLang="ja-JP" dirty="0" smtClean="0">
                <a:solidFill>
                  <a:schemeClr val="tx1"/>
                </a:solidFill>
              </a:rPr>
              <a:t>(unknown cause of loss):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>
                <a:solidFill>
                  <a:schemeClr val="tx1"/>
                </a:solidFill>
              </a:rPr>
              <a:t>September 2014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mtClean="0">
                <a:solidFill>
                  <a:schemeClr val="tx1"/>
                </a:solidFill>
              </a:rPr>
              <a:pPr/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13567" y="685800"/>
            <a:ext cx="8722929" cy="1065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Using FC information for Control 1/2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Example of Rate Control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 bwMode="auto">
          <a:xfrm>
            <a:off x="2610605" y="2834777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6745" y="2834777"/>
            <a:ext cx="26111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</a:rPr>
              <a:t>No ACK received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5782" y="2661595"/>
            <a:ext cx="21034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</a:rPr>
              <a:t>Decrease 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</a:rPr>
              <a:t>transmission rate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29478" y="2661595"/>
            <a:ext cx="27719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</a:rPr>
              <a:t>Leads to increased 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</a:rPr>
              <a:t>probability of collision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 bwMode="auto">
          <a:xfrm>
            <a:off x="685799" y="4080892"/>
            <a:ext cx="7770813" cy="439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u="sng" dirty="0" smtClean="0">
                <a:solidFill>
                  <a:schemeClr val="tx1"/>
                </a:solidFill>
              </a:rPr>
              <a:t>Optimal rate control</a:t>
            </a:r>
            <a:r>
              <a:rPr lang="en-US" altLang="ja-JP" dirty="0" smtClean="0">
                <a:solidFill>
                  <a:schemeClr val="tx1"/>
                </a:solidFill>
              </a:rPr>
              <a:t> (loss cause known to be collision):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537" y="4801264"/>
            <a:ext cx="2465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No ACK received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+ collision detected </a:t>
            </a:r>
          </a:p>
        </p:txBody>
      </p:sp>
      <p:sp>
        <p:nvSpPr>
          <p:cNvPr id="16" name="右矢印 15"/>
          <p:cNvSpPr/>
          <p:nvPr/>
        </p:nvSpPr>
        <p:spPr bwMode="auto">
          <a:xfrm>
            <a:off x="2610605" y="4908779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58677" y="4837943"/>
            <a:ext cx="21034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Increase 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transmission rate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56175" y="4833131"/>
            <a:ext cx="2974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Leads to decreased</a:t>
            </a:r>
          </a:p>
          <a:p>
            <a:r>
              <a:rPr kumimoji="1" lang="en-US" altLang="ja-JP" sz="2200" dirty="0" smtClean="0">
                <a:solidFill>
                  <a:schemeClr val="tx1"/>
                </a:solidFill>
                <a:latin typeface="+mn-lt"/>
              </a:rPr>
              <a:t>probability of collision</a:t>
            </a:r>
          </a:p>
        </p:txBody>
      </p:sp>
      <p:sp>
        <p:nvSpPr>
          <p:cNvPr id="20" name="右矢印 19"/>
          <p:cNvSpPr/>
          <p:nvPr/>
        </p:nvSpPr>
        <p:spPr bwMode="auto">
          <a:xfrm>
            <a:off x="5462593" y="2752234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右矢印 20"/>
          <p:cNvSpPr/>
          <p:nvPr/>
        </p:nvSpPr>
        <p:spPr bwMode="auto">
          <a:xfrm>
            <a:off x="5436096" y="4944758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MS Gothic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39952" y="2661595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4336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352" y="2193834"/>
            <a:ext cx="6923150" cy="253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9619" y="476672"/>
            <a:ext cx="7770813" cy="1065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Example of  Collision Types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3" name="角丸四角形吹き出し 32"/>
          <p:cNvSpPr/>
          <p:nvPr/>
        </p:nvSpPr>
        <p:spPr bwMode="auto">
          <a:xfrm rot="10800000" flipH="1">
            <a:off x="2987824" y="1894770"/>
            <a:ext cx="2015614" cy="2974390"/>
          </a:xfrm>
          <a:prstGeom prst="wedgeRoundRectCallout">
            <a:avLst>
              <a:gd name="adj1" fmla="val -45562"/>
              <a:gd name="adj2" fmla="val -67732"/>
              <a:gd name="adj3" fmla="val 16667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角丸四角形吹き出し 40"/>
          <p:cNvSpPr/>
          <p:nvPr/>
        </p:nvSpPr>
        <p:spPr bwMode="auto">
          <a:xfrm rot="10800000">
            <a:off x="5006294" y="1894769"/>
            <a:ext cx="2085982" cy="2974391"/>
          </a:xfrm>
          <a:prstGeom prst="wedgeRoundRectCallout">
            <a:avLst>
              <a:gd name="adj1" fmla="val -3039"/>
              <a:gd name="adj2" fmla="val -66295"/>
              <a:gd name="adj3" fmla="val 16667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角丸四角形吹き出し 41"/>
          <p:cNvSpPr/>
          <p:nvPr/>
        </p:nvSpPr>
        <p:spPr bwMode="auto">
          <a:xfrm rot="10800000">
            <a:off x="7092276" y="1846403"/>
            <a:ext cx="2016225" cy="3022758"/>
          </a:xfrm>
          <a:prstGeom prst="wedgeRoundRectCallout">
            <a:avLst>
              <a:gd name="adj1" fmla="val -12549"/>
              <a:gd name="adj2" fmla="val -66135"/>
              <a:gd name="adj3" fmla="val 16667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V="1">
            <a:off x="882941" y="3449177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754701" y="3921752"/>
            <a:ext cx="2308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26" y="2335939"/>
            <a:ext cx="1055426" cy="109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直線矢印コネクタ 52"/>
          <p:cNvCxnSpPr>
            <a:stCxn id="54" idx="0"/>
          </p:cNvCxnSpPr>
          <p:nvPr/>
        </p:nvCxnSpPr>
        <p:spPr bwMode="auto">
          <a:xfrm flipV="1">
            <a:off x="588653" y="3450535"/>
            <a:ext cx="28880" cy="8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4" name="テキスト ボックス 53"/>
          <p:cNvSpPr txBox="1"/>
          <p:nvPr/>
        </p:nvSpPr>
        <p:spPr>
          <a:xfrm>
            <a:off x="466825" y="4289029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 bwMode="auto">
          <a:xfrm flipV="1">
            <a:off x="1417213" y="3449176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1" name="テキスト ボックス 60"/>
          <p:cNvSpPr txBox="1"/>
          <p:nvPr/>
        </p:nvSpPr>
        <p:spPr>
          <a:xfrm>
            <a:off x="1288973" y="3921751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Ea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 flipV="1">
            <a:off x="1626351" y="3466515"/>
            <a:ext cx="15254" cy="8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1516114" y="4340998"/>
            <a:ext cx="25648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Eb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 flipV="1">
            <a:off x="557882" y="3417344"/>
            <a:ext cx="1349103" cy="1449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矢印コネクタ 66"/>
          <p:cNvCxnSpPr/>
          <p:nvPr/>
        </p:nvCxnSpPr>
        <p:spPr bwMode="auto">
          <a:xfrm flipH="1" flipV="1">
            <a:off x="557882" y="1994031"/>
            <a:ext cx="13044" cy="142331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テキスト ボックス 70"/>
          <p:cNvSpPr txBox="1"/>
          <p:nvPr/>
        </p:nvSpPr>
        <p:spPr>
          <a:xfrm>
            <a:off x="1906985" y="3182201"/>
            <a:ext cx="641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6933" y="1617771"/>
            <a:ext cx="933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74" name="直線矢印コネクタ 73"/>
          <p:cNvCxnSpPr>
            <a:stCxn id="75" idx="3"/>
          </p:cNvCxnSpPr>
          <p:nvPr/>
        </p:nvCxnSpPr>
        <p:spPr bwMode="auto">
          <a:xfrm>
            <a:off x="377384" y="2332334"/>
            <a:ext cx="408941" cy="153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5" name="テキスト ボックス 74"/>
          <p:cNvSpPr txBox="1"/>
          <p:nvPr/>
        </p:nvSpPr>
        <p:spPr>
          <a:xfrm>
            <a:off x="146552" y="2193834"/>
            <a:ext cx="2308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4" name="直線矢印コネクタ 83"/>
          <p:cNvCxnSpPr>
            <a:stCxn id="85" idx="3"/>
            <a:endCxn id="4103" idx="1"/>
          </p:cNvCxnSpPr>
          <p:nvPr/>
        </p:nvCxnSpPr>
        <p:spPr bwMode="auto">
          <a:xfrm flipV="1">
            <a:off x="365479" y="2883888"/>
            <a:ext cx="205447" cy="47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5" name="テキスト ボックス 84"/>
          <p:cNvSpPr txBox="1"/>
          <p:nvPr/>
        </p:nvSpPr>
        <p:spPr>
          <a:xfrm>
            <a:off x="121823" y="2750153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Pb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27584" y="5198445"/>
            <a:ext cx="2528256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Type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I</a:t>
            </a:r>
            <a:endParaRPr kumimoji="1" lang="ja-JP" altLang="en-US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 of frame B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cannot sense frame A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42693" y="5175526"/>
            <a:ext cx="2721490" cy="101566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Type II: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transmitters of A and B  choose same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backoff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04546" y="5198445"/>
            <a:ext cx="2514343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Type III</a:t>
            </a:r>
            <a:endParaRPr kumimoji="1" lang="ja-JP" altLang="en-US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 of frame A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cannot sense frame B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25380" y="1395777"/>
            <a:ext cx="24482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B(interference)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698142" y="1420794"/>
            <a:ext cx="102457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80" y="134076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630" y="134076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3500141" y="184226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B050"/>
                </a:solidFill>
              </a:rPr>
              <a:t>Sa&lt;Sb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76201" y="184226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C000"/>
                </a:solidFill>
              </a:rPr>
              <a:t>Sa=Sb</a:t>
            </a:r>
            <a:endParaRPr kumimoji="1" lang="ja-JP" altLang="en-US" b="1" dirty="0">
              <a:solidFill>
                <a:srgbClr val="FFC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86465" y="1842262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Sa&gt;Sb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3589</TotalTime>
  <Words>1174</Words>
  <Application>Microsoft Office PowerPoint</Application>
  <PresentationFormat>画面に合わせる (4:3)</PresentationFormat>
  <Paragraphs>290</Paragraphs>
  <Slides>15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WLAN Frame Collision Information</vt:lpstr>
      <vt:lpstr>Abstract</vt:lpstr>
      <vt:lpstr>Background 1/2</vt:lpstr>
      <vt:lpstr>Background 2/2</vt:lpstr>
      <vt:lpstr>PowerPoint プレゼンテーション</vt:lpstr>
      <vt:lpstr>Examples of FCD: Power Signals</vt:lpstr>
      <vt:lpstr>Frame Collision (FC) Information </vt:lpstr>
      <vt:lpstr>Using FC information for Control 1/2 Example of Rate Control</vt:lpstr>
      <vt:lpstr>Example of  Collision Types</vt:lpstr>
      <vt:lpstr>Using FC information for Control 2/2 Examples of use of Collision Type Information</vt:lpstr>
      <vt:lpstr>Use power time series information before, during and after frames</vt:lpstr>
      <vt:lpstr>Summary and Next Steps</vt:lpstr>
      <vt:lpstr>Straw Poll</vt:lpstr>
      <vt:lpstr>References</vt:lpstr>
      <vt:lpstr>Backup: Example of rx_clear count</vt:lpstr>
    </vt:vector>
  </TitlesOfParts>
  <Company>NEC Communication Systems,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frame collision information</dc:title>
  <dc:creator>Peng Shao</dc:creator>
  <cp:lastModifiedBy>1131051204844</cp:lastModifiedBy>
  <cp:revision>301</cp:revision>
  <cp:lastPrinted>1601-01-01T00:00:00Z</cp:lastPrinted>
  <dcterms:created xsi:type="dcterms:W3CDTF">2014-08-19T08:56:18Z</dcterms:created>
  <dcterms:modified xsi:type="dcterms:W3CDTF">2014-09-12T10:00:56Z</dcterms:modified>
</cp:coreProperties>
</file>