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84" r:id="rId4"/>
    <p:sldId id="285" r:id="rId5"/>
    <p:sldId id="273" r:id="rId6"/>
    <p:sldId id="274" r:id="rId7"/>
    <p:sldId id="290" r:id="rId8"/>
    <p:sldId id="287" r:id="rId9"/>
    <p:sldId id="277" r:id="rId10"/>
    <p:sldId id="291" r:id="rId11"/>
    <p:sldId id="267" r:id="rId12"/>
    <p:sldId id="269" r:id="rId13"/>
    <p:sldId id="272" r:id="rId14"/>
    <p:sldId id="293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59" autoAdjust="0"/>
    <p:restoredTop sz="85222" autoAdjust="0"/>
  </p:normalViewPr>
  <p:slideViewPr>
    <p:cSldViewPr>
      <p:cViewPr varScale="1">
        <p:scale>
          <a:sx n="94" d="100"/>
          <a:sy n="94" d="100"/>
        </p:scale>
        <p:origin x="-2046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25" d="100"/>
        <a:sy n="125" d="100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1914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64736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64860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13868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689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82847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40616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95143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22375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0088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Peng Shao, NEC Communication Systems, Ltd.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802.11-14/1106r0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smtClean="0"/>
              <a:t>Peng Shao, NEC Communication Systems, Ltd.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>
                <a:solidFill>
                  <a:schemeClr val="tx1"/>
                </a:solidFill>
              </a:rPr>
              <a:t>WLAN </a:t>
            </a:r>
            <a:r>
              <a:rPr lang="en-US" altLang="ja-JP" dirty="0">
                <a:solidFill>
                  <a:schemeClr val="tx1"/>
                </a:solidFill>
              </a:rPr>
              <a:t>F</a:t>
            </a:r>
            <a:r>
              <a:rPr lang="en-US" altLang="ja-JP" dirty="0" smtClean="0">
                <a:solidFill>
                  <a:schemeClr val="tx1"/>
                </a:solidFill>
              </a:rPr>
              <a:t>rame Collision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</a:rPr>
              <a:t>Information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2014-09-</a:t>
            </a:r>
            <a:r>
              <a:rPr lang="en-US" sz="2000" b="0" dirty="0" smtClean="0"/>
              <a:t>05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39956474"/>
              </p:ext>
            </p:extLst>
          </p:nvPr>
        </p:nvGraphicFramePr>
        <p:xfrm>
          <a:off x="523875" y="2276475"/>
          <a:ext cx="8001000" cy="3200400"/>
        </p:xfrm>
        <a:graphic>
          <a:graphicData uri="http://schemas.openxmlformats.org/presentationml/2006/ole">
            <p:oleObj spid="_x0000_s3267" name="Document" r:id="rId4" imgW="8262017" imgH="3304203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685801"/>
            <a:ext cx="9144000" cy="510952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Examples of FCD methods(2)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1340768"/>
            <a:ext cx="8682361" cy="5184576"/>
          </a:xfrm>
        </p:spPr>
        <p:txBody>
          <a:bodyPr>
            <a:normAutofit/>
          </a:bodyPr>
          <a:lstStyle/>
          <a:p>
            <a:pPr marL="514350" indent="-457200">
              <a:buFont typeface="+mj-lt"/>
              <a:buAutoNum type="arabicPeriod" startAt="2"/>
            </a:pPr>
            <a:r>
              <a:rPr kumimoji="1" lang="en-US" altLang="ja-JP" b="0" dirty="0" smtClean="0">
                <a:solidFill>
                  <a:schemeClr val="tx1"/>
                </a:solidFill>
              </a:rPr>
              <a:t>use PHY state information [5] </a:t>
            </a:r>
            <a:r>
              <a:rPr lang="en-US" altLang="ja-JP" b="0" dirty="0" smtClean="0">
                <a:solidFill>
                  <a:schemeClr val="tx1"/>
                </a:solidFill>
              </a:rPr>
              <a:t>from transmit mode of </a:t>
            </a:r>
            <a:r>
              <a:rPr kumimoji="1" lang="en-US" altLang="ja-JP" b="0" dirty="0" smtClean="0">
                <a:solidFill>
                  <a:schemeClr val="tx1"/>
                </a:solidFill>
              </a:rPr>
              <a:t>WLAN card</a:t>
            </a:r>
            <a:endParaRPr lang="en-US" altLang="ja-JP" b="0" dirty="0" smtClean="0">
              <a:solidFill>
                <a:schemeClr val="tx1"/>
              </a:solidFill>
            </a:endParaRPr>
          </a:p>
          <a:p>
            <a:pPr marL="514350" indent="-457200">
              <a:buFont typeface="+mj-lt"/>
              <a:buAutoNum type="arabicPeriod" startAt="2"/>
            </a:pPr>
            <a:endParaRPr kumimoji="1" lang="en-US" altLang="ja-JP" b="0" dirty="0" smtClean="0">
              <a:solidFill>
                <a:schemeClr val="tx1"/>
              </a:solidFill>
            </a:endParaRPr>
          </a:p>
          <a:p>
            <a:pPr marL="514350" indent="-457200">
              <a:buFont typeface="+mj-lt"/>
              <a:buAutoNum type="arabicPeriod" startAt="2"/>
            </a:pPr>
            <a:endParaRPr lang="en-US" altLang="ja-JP" b="0" dirty="0">
              <a:solidFill>
                <a:schemeClr val="tx1"/>
              </a:solidFill>
            </a:endParaRPr>
          </a:p>
          <a:p>
            <a:pPr marL="514350" indent="-457200">
              <a:buFont typeface="+mj-lt"/>
              <a:buAutoNum type="arabicPeriod" startAt="2"/>
            </a:pPr>
            <a:endParaRPr kumimoji="1" lang="en-US" altLang="ja-JP" b="0" dirty="0" smtClean="0">
              <a:solidFill>
                <a:schemeClr val="tx1"/>
              </a:solidFill>
            </a:endParaRPr>
          </a:p>
          <a:p>
            <a:pPr marL="57150" indent="0"/>
            <a:endParaRPr kumimoji="1" lang="en-US" altLang="ja-JP" b="0" dirty="0" smtClean="0">
              <a:solidFill>
                <a:schemeClr val="tx1"/>
              </a:solidFill>
            </a:endParaRPr>
          </a:p>
          <a:p>
            <a:pPr marL="514350" indent="-457200">
              <a:buFont typeface="+mj-lt"/>
              <a:buAutoNum type="arabicPeriod" startAt="3"/>
            </a:pPr>
            <a:r>
              <a:rPr lang="en-US" altLang="ja-JP" b="0" dirty="0">
                <a:solidFill>
                  <a:schemeClr val="tx1"/>
                </a:solidFill>
              </a:rPr>
              <a:t>use RSSI information from spectral scan mode [6] of WLAN card</a:t>
            </a:r>
          </a:p>
          <a:p>
            <a:pPr marL="514350" indent="-457200">
              <a:buFont typeface="+mj-lt"/>
              <a:buAutoNum type="arabicPeriod" startAt="3"/>
            </a:pPr>
            <a:endParaRPr lang="en-US" altLang="ja-JP" b="0" dirty="0">
              <a:solidFill>
                <a:schemeClr val="tx1"/>
              </a:solidFill>
            </a:endParaRPr>
          </a:p>
          <a:p>
            <a:pPr marL="514350" indent="-457200">
              <a:buFont typeface="+mj-lt"/>
              <a:buAutoNum type="arabicPeriod" startAt="3"/>
            </a:pPr>
            <a:endParaRPr kumimoji="1" lang="en-US" altLang="ja-JP" b="0" dirty="0" smtClean="0">
              <a:solidFill>
                <a:schemeClr val="tx1"/>
              </a:solidFill>
            </a:endParaRPr>
          </a:p>
          <a:p>
            <a:pPr marL="514350" indent="-457200">
              <a:buFont typeface="+mj-lt"/>
              <a:buAutoNum type="arabicPeriod" startAt="3"/>
            </a:pPr>
            <a:endParaRPr lang="en-US" altLang="ja-JP" b="0" dirty="0" smtClean="0">
              <a:solidFill>
                <a:schemeClr val="tx1"/>
              </a:solidFill>
            </a:endParaRPr>
          </a:p>
          <a:p>
            <a:pPr marL="514350" indent="-457200">
              <a:buFont typeface="+mj-lt"/>
              <a:buAutoNum type="arabicPeriod" startAt="3"/>
            </a:pPr>
            <a:endParaRPr lang="en-US" altLang="ja-JP" b="0" dirty="0" smtClean="0">
              <a:solidFill>
                <a:schemeClr val="tx1"/>
              </a:solidFill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3303" y="2183541"/>
            <a:ext cx="4287766" cy="1362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" name="グループ化 15"/>
          <p:cNvGrpSpPr/>
          <p:nvPr/>
        </p:nvGrpSpPr>
        <p:grpSpPr>
          <a:xfrm>
            <a:off x="5105393" y="1939288"/>
            <a:ext cx="4223899" cy="2065776"/>
            <a:chOff x="5316653" y="1831189"/>
            <a:chExt cx="4223899" cy="2065776"/>
          </a:xfrm>
        </p:grpSpPr>
        <p:pic>
          <p:nvPicPr>
            <p:cNvPr id="19" name="Picture 4" descr="D:\temp\lhaplus\CD'取得画像データ_20140604\test_20140604_f1f2_01_01_15.png"/>
            <p:cNvPicPr>
              <a:picLocks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8343" t="76921" r="32999" b="3083"/>
            <a:stretch/>
          </p:blipFill>
          <p:spPr bwMode="auto">
            <a:xfrm>
              <a:off x="6157188" y="2094033"/>
              <a:ext cx="2712347" cy="1435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9" name="直線矢印コネクタ 8"/>
            <p:cNvCxnSpPr/>
            <p:nvPr/>
          </p:nvCxnSpPr>
          <p:spPr bwMode="auto">
            <a:xfrm flipV="1">
              <a:off x="6166714" y="1960265"/>
              <a:ext cx="0" cy="1512168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7" name="直線矢印コネクタ 26"/>
            <p:cNvCxnSpPr/>
            <p:nvPr/>
          </p:nvCxnSpPr>
          <p:spPr bwMode="auto">
            <a:xfrm>
              <a:off x="6171477" y="3472430"/>
              <a:ext cx="2834412" cy="0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2" name="テキスト ボックス 11"/>
            <p:cNvSpPr txBox="1"/>
            <p:nvPr/>
          </p:nvSpPr>
          <p:spPr>
            <a:xfrm>
              <a:off x="8532440" y="3435300"/>
              <a:ext cx="8228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>
                  <a:solidFill>
                    <a:schemeClr val="tx1"/>
                  </a:solidFill>
                </a:rPr>
                <a:t>time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5316653" y="1831189"/>
              <a:ext cx="954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>
                  <a:solidFill>
                    <a:schemeClr val="tx1"/>
                  </a:solidFill>
                </a:rPr>
                <a:t>count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4" name="直線コネクタ 13"/>
            <p:cNvCxnSpPr/>
            <p:nvPr/>
          </p:nvCxnSpPr>
          <p:spPr bwMode="auto">
            <a:xfrm>
              <a:off x="8005438" y="2094033"/>
              <a:ext cx="28803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" name="テキスト ボックス 28"/>
            <p:cNvSpPr txBox="1"/>
            <p:nvPr/>
          </p:nvSpPr>
          <p:spPr>
            <a:xfrm>
              <a:off x="8293470" y="1852543"/>
              <a:ext cx="124708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dirty="0" err="1" smtClean="0">
                  <a:solidFill>
                    <a:schemeClr val="tx1"/>
                  </a:solidFill>
                </a:rPr>
                <a:t>tx_frame</a:t>
              </a:r>
              <a:r>
                <a:rPr kumimoji="1" lang="en-US" altLang="ja-JP" sz="1600" dirty="0" smtClean="0">
                  <a:solidFill>
                    <a:schemeClr val="tx1"/>
                  </a:solidFill>
                </a:rPr>
                <a:t>/2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8324972" y="2097081"/>
              <a:ext cx="9995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dirty="0">
                  <a:solidFill>
                    <a:schemeClr val="tx1"/>
                  </a:solidFill>
                </a:rPr>
                <a:t>r</a:t>
              </a:r>
              <a:r>
                <a:rPr kumimoji="1" lang="en-US" altLang="ja-JP" sz="1600" dirty="0" smtClean="0">
                  <a:solidFill>
                    <a:schemeClr val="tx1"/>
                  </a:solidFill>
                </a:rPr>
                <a:t>x_clear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31" name="直線コネクタ 30"/>
            <p:cNvCxnSpPr/>
            <p:nvPr/>
          </p:nvCxnSpPr>
          <p:spPr bwMode="auto">
            <a:xfrm>
              <a:off x="8005438" y="2255517"/>
              <a:ext cx="28803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pic>
        <p:nvPicPr>
          <p:cNvPr id="4098" name="Picture 2" descr="\\10.27.171.228\projects\platform\20140820\collision\replot\mv_avg_32\plot_dir\fft_results_5_RSSI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34448" y="5004477"/>
            <a:ext cx="324036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3" descr="\\10.27.171.228\projects\platform\20140820\collision\replot\mv_avg_32\plot_dir\fft_results_34_RSSI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06745" y="5004477"/>
            <a:ext cx="324036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テキスト ボックス 39"/>
          <p:cNvSpPr txBox="1"/>
          <p:nvPr/>
        </p:nvSpPr>
        <p:spPr>
          <a:xfrm>
            <a:off x="8028384" y="5051260"/>
            <a:ext cx="4550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solidFill>
                  <a:schemeClr val="tx1"/>
                </a:solidFill>
              </a:rPr>
              <a:t>RSSI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cxnSp>
        <p:nvCxnSpPr>
          <p:cNvPr id="41" name="直線コネクタ 40"/>
          <p:cNvCxnSpPr/>
          <p:nvPr/>
        </p:nvCxnSpPr>
        <p:spPr bwMode="auto">
          <a:xfrm>
            <a:off x="7740352" y="5187521"/>
            <a:ext cx="2880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テキスト ボックス 48"/>
          <p:cNvSpPr txBox="1"/>
          <p:nvPr/>
        </p:nvSpPr>
        <p:spPr>
          <a:xfrm>
            <a:off x="4178859" y="5051260"/>
            <a:ext cx="4550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solidFill>
                  <a:schemeClr val="tx1"/>
                </a:solidFill>
              </a:rPr>
              <a:t>RSSI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cxnSp>
        <p:nvCxnSpPr>
          <p:cNvPr id="50" name="直線コネクタ 49"/>
          <p:cNvCxnSpPr/>
          <p:nvPr/>
        </p:nvCxnSpPr>
        <p:spPr bwMode="auto">
          <a:xfrm>
            <a:off x="3890827" y="5187521"/>
            <a:ext cx="2880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直線矢印コネクタ 50"/>
          <p:cNvCxnSpPr/>
          <p:nvPr/>
        </p:nvCxnSpPr>
        <p:spPr bwMode="auto">
          <a:xfrm flipV="1">
            <a:off x="1565278" y="4798909"/>
            <a:ext cx="0" cy="1257116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直線矢印コネクタ 52"/>
          <p:cNvCxnSpPr/>
          <p:nvPr/>
        </p:nvCxnSpPr>
        <p:spPr bwMode="auto">
          <a:xfrm>
            <a:off x="1565278" y="6056025"/>
            <a:ext cx="3235688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6" name="直線矢印コネクタ 55"/>
          <p:cNvCxnSpPr/>
          <p:nvPr/>
        </p:nvCxnSpPr>
        <p:spPr bwMode="auto">
          <a:xfrm flipV="1">
            <a:off x="5436096" y="4798909"/>
            <a:ext cx="0" cy="1257116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7" name="直線矢印コネクタ 56"/>
          <p:cNvCxnSpPr/>
          <p:nvPr/>
        </p:nvCxnSpPr>
        <p:spPr bwMode="auto">
          <a:xfrm>
            <a:off x="5436096" y="6056025"/>
            <a:ext cx="3235688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8" name="テキスト ボックス 57"/>
          <p:cNvSpPr txBox="1"/>
          <p:nvPr/>
        </p:nvSpPr>
        <p:spPr>
          <a:xfrm>
            <a:off x="8277024" y="6047710"/>
            <a:ext cx="836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time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4317000" y="6047710"/>
            <a:ext cx="633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time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37289" y="4635145"/>
            <a:ext cx="797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power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687156" y="4614243"/>
            <a:ext cx="836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power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1773586" y="5835593"/>
            <a:ext cx="7200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solidFill>
                  <a:schemeClr val="tx1"/>
                </a:solidFill>
              </a:rPr>
              <a:t>Frame-B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2798699" y="5840928"/>
            <a:ext cx="7200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solidFill>
                  <a:schemeClr val="tx1"/>
                </a:solidFill>
              </a:rPr>
              <a:t>Frame-A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434396" y="5840928"/>
            <a:ext cx="7200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solidFill>
                  <a:schemeClr val="tx1"/>
                </a:solidFill>
              </a:rPr>
              <a:t>Frame-A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991031" y="5840928"/>
            <a:ext cx="7200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solidFill>
                  <a:schemeClr val="tx1"/>
                </a:solidFill>
              </a:rPr>
              <a:t>Frame-A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6170841" y="5840928"/>
            <a:ext cx="1425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solidFill>
                  <a:schemeClr val="tx1"/>
                </a:solidFill>
              </a:rPr>
              <a:t>Frame-A + Frame-B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261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r>
              <a:rPr lang="en-GB" altLang="ja-JP" dirty="0"/>
              <a:t> and Next Steps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11560" y="1844824"/>
            <a:ext cx="7770813" cy="4608512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ja-JP" sz="2400" b="1" dirty="0">
                <a:solidFill>
                  <a:schemeClr val="tx1"/>
                </a:solidFill>
              </a:rPr>
              <a:t>Frame Collision Detection (FCD)  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information is </a:t>
            </a:r>
            <a:r>
              <a:rPr lang="en-US" altLang="ja-JP" sz="2400" b="1" dirty="0">
                <a:solidFill>
                  <a:schemeClr val="tx1"/>
                </a:solidFill>
              </a:rPr>
              <a:t>necessary for 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reducing  </a:t>
            </a:r>
            <a:r>
              <a:rPr lang="en-US" altLang="ja-JP" sz="2400" b="1" dirty="0">
                <a:solidFill>
                  <a:schemeClr val="tx1"/>
                </a:solidFill>
              </a:rPr>
              <a:t>Frame 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Collisions in 11ax </a:t>
            </a:r>
            <a:r>
              <a:rPr lang="en-US" altLang="ja-JP" sz="2400" b="1" dirty="0" smtClean="0">
                <a:cs typeface="+mn-cs"/>
              </a:rPr>
              <a:t>scenarios.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ja-JP" sz="2400" b="1" dirty="0" smtClean="0">
                <a:solidFill>
                  <a:schemeClr val="tx1"/>
                </a:solidFill>
              </a:rPr>
              <a:t>Various methods have been proposed for FCD 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ja-JP" sz="2200" b="1" dirty="0" smtClean="0">
                <a:solidFill>
                  <a:schemeClr val="tx1"/>
                </a:solidFill>
              </a:rPr>
              <a:t>For example, FCD can be implemented at transmitter by analyzing power variation</a:t>
            </a:r>
            <a:endParaRPr lang="en-US" altLang="ja-JP" sz="2200" b="1" dirty="0" smtClean="0">
              <a:solidFill>
                <a:schemeClr val="tx1"/>
              </a:solidFill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ja-JP" sz="2400" b="1" dirty="0" smtClean="0">
                <a:solidFill>
                  <a:srgbClr val="FF0000"/>
                </a:solidFill>
              </a:rPr>
              <a:t>FCD information can </a:t>
            </a:r>
            <a:r>
              <a:rPr lang="en-US" altLang="ja-JP" sz="2400" b="1" dirty="0">
                <a:solidFill>
                  <a:srgbClr val="FF0000"/>
                </a:solidFill>
              </a:rPr>
              <a:t>be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used to improve performance of various control schemes</a:t>
            </a:r>
            <a:endParaRPr lang="en-US" altLang="ja-JP" sz="2400" b="1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For greater </a:t>
            </a:r>
            <a:r>
              <a:rPr lang="en-US" altLang="ja-JP" dirty="0" smtClean="0"/>
              <a:t>effect</a:t>
            </a:r>
            <a:r>
              <a:rPr lang="en-US" altLang="ja-JP" dirty="0"/>
              <a:t>, information of </a:t>
            </a:r>
            <a:r>
              <a:rPr lang="en-US" altLang="ja-JP" dirty="0">
                <a:solidFill>
                  <a:srgbClr val="FF0000"/>
                </a:solidFill>
              </a:rPr>
              <a:t>collision </a:t>
            </a:r>
            <a:r>
              <a:rPr lang="en-US" altLang="ja-JP" dirty="0" smtClean="0">
                <a:solidFill>
                  <a:srgbClr val="FF0000"/>
                </a:solidFill>
              </a:rPr>
              <a:t>TYPES</a:t>
            </a:r>
            <a:r>
              <a:rPr lang="en-US" altLang="ja-JP" dirty="0" smtClean="0"/>
              <a:t> </a:t>
            </a:r>
            <a:r>
              <a:rPr lang="en-US" altLang="ja-JP" dirty="0"/>
              <a:t>can be </a:t>
            </a:r>
            <a:r>
              <a:rPr lang="en-US" altLang="ja-JP" dirty="0" smtClean="0"/>
              <a:t>used.</a:t>
            </a:r>
            <a:endParaRPr kumimoji="1" lang="en-US" altLang="ja-JP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Next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Propose method for handling FCD information in 11ax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7170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Straw Poll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ja-JP" dirty="0"/>
              <a:t>Do you agree that </a:t>
            </a:r>
            <a:r>
              <a:rPr lang="en-US" altLang="ja-JP" dirty="0" err="1"/>
              <a:t>TGax</a:t>
            </a:r>
            <a:r>
              <a:rPr lang="en-US" altLang="ja-JP" dirty="0"/>
              <a:t> should support a frame </a:t>
            </a:r>
            <a:r>
              <a:rPr lang="en-US" altLang="ja-JP" dirty="0" smtClean="0"/>
              <a:t>collision</a:t>
            </a:r>
            <a:r>
              <a:rPr lang="ja-JP" altLang="en-US" dirty="0"/>
              <a:t> </a:t>
            </a:r>
            <a:r>
              <a:rPr lang="en-US" altLang="ja-JP" dirty="0" smtClean="0"/>
              <a:t>information?</a:t>
            </a:r>
            <a:endParaRPr lang="en-US" altLang="ja-JP" dirty="0"/>
          </a:p>
          <a:p>
            <a:endParaRPr kumimoji="1" lang="en-US" altLang="ja-JP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altLang="ja-JP" dirty="0"/>
              <a:t>Yes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ja-JP" dirty="0"/>
              <a:t>No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ja-JP" dirty="0"/>
              <a:t>Abstain</a:t>
            </a:r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7210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8296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1268760"/>
            <a:ext cx="8640960" cy="4920903"/>
          </a:xfrm>
          <a:ln/>
        </p:spPr>
        <p:txBody>
          <a:bodyPr/>
          <a:lstStyle/>
          <a:p>
            <a:pPr algn="just"/>
            <a:r>
              <a:rPr lang="en-US" altLang="ja-JP" sz="1600" b="0" dirty="0">
                <a:solidFill>
                  <a:schemeClr val="tx1"/>
                </a:solidFill>
              </a:rPr>
              <a:t>[1] “MAC Efficiency Analysis for HEW SG</a:t>
            </a:r>
            <a:r>
              <a:rPr lang="en-US" altLang="ko-KR" sz="1600" b="0" dirty="0">
                <a:solidFill>
                  <a:schemeClr val="tx1"/>
                </a:solidFill>
              </a:rPr>
              <a:t>”, </a:t>
            </a:r>
            <a:r>
              <a:rPr lang="vi-VN" altLang="ja-JP" sz="1600" b="0" dirty="0">
                <a:solidFill>
                  <a:schemeClr val="tx1"/>
                </a:solidFill>
              </a:rPr>
              <a:t>IEEE </a:t>
            </a:r>
            <a:r>
              <a:rPr lang="en-US" altLang="ja-JP" sz="1600" b="0" dirty="0">
                <a:solidFill>
                  <a:schemeClr val="tx1"/>
                </a:solidFill>
              </a:rPr>
              <a:t>802.11-13/0505r0, </a:t>
            </a:r>
            <a:r>
              <a:rPr lang="en-US" altLang="ja-JP" sz="1600" b="0" dirty="0" err="1"/>
              <a:t>Minyoung</a:t>
            </a:r>
            <a:r>
              <a:rPr lang="en-US" altLang="ja-JP" sz="1600" b="0" dirty="0"/>
              <a:t> Park (Intel)</a:t>
            </a:r>
            <a:endParaRPr lang="en-US" altLang="ja-JP" sz="1600" b="0" dirty="0">
              <a:solidFill>
                <a:schemeClr val="tx1"/>
              </a:solidFill>
            </a:endParaRPr>
          </a:p>
          <a:p>
            <a:pPr algn="just"/>
            <a:r>
              <a:rPr lang="en-US" altLang="ja-JP" sz="1600" b="0" dirty="0">
                <a:solidFill>
                  <a:schemeClr val="tx1"/>
                </a:solidFill>
              </a:rPr>
              <a:t>[2] “Possible Approaches for HEW</a:t>
            </a:r>
            <a:r>
              <a:rPr lang="en-US" altLang="ko-KR" sz="1600" b="0" dirty="0">
                <a:solidFill>
                  <a:schemeClr val="tx1"/>
                </a:solidFill>
              </a:rPr>
              <a:t>”, </a:t>
            </a:r>
            <a:r>
              <a:rPr lang="vi-VN" altLang="ja-JP" sz="1600" b="0" dirty="0">
                <a:solidFill>
                  <a:schemeClr val="tx1"/>
                </a:solidFill>
              </a:rPr>
              <a:t>IEEE </a:t>
            </a:r>
            <a:r>
              <a:rPr lang="en-US" altLang="ja-JP" sz="1600" b="0" dirty="0">
                <a:solidFill>
                  <a:schemeClr val="tx1"/>
                </a:solidFill>
              </a:rPr>
              <a:t>802.11-13/0758r0</a:t>
            </a:r>
            <a:r>
              <a:rPr lang="en-US" altLang="ja-JP" sz="1600" b="0" dirty="0"/>
              <a:t>, </a:t>
            </a:r>
            <a:r>
              <a:rPr lang="en-US" altLang="ja-JP" sz="1600" b="0" dirty="0" err="1"/>
              <a:t>Katsuo</a:t>
            </a:r>
            <a:r>
              <a:rPr lang="en-US" altLang="ja-JP" sz="1600" b="0" dirty="0"/>
              <a:t> </a:t>
            </a:r>
            <a:r>
              <a:rPr lang="en-US" altLang="ja-JP" sz="1600" b="0" dirty="0" err="1"/>
              <a:t>Yunoki</a:t>
            </a:r>
            <a:r>
              <a:rPr lang="en-US" altLang="ja-JP" sz="1600" b="0" dirty="0"/>
              <a:t> (KDDI Labs)</a:t>
            </a:r>
            <a:endParaRPr lang="en-US" altLang="ja-JP" sz="1600" b="0" dirty="0">
              <a:solidFill>
                <a:schemeClr val="tx1"/>
              </a:solidFill>
            </a:endParaRPr>
          </a:p>
          <a:p>
            <a:pPr algn="just"/>
            <a:r>
              <a:rPr lang="en-US" altLang="ja-JP" sz="1600" b="0" dirty="0">
                <a:solidFill>
                  <a:schemeClr val="tx1"/>
                </a:solidFill>
              </a:rPr>
              <a:t>[3] “</a:t>
            </a:r>
            <a:r>
              <a:rPr lang="en-GB" altLang="ja-JP" sz="1600" b="0" dirty="0">
                <a:solidFill>
                  <a:schemeClr val="tx1"/>
                </a:solidFill>
              </a:rPr>
              <a:t>Understanding Current Situation of Public Wi-Fi Usage - Possible Requirements for HEW -</a:t>
            </a:r>
            <a:r>
              <a:rPr lang="en-US" altLang="ko-KR" sz="1600" b="0" dirty="0">
                <a:solidFill>
                  <a:schemeClr val="tx1"/>
                </a:solidFill>
              </a:rPr>
              <a:t>”, </a:t>
            </a:r>
            <a:r>
              <a:rPr lang="vi-VN" altLang="ja-JP" sz="1600" b="0" dirty="0">
                <a:solidFill>
                  <a:schemeClr val="tx1"/>
                </a:solidFill>
              </a:rPr>
              <a:t>IEEE </a:t>
            </a:r>
            <a:r>
              <a:rPr lang="en-US" altLang="ja-JP" sz="1600" b="0" dirty="0">
                <a:solidFill>
                  <a:schemeClr val="tx1"/>
                </a:solidFill>
              </a:rPr>
              <a:t>802.11-13/0523r2, </a:t>
            </a:r>
            <a:r>
              <a:rPr lang="en-US" altLang="ja-JP" sz="1600" b="0" dirty="0" err="1">
                <a:solidFill>
                  <a:schemeClr val="tx1"/>
                </a:solidFill>
              </a:rPr>
              <a:t>Katsuo</a:t>
            </a:r>
            <a:r>
              <a:rPr lang="en-US" altLang="ja-JP" sz="1600" b="0" dirty="0">
                <a:solidFill>
                  <a:schemeClr val="tx1"/>
                </a:solidFill>
              </a:rPr>
              <a:t> </a:t>
            </a:r>
            <a:r>
              <a:rPr lang="en-US" altLang="ja-JP" sz="1600" b="0" dirty="0" err="1">
                <a:solidFill>
                  <a:schemeClr val="tx1"/>
                </a:solidFill>
              </a:rPr>
              <a:t>Yunoki</a:t>
            </a:r>
            <a:r>
              <a:rPr lang="en-US" altLang="ja-JP" sz="1600" b="0" dirty="0">
                <a:solidFill>
                  <a:schemeClr val="tx1"/>
                </a:solidFill>
              </a:rPr>
              <a:t> (KDDI Labs</a:t>
            </a:r>
            <a:r>
              <a:rPr lang="en-US" altLang="ja-JP" sz="1600" b="0" dirty="0" smtClean="0">
                <a:solidFill>
                  <a:schemeClr val="tx1"/>
                </a:solidFill>
              </a:rPr>
              <a:t>)</a:t>
            </a:r>
            <a:endParaRPr lang="en-US" altLang="ja-JP" sz="1600" b="0" dirty="0">
              <a:solidFill>
                <a:schemeClr val="tx1"/>
              </a:solidFill>
            </a:endParaRPr>
          </a:p>
          <a:p>
            <a:pPr algn="just"/>
            <a:r>
              <a:rPr lang="en-US" altLang="ja-JP" sz="1600" b="0" dirty="0">
                <a:solidFill>
                  <a:schemeClr val="tx1"/>
                </a:solidFill>
              </a:rPr>
              <a:t>[4] “Consideration on Efficiency Enhancement</a:t>
            </a:r>
            <a:r>
              <a:rPr lang="en-US" altLang="ko-KR" sz="1600" b="0" dirty="0">
                <a:solidFill>
                  <a:schemeClr val="tx1"/>
                </a:solidFill>
              </a:rPr>
              <a:t>”, </a:t>
            </a:r>
            <a:r>
              <a:rPr lang="vi-VN" altLang="ja-JP" sz="1600" b="0" dirty="0">
                <a:solidFill>
                  <a:schemeClr val="tx1"/>
                </a:solidFill>
              </a:rPr>
              <a:t>IEEE </a:t>
            </a:r>
            <a:r>
              <a:rPr lang="en-US" altLang="ja-JP" sz="1600" b="0" dirty="0">
                <a:solidFill>
                  <a:schemeClr val="tx1"/>
                </a:solidFill>
              </a:rPr>
              <a:t>802.11-13/0854r1</a:t>
            </a:r>
            <a:r>
              <a:rPr lang="en-US" altLang="ja-JP" sz="1600" b="0" dirty="0"/>
              <a:t>, </a:t>
            </a:r>
            <a:r>
              <a:rPr lang="en-US" altLang="ja-JP" sz="1600" b="0" dirty="0" err="1"/>
              <a:t>SangHyun</a:t>
            </a:r>
            <a:r>
              <a:rPr lang="en-US" altLang="ja-JP" sz="1600" b="0" dirty="0"/>
              <a:t> Chang (Samsung</a:t>
            </a:r>
          </a:p>
          <a:p>
            <a:pPr algn="just" latinLnBrk="1"/>
            <a:r>
              <a:rPr lang="en-US" altLang="ja-JP" sz="1600" b="0" dirty="0">
                <a:solidFill>
                  <a:schemeClr val="tx1"/>
                </a:solidFill>
              </a:rPr>
              <a:t>[5]  “</a:t>
            </a:r>
            <a:r>
              <a:rPr lang="en-US" altLang="ja-JP" sz="1600" b="0" dirty="0" err="1">
                <a:solidFill>
                  <a:schemeClr val="tx1"/>
                </a:solidFill>
              </a:rPr>
              <a:t>Fwd</a:t>
            </a:r>
            <a:r>
              <a:rPr lang="en-US" altLang="ja-JP" sz="1600" b="0" dirty="0">
                <a:solidFill>
                  <a:schemeClr val="tx1"/>
                </a:solidFill>
              </a:rPr>
              <a:t>: FW: Channel busy cycles</a:t>
            </a:r>
            <a:r>
              <a:rPr lang="en-US" altLang="ko-KR" sz="1600" b="0" dirty="0">
                <a:solidFill>
                  <a:schemeClr val="tx1"/>
                </a:solidFill>
              </a:rPr>
              <a:t>”, </a:t>
            </a:r>
            <a:r>
              <a:rPr lang="en-US" altLang="ja-JP" sz="1600" b="0" dirty="0">
                <a:solidFill>
                  <a:schemeClr val="tx1"/>
                </a:solidFill>
              </a:rPr>
              <a:t>ath9k-devel ML, </a:t>
            </a:r>
            <a:r>
              <a:rPr lang="en-US" altLang="ko-KR" sz="1600" b="0" dirty="0">
                <a:solidFill>
                  <a:schemeClr val="tx1"/>
                </a:solidFill>
              </a:rPr>
              <a:t> http://article.gmane.org/gmane.linux.drivers.</a:t>
            </a:r>
            <a:br>
              <a:rPr lang="en-US" altLang="ko-KR" sz="1600" b="0" dirty="0">
                <a:solidFill>
                  <a:schemeClr val="tx1"/>
                </a:solidFill>
              </a:rPr>
            </a:br>
            <a:r>
              <a:rPr lang="en-US" altLang="ko-KR" sz="1600" b="0" dirty="0">
                <a:solidFill>
                  <a:schemeClr val="tx1"/>
                </a:solidFill>
              </a:rPr>
              <a:t>ath9k.devel/9887/</a:t>
            </a:r>
          </a:p>
          <a:p>
            <a:pPr algn="just" latinLnBrk="1"/>
            <a:r>
              <a:rPr lang="en-US" altLang="ko-KR" sz="1600" b="0" dirty="0">
                <a:solidFill>
                  <a:schemeClr val="tx1"/>
                </a:solidFill>
              </a:rPr>
              <a:t>[6] “ath9k spectral scan”, http://wireless.kernel.org/en/users/Drivers/ath9k/spectral_scan</a:t>
            </a:r>
            <a:r>
              <a:rPr lang="en-US" altLang="ko-KR" sz="1600" b="0" dirty="0" smtClean="0">
                <a:solidFill>
                  <a:schemeClr val="tx1"/>
                </a:solidFill>
              </a:rPr>
              <a:t>/</a:t>
            </a:r>
          </a:p>
          <a:p>
            <a:pPr algn="just" latinLnBrk="1"/>
            <a:r>
              <a:rPr lang="en-US" altLang="ko-KR" sz="1600" b="0" dirty="0" smtClean="0">
                <a:solidFill>
                  <a:schemeClr val="tx1"/>
                </a:solidFill>
              </a:rPr>
              <a:t>[7] P. </a:t>
            </a:r>
            <a:r>
              <a:rPr lang="en-US" altLang="ko-KR" sz="1600" b="0" dirty="0">
                <a:solidFill>
                  <a:schemeClr val="tx1"/>
                </a:solidFill>
              </a:rPr>
              <a:t>Shao, IEICE Technical Report, </a:t>
            </a:r>
            <a:r>
              <a:rPr lang="en-US" altLang="ko-KR" sz="1600" b="0" dirty="0" smtClean="0">
                <a:solidFill>
                  <a:schemeClr val="tx1"/>
                </a:solidFill>
              </a:rPr>
              <a:t>SIP2012-125, p259-264, March 2014</a:t>
            </a:r>
            <a:endParaRPr lang="en-US" altLang="ko-KR" sz="1600" b="0" dirty="0">
              <a:solidFill>
                <a:srgbClr val="FF0000"/>
              </a:solidFill>
            </a:endParaRP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xmlns="" val="11501779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136679" cy="1065213"/>
          </a:xfrm>
        </p:spPr>
        <p:txBody>
          <a:bodyPr/>
          <a:lstStyle/>
          <a:p>
            <a:pPr algn="l"/>
            <a:r>
              <a:rPr lang="en-US" altLang="ja-JP" dirty="0" smtClean="0">
                <a:solidFill>
                  <a:schemeClr val="tx1"/>
                </a:solidFill>
              </a:rPr>
              <a:t>Backup: </a:t>
            </a:r>
            <a:r>
              <a:rPr lang="en-US" altLang="ja-JP" dirty="0" err="1" smtClean="0"/>
              <a:t>rx_clear</a:t>
            </a:r>
            <a:r>
              <a:rPr lang="en-US" altLang="ja-JP" dirty="0" smtClean="0"/>
              <a:t> </a:t>
            </a:r>
            <a:r>
              <a:rPr lang="en-US" altLang="ja-JP" dirty="0"/>
              <a:t>count </a:t>
            </a:r>
            <a:r>
              <a:rPr lang="en-US" altLang="ja-JP" dirty="0" smtClean="0"/>
              <a:t>&amp; </a:t>
            </a:r>
            <a:r>
              <a:rPr lang="en-US" altLang="ja-JP" dirty="0" err="1" smtClean="0"/>
              <a:t>tx_frame</a:t>
            </a:r>
            <a:r>
              <a:rPr lang="en-US" altLang="ja-JP" dirty="0" smtClean="0"/>
              <a:t> </a:t>
            </a:r>
            <a:r>
              <a:rPr lang="en-US" altLang="ja-JP" dirty="0"/>
              <a:t>count 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14</a:t>
            </a:fld>
            <a:endParaRPr lang="en-GB"/>
          </a:p>
        </p:txBody>
      </p:sp>
      <p:cxnSp>
        <p:nvCxnSpPr>
          <p:cNvPr id="8" name="直線コネクタ 7"/>
          <p:cNvCxnSpPr/>
          <p:nvPr/>
        </p:nvCxnSpPr>
        <p:spPr bwMode="auto">
          <a:xfrm>
            <a:off x="3095836" y="2780928"/>
            <a:ext cx="511256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4" name="正方形/長方形 13"/>
          <p:cNvSpPr/>
          <p:nvPr/>
        </p:nvSpPr>
        <p:spPr bwMode="auto">
          <a:xfrm>
            <a:off x="4103948" y="2348880"/>
            <a:ext cx="2808312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" name="直線コネクタ 14"/>
          <p:cNvCxnSpPr/>
          <p:nvPr/>
        </p:nvCxnSpPr>
        <p:spPr bwMode="auto">
          <a:xfrm>
            <a:off x="3095836" y="3717032"/>
            <a:ext cx="511256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7" name="直線コネクタ 16"/>
          <p:cNvCxnSpPr/>
          <p:nvPr/>
        </p:nvCxnSpPr>
        <p:spPr bwMode="auto">
          <a:xfrm flipV="1">
            <a:off x="4247964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18" name="直線コネクタ 17"/>
          <p:cNvCxnSpPr/>
          <p:nvPr/>
        </p:nvCxnSpPr>
        <p:spPr bwMode="auto">
          <a:xfrm flipV="1">
            <a:off x="4391980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20" name="直線コネクタ 19"/>
          <p:cNvCxnSpPr/>
          <p:nvPr/>
        </p:nvCxnSpPr>
        <p:spPr bwMode="auto">
          <a:xfrm>
            <a:off x="4103948" y="2060848"/>
            <a:ext cx="0" cy="173407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直線コネクタ 20"/>
          <p:cNvCxnSpPr/>
          <p:nvPr/>
        </p:nvCxnSpPr>
        <p:spPr bwMode="auto">
          <a:xfrm flipV="1">
            <a:off x="4103948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22" name="直線コネクタ 21"/>
          <p:cNvCxnSpPr/>
          <p:nvPr/>
        </p:nvCxnSpPr>
        <p:spPr bwMode="auto">
          <a:xfrm flipV="1">
            <a:off x="4680012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23" name="直線コネクタ 22"/>
          <p:cNvCxnSpPr/>
          <p:nvPr/>
        </p:nvCxnSpPr>
        <p:spPr bwMode="auto">
          <a:xfrm flipV="1">
            <a:off x="4824028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24" name="直線コネクタ 23"/>
          <p:cNvCxnSpPr/>
          <p:nvPr/>
        </p:nvCxnSpPr>
        <p:spPr bwMode="auto">
          <a:xfrm flipV="1">
            <a:off x="4535996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25" name="直線コネクタ 24"/>
          <p:cNvCxnSpPr/>
          <p:nvPr/>
        </p:nvCxnSpPr>
        <p:spPr bwMode="auto">
          <a:xfrm flipV="1">
            <a:off x="5112060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26" name="直線コネクタ 25"/>
          <p:cNvCxnSpPr/>
          <p:nvPr/>
        </p:nvCxnSpPr>
        <p:spPr bwMode="auto">
          <a:xfrm flipV="1">
            <a:off x="5256076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27" name="直線コネクタ 26"/>
          <p:cNvCxnSpPr/>
          <p:nvPr/>
        </p:nvCxnSpPr>
        <p:spPr bwMode="auto">
          <a:xfrm flipV="1">
            <a:off x="4968044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28" name="直線コネクタ 27"/>
          <p:cNvCxnSpPr/>
          <p:nvPr/>
        </p:nvCxnSpPr>
        <p:spPr bwMode="auto">
          <a:xfrm flipV="1">
            <a:off x="5544108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29" name="直線コネクタ 28"/>
          <p:cNvCxnSpPr/>
          <p:nvPr/>
        </p:nvCxnSpPr>
        <p:spPr bwMode="auto">
          <a:xfrm flipV="1">
            <a:off x="5688124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30" name="直線コネクタ 29"/>
          <p:cNvCxnSpPr/>
          <p:nvPr/>
        </p:nvCxnSpPr>
        <p:spPr bwMode="auto">
          <a:xfrm flipV="1">
            <a:off x="5400092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31" name="直線コネクタ 30"/>
          <p:cNvCxnSpPr/>
          <p:nvPr/>
        </p:nvCxnSpPr>
        <p:spPr bwMode="auto">
          <a:xfrm flipV="1">
            <a:off x="5976156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32" name="直線コネクタ 31"/>
          <p:cNvCxnSpPr/>
          <p:nvPr/>
        </p:nvCxnSpPr>
        <p:spPr bwMode="auto">
          <a:xfrm flipV="1">
            <a:off x="6120172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33" name="直線コネクタ 32"/>
          <p:cNvCxnSpPr/>
          <p:nvPr/>
        </p:nvCxnSpPr>
        <p:spPr bwMode="auto">
          <a:xfrm flipV="1">
            <a:off x="5832140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34" name="直線コネクタ 33"/>
          <p:cNvCxnSpPr/>
          <p:nvPr/>
        </p:nvCxnSpPr>
        <p:spPr bwMode="auto">
          <a:xfrm flipV="1">
            <a:off x="6408204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35" name="直線コネクタ 34"/>
          <p:cNvCxnSpPr/>
          <p:nvPr/>
        </p:nvCxnSpPr>
        <p:spPr bwMode="auto">
          <a:xfrm flipV="1">
            <a:off x="6552220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36" name="直線コネクタ 35"/>
          <p:cNvCxnSpPr/>
          <p:nvPr/>
        </p:nvCxnSpPr>
        <p:spPr bwMode="auto">
          <a:xfrm flipV="1">
            <a:off x="6264188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37" name="直線コネクタ 36"/>
          <p:cNvCxnSpPr/>
          <p:nvPr/>
        </p:nvCxnSpPr>
        <p:spPr bwMode="auto">
          <a:xfrm flipV="1">
            <a:off x="6840252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39" name="直線コネクタ 38"/>
          <p:cNvCxnSpPr/>
          <p:nvPr/>
        </p:nvCxnSpPr>
        <p:spPr bwMode="auto">
          <a:xfrm flipV="1">
            <a:off x="6696236" y="327851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</p:cxnSp>
      <p:cxnSp>
        <p:nvCxnSpPr>
          <p:cNvPr id="47" name="直線コネクタ 46"/>
          <p:cNvCxnSpPr/>
          <p:nvPr/>
        </p:nvCxnSpPr>
        <p:spPr bwMode="auto">
          <a:xfrm>
            <a:off x="6912260" y="2060848"/>
            <a:ext cx="0" cy="173407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48" name="グループ化 47"/>
          <p:cNvGrpSpPr/>
          <p:nvPr/>
        </p:nvGrpSpPr>
        <p:grpSpPr>
          <a:xfrm flipV="1">
            <a:off x="3239852" y="3655973"/>
            <a:ext cx="720080" cy="45719"/>
            <a:chOff x="5364088" y="3264870"/>
            <a:chExt cx="720080" cy="432048"/>
          </a:xfrm>
        </p:grpSpPr>
        <p:cxnSp>
          <p:nvCxnSpPr>
            <p:cNvPr id="49" name="直線コネクタ 48"/>
            <p:cNvCxnSpPr/>
            <p:nvPr/>
          </p:nvCxnSpPr>
          <p:spPr bwMode="auto">
            <a:xfrm flipV="1">
              <a:off x="5364088" y="3264870"/>
              <a:ext cx="0" cy="43204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diamond" w="med" len="med"/>
              <a:tailEnd type="none" w="med" len="med"/>
            </a:ln>
            <a:effectLst/>
          </p:spPr>
        </p:cxnSp>
        <p:cxnSp>
          <p:nvCxnSpPr>
            <p:cNvPr id="50" name="直線コネクタ 49"/>
            <p:cNvCxnSpPr/>
            <p:nvPr/>
          </p:nvCxnSpPr>
          <p:spPr bwMode="auto">
            <a:xfrm flipV="1">
              <a:off x="5652120" y="3264870"/>
              <a:ext cx="0" cy="43204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diamond" w="med" len="med"/>
              <a:tailEnd type="none" w="med" len="med"/>
            </a:ln>
            <a:effectLst/>
          </p:spPr>
        </p:cxnSp>
        <p:cxnSp>
          <p:nvCxnSpPr>
            <p:cNvPr id="51" name="直線コネクタ 50"/>
            <p:cNvCxnSpPr/>
            <p:nvPr/>
          </p:nvCxnSpPr>
          <p:spPr bwMode="auto">
            <a:xfrm flipV="1">
              <a:off x="5796136" y="3264870"/>
              <a:ext cx="0" cy="43204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diamond" w="med" len="med"/>
              <a:tailEnd type="none" w="med" len="med"/>
            </a:ln>
            <a:effectLst/>
          </p:spPr>
        </p:cxnSp>
        <p:cxnSp>
          <p:nvCxnSpPr>
            <p:cNvPr id="52" name="直線コネクタ 51"/>
            <p:cNvCxnSpPr/>
            <p:nvPr/>
          </p:nvCxnSpPr>
          <p:spPr bwMode="auto">
            <a:xfrm flipV="1">
              <a:off x="5508104" y="3264870"/>
              <a:ext cx="0" cy="43204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diamond" w="med" len="med"/>
              <a:tailEnd type="none" w="med" len="med"/>
            </a:ln>
            <a:effectLst/>
          </p:spPr>
        </p:cxnSp>
        <p:cxnSp>
          <p:nvCxnSpPr>
            <p:cNvPr id="53" name="直線コネクタ 52"/>
            <p:cNvCxnSpPr/>
            <p:nvPr/>
          </p:nvCxnSpPr>
          <p:spPr bwMode="auto">
            <a:xfrm flipV="1">
              <a:off x="6084168" y="3264870"/>
              <a:ext cx="0" cy="43204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diamond" w="med" len="med"/>
              <a:tailEnd type="none" w="med" len="med"/>
            </a:ln>
            <a:effectLst/>
          </p:spPr>
        </p:cxnSp>
        <p:cxnSp>
          <p:nvCxnSpPr>
            <p:cNvPr id="55" name="直線コネクタ 54"/>
            <p:cNvCxnSpPr/>
            <p:nvPr/>
          </p:nvCxnSpPr>
          <p:spPr bwMode="auto">
            <a:xfrm flipV="1">
              <a:off x="5940152" y="3264870"/>
              <a:ext cx="0" cy="43204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diamond" w="med" len="med"/>
              <a:tailEnd type="none" w="med" len="med"/>
            </a:ln>
            <a:effectLst/>
          </p:spPr>
        </p:cxnSp>
      </p:grpSp>
      <p:sp>
        <p:nvSpPr>
          <p:cNvPr id="56" name="テキスト ボックス 55"/>
          <p:cNvSpPr txBox="1"/>
          <p:nvPr/>
        </p:nvSpPr>
        <p:spPr>
          <a:xfrm>
            <a:off x="748268" y="2466222"/>
            <a:ext cx="2268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symbol of frame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219551" y="3410986"/>
            <a:ext cx="17972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sampled data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grpSp>
        <p:nvGrpSpPr>
          <p:cNvPr id="58" name="グループ化 57"/>
          <p:cNvGrpSpPr/>
          <p:nvPr/>
        </p:nvGrpSpPr>
        <p:grpSpPr>
          <a:xfrm flipV="1">
            <a:off x="7020272" y="3655973"/>
            <a:ext cx="720080" cy="45719"/>
            <a:chOff x="5364088" y="3264870"/>
            <a:chExt cx="720080" cy="432048"/>
          </a:xfrm>
        </p:grpSpPr>
        <p:cxnSp>
          <p:nvCxnSpPr>
            <p:cNvPr id="59" name="直線コネクタ 58"/>
            <p:cNvCxnSpPr/>
            <p:nvPr/>
          </p:nvCxnSpPr>
          <p:spPr bwMode="auto">
            <a:xfrm flipV="1">
              <a:off x="5364088" y="3264870"/>
              <a:ext cx="0" cy="43204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diamond" w="med" len="med"/>
              <a:tailEnd type="none" w="med" len="med"/>
            </a:ln>
            <a:effectLst/>
          </p:spPr>
        </p:cxnSp>
        <p:cxnSp>
          <p:nvCxnSpPr>
            <p:cNvPr id="60" name="直線コネクタ 59"/>
            <p:cNvCxnSpPr/>
            <p:nvPr/>
          </p:nvCxnSpPr>
          <p:spPr bwMode="auto">
            <a:xfrm flipV="1">
              <a:off x="5652120" y="3264870"/>
              <a:ext cx="0" cy="43204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diamond" w="med" len="med"/>
              <a:tailEnd type="none" w="med" len="med"/>
            </a:ln>
            <a:effectLst/>
          </p:spPr>
        </p:cxnSp>
        <p:cxnSp>
          <p:nvCxnSpPr>
            <p:cNvPr id="61" name="直線コネクタ 60"/>
            <p:cNvCxnSpPr/>
            <p:nvPr/>
          </p:nvCxnSpPr>
          <p:spPr bwMode="auto">
            <a:xfrm flipV="1">
              <a:off x="5796136" y="3264870"/>
              <a:ext cx="0" cy="43204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diamond" w="med" len="med"/>
              <a:tailEnd type="none" w="med" len="med"/>
            </a:ln>
            <a:effectLst/>
          </p:spPr>
        </p:cxnSp>
        <p:cxnSp>
          <p:nvCxnSpPr>
            <p:cNvPr id="62" name="直線コネクタ 61"/>
            <p:cNvCxnSpPr/>
            <p:nvPr/>
          </p:nvCxnSpPr>
          <p:spPr bwMode="auto">
            <a:xfrm flipV="1">
              <a:off x="5508104" y="3264870"/>
              <a:ext cx="0" cy="43204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diamond" w="med" len="med"/>
              <a:tailEnd type="none" w="med" len="med"/>
            </a:ln>
            <a:effectLst/>
          </p:spPr>
        </p:cxnSp>
        <p:cxnSp>
          <p:nvCxnSpPr>
            <p:cNvPr id="63" name="直線コネクタ 62"/>
            <p:cNvCxnSpPr/>
            <p:nvPr/>
          </p:nvCxnSpPr>
          <p:spPr bwMode="auto">
            <a:xfrm flipV="1">
              <a:off x="6084168" y="3264870"/>
              <a:ext cx="0" cy="43204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diamond" w="med" len="med"/>
              <a:tailEnd type="none" w="med" len="med"/>
            </a:ln>
            <a:effectLst/>
          </p:spPr>
        </p:cxnSp>
        <p:cxnSp>
          <p:nvCxnSpPr>
            <p:cNvPr id="64" name="直線コネクタ 63"/>
            <p:cNvCxnSpPr/>
            <p:nvPr/>
          </p:nvCxnSpPr>
          <p:spPr bwMode="auto">
            <a:xfrm flipV="1">
              <a:off x="5940152" y="3264870"/>
              <a:ext cx="0" cy="43204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diamond" w="med" len="med"/>
              <a:tailEnd type="none" w="med" len="med"/>
            </a:ln>
            <a:effectLst/>
          </p:spPr>
        </p:cxnSp>
      </p:grpSp>
      <p:grpSp>
        <p:nvGrpSpPr>
          <p:cNvPr id="79" name="グループ化 78"/>
          <p:cNvGrpSpPr/>
          <p:nvPr/>
        </p:nvGrpSpPr>
        <p:grpSpPr>
          <a:xfrm>
            <a:off x="4289720" y="5474069"/>
            <a:ext cx="423514" cy="461665"/>
            <a:chOff x="7034562" y="3971382"/>
            <a:chExt cx="423514" cy="461665"/>
          </a:xfrm>
        </p:grpSpPr>
        <p:cxnSp>
          <p:nvCxnSpPr>
            <p:cNvPr id="74" name="直線コネクタ 73"/>
            <p:cNvCxnSpPr/>
            <p:nvPr/>
          </p:nvCxnSpPr>
          <p:spPr bwMode="auto">
            <a:xfrm>
              <a:off x="7038440" y="4076179"/>
              <a:ext cx="0" cy="28823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diamond" w="lg" len="lg"/>
              <a:tailEnd type="none" w="med" len="med"/>
            </a:ln>
            <a:effectLst/>
          </p:spPr>
        </p:cxnSp>
        <p:sp>
          <p:nvSpPr>
            <p:cNvPr id="76" name="テキスト ボックス 75"/>
            <p:cNvSpPr txBox="1"/>
            <p:nvPr/>
          </p:nvSpPr>
          <p:spPr>
            <a:xfrm>
              <a:off x="7034562" y="3971382"/>
              <a:ext cx="4235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chemeClr val="tx1"/>
                  </a:solidFill>
                </a:rPr>
                <a:t>:0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0" name="グループ化 79"/>
          <p:cNvGrpSpPr/>
          <p:nvPr/>
        </p:nvGrpSpPr>
        <p:grpSpPr>
          <a:xfrm>
            <a:off x="5028698" y="5473709"/>
            <a:ext cx="423514" cy="461665"/>
            <a:chOff x="9008559" y="3971382"/>
            <a:chExt cx="423514" cy="461665"/>
          </a:xfrm>
        </p:grpSpPr>
        <p:cxnSp>
          <p:nvCxnSpPr>
            <p:cNvPr id="75" name="直線コネクタ 74"/>
            <p:cNvCxnSpPr/>
            <p:nvPr/>
          </p:nvCxnSpPr>
          <p:spPr bwMode="auto">
            <a:xfrm flipV="1">
              <a:off x="9009693" y="4080102"/>
              <a:ext cx="0" cy="33014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oval" w="lg" len="lg"/>
            </a:ln>
            <a:effectLst/>
          </p:spPr>
        </p:cxnSp>
        <p:sp>
          <p:nvSpPr>
            <p:cNvPr id="77" name="テキスト ボックス 76"/>
            <p:cNvSpPr txBox="1"/>
            <p:nvPr/>
          </p:nvSpPr>
          <p:spPr>
            <a:xfrm>
              <a:off x="9008559" y="3971382"/>
              <a:ext cx="4235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chemeClr val="tx1"/>
                  </a:solidFill>
                </a:rPr>
                <a:t>:1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81" name="テキスト ボックス 80"/>
          <p:cNvSpPr txBox="1"/>
          <p:nvPr/>
        </p:nvSpPr>
        <p:spPr>
          <a:xfrm>
            <a:off x="963071" y="4465545"/>
            <a:ext cx="20537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>
                <a:solidFill>
                  <a:schemeClr val="tx1"/>
                </a:solidFill>
              </a:rPr>
              <a:t>rx_clear</a:t>
            </a:r>
            <a:r>
              <a:rPr kumimoji="1" lang="en-US" altLang="ja-JP" dirty="0" smtClean="0">
                <a:solidFill>
                  <a:schemeClr val="tx1"/>
                </a:solidFill>
              </a:rPr>
              <a:t> count/</a:t>
            </a:r>
          </a:p>
          <a:p>
            <a:r>
              <a:rPr kumimoji="1" lang="en-US" altLang="ja-JP" dirty="0" err="1" smtClean="0">
                <a:solidFill>
                  <a:schemeClr val="tx1"/>
                </a:solidFill>
              </a:rPr>
              <a:t>tx_frame</a:t>
            </a:r>
            <a:r>
              <a:rPr kumimoji="1" lang="en-US" altLang="ja-JP" dirty="0" smtClean="0">
                <a:solidFill>
                  <a:schemeClr val="tx1"/>
                </a:solidFill>
              </a:rPr>
              <a:t> count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2" name="右中かっこ 81"/>
          <p:cNvSpPr/>
          <p:nvPr/>
        </p:nvSpPr>
        <p:spPr bwMode="auto">
          <a:xfrm rot="5400000">
            <a:off x="3376811" y="3607664"/>
            <a:ext cx="107825" cy="48235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右中かっこ 82"/>
          <p:cNvSpPr/>
          <p:nvPr/>
        </p:nvSpPr>
        <p:spPr bwMode="auto">
          <a:xfrm rot="5400000">
            <a:off x="3972699" y="3607664"/>
            <a:ext cx="107825" cy="48235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右中かっこ 83"/>
          <p:cNvSpPr/>
          <p:nvPr/>
        </p:nvSpPr>
        <p:spPr bwMode="auto">
          <a:xfrm rot="5400000">
            <a:off x="4528939" y="3607664"/>
            <a:ext cx="107825" cy="48235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右中かっこ 84"/>
          <p:cNvSpPr/>
          <p:nvPr/>
        </p:nvSpPr>
        <p:spPr bwMode="auto">
          <a:xfrm rot="5400000">
            <a:off x="5124827" y="3607664"/>
            <a:ext cx="107825" cy="48235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右中かっこ 85"/>
          <p:cNvSpPr/>
          <p:nvPr/>
        </p:nvSpPr>
        <p:spPr bwMode="auto">
          <a:xfrm rot="5400000">
            <a:off x="5686023" y="3607664"/>
            <a:ext cx="107825" cy="48235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右中かっこ 86"/>
          <p:cNvSpPr/>
          <p:nvPr/>
        </p:nvSpPr>
        <p:spPr bwMode="auto">
          <a:xfrm rot="5400000">
            <a:off x="6281911" y="3607664"/>
            <a:ext cx="107825" cy="48235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8" name="右中かっこ 87"/>
          <p:cNvSpPr/>
          <p:nvPr/>
        </p:nvSpPr>
        <p:spPr bwMode="auto">
          <a:xfrm rot="5400000">
            <a:off x="6869199" y="3607665"/>
            <a:ext cx="107825" cy="48235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9" name="右中かっこ 88"/>
          <p:cNvSpPr/>
          <p:nvPr/>
        </p:nvSpPr>
        <p:spPr bwMode="auto">
          <a:xfrm rot="5400000">
            <a:off x="7493627" y="3607666"/>
            <a:ext cx="107825" cy="48235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3280682" y="387353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0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3876570" y="387353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4432810" y="387353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4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5028698" y="387353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4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5589894" y="387353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4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6185782" y="387353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4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6763510" y="387353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7397498" y="387353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0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00" name="直線コネクタ 99"/>
          <p:cNvCxnSpPr/>
          <p:nvPr/>
        </p:nvCxnSpPr>
        <p:spPr bwMode="auto">
          <a:xfrm>
            <a:off x="3095836" y="5085184"/>
            <a:ext cx="511256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02" name="直線コネクタ 101"/>
          <p:cNvCxnSpPr/>
          <p:nvPr/>
        </p:nvCxnSpPr>
        <p:spPr bwMode="auto">
          <a:xfrm flipH="1" flipV="1">
            <a:off x="4024143" y="4881043"/>
            <a:ext cx="2468" cy="2041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直線コネクタ 103"/>
          <p:cNvCxnSpPr/>
          <p:nvPr/>
        </p:nvCxnSpPr>
        <p:spPr bwMode="auto">
          <a:xfrm flipV="1">
            <a:off x="4024143" y="4681931"/>
            <a:ext cx="558708" cy="1991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直線コネクタ 113"/>
          <p:cNvCxnSpPr/>
          <p:nvPr/>
        </p:nvCxnSpPr>
        <p:spPr bwMode="auto">
          <a:xfrm flipH="1" flipV="1">
            <a:off x="6332157" y="4681805"/>
            <a:ext cx="558708" cy="1991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直線コネクタ 114"/>
          <p:cNvCxnSpPr/>
          <p:nvPr/>
        </p:nvCxnSpPr>
        <p:spPr bwMode="auto">
          <a:xfrm flipH="1" flipV="1">
            <a:off x="6883465" y="4881043"/>
            <a:ext cx="2468" cy="2041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直線矢印コネクタ 116"/>
          <p:cNvCxnSpPr/>
          <p:nvPr/>
        </p:nvCxnSpPr>
        <p:spPr bwMode="auto">
          <a:xfrm>
            <a:off x="3430723" y="4242867"/>
            <a:ext cx="0" cy="7402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18" name="直線矢印コネクタ 117"/>
          <p:cNvCxnSpPr/>
          <p:nvPr/>
        </p:nvCxnSpPr>
        <p:spPr bwMode="auto">
          <a:xfrm>
            <a:off x="4016341" y="4242867"/>
            <a:ext cx="0" cy="5384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11" name="直線コネクタ 110"/>
          <p:cNvCxnSpPr/>
          <p:nvPr/>
        </p:nvCxnSpPr>
        <p:spPr bwMode="auto">
          <a:xfrm>
            <a:off x="4582851" y="4681805"/>
            <a:ext cx="17529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直線矢印コネクタ 119"/>
          <p:cNvCxnSpPr/>
          <p:nvPr/>
        </p:nvCxnSpPr>
        <p:spPr bwMode="auto">
          <a:xfrm>
            <a:off x="4579642" y="4242867"/>
            <a:ext cx="0" cy="3828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22" name="直線矢印コネクタ 121"/>
          <p:cNvCxnSpPr/>
          <p:nvPr/>
        </p:nvCxnSpPr>
        <p:spPr bwMode="auto">
          <a:xfrm>
            <a:off x="5178739" y="4242867"/>
            <a:ext cx="0" cy="3828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23" name="直線矢印コネクタ 122"/>
          <p:cNvCxnSpPr/>
          <p:nvPr/>
        </p:nvCxnSpPr>
        <p:spPr bwMode="auto">
          <a:xfrm>
            <a:off x="5739935" y="4242867"/>
            <a:ext cx="0" cy="3828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25" name="直線矢印コネクタ 124"/>
          <p:cNvCxnSpPr/>
          <p:nvPr/>
        </p:nvCxnSpPr>
        <p:spPr bwMode="auto">
          <a:xfrm>
            <a:off x="6332157" y="4242867"/>
            <a:ext cx="0" cy="3828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26" name="直線矢印コネクタ 125"/>
          <p:cNvCxnSpPr/>
          <p:nvPr/>
        </p:nvCxnSpPr>
        <p:spPr bwMode="auto">
          <a:xfrm>
            <a:off x="6894536" y="4242867"/>
            <a:ext cx="0" cy="5384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27" name="直線矢印コネクタ 126"/>
          <p:cNvCxnSpPr/>
          <p:nvPr/>
        </p:nvCxnSpPr>
        <p:spPr bwMode="auto">
          <a:xfrm>
            <a:off x="7530212" y="4242867"/>
            <a:ext cx="0" cy="7402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29" name="円/楕円 128"/>
          <p:cNvSpPr/>
          <p:nvPr/>
        </p:nvSpPr>
        <p:spPr bwMode="auto">
          <a:xfrm>
            <a:off x="3392027" y="5038862"/>
            <a:ext cx="77393" cy="82153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1" name="円/楕円 130"/>
          <p:cNvSpPr/>
          <p:nvPr/>
        </p:nvSpPr>
        <p:spPr bwMode="auto">
          <a:xfrm>
            <a:off x="3987914" y="4839966"/>
            <a:ext cx="77393" cy="82153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2" name="円/楕円 131"/>
          <p:cNvSpPr/>
          <p:nvPr/>
        </p:nvSpPr>
        <p:spPr bwMode="auto">
          <a:xfrm>
            <a:off x="4540945" y="4641998"/>
            <a:ext cx="77393" cy="82153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3" name="円/楕円 132"/>
          <p:cNvSpPr/>
          <p:nvPr/>
        </p:nvSpPr>
        <p:spPr bwMode="auto">
          <a:xfrm>
            <a:off x="5140042" y="4641998"/>
            <a:ext cx="77393" cy="82153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5" name="円/楕円 134"/>
          <p:cNvSpPr/>
          <p:nvPr/>
        </p:nvSpPr>
        <p:spPr bwMode="auto">
          <a:xfrm>
            <a:off x="5701238" y="4641998"/>
            <a:ext cx="77393" cy="82153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6" name="円/楕円 135"/>
          <p:cNvSpPr/>
          <p:nvPr/>
        </p:nvSpPr>
        <p:spPr bwMode="auto">
          <a:xfrm>
            <a:off x="6293460" y="4641998"/>
            <a:ext cx="77393" cy="82153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7" name="円/楕円 136"/>
          <p:cNvSpPr/>
          <p:nvPr/>
        </p:nvSpPr>
        <p:spPr bwMode="auto">
          <a:xfrm>
            <a:off x="6846002" y="4841821"/>
            <a:ext cx="77393" cy="82153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8" name="円/楕円 137"/>
          <p:cNvSpPr/>
          <p:nvPr/>
        </p:nvSpPr>
        <p:spPr bwMode="auto">
          <a:xfrm>
            <a:off x="7491801" y="5044107"/>
            <a:ext cx="77393" cy="82153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7863054" y="3848840"/>
            <a:ext cx="729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time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7863054" y="5137720"/>
            <a:ext cx="729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time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7526034" y="2834047"/>
            <a:ext cx="729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time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3103710" y="1830015"/>
            <a:ext cx="95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power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066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smtClean="0"/>
              <a:t>Peng Shao, NEC Communication Systems, Ltd.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Frame </a:t>
            </a:r>
            <a:r>
              <a:rPr lang="en-US" altLang="ja-JP" dirty="0"/>
              <a:t>Collision in </a:t>
            </a:r>
            <a:r>
              <a:rPr lang="en-US" altLang="ja-JP" dirty="0" smtClean="0"/>
              <a:t>11ax </a:t>
            </a:r>
            <a:r>
              <a:rPr lang="en-US" altLang="ja-JP" dirty="0"/>
              <a:t>scenarios is a severe problem</a:t>
            </a:r>
            <a:r>
              <a:rPr lang="en-US" altLang="ja-JP" dirty="0" smtClean="0"/>
              <a:t>, which </a:t>
            </a:r>
            <a:r>
              <a:rPr lang="en-US" altLang="ja-JP" dirty="0" smtClean="0">
                <a:solidFill>
                  <a:schemeClr val="tx1"/>
                </a:solidFill>
              </a:rPr>
              <a:t>is </a:t>
            </a:r>
            <a:r>
              <a:rPr lang="en-US" altLang="ja-JP" dirty="0" smtClean="0"/>
              <a:t>an </a:t>
            </a:r>
            <a:r>
              <a:rPr lang="en-US" altLang="ja-JP" dirty="0"/>
              <a:t>obstacle to realizing the goals of 11ax</a:t>
            </a:r>
            <a:r>
              <a:rPr lang="en-US" altLang="ja-JP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ja-JP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In </a:t>
            </a:r>
            <a:r>
              <a:rPr lang="en-US" altLang="ja-JP" dirty="0"/>
              <a:t>this contribution, </a:t>
            </a:r>
            <a:r>
              <a:rPr lang="en-US" altLang="ja-JP" dirty="0">
                <a:solidFill>
                  <a:schemeClr val="tx1"/>
                </a:solidFill>
              </a:rPr>
              <a:t>we </a:t>
            </a:r>
            <a:r>
              <a:rPr lang="en-US" altLang="ja-JP" dirty="0" smtClean="0">
                <a:solidFill>
                  <a:schemeClr val="tx1"/>
                </a:solidFill>
              </a:rPr>
              <a:t>propose that supporting the use of  </a:t>
            </a:r>
            <a:r>
              <a:rPr lang="en-US" altLang="ja-JP" dirty="0">
                <a:solidFill>
                  <a:schemeClr val="tx1"/>
                </a:solidFill>
              </a:rPr>
              <a:t>Frame Collision Detection(FCD) </a:t>
            </a:r>
            <a:r>
              <a:rPr lang="en-US" altLang="ja-JP" dirty="0" smtClean="0">
                <a:solidFill>
                  <a:schemeClr val="tx1"/>
                </a:solidFill>
              </a:rPr>
              <a:t>information will be useful for reducing collisions by management and control in 11ax. </a:t>
            </a:r>
            <a:endParaRPr lang="ja-JP" altLang="ja-JP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Background 1/2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In </a:t>
            </a:r>
            <a:r>
              <a:rPr lang="en-US" altLang="ja-JP" dirty="0"/>
              <a:t>high density environment of 11ax scenarios, </a:t>
            </a:r>
            <a:r>
              <a:rPr lang="en-US" altLang="ja-JP" dirty="0" smtClean="0"/>
              <a:t>there </a:t>
            </a:r>
            <a:r>
              <a:rPr lang="en-US" altLang="ja-JP" dirty="0"/>
              <a:t>are many Frame </a:t>
            </a:r>
            <a:r>
              <a:rPr lang="en-US" altLang="ja-JP" dirty="0" smtClean="0"/>
              <a:t>Collisions [</a:t>
            </a:r>
            <a:r>
              <a:rPr lang="en-US" altLang="ja-JP" dirty="0"/>
              <a:t>1</a:t>
            </a:r>
            <a:r>
              <a:rPr lang="en-US" altLang="ja-JP" dirty="0" smtClean="0"/>
              <a:t>][2].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Frame Collision</a:t>
            </a:r>
            <a:r>
              <a:rPr lang="ja-JP" altLang="en-US" dirty="0"/>
              <a:t> </a:t>
            </a:r>
            <a:r>
              <a:rPr lang="en-US" altLang="ja-JP" dirty="0" smtClean="0"/>
              <a:t>is defined that frame</a:t>
            </a:r>
            <a:r>
              <a:rPr lang="ja-JP" altLang="en-US" dirty="0" smtClean="0"/>
              <a:t> </a:t>
            </a:r>
            <a:r>
              <a:rPr lang="en-US" altLang="ja-JP" dirty="0" smtClean="0"/>
              <a:t>signal is interfered </a:t>
            </a:r>
            <a:r>
              <a:rPr lang="en-US" altLang="ja-JP" dirty="0"/>
              <a:t>with by </a:t>
            </a:r>
            <a:r>
              <a:rPr lang="en-US" altLang="ja-JP" dirty="0">
                <a:solidFill>
                  <a:schemeClr val="tx1"/>
                </a:solidFill>
              </a:rPr>
              <a:t>another </a:t>
            </a:r>
            <a:r>
              <a:rPr lang="en-US" altLang="ja-JP" dirty="0" smtClean="0">
                <a:solidFill>
                  <a:schemeClr val="tx1"/>
                </a:solidFill>
              </a:rPr>
              <a:t>frame signal</a:t>
            </a:r>
            <a:r>
              <a:rPr lang="en-US" altLang="ja-JP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Frame Collision causes performance </a:t>
            </a:r>
            <a:r>
              <a:rPr lang="en-US" altLang="ko-KR" dirty="0" smtClean="0">
                <a:solidFill>
                  <a:schemeClr val="tx1"/>
                </a:solidFill>
              </a:rPr>
              <a:t>degradation[1]</a:t>
            </a:r>
            <a:r>
              <a:rPr lang="en-US" altLang="ja-JP" dirty="0" smtClean="0"/>
              <a:t>[</a:t>
            </a:r>
            <a:r>
              <a:rPr lang="en-US" altLang="ja-JP" dirty="0"/>
              <a:t>2]</a:t>
            </a:r>
            <a:r>
              <a:rPr lang="en-US" altLang="ja-JP" dirty="0" smtClean="0">
                <a:solidFill>
                  <a:schemeClr val="tx1"/>
                </a:solidFill>
              </a:rPr>
              <a:t>.</a:t>
            </a:r>
            <a:endParaRPr lang="en-US" altLang="ja-JP" dirty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chemeClr val="tx1"/>
                </a:solidFill>
              </a:rPr>
              <a:t>Throughput </a:t>
            </a:r>
            <a:r>
              <a:rPr lang="en-US" altLang="ja-JP" dirty="0">
                <a:solidFill>
                  <a:schemeClr val="tx1"/>
                </a:solidFill>
              </a:rPr>
              <a:t>degradation due to retransmission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Power efficiency degradation due to retransmission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Cause </a:t>
            </a:r>
            <a:r>
              <a:rPr lang="en-US" altLang="ja-JP" dirty="0">
                <a:solidFill>
                  <a:schemeClr val="tx1"/>
                </a:solidFill>
              </a:rPr>
              <a:t>of </a:t>
            </a:r>
            <a:r>
              <a:rPr lang="en-US" altLang="ja-JP" dirty="0" smtClean="0">
                <a:solidFill>
                  <a:schemeClr val="tx1"/>
                </a:solidFill>
              </a:rPr>
              <a:t>Frame Collisions</a:t>
            </a:r>
            <a:endParaRPr lang="en-US" altLang="ja-JP" dirty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Hidden-terminal / AP problem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Transmissions start at </a:t>
            </a:r>
            <a:r>
              <a:rPr lang="en-US" altLang="ja-JP" dirty="0">
                <a:solidFill>
                  <a:schemeClr val="tx1"/>
                </a:solidFill>
              </a:rPr>
              <a:t>same </a:t>
            </a:r>
            <a:r>
              <a:rPr lang="en-US" altLang="ja-JP" dirty="0" smtClean="0">
                <a:solidFill>
                  <a:schemeClr val="tx1"/>
                </a:solidFill>
              </a:rPr>
              <a:t>time due to </a:t>
            </a:r>
            <a:r>
              <a:rPr lang="en-US" altLang="ja-JP" dirty="0">
                <a:solidFill>
                  <a:schemeClr val="tx1"/>
                </a:solidFill>
              </a:rPr>
              <a:t>i</a:t>
            </a:r>
            <a:r>
              <a:rPr lang="en-US" altLang="ja-JP" dirty="0" smtClean="0">
                <a:solidFill>
                  <a:schemeClr val="tx1"/>
                </a:solidFill>
              </a:rPr>
              <a:t>dentical </a:t>
            </a:r>
            <a:r>
              <a:rPr lang="en-US" altLang="ja-JP" dirty="0" err="1" smtClean="0">
                <a:solidFill>
                  <a:schemeClr val="tx1"/>
                </a:solidFill>
              </a:rPr>
              <a:t>backoff</a:t>
            </a:r>
            <a:endParaRPr lang="en-US" altLang="ja-JP" dirty="0">
              <a:solidFill>
                <a:schemeClr val="tx1"/>
              </a:solidFill>
            </a:endParaRPr>
          </a:p>
          <a:p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5453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Background 2/2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4936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ja-JP" sz="2400" b="1" dirty="0">
                <a:solidFill>
                  <a:schemeClr val="tx1"/>
                </a:solidFill>
              </a:rPr>
              <a:t>Frame Collision 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Detection (FCD)  </a:t>
            </a:r>
            <a:r>
              <a:rPr lang="en-US" altLang="ja-JP" sz="2400" b="1" dirty="0">
                <a:solidFill>
                  <a:schemeClr val="tx1"/>
                </a:solidFill>
              </a:rPr>
              <a:t>is necessary for reducing  Frame Collisions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ja-JP" sz="2200" dirty="0" smtClean="0">
                <a:solidFill>
                  <a:schemeClr val="tx1"/>
                </a:solidFill>
              </a:rPr>
              <a:t>The optimal counter-measures to avoid loss can be chosen.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ja-JP" dirty="0" smtClean="0"/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ja-JP" sz="2400" b="1" dirty="0" smtClean="0">
                <a:solidFill>
                  <a:schemeClr val="tx1"/>
                </a:solidFill>
              </a:rPr>
              <a:t>Examples of Applications</a:t>
            </a:r>
            <a:r>
              <a:rPr lang="ja-JP" altLang="en-US" sz="2400" b="1" dirty="0" smtClean="0">
                <a:solidFill>
                  <a:schemeClr val="tx1"/>
                </a:solidFill>
              </a:rPr>
              <a:t> 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of</a:t>
            </a:r>
            <a:r>
              <a:rPr lang="ja-JP" altLang="en-US" sz="2400" b="1" dirty="0" smtClean="0">
                <a:solidFill>
                  <a:schemeClr val="tx1"/>
                </a:solidFill>
              </a:rPr>
              <a:t> 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FCD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ja-JP" sz="2000" dirty="0" smtClean="0">
                <a:solidFill>
                  <a:schemeClr val="tx1"/>
                </a:solidFill>
              </a:rPr>
              <a:t>Site Survey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ja-JP" sz="2000" dirty="0" smtClean="0">
                <a:solidFill>
                  <a:schemeClr val="tx1"/>
                </a:solidFill>
              </a:rPr>
              <a:t>Channel </a:t>
            </a:r>
            <a:r>
              <a:rPr lang="en-US" altLang="ja-JP" sz="2000" dirty="0">
                <a:solidFill>
                  <a:schemeClr val="tx1"/>
                </a:solidFill>
              </a:rPr>
              <a:t>Selection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ja-JP" sz="2000" dirty="0" smtClean="0">
                <a:solidFill>
                  <a:schemeClr val="tx1"/>
                </a:solidFill>
              </a:rPr>
              <a:t>Rate Control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ja-JP" sz="2000" dirty="0" smtClean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ja-JP" sz="2400" b="1" dirty="0" smtClean="0">
                <a:solidFill>
                  <a:schemeClr val="tx1"/>
                </a:solidFill>
              </a:rPr>
              <a:t>Necessity of Collision management has been mentioned [3][4]</a:t>
            </a:r>
            <a:endParaRPr lang="en-US" altLang="ja-JP" sz="2400" b="1" dirty="0">
              <a:solidFill>
                <a:schemeClr val="tx1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US" altLang="ja-JP" dirty="0" smtClean="0"/>
              <a:t>Peng Shao, NEC Communication Systems, Ltd.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63688" y="6165304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160704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Introduction of FCD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FCD can be carried out in</a:t>
            </a:r>
            <a:endParaRPr kumimoji="1" lang="en-US" altLang="ja-JP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T</a:t>
            </a:r>
            <a:r>
              <a:rPr kumimoji="1" lang="en-US" altLang="ja-JP" dirty="0" smtClean="0"/>
              <a:t>ransmitter side,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R</a:t>
            </a:r>
            <a:r>
              <a:rPr lang="en-US" altLang="ja-JP" dirty="0" smtClean="0"/>
              <a:t>eceiver side,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S</a:t>
            </a:r>
            <a:r>
              <a:rPr kumimoji="1" lang="en-US" altLang="ja-JP" dirty="0" smtClean="0"/>
              <a:t>olo sensor system.</a:t>
            </a:r>
          </a:p>
          <a:p>
            <a:pPr lvl="1">
              <a:buFont typeface="Arial" panose="020B0604020202020204" pitchFamily="34" charset="0"/>
              <a:buChar char="•"/>
            </a:pPr>
            <a:endParaRPr kumimoji="1" lang="en-US" altLang="ja-JP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Examples of FCD information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Existence or non-existence of collisions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Collision </a:t>
            </a:r>
            <a:r>
              <a:rPr lang="en-US" altLang="ja-JP" b="1" dirty="0" smtClean="0">
                <a:solidFill>
                  <a:schemeClr val="tx1"/>
                </a:solidFill>
              </a:rPr>
              <a:t>TYPE</a:t>
            </a:r>
            <a:r>
              <a:rPr lang="en-US" altLang="ja-JP" dirty="0" smtClean="0">
                <a:solidFill>
                  <a:schemeClr val="tx1"/>
                </a:solidFill>
              </a:rPr>
              <a:t> information (examples shown </a:t>
            </a:r>
            <a:r>
              <a:rPr lang="en-US" altLang="ja-JP" dirty="0">
                <a:solidFill>
                  <a:schemeClr val="tx1"/>
                </a:solidFill>
              </a:rPr>
              <a:t>later) </a:t>
            </a:r>
            <a:r>
              <a:rPr lang="en-US" altLang="ja-JP" dirty="0" smtClean="0">
                <a:solidFill>
                  <a:schemeClr val="tx1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Statistics of collisions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ex. number or percentage of collisions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92080" y="3520320"/>
            <a:ext cx="3649397" cy="830997"/>
          </a:xfrm>
          <a:prstGeom prst="rect">
            <a:avLst/>
          </a:prstGeom>
          <a:noFill/>
          <a:ln w="57150" cmpd="dbl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rgbClr val="FF0000"/>
                </a:solidFill>
              </a:rPr>
              <a:t>Very useful for improving </a:t>
            </a:r>
          </a:p>
          <a:p>
            <a:r>
              <a:rPr kumimoji="1" lang="en-US" altLang="ja-JP" b="1" dirty="0" smtClean="0">
                <a:solidFill>
                  <a:srgbClr val="FF0000"/>
                </a:solidFill>
              </a:rPr>
              <a:t>network performance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48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439688"/>
          </a:xfrm>
        </p:spPr>
        <p:txBody>
          <a:bodyPr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Incorrect control (unknown cause of loss):</a:t>
            </a:r>
          </a:p>
          <a:p>
            <a:r>
              <a:rPr lang="en-US" altLang="ja-JP" dirty="0" smtClean="0">
                <a:solidFill>
                  <a:schemeClr val="tx1"/>
                </a:solidFill>
              </a:rPr>
              <a:t>  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>
                <a:solidFill>
                  <a:schemeClr val="tx1"/>
                </a:solidFill>
              </a:rPr>
              <a:t>September 2014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US" altLang="ja-JP" smtClean="0">
                <a:solidFill>
                  <a:schemeClr val="tx1"/>
                </a:solidFill>
              </a:rPr>
              <a:t>Peng Shao, NEC Communication Systems, Ltd.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Slide </a:t>
            </a:r>
            <a:fld id="{D09C756B-EB39-4236-ADBB-73052B179AE4}" type="slidenum">
              <a:rPr lang="en-GB" smtClean="0">
                <a:solidFill>
                  <a:schemeClr val="tx1"/>
                </a:solidFill>
              </a:rPr>
              <a:pPr/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13567" y="685800"/>
            <a:ext cx="8722929" cy="1065213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Collision Control (1)</a:t>
            </a:r>
            <a:r>
              <a:rPr kumimoji="1" lang="en-US" altLang="ja-JP" dirty="0" smtClean="0">
                <a:solidFill>
                  <a:schemeClr val="tx1"/>
                </a:solidFill>
              </a:rPr>
              <a:t/>
            </a:r>
            <a:br>
              <a:rPr kumimoji="1" lang="en-US" altLang="ja-JP" dirty="0" smtClean="0">
                <a:solidFill>
                  <a:schemeClr val="tx1"/>
                </a:solidFill>
              </a:rPr>
            </a:br>
            <a:r>
              <a:rPr lang="en-US" altLang="ja-JP" sz="2800" dirty="0" smtClean="0">
                <a:solidFill>
                  <a:schemeClr val="tx1"/>
                </a:solidFill>
              </a:rPr>
              <a:t>Example of control using collision existence information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9" name="右矢印 8"/>
          <p:cNvSpPr/>
          <p:nvPr/>
        </p:nvSpPr>
        <p:spPr bwMode="auto">
          <a:xfrm>
            <a:off x="2610605" y="2834777"/>
            <a:ext cx="648072" cy="48463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6745" y="2834777"/>
            <a:ext cx="2611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No ACK received 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15782" y="2661595"/>
            <a:ext cx="22765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Decrease 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transmission rate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129478" y="2661595"/>
            <a:ext cx="30011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Leads to increased 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probability of collision</a:t>
            </a:r>
          </a:p>
        </p:txBody>
      </p:sp>
      <p:sp>
        <p:nvSpPr>
          <p:cNvPr id="14" name="コンテンツ プレースホルダー 2"/>
          <p:cNvSpPr txBox="1">
            <a:spLocks/>
          </p:cNvSpPr>
          <p:nvPr/>
        </p:nvSpPr>
        <p:spPr bwMode="auto">
          <a:xfrm>
            <a:off x="685800" y="3861048"/>
            <a:ext cx="7770813" cy="439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ja-JP" dirty="0" smtClean="0">
                <a:solidFill>
                  <a:schemeClr val="tx1"/>
                </a:solidFill>
              </a:rPr>
              <a:t>Optimal control (loss cause known to be collision):</a:t>
            </a:r>
          </a:p>
          <a:p>
            <a:r>
              <a:rPr lang="en-US" altLang="ja-JP" dirty="0" smtClean="0">
                <a:solidFill>
                  <a:schemeClr val="tx1"/>
                </a:solidFill>
              </a:rPr>
              <a:t>  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537" y="4801264"/>
            <a:ext cx="26693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No ACK received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+ collision detected </a:t>
            </a:r>
          </a:p>
        </p:txBody>
      </p:sp>
      <p:sp>
        <p:nvSpPr>
          <p:cNvPr id="16" name="右矢印 15"/>
          <p:cNvSpPr/>
          <p:nvPr/>
        </p:nvSpPr>
        <p:spPr bwMode="auto">
          <a:xfrm>
            <a:off x="2610605" y="4908779"/>
            <a:ext cx="648072" cy="48463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258677" y="4837943"/>
            <a:ext cx="22765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Increase 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transmission rate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156175" y="4833131"/>
            <a:ext cx="29744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Leads to decreased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probability of collision</a:t>
            </a:r>
          </a:p>
        </p:txBody>
      </p:sp>
      <p:sp>
        <p:nvSpPr>
          <p:cNvPr id="20" name="右矢印 19"/>
          <p:cNvSpPr/>
          <p:nvPr/>
        </p:nvSpPr>
        <p:spPr bwMode="auto">
          <a:xfrm>
            <a:off x="5462593" y="2752234"/>
            <a:ext cx="648072" cy="48463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右矢印 20"/>
          <p:cNvSpPr/>
          <p:nvPr/>
        </p:nvSpPr>
        <p:spPr bwMode="auto">
          <a:xfrm>
            <a:off x="5436096" y="4944758"/>
            <a:ext cx="648072" cy="48463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364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85351" y="2013744"/>
            <a:ext cx="6923153" cy="271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9619" y="476672"/>
            <a:ext cx="7770813" cy="1065213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Example of classification of Collision Type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33" name="角丸四角形吹き出し 32"/>
          <p:cNvSpPr/>
          <p:nvPr/>
        </p:nvSpPr>
        <p:spPr bwMode="auto">
          <a:xfrm rot="10800000" flipH="1">
            <a:off x="2987824" y="1894770"/>
            <a:ext cx="2015614" cy="2974390"/>
          </a:xfrm>
          <a:prstGeom prst="wedgeRoundRectCallout">
            <a:avLst>
              <a:gd name="adj1" fmla="val -45562"/>
              <a:gd name="adj2" fmla="val -67732"/>
              <a:gd name="adj3" fmla="val 16667"/>
            </a:avLst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角丸四角形吹き出し 40"/>
          <p:cNvSpPr/>
          <p:nvPr/>
        </p:nvSpPr>
        <p:spPr bwMode="auto">
          <a:xfrm rot="10800000">
            <a:off x="5006294" y="1894769"/>
            <a:ext cx="2085982" cy="2974391"/>
          </a:xfrm>
          <a:prstGeom prst="wedgeRoundRectCallout">
            <a:avLst>
              <a:gd name="adj1" fmla="val -3039"/>
              <a:gd name="adj2" fmla="val -66295"/>
              <a:gd name="adj3" fmla="val 16667"/>
            </a:avLst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角丸四角形吹き出し 41"/>
          <p:cNvSpPr/>
          <p:nvPr/>
        </p:nvSpPr>
        <p:spPr bwMode="auto">
          <a:xfrm rot="10800000">
            <a:off x="7092276" y="1846403"/>
            <a:ext cx="2016225" cy="3022758"/>
          </a:xfrm>
          <a:prstGeom prst="wedgeRoundRectCallout">
            <a:avLst>
              <a:gd name="adj1" fmla="val -12549"/>
              <a:gd name="adj2" fmla="val -66135"/>
              <a:gd name="adj3" fmla="val 16667"/>
            </a:avLst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0" name="直線矢印コネクタ 19"/>
          <p:cNvCxnSpPr/>
          <p:nvPr/>
        </p:nvCxnSpPr>
        <p:spPr bwMode="auto">
          <a:xfrm flipV="1">
            <a:off x="882941" y="3449177"/>
            <a:ext cx="0" cy="4320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50" name="テキスト ボックス 49"/>
          <p:cNvSpPr txBox="1"/>
          <p:nvPr/>
        </p:nvSpPr>
        <p:spPr>
          <a:xfrm>
            <a:off x="754701" y="3921752"/>
            <a:ext cx="23083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Sa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0926" y="2335939"/>
            <a:ext cx="1055426" cy="1095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3" name="直線矢印コネクタ 52"/>
          <p:cNvCxnSpPr>
            <a:stCxn id="54" idx="0"/>
          </p:cNvCxnSpPr>
          <p:nvPr/>
        </p:nvCxnSpPr>
        <p:spPr bwMode="auto">
          <a:xfrm flipV="1">
            <a:off x="588653" y="3450535"/>
            <a:ext cx="28880" cy="8384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54" name="テキスト ボックス 53"/>
          <p:cNvSpPr txBox="1"/>
          <p:nvPr/>
        </p:nvSpPr>
        <p:spPr>
          <a:xfrm>
            <a:off x="466825" y="4289029"/>
            <a:ext cx="24365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Sb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60" name="直線矢印コネクタ 59"/>
          <p:cNvCxnSpPr/>
          <p:nvPr/>
        </p:nvCxnSpPr>
        <p:spPr bwMode="auto">
          <a:xfrm flipV="1">
            <a:off x="1417213" y="3449176"/>
            <a:ext cx="0" cy="4320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61" name="テキスト ボックス 60"/>
          <p:cNvSpPr txBox="1"/>
          <p:nvPr/>
        </p:nvSpPr>
        <p:spPr>
          <a:xfrm>
            <a:off x="1288973" y="3921751"/>
            <a:ext cx="24365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800" dirty="0" err="1" smtClean="0">
                <a:solidFill>
                  <a:schemeClr val="tx1"/>
                </a:solidFill>
              </a:rPr>
              <a:t>Ea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62" name="直線矢印コネクタ 61"/>
          <p:cNvCxnSpPr/>
          <p:nvPr/>
        </p:nvCxnSpPr>
        <p:spPr bwMode="auto">
          <a:xfrm flipV="1">
            <a:off x="1626351" y="3466515"/>
            <a:ext cx="15254" cy="8384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63" name="テキスト ボックス 62"/>
          <p:cNvSpPr txBox="1"/>
          <p:nvPr/>
        </p:nvSpPr>
        <p:spPr>
          <a:xfrm>
            <a:off x="1516114" y="4340998"/>
            <a:ext cx="25648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800" dirty="0" err="1" smtClean="0">
                <a:solidFill>
                  <a:schemeClr val="tx1"/>
                </a:solidFill>
              </a:rPr>
              <a:t>Eb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64" name="直線矢印コネクタ 63"/>
          <p:cNvCxnSpPr/>
          <p:nvPr/>
        </p:nvCxnSpPr>
        <p:spPr bwMode="auto">
          <a:xfrm flipV="1">
            <a:off x="557882" y="3417344"/>
            <a:ext cx="1349103" cy="1449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直線矢印コネクタ 66"/>
          <p:cNvCxnSpPr/>
          <p:nvPr/>
        </p:nvCxnSpPr>
        <p:spPr bwMode="auto">
          <a:xfrm flipH="1" flipV="1">
            <a:off x="557882" y="1994031"/>
            <a:ext cx="13044" cy="1423318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1" name="テキスト ボックス 70"/>
          <p:cNvSpPr txBox="1"/>
          <p:nvPr/>
        </p:nvSpPr>
        <p:spPr>
          <a:xfrm>
            <a:off x="1906985" y="3182201"/>
            <a:ext cx="641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t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76933" y="1617771"/>
            <a:ext cx="93386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Power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74" name="直線矢印コネクタ 73"/>
          <p:cNvCxnSpPr>
            <a:stCxn id="75" idx="3"/>
          </p:cNvCxnSpPr>
          <p:nvPr/>
        </p:nvCxnSpPr>
        <p:spPr bwMode="auto">
          <a:xfrm>
            <a:off x="377384" y="2332334"/>
            <a:ext cx="408941" cy="153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75" name="テキスト ボックス 74"/>
          <p:cNvSpPr txBox="1"/>
          <p:nvPr/>
        </p:nvSpPr>
        <p:spPr>
          <a:xfrm>
            <a:off x="146552" y="2193834"/>
            <a:ext cx="23083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Pa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84" name="直線矢印コネクタ 83"/>
          <p:cNvCxnSpPr>
            <a:stCxn id="85" idx="3"/>
            <a:endCxn id="4103" idx="1"/>
          </p:cNvCxnSpPr>
          <p:nvPr/>
        </p:nvCxnSpPr>
        <p:spPr bwMode="auto">
          <a:xfrm flipV="1">
            <a:off x="365479" y="2883888"/>
            <a:ext cx="205447" cy="47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85" name="テキスト ボックス 84"/>
          <p:cNvSpPr txBox="1"/>
          <p:nvPr/>
        </p:nvSpPr>
        <p:spPr>
          <a:xfrm>
            <a:off x="121823" y="2750153"/>
            <a:ext cx="24365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800" dirty="0" err="1" smtClean="0">
                <a:solidFill>
                  <a:schemeClr val="tx1"/>
                </a:solidFill>
              </a:rPr>
              <a:t>Pb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827584" y="5198445"/>
            <a:ext cx="2528256" cy="1015663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Type 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I</a:t>
            </a:r>
            <a:endParaRPr kumimoji="1" lang="ja-JP" altLang="en-US" sz="2000" dirty="0" smtClean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transmitter of frame B </a:t>
            </a:r>
          </a:p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cannot sense frame A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642693" y="5175526"/>
            <a:ext cx="2721490" cy="1015663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Type II: </a:t>
            </a:r>
          </a:p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transmitters of A and B  choose same </a:t>
            </a:r>
            <a:r>
              <a:rPr kumimoji="1" lang="en-US" altLang="ja-JP" sz="2000" dirty="0" err="1" smtClean="0">
                <a:solidFill>
                  <a:schemeClr val="tx1"/>
                </a:solidFill>
              </a:rPr>
              <a:t>backoff</a:t>
            </a:r>
            <a:endParaRPr kumimoji="1" lang="en-US" altLang="ja-JP" sz="2000" dirty="0" smtClean="0">
              <a:solidFill>
                <a:schemeClr val="tx1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604546" y="5198445"/>
            <a:ext cx="2514343" cy="10156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Type III</a:t>
            </a:r>
            <a:endParaRPr kumimoji="1" lang="ja-JP" altLang="en-US" sz="2000" dirty="0" smtClean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transmitter of frame A </a:t>
            </a:r>
          </a:p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cannot sense frame B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425380" y="1395777"/>
            <a:ext cx="244827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: Frame B(interference)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698142" y="1420794"/>
            <a:ext cx="102457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: Frame A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44780" y="1340768"/>
            <a:ext cx="37147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630" y="1340768"/>
            <a:ext cx="37147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6770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836712"/>
            <a:ext cx="9036496" cy="1065213"/>
          </a:xfrm>
        </p:spPr>
        <p:txBody>
          <a:bodyPr lIns="0" rIns="0"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Collision Control (</a:t>
            </a:r>
            <a:r>
              <a:rPr lang="en-US" altLang="ja-JP" dirty="0">
                <a:solidFill>
                  <a:schemeClr val="tx1"/>
                </a:solidFill>
              </a:rPr>
              <a:t>2</a:t>
            </a:r>
            <a:r>
              <a:rPr lang="en-US" altLang="ja-JP" dirty="0" smtClean="0">
                <a:solidFill>
                  <a:schemeClr val="tx1"/>
                </a:solidFill>
              </a:rPr>
              <a:t>)</a:t>
            </a:r>
            <a:r>
              <a:rPr lang="en-US" altLang="ja-JP" dirty="0">
                <a:solidFill>
                  <a:schemeClr val="tx1"/>
                </a:solidFill>
              </a:rPr>
              <a:t/>
            </a:r>
            <a:br>
              <a:rPr lang="en-US" altLang="ja-JP" dirty="0">
                <a:solidFill>
                  <a:schemeClr val="tx1"/>
                </a:solidFill>
              </a:rPr>
            </a:br>
            <a:r>
              <a:rPr lang="en-US" altLang="ja-JP" dirty="0">
                <a:solidFill>
                  <a:schemeClr val="tx1"/>
                </a:solidFill>
              </a:rPr>
              <a:t>Example of </a:t>
            </a:r>
            <a:r>
              <a:rPr lang="en-US" altLang="ja-JP" dirty="0" smtClean="0">
                <a:solidFill>
                  <a:schemeClr val="tx1"/>
                </a:solidFill>
              </a:rPr>
              <a:t>control using collision type information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graphicFrame>
        <p:nvGraphicFramePr>
          <p:cNvPr id="10" name="コンテンツ プレースホルダー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54044538"/>
              </p:ext>
            </p:extLst>
          </p:nvPr>
        </p:nvGraphicFramePr>
        <p:xfrm>
          <a:off x="401587" y="2276872"/>
          <a:ext cx="8274869" cy="3492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7886"/>
                <a:gridCol w="3096344"/>
                <a:gridCol w="2990639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Example</a:t>
                      </a:r>
                      <a:r>
                        <a:rPr kumimoji="1" lang="en-US" altLang="ja-JP" baseline="0" dirty="0" smtClean="0"/>
                        <a:t> of collision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Collision type</a:t>
                      </a:r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Collision control by transmitter of frame</a:t>
                      </a:r>
                      <a:r>
                        <a:rPr kumimoji="1" lang="en-US" altLang="ja-JP" baseline="0" dirty="0" smtClean="0">
                          <a:solidFill>
                            <a:schemeClr val="bg1"/>
                          </a:solidFill>
                        </a:rPr>
                        <a:t> A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92024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Type I:</a:t>
                      </a:r>
                      <a:r>
                        <a:rPr kumimoji="1" lang="en-US" altLang="ja-JP" sz="2000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transmitter of frame B cannot sense frame A</a:t>
                      </a:r>
                    </a:p>
                  </a:txBody>
                  <a:tcPr marL="0" marR="0" marT="36000" marB="36000" anchor="ctr" anchorCtr="1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ja-JP" sz="2000" dirty="0" smtClean="0">
                          <a:solidFill>
                            <a:schemeClr val="tx1"/>
                          </a:solidFill>
                        </a:rPr>
                        <a:t>Increase transmission power </a:t>
                      </a:r>
                    </a:p>
                  </a:txBody>
                  <a:tcPr marL="0" marR="0" marT="36000" marB="36000" anchor="ctr" anchorCtr="1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92388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Type II: transmitters of  A and B  choose same </a:t>
                      </a:r>
                      <a:r>
                        <a:rPr kumimoji="1" lang="en-US" altLang="ja-JP" sz="2000" dirty="0" err="1" smtClean="0">
                          <a:solidFill>
                            <a:schemeClr val="tx1"/>
                          </a:solidFill>
                        </a:rPr>
                        <a:t>backoff</a:t>
                      </a:r>
                      <a:endParaRPr kumimoji="1" lang="en-US" altLang="ja-JP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0" marR="0" marT="36000" marB="36000" anchor="ctr" anchorCtr="1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 smtClean="0">
                          <a:solidFill>
                            <a:schemeClr val="tx1"/>
                          </a:solidFill>
                        </a:rPr>
                        <a:t>Increase</a:t>
                      </a:r>
                      <a:r>
                        <a:rPr lang="en-US" altLang="ja-JP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ja-JP" sz="2000" dirty="0" err="1" smtClean="0">
                          <a:solidFill>
                            <a:schemeClr val="tx1"/>
                          </a:solidFill>
                        </a:rPr>
                        <a:t>CWmin</a:t>
                      </a:r>
                      <a:endParaRPr lang="ja-JP" altLang="en-US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0" marR="0" marT="36000" marB="36000" anchor="ctr" anchorCtr="1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008112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Type III:</a:t>
                      </a:r>
                      <a:r>
                        <a:rPr kumimoji="1" lang="en-US" altLang="ja-JP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transmitter of frame A cannot sense frame B</a:t>
                      </a:r>
                    </a:p>
                  </a:txBody>
                  <a:tcPr marL="0" marR="0" marT="36000" marB="36000" anchor="ctr" anchorCtr="1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 smtClean="0">
                          <a:solidFill>
                            <a:schemeClr val="tx1"/>
                          </a:solidFill>
                        </a:rPr>
                        <a:t>Decrease CCA level</a:t>
                      </a:r>
                    </a:p>
                  </a:txBody>
                  <a:tcPr marL="0" marR="0" marT="36000" marB="36000" anchor="ctr" anchorCtr="1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9" name="テキスト ボックス 38"/>
          <p:cNvSpPr txBox="1"/>
          <p:nvPr/>
        </p:nvSpPr>
        <p:spPr>
          <a:xfrm>
            <a:off x="2470198" y="5908685"/>
            <a:ext cx="244827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: Frame B(interference)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 bwMode="auto">
          <a:xfrm>
            <a:off x="1211808" y="3006748"/>
            <a:ext cx="448093" cy="726598"/>
          </a:xfrm>
          <a:prstGeom prst="rect">
            <a:avLst/>
          </a:prstGeom>
          <a:solidFill>
            <a:schemeClr val="accent2">
              <a:alpha val="59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1435854" y="3370047"/>
            <a:ext cx="704146" cy="363299"/>
          </a:xfrm>
          <a:prstGeom prst="rect">
            <a:avLst/>
          </a:prstGeom>
          <a:solidFill>
            <a:srgbClr val="FF7C80">
              <a:alpha val="71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正方形/長方形 42"/>
          <p:cNvSpPr/>
          <p:nvPr/>
        </p:nvSpPr>
        <p:spPr bwMode="auto">
          <a:xfrm>
            <a:off x="1484945" y="4952771"/>
            <a:ext cx="448093" cy="726598"/>
          </a:xfrm>
          <a:prstGeom prst="rect">
            <a:avLst/>
          </a:prstGeom>
          <a:solidFill>
            <a:schemeClr val="accent2">
              <a:alpha val="59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正方形/長方形 43"/>
          <p:cNvSpPr/>
          <p:nvPr/>
        </p:nvSpPr>
        <p:spPr bwMode="auto">
          <a:xfrm>
            <a:off x="1255042" y="5316070"/>
            <a:ext cx="806022" cy="363299"/>
          </a:xfrm>
          <a:prstGeom prst="rect">
            <a:avLst/>
          </a:prstGeom>
          <a:solidFill>
            <a:srgbClr val="FF7C80">
              <a:alpha val="71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正方形/長方形 45"/>
          <p:cNvSpPr/>
          <p:nvPr/>
        </p:nvSpPr>
        <p:spPr bwMode="auto">
          <a:xfrm>
            <a:off x="1255042" y="3992494"/>
            <a:ext cx="448093" cy="726598"/>
          </a:xfrm>
          <a:prstGeom prst="rect">
            <a:avLst/>
          </a:prstGeom>
          <a:solidFill>
            <a:schemeClr val="accent2">
              <a:alpha val="59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1259438" y="4355793"/>
            <a:ext cx="704146" cy="363299"/>
          </a:xfrm>
          <a:prstGeom prst="rect">
            <a:avLst/>
          </a:prstGeom>
          <a:solidFill>
            <a:srgbClr val="FF7C80">
              <a:alpha val="71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正方形/長方形 48"/>
          <p:cNvSpPr/>
          <p:nvPr/>
        </p:nvSpPr>
        <p:spPr bwMode="auto">
          <a:xfrm>
            <a:off x="653367" y="5985042"/>
            <a:ext cx="224046" cy="181649"/>
          </a:xfrm>
          <a:prstGeom prst="rect">
            <a:avLst/>
          </a:prstGeom>
          <a:solidFill>
            <a:schemeClr val="accent2">
              <a:alpha val="59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正方形/長方形 49"/>
          <p:cNvSpPr/>
          <p:nvPr/>
        </p:nvSpPr>
        <p:spPr bwMode="auto">
          <a:xfrm>
            <a:off x="2179608" y="5985042"/>
            <a:ext cx="216024" cy="181649"/>
          </a:xfrm>
          <a:prstGeom prst="rect">
            <a:avLst/>
          </a:prstGeom>
          <a:solidFill>
            <a:srgbClr val="FF7C80">
              <a:alpha val="71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939008" y="5908685"/>
            <a:ext cx="102457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: Frame A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2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53" name="スライド番号プレースホルダー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2946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US" altLang="ja-JP" smtClean="0"/>
              <a:t>Peng Shao, NEC Communication Systems, Ltd.</a:t>
            </a:r>
            <a:endParaRPr lang="en-US" altLang="ja-JP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346811" y="1313692"/>
            <a:ext cx="8446786" cy="432047"/>
          </a:xfrm>
        </p:spPr>
        <p:txBody>
          <a:bodyPr lIns="0" tIns="0" rIns="0" bIns="0"/>
          <a:lstStyle/>
          <a:p>
            <a:pPr algn="l"/>
            <a:r>
              <a:rPr lang="en-US" altLang="ja-JP" sz="2400" b="0" dirty="0" smtClean="0">
                <a:solidFill>
                  <a:schemeClr val="tx1"/>
                </a:solidFill>
              </a:rPr>
              <a:t>1.</a:t>
            </a:r>
            <a:r>
              <a:rPr lang="en-US" altLang="ja-JP" sz="2400" b="0" dirty="0">
                <a:solidFill>
                  <a:schemeClr val="tx1"/>
                </a:solidFill>
              </a:rPr>
              <a:t> use power time series information from additional circuits on WLAN card or additional power signal sensor[7</a:t>
            </a:r>
            <a:r>
              <a:rPr lang="en-US" altLang="ja-JP" sz="2400" b="0" dirty="0" smtClean="0">
                <a:solidFill>
                  <a:schemeClr val="tx1"/>
                </a:solidFill>
              </a:rPr>
              <a:t>]</a:t>
            </a:r>
            <a:endParaRPr kumimoji="1" lang="ja-JP" altLang="en-US" sz="2400" b="0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87246" y="1879521"/>
            <a:ext cx="61398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(a) Evaluate the signals before start and after end of frame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044667" y="2199205"/>
            <a:ext cx="20505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frame collision pattern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2645250" y="3345154"/>
            <a:ext cx="449978" cy="25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08" tIns="45704" rIns="91408" bIns="45704">
            <a:spAutoFit/>
          </a:bodyPr>
          <a:lstStyle/>
          <a:p>
            <a:r>
              <a:rPr lang="ja-JP" altLang="en-US" sz="1600" dirty="0" smtClean="0">
                <a:latin typeface="+mn-ea"/>
                <a:ea typeface="+mn-ea"/>
              </a:rPr>
              <a:t>時間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142660" y="2871450"/>
            <a:ext cx="1063479" cy="3026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interference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553991" y="2775103"/>
            <a:ext cx="941351" cy="696168"/>
          </a:xfrm>
          <a:prstGeom prst="rect">
            <a:avLst/>
          </a:prstGeom>
          <a:solidFill>
            <a:schemeClr val="accent2">
              <a:alpha val="50000"/>
            </a:schemeClr>
          </a:solidFill>
          <a:ln w="25400" cap="flat" cmpd="sng" algn="ctr">
            <a:solidFill>
              <a:srgbClr val="1414A0"/>
            </a:solidFill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1600" kern="0">
              <a:solidFill>
                <a:srgbClr val="000000"/>
              </a:solidFill>
              <a:latin typeface="+mn-ea"/>
              <a:ea typeface="+mn-ea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 flipV="1">
            <a:off x="1122406" y="2688698"/>
            <a:ext cx="0" cy="766063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1115660" y="3471271"/>
            <a:ext cx="2074997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 bwMode="auto">
          <a:xfrm flipH="1">
            <a:off x="2870238" y="3095503"/>
            <a:ext cx="320419" cy="2496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0" name="テキスト ボックス 19"/>
          <p:cNvSpPr txBox="1"/>
          <p:nvPr/>
        </p:nvSpPr>
        <p:spPr>
          <a:xfrm>
            <a:off x="5360096" y="2261281"/>
            <a:ext cx="13564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sensed signals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4952946" y="2187492"/>
            <a:ext cx="3804591" cy="1518715"/>
            <a:chOff x="4016494" y="4156696"/>
            <a:chExt cx="3437502" cy="1372180"/>
          </a:xfrm>
        </p:grpSpPr>
        <p:cxnSp>
          <p:nvCxnSpPr>
            <p:cNvPr id="22" name="直線コネクタ 21"/>
            <p:cNvCxnSpPr/>
            <p:nvPr/>
          </p:nvCxnSpPr>
          <p:spPr>
            <a:xfrm>
              <a:off x="4016494" y="5048547"/>
              <a:ext cx="2310831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 flipV="1">
              <a:off x="4030176" y="4398290"/>
              <a:ext cx="0" cy="665815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Line 100"/>
            <p:cNvSpPr>
              <a:spLocks noChangeShapeType="1"/>
            </p:cNvSpPr>
            <p:nvPr/>
          </p:nvSpPr>
          <p:spPr bwMode="auto">
            <a:xfrm flipV="1">
              <a:off x="4153604" y="5003881"/>
              <a:ext cx="0" cy="391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25" name="Line 105"/>
            <p:cNvSpPr>
              <a:spLocks noChangeShapeType="1"/>
            </p:cNvSpPr>
            <p:nvPr/>
          </p:nvSpPr>
          <p:spPr bwMode="auto">
            <a:xfrm flipV="1">
              <a:off x="4272896" y="5003881"/>
              <a:ext cx="0" cy="391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26" name="Line 106"/>
            <p:cNvSpPr>
              <a:spLocks noChangeShapeType="1"/>
            </p:cNvSpPr>
            <p:nvPr/>
          </p:nvSpPr>
          <p:spPr bwMode="auto">
            <a:xfrm flipV="1">
              <a:off x="4379260" y="5003881"/>
              <a:ext cx="0" cy="391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27" name="Line 87"/>
            <p:cNvSpPr>
              <a:spLocks noChangeShapeType="1"/>
            </p:cNvSpPr>
            <p:nvPr/>
          </p:nvSpPr>
          <p:spPr bwMode="auto">
            <a:xfrm flipV="1">
              <a:off x="4591531" y="4586132"/>
              <a:ext cx="0" cy="45687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28" name="Line 88"/>
            <p:cNvSpPr>
              <a:spLocks noChangeShapeType="1"/>
            </p:cNvSpPr>
            <p:nvPr/>
          </p:nvSpPr>
          <p:spPr bwMode="auto">
            <a:xfrm flipV="1">
              <a:off x="4697894" y="4605686"/>
              <a:ext cx="0" cy="43732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29" name="Line 89"/>
            <p:cNvSpPr>
              <a:spLocks noChangeShapeType="1"/>
            </p:cNvSpPr>
            <p:nvPr/>
          </p:nvSpPr>
          <p:spPr bwMode="auto">
            <a:xfrm flipV="1">
              <a:off x="4805843" y="4662794"/>
              <a:ext cx="0" cy="38021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0" name="Line 90"/>
            <p:cNvSpPr>
              <a:spLocks noChangeShapeType="1"/>
            </p:cNvSpPr>
            <p:nvPr/>
          </p:nvSpPr>
          <p:spPr bwMode="auto">
            <a:xfrm flipV="1">
              <a:off x="4912206" y="4605686"/>
              <a:ext cx="0" cy="43732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1" name="Line 91"/>
            <p:cNvSpPr>
              <a:spLocks noChangeShapeType="1"/>
            </p:cNvSpPr>
            <p:nvPr/>
          </p:nvSpPr>
          <p:spPr bwMode="auto">
            <a:xfrm flipV="1">
              <a:off x="5018568" y="4624208"/>
              <a:ext cx="0" cy="41880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2" name="Line 92"/>
            <p:cNvSpPr>
              <a:spLocks noChangeShapeType="1"/>
            </p:cNvSpPr>
            <p:nvPr/>
          </p:nvSpPr>
          <p:spPr bwMode="auto">
            <a:xfrm flipV="1">
              <a:off x="5126518" y="4650962"/>
              <a:ext cx="0" cy="3920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3" name="Line 93"/>
            <p:cNvSpPr>
              <a:spLocks noChangeShapeType="1"/>
            </p:cNvSpPr>
            <p:nvPr/>
          </p:nvSpPr>
          <p:spPr bwMode="auto">
            <a:xfrm flipV="1">
              <a:off x="5232882" y="4624208"/>
              <a:ext cx="0" cy="41880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4" name="Line 94"/>
            <p:cNvSpPr>
              <a:spLocks noChangeShapeType="1"/>
            </p:cNvSpPr>
            <p:nvPr/>
          </p:nvSpPr>
          <p:spPr bwMode="auto">
            <a:xfrm flipV="1">
              <a:off x="5339243" y="4605686"/>
              <a:ext cx="0" cy="43732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5" name="Line 95"/>
            <p:cNvSpPr>
              <a:spLocks noChangeShapeType="1"/>
            </p:cNvSpPr>
            <p:nvPr/>
          </p:nvSpPr>
          <p:spPr bwMode="auto">
            <a:xfrm flipV="1">
              <a:off x="5445606" y="4624208"/>
              <a:ext cx="0" cy="41880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6" name="Line 96"/>
            <p:cNvSpPr>
              <a:spLocks noChangeShapeType="1"/>
            </p:cNvSpPr>
            <p:nvPr/>
          </p:nvSpPr>
          <p:spPr bwMode="auto">
            <a:xfrm flipV="1">
              <a:off x="4485168" y="4622036"/>
              <a:ext cx="0" cy="41880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7" name="Line 117"/>
            <p:cNvSpPr>
              <a:spLocks noChangeShapeType="1"/>
            </p:cNvSpPr>
            <p:nvPr/>
          </p:nvSpPr>
          <p:spPr bwMode="auto">
            <a:xfrm flipV="1">
              <a:off x="5553556" y="4880940"/>
              <a:ext cx="0" cy="16206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8" name="Line 118"/>
            <p:cNvSpPr>
              <a:spLocks noChangeShapeType="1"/>
            </p:cNvSpPr>
            <p:nvPr/>
          </p:nvSpPr>
          <p:spPr bwMode="auto">
            <a:xfrm flipV="1">
              <a:off x="5659918" y="4853156"/>
              <a:ext cx="0" cy="1898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39" name="Line 119"/>
            <p:cNvSpPr>
              <a:spLocks noChangeShapeType="1"/>
            </p:cNvSpPr>
            <p:nvPr/>
          </p:nvSpPr>
          <p:spPr bwMode="auto">
            <a:xfrm flipV="1">
              <a:off x="5767868" y="4878738"/>
              <a:ext cx="0" cy="1776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40" name="Line 122"/>
            <p:cNvSpPr>
              <a:spLocks noChangeShapeType="1"/>
            </p:cNvSpPr>
            <p:nvPr/>
          </p:nvSpPr>
          <p:spPr bwMode="auto">
            <a:xfrm flipV="1">
              <a:off x="5877406" y="4851499"/>
              <a:ext cx="0" cy="18933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41" name="円/楕円 40"/>
            <p:cNvSpPr/>
            <p:nvPr/>
          </p:nvSpPr>
          <p:spPr>
            <a:xfrm>
              <a:off x="5467107" y="4586131"/>
              <a:ext cx="494966" cy="647931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00">
                <a:solidFill>
                  <a:prstClr val="white"/>
                </a:solidFill>
                <a:latin typeface="+mn-ea"/>
              </a:endParaRPr>
            </a:p>
          </p:txBody>
        </p:sp>
        <p:sp>
          <p:nvSpPr>
            <p:cNvPr id="43" name="右中かっこ 42"/>
            <p:cNvSpPr/>
            <p:nvPr/>
          </p:nvSpPr>
          <p:spPr>
            <a:xfrm rot="5400000">
              <a:off x="4879224" y="4646182"/>
              <a:ext cx="198900" cy="976865"/>
            </a:xfrm>
            <a:prstGeom prst="rightBrace">
              <a:avLst>
                <a:gd name="adj1" fmla="val 13372"/>
                <a:gd name="adj2" fmla="val 52519"/>
              </a:avLst>
            </a:prstGeom>
            <a:ln w="38100">
              <a:solidFill>
                <a:srgbClr val="0070C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44" name="直線コネクタ 43"/>
            <p:cNvCxnSpPr/>
            <p:nvPr/>
          </p:nvCxnSpPr>
          <p:spPr bwMode="auto">
            <a:xfrm flipH="1">
              <a:off x="5877406" y="4425821"/>
              <a:ext cx="196427" cy="21896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5" name="テキスト ボックス 44"/>
            <p:cNvSpPr txBox="1"/>
            <p:nvPr/>
          </p:nvSpPr>
          <p:spPr>
            <a:xfrm>
              <a:off x="5659918" y="4156696"/>
              <a:ext cx="1794078" cy="32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chemeClr val="tx1"/>
                  </a:solidFill>
                </a:rPr>
                <a:t>Interference signals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4506151" y="5128766"/>
              <a:ext cx="10168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>
                  <a:solidFill>
                    <a:schemeClr val="tx1"/>
                  </a:solidFill>
                </a:rPr>
                <a:t>f</a:t>
              </a:r>
              <a:r>
                <a:rPr kumimoji="1" lang="en-US" altLang="ja-JP" sz="2000" dirty="0" smtClean="0">
                  <a:solidFill>
                    <a:schemeClr val="tx1"/>
                  </a:solidFill>
                </a:rPr>
                <a:t>rame A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47" name="直線コネクタ 46"/>
          <p:cNvCxnSpPr/>
          <p:nvPr/>
        </p:nvCxnSpPr>
        <p:spPr bwMode="auto">
          <a:xfrm>
            <a:off x="4662609" y="2998271"/>
            <a:ext cx="29523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テキスト ボックス 47"/>
          <p:cNvSpPr txBox="1"/>
          <p:nvPr/>
        </p:nvSpPr>
        <p:spPr>
          <a:xfrm>
            <a:off x="7647074" y="2422400"/>
            <a:ext cx="1018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Threshold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04800" y="3485276"/>
            <a:ext cx="47420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(b) Evaluate the power increase of the frame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2843922" y="4407516"/>
            <a:ext cx="1067179" cy="303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interference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1514816" y="4208196"/>
            <a:ext cx="1062720" cy="662156"/>
          </a:xfrm>
          <a:prstGeom prst="rect">
            <a:avLst/>
          </a:prstGeom>
          <a:solidFill>
            <a:schemeClr val="accent2">
              <a:alpha val="50000"/>
            </a:schemeClr>
          </a:solidFill>
          <a:ln w="25400" cap="flat" cmpd="sng" algn="ctr">
            <a:solidFill>
              <a:srgbClr val="1414A0"/>
            </a:solidFill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1600" kern="0">
              <a:solidFill>
                <a:srgbClr val="000000"/>
              </a:solidFill>
              <a:latin typeface="+mn-ea"/>
              <a:ea typeface="+mn-ea"/>
            </a:endParaRPr>
          </a:p>
        </p:txBody>
      </p:sp>
      <p:cxnSp>
        <p:nvCxnSpPr>
          <p:cNvPr id="54" name="直線コネクタ 53"/>
          <p:cNvCxnSpPr/>
          <p:nvPr/>
        </p:nvCxnSpPr>
        <p:spPr>
          <a:xfrm flipH="1" flipV="1">
            <a:off x="1288521" y="4143026"/>
            <a:ext cx="1" cy="72916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6415688" y="3617960"/>
            <a:ext cx="23535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Power increase caused by 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interference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330916" y="4865455"/>
            <a:ext cx="924459" cy="3637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f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rame A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grpSp>
        <p:nvGrpSpPr>
          <p:cNvPr id="63" name="グループ化 62"/>
          <p:cNvGrpSpPr/>
          <p:nvPr/>
        </p:nvGrpSpPr>
        <p:grpSpPr>
          <a:xfrm>
            <a:off x="5002224" y="4089653"/>
            <a:ext cx="1674081" cy="797632"/>
            <a:chOff x="3767020" y="4334924"/>
            <a:chExt cx="1748415" cy="833048"/>
          </a:xfrm>
        </p:grpSpPr>
        <p:cxnSp>
          <p:nvCxnSpPr>
            <p:cNvPr id="64" name="直線コネクタ 63"/>
            <p:cNvCxnSpPr/>
            <p:nvPr/>
          </p:nvCxnSpPr>
          <p:spPr>
            <a:xfrm flipV="1">
              <a:off x="3767020" y="5145174"/>
              <a:ext cx="1748415" cy="11258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/>
            <p:nvPr/>
          </p:nvCxnSpPr>
          <p:spPr>
            <a:xfrm flipV="1">
              <a:off x="3767020" y="4401481"/>
              <a:ext cx="0" cy="766491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Line 60"/>
            <p:cNvSpPr>
              <a:spLocks noChangeShapeType="1"/>
            </p:cNvSpPr>
            <p:nvPr/>
          </p:nvSpPr>
          <p:spPr bwMode="auto">
            <a:xfrm flipV="1">
              <a:off x="3851008" y="5110153"/>
              <a:ext cx="0" cy="391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67" name="Line 61"/>
            <p:cNvSpPr>
              <a:spLocks noChangeShapeType="1"/>
            </p:cNvSpPr>
            <p:nvPr/>
          </p:nvSpPr>
          <p:spPr bwMode="auto">
            <a:xfrm flipV="1">
              <a:off x="3957371" y="5110153"/>
              <a:ext cx="0" cy="391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68" name="Line 97"/>
            <p:cNvSpPr>
              <a:spLocks noChangeShapeType="1"/>
            </p:cNvSpPr>
            <p:nvPr/>
          </p:nvSpPr>
          <p:spPr bwMode="auto">
            <a:xfrm flipV="1">
              <a:off x="5136883" y="5101125"/>
              <a:ext cx="0" cy="48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69" name="Line 98"/>
            <p:cNvSpPr>
              <a:spLocks noChangeShapeType="1"/>
            </p:cNvSpPr>
            <p:nvPr/>
          </p:nvSpPr>
          <p:spPr bwMode="auto">
            <a:xfrm flipV="1">
              <a:off x="5243246" y="5116171"/>
              <a:ext cx="0" cy="3310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70" name="Line 70"/>
            <p:cNvSpPr>
              <a:spLocks noChangeShapeType="1"/>
            </p:cNvSpPr>
            <p:nvPr/>
          </p:nvSpPr>
          <p:spPr bwMode="auto">
            <a:xfrm flipV="1">
              <a:off x="4492365" y="4590812"/>
              <a:ext cx="0" cy="5584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 flipV="1">
              <a:off x="4601903" y="4486272"/>
              <a:ext cx="0" cy="65890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72" name="Line 72"/>
            <p:cNvSpPr>
              <a:spLocks noChangeShapeType="1"/>
            </p:cNvSpPr>
            <p:nvPr/>
          </p:nvSpPr>
          <p:spPr bwMode="auto">
            <a:xfrm flipV="1">
              <a:off x="4708265" y="4526537"/>
              <a:ext cx="0" cy="62274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73" name="Line 73"/>
            <p:cNvSpPr>
              <a:spLocks noChangeShapeType="1"/>
            </p:cNvSpPr>
            <p:nvPr/>
          </p:nvSpPr>
          <p:spPr bwMode="auto">
            <a:xfrm flipV="1">
              <a:off x="4814628" y="4590812"/>
              <a:ext cx="0" cy="55846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74" name="Line 74"/>
            <p:cNvSpPr>
              <a:spLocks noChangeShapeType="1"/>
            </p:cNvSpPr>
            <p:nvPr/>
          </p:nvSpPr>
          <p:spPr bwMode="auto">
            <a:xfrm flipH="1" flipV="1">
              <a:off x="4920990" y="4420174"/>
              <a:ext cx="0" cy="72910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 flipV="1">
              <a:off x="5030528" y="4590812"/>
              <a:ext cx="0" cy="5584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76" name="Line 67"/>
            <p:cNvSpPr>
              <a:spLocks noChangeShapeType="1"/>
            </p:cNvSpPr>
            <p:nvPr/>
          </p:nvSpPr>
          <p:spPr bwMode="auto">
            <a:xfrm flipV="1">
              <a:off x="4170096" y="4624942"/>
              <a:ext cx="0" cy="5243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77" name="Line 68"/>
            <p:cNvSpPr>
              <a:spLocks noChangeShapeType="1"/>
            </p:cNvSpPr>
            <p:nvPr/>
          </p:nvSpPr>
          <p:spPr bwMode="auto">
            <a:xfrm flipV="1">
              <a:off x="4278046" y="4488431"/>
              <a:ext cx="0" cy="66084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78" name="Line 69"/>
            <p:cNvSpPr>
              <a:spLocks noChangeShapeType="1"/>
            </p:cNvSpPr>
            <p:nvPr/>
          </p:nvSpPr>
          <p:spPr bwMode="auto">
            <a:xfrm flipV="1">
              <a:off x="4385996" y="4420176"/>
              <a:ext cx="0" cy="72910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79" name="Line 76"/>
            <p:cNvSpPr>
              <a:spLocks noChangeShapeType="1"/>
            </p:cNvSpPr>
            <p:nvPr/>
          </p:nvSpPr>
          <p:spPr bwMode="auto">
            <a:xfrm flipV="1">
              <a:off x="4063734" y="4526539"/>
              <a:ext cx="0" cy="6227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08" tIns="45704" rIns="91408" bIns="45704"/>
            <a:lstStyle/>
            <a:p>
              <a:endParaRPr lang="ja-JP" altLang="en-US" sz="1600">
                <a:solidFill>
                  <a:prstClr val="black"/>
                </a:solidFill>
                <a:latin typeface="+mn-ea"/>
                <a:ea typeface="+mn-ea"/>
              </a:endParaRPr>
            </a:p>
          </p:txBody>
        </p:sp>
        <p:sp>
          <p:nvSpPr>
            <p:cNvPr id="80" name="円/楕円 79"/>
            <p:cNvSpPr/>
            <p:nvPr/>
          </p:nvSpPr>
          <p:spPr>
            <a:xfrm>
              <a:off x="3912586" y="4334924"/>
              <a:ext cx="1336610" cy="401271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00">
                <a:solidFill>
                  <a:prstClr val="white"/>
                </a:solidFill>
                <a:latin typeface="+mn-ea"/>
              </a:endParaRPr>
            </a:p>
          </p:txBody>
        </p:sp>
      </p:grpSp>
      <p:cxnSp>
        <p:nvCxnSpPr>
          <p:cNvPr id="81" name="直線コネクタ 80"/>
          <p:cNvCxnSpPr/>
          <p:nvPr/>
        </p:nvCxnSpPr>
        <p:spPr bwMode="auto">
          <a:xfrm>
            <a:off x="4603527" y="4451052"/>
            <a:ext cx="238702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右中かっこ 81"/>
          <p:cNvSpPr/>
          <p:nvPr/>
        </p:nvSpPr>
        <p:spPr>
          <a:xfrm rot="5400000">
            <a:off x="5657204" y="4441648"/>
            <a:ext cx="180823" cy="972814"/>
          </a:xfrm>
          <a:prstGeom prst="rightBrace">
            <a:avLst>
              <a:gd name="adj1" fmla="val 13372"/>
              <a:gd name="adj2" fmla="val 52519"/>
            </a:avLst>
          </a:prstGeom>
          <a:ln w="381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83" name="直線コネクタ 82"/>
          <p:cNvCxnSpPr>
            <a:stCxn id="61" idx="1"/>
          </p:cNvCxnSpPr>
          <p:nvPr/>
        </p:nvCxnSpPr>
        <p:spPr bwMode="auto">
          <a:xfrm flipH="1">
            <a:off x="6168940" y="3910348"/>
            <a:ext cx="246748" cy="19564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6" name="テキスト ボックス 85"/>
          <p:cNvSpPr txBox="1"/>
          <p:nvPr/>
        </p:nvSpPr>
        <p:spPr>
          <a:xfrm>
            <a:off x="6990548" y="4253195"/>
            <a:ext cx="1018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Threshold</a:t>
            </a: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346811" y="5069139"/>
            <a:ext cx="4820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(c) Evaluate the power </a:t>
            </a:r>
            <a:r>
              <a:rPr lang="en-US" altLang="ja-JP" sz="2000" dirty="0" smtClean="0">
                <a:solidFill>
                  <a:schemeClr val="tx1"/>
                </a:solidFill>
              </a:rPr>
              <a:t>variance of the frame 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96" name="正方形/長方形 95"/>
          <p:cNvSpPr/>
          <p:nvPr/>
        </p:nvSpPr>
        <p:spPr>
          <a:xfrm>
            <a:off x="1524321" y="5687468"/>
            <a:ext cx="913674" cy="675699"/>
          </a:xfrm>
          <a:prstGeom prst="rect">
            <a:avLst/>
          </a:prstGeom>
          <a:solidFill>
            <a:schemeClr val="accent2">
              <a:alpha val="50000"/>
            </a:schemeClr>
          </a:solidFill>
          <a:ln w="25400" cap="flat" cmpd="sng" algn="ctr">
            <a:solidFill>
              <a:srgbClr val="1414A0"/>
            </a:solidFill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1600" kern="0">
              <a:solidFill>
                <a:srgbClr val="000000"/>
              </a:solidFill>
              <a:latin typeface="+mn-ea"/>
              <a:ea typeface="+mn-ea"/>
            </a:endParaRPr>
          </a:p>
        </p:txBody>
      </p:sp>
      <p:cxnSp>
        <p:nvCxnSpPr>
          <p:cNvPr id="97" name="直線コネクタ 96"/>
          <p:cNvCxnSpPr/>
          <p:nvPr/>
        </p:nvCxnSpPr>
        <p:spPr>
          <a:xfrm flipH="1" flipV="1">
            <a:off x="1277762" y="5508528"/>
            <a:ext cx="4982" cy="87280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コネクタ 97"/>
          <p:cNvCxnSpPr/>
          <p:nvPr/>
        </p:nvCxnSpPr>
        <p:spPr>
          <a:xfrm>
            <a:off x="1312668" y="6381328"/>
            <a:ext cx="1467183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テキスト ボックス 98"/>
          <p:cNvSpPr txBox="1"/>
          <p:nvPr/>
        </p:nvSpPr>
        <p:spPr>
          <a:xfrm>
            <a:off x="2548292" y="5769362"/>
            <a:ext cx="988493" cy="281268"/>
          </a:xfrm>
          <a:prstGeom prst="rect">
            <a:avLst/>
          </a:prstGeom>
          <a:noFill/>
          <a:ln>
            <a:noFill/>
            <a:tailEnd type="arrow"/>
          </a:ln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interference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cxnSp>
        <p:nvCxnSpPr>
          <p:cNvPr id="100" name="直線コネクタ 99"/>
          <p:cNvCxnSpPr/>
          <p:nvPr/>
        </p:nvCxnSpPr>
        <p:spPr bwMode="auto">
          <a:xfrm flipH="1">
            <a:off x="1868171" y="6081516"/>
            <a:ext cx="780167" cy="14063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grpSp>
        <p:nvGrpSpPr>
          <p:cNvPr id="126" name="グループ化 125"/>
          <p:cNvGrpSpPr/>
          <p:nvPr/>
        </p:nvGrpSpPr>
        <p:grpSpPr>
          <a:xfrm>
            <a:off x="4988122" y="5279941"/>
            <a:ext cx="3974490" cy="1195133"/>
            <a:chOff x="3879793" y="4085199"/>
            <a:chExt cx="4899908" cy="1972580"/>
          </a:xfrm>
        </p:grpSpPr>
        <p:grpSp>
          <p:nvGrpSpPr>
            <p:cNvPr id="102" name="グループ化 101"/>
            <p:cNvGrpSpPr/>
            <p:nvPr/>
          </p:nvGrpSpPr>
          <p:grpSpPr>
            <a:xfrm>
              <a:off x="3879793" y="4536777"/>
              <a:ext cx="2732588" cy="988437"/>
              <a:chOff x="3879793" y="4506438"/>
              <a:chExt cx="2144200" cy="775604"/>
            </a:xfrm>
          </p:grpSpPr>
          <p:cxnSp>
            <p:nvCxnSpPr>
              <p:cNvPr id="103" name="直線コネクタ 102"/>
              <p:cNvCxnSpPr/>
              <p:nvPr/>
            </p:nvCxnSpPr>
            <p:spPr>
              <a:xfrm>
                <a:off x="3902874" y="5282042"/>
                <a:ext cx="2121119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直線コネクタ 103"/>
              <p:cNvCxnSpPr/>
              <p:nvPr/>
            </p:nvCxnSpPr>
            <p:spPr>
              <a:xfrm flipV="1">
                <a:off x="3879793" y="4506438"/>
                <a:ext cx="0" cy="766489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Line 59"/>
              <p:cNvSpPr>
                <a:spLocks noChangeShapeType="1"/>
              </p:cNvSpPr>
              <p:nvPr/>
            </p:nvSpPr>
            <p:spPr bwMode="auto">
              <a:xfrm flipV="1">
                <a:off x="3986165" y="5248931"/>
                <a:ext cx="0" cy="3310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08" tIns="45704" rIns="91408" bIns="45704"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06" name="Line 60"/>
              <p:cNvSpPr>
                <a:spLocks noChangeShapeType="1"/>
              </p:cNvSpPr>
              <p:nvPr/>
            </p:nvSpPr>
            <p:spPr bwMode="auto">
              <a:xfrm flipV="1">
                <a:off x="4094115" y="5242913"/>
                <a:ext cx="0" cy="391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08" tIns="45704" rIns="91408" bIns="45704"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07" name="Line 61"/>
              <p:cNvSpPr>
                <a:spLocks noChangeShapeType="1"/>
              </p:cNvSpPr>
              <p:nvPr/>
            </p:nvSpPr>
            <p:spPr bwMode="auto">
              <a:xfrm flipV="1">
                <a:off x="4237241" y="5242913"/>
                <a:ext cx="0" cy="391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08" tIns="45704" rIns="91408" bIns="45704"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08" name="Line 97"/>
              <p:cNvSpPr>
                <a:spLocks noChangeShapeType="1"/>
              </p:cNvSpPr>
              <p:nvPr/>
            </p:nvSpPr>
            <p:spPr bwMode="auto">
              <a:xfrm flipV="1">
                <a:off x="5416753" y="5233885"/>
                <a:ext cx="0" cy="48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08" tIns="45704" rIns="91408" bIns="45704"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09" name="Line 98"/>
              <p:cNvSpPr>
                <a:spLocks noChangeShapeType="1"/>
              </p:cNvSpPr>
              <p:nvPr/>
            </p:nvSpPr>
            <p:spPr bwMode="auto">
              <a:xfrm flipV="1">
                <a:off x="5523116" y="5248931"/>
                <a:ext cx="0" cy="3310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08" tIns="45704" rIns="91408" bIns="45704"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10" name="Line 99"/>
              <p:cNvSpPr>
                <a:spLocks noChangeShapeType="1"/>
              </p:cNvSpPr>
              <p:nvPr/>
            </p:nvSpPr>
            <p:spPr bwMode="auto">
              <a:xfrm flipV="1">
                <a:off x="5631066" y="5248931"/>
                <a:ext cx="0" cy="3310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08" tIns="45704" rIns="91408" bIns="45704"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11" name="Line 70"/>
              <p:cNvSpPr>
                <a:spLocks noChangeShapeType="1"/>
              </p:cNvSpPr>
              <p:nvPr/>
            </p:nvSpPr>
            <p:spPr bwMode="auto">
              <a:xfrm flipV="1">
                <a:off x="4772235" y="4723572"/>
                <a:ext cx="0" cy="5584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12" name="Line 71"/>
              <p:cNvSpPr>
                <a:spLocks noChangeShapeType="1"/>
              </p:cNvSpPr>
              <p:nvPr/>
            </p:nvSpPr>
            <p:spPr bwMode="auto">
              <a:xfrm flipV="1">
                <a:off x="4881773" y="4875516"/>
                <a:ext cx="0" cy="40241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13" name="Line 72"/>
              <p:cNvSpPr>
                <a:spLocks noChangeShapeType="1"/>
              </p:cNvSpPr>
              <p:nvPr/>
            </p:nvSpPr>
            <p:spPr bwMode="auto">
              <a:xfrm flipV="1">
                <a:off x="4988135" y="4917485"/>
                <a:ext cx="0" cy="3645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14" name="Line 73"/>
              <p:cNvSpPr>
                <a:spLocks noChangeShapeType="1"/>
              </p:cNvSpPr>
              <p:nvPr/>
            </p:nvSpPr>
            <p:spPr bwMode="auto">
              <a:xfrm flipV="1">
                <a:off x="5094498" y="4841683"/>
                <a:ext cx="0" cy="44035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15" name="Line 74"/>
              <p:cNvSpPr>
                <a:spLocks noChangeShapeType="1"/>
              </p:cNvSpPr>
              <p:nvPr/>
            </p:nvSpPr>
            <p:spPr bwMode="auto">
              <a:xfrm flipH="1" flipV="1">
                <a:off x="5200860" y="4881551"/>
                <a:ext cx="0" cy="40048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16" name="Line 75"/>
              <p:cNvSpPr>
                <a:spLocks noChangeShapeType="1"/>
              </p:cNvSpPr>
              <p:nvPr/>
            </p:nvSpPr>
            <p:spPr bwMode="auto">
              <a:xfrm flipH="1" flipV="1">
                <a:off x="5304142" y="4877675"/>
                <a:ext cx="6255" cy="40436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17" name="Line 67"/>
              <p:cNvSpPr>
                <a:spLocks noChangeShapeType="1"/>
              </p:cNvSpPr>
              <p:nvPr/>
            </p:nvSpPr>
            <p:spPr bwMode="auto">
              <a:xfrm flipV="1">
                <a:off x="4449966" y="4757702"/>
                <a:ext cx="0" cy="52434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08" tIns="45704" rIns="91408" bIns="45704"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18" name="Line 68"/>
              <p:cNvSpPr>
                <a:spLocks noChangeShapeType="1"/>
              </p:cNvSpPr>
              <p:nvPr/>
            </p:nvSpPr>
            <p:spPr bwMode="auto">
              <a:xfrm flipV="1">
                <a:off x="4557916" y="4621191"/>
                <a:ext cx="0" cy="66084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08" tIns="45704" rIns="91408" bIns="45704"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19" name="Line 69"/>
              <p:cNvSpPr>
                <a:spLocks noChangeShapeType="1"/>
              </p:cNvSpPr>
              <p:nvPr/>
            </p:nvSpPr>
            <p:spPr bwMode="auto">
              <a:xfrm flipV="1">
                <a:off x="4665866" y="4552936"/>
                <a:ext cx="0" cy="72910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08" tIns="45704" rIns="91408" bIns="45704"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120" name="Line 76"/>
              <p:cNvSpPr>
                <a:spLocks noChangeShapeType="1"/>
              </p:cNvSpPr>
              <p:nvPr/>
            </p:nvSpPr>
            <p:spPr bwMode="auto">
              <a:xfrm flipV="1">
                <a:off x="4343604" y="4659299"/>
                <a:ext cx="0" cy="6227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1408" tIns="45704" rIns="91408" bIns="45704"/>
              <a:lstStyle/>
              <a:p>
                <a:endParaRPr lang="ja-JP" altLang="en-US" sz="1600">
                  <a:solidFill>
                    <a:prstClr val="black"/>
                  </a:solidFill>
                  <a:latin typeface="+mn-ea"/>
                  <a:ea typeface="+mn-ea"/>
                </a:endParaRPr>
              </a:p>
            </p:txBody>
          </p:sp>
        </p:grpSp>
        <p:sp>
          <p:nvSpPr>
            <p:cNvPr id="121" name="フリーフォーム 120"/>
            <p:cNvSpPr/>
            <p:nvPr/>
          </p:nvSpPr>
          <p:spPr bwMode="auto">
            <a:xfrm>
              <a:off x="4306401" y="4525515"/>
              <a:ext cx="1479663" cy="628150"/>
            </a:xfrm>
            <a:custGeom>
              <a:avLst/>
              <a:gdLst>
                <a:gd name="connsiteX0" fmla="*/ 128126 w 1587063"/>
                <a:gd name="connsiteY0" fmla="*/ 34153 h 719428"/>
                <a:gd name="connsiteX1" fmla="*/ 769257 w 1587063"/>
                <a:gd name="connsiteY1" fmla="*/ 55174 h 719428"/>
                <a:gd name="connsiteX2" fmla="*/ 1000484 w 1587063"/>
                <a:gd name="connsiteY2" fmla="*/ 296912 h 719428"/>
                <a:gd name="connsiteX3" fmla="*/ 1568043 w 1587063"/>
                <a:gd name="connsiteY3" fmla="*/ 486098 h 719428"/>
                <a:gd name="connsiteX4" fmla="*/ 1378857 w 1587063"/>
                <a:gd name="connsiteY4" fmla="*/ 717326 h 719428"/>
                <a:gd name="connsiteX5" fmla="*/ 664153 w 1587063"/>
                <a:gd name="connsiteY5" fmla="*/ 591202 h 719428"/>
                <a:gd name="connsiteX6" fmla="*/ 653643 w 1587063"/>
                <a:gd name="connsiteY6" fmla="*/ 433547 h 719428"/>
                <a:gd name="connsiteX7" fmla="*/ 44043 w 1587063"/>
                <a:gd name="connsiteY7" fmla="*/ 454567 h 719428"/>
                <a:gd name="connsiteX8" fmla="*/ 128126 w 1587063"/>
                <a:gd name="connsiteY8" fmla="*/ 34153 h 719428"/>
                <a:gd name="connsiteX0" fmla="*/ 128126 w 1585486"/>
                <a:gd name="connsiteY0" fmla="*/ 34153 h 720661"/>
                <a:gd name="connsiteX1" fmla="*/ 769257 w 1585486"/>
                <a:gd name="connsiteY1" fmla="*/ 55174 h 720661"/>
                <a:gd name="connsiteX2" fmla="*/ 1000484 w 1585486"/>
                <a:gd name="connsiteY2" fmla="*/ 296912 h 720661"/>
                <a:gd name="connsiteX3" fmla="*/ 1568043 w 1585486"/>
                <a:gd name="connsiteY3" fmla="*/ 486098 h 720661"/>
                <a:gd name="connsiteX4" fmla="*/ 1378857 w 1585486"/>
                <a:gd name="connsiteY4" fmla="*/ 717326 h 720661"/>
                <a:gd name="connsiteX5" fmla="*/ 764166 w 1585486"/>
                <a:gd name="connsiteY5" fmla="*/ 610252 h 720661"/>
                <a:gd name="connsiteX6" fmla="*/ 653643 w 1585486"/>
                <a:gd name="connsiteY6" fmla="*/ 433547 h 720661"/>
                <a:gd name="connsiteX7" fmla="*/ 44043 w 1585486"/>
                <a:gd name="connsiteY7" fmla="*/ 454567 h 720661"/>
                <a:gd name="connsiteX8" fmla="*/ 128126 w 1585486"/>
                <a:gd name="connsiteY8" fmla="*/ 34153 h 720661"/>
                <a:gd name="connsiteX0" fmla="*/ 176566 w 1567251"/>
                <a:gd name="connsiteY0" fmla="*/ 83814 h 675072"/>
                <a:gd name="connsiteX1" fmla="*/ 751022 w 1567251"/>
                <a:gd name="connsiteY1" fmla="*/ 9585 h 675072"/>
                <a:gd name="connsiteX2" fmla="*/ 982249 w 1567251"/>
                <a:gd name="connsiteY2" fmla="*/ 251323 h 675072"/>
                <a:gd name="connsiteX3" fmla="*/ 1549808 w 1567251"/>
                <a:gd name="connsiteY3" fmla="*/ 440509 h 675072"/>
                <a:gd name="connsiteX4" fmla="*/ 1360622 w 1567251"/>
                <a:gd name="connsiteY4" fmla="*/ 671737 h 675072"/>
                <a:gd name="connsiteX5" fmla="*/ 745931 w 1567251"/>
                <a:gd name="connsiteY5" fmla="*/ 564663 h 675072"/>
                <a:gd name="connsiteX6" fmla="*/ 635408 w 1567251"/>
                <a:gd name="connsiteY6" fmla="*/ 387958 h 675072"/>
                <a:gd name="connsiteX7" fmla="*/ 25808 w 1567251"/>
                <a:gd name="connsiteY7" fmla="*/ 408978 h 675072"/>
                <a:gd name="connsiteX8" fmla="*/ 176566 w 1567251"/>
                <a:gd name="connsiteY8" fmla="*/ 83814 h 675072"/>
                <a:gd name="connsiteX0" fmla="*/ 176566 w 1567251"/>
                <a:gd name="connsiteY0" fmla="*/ 59962 h 651220"/>
                <a:gd name="connsiteX1" fmla="*/ 751022 w 1567251"/>
                <a:gd name="connsiteY1" fmla="*/ 14308 h 651220"/>
                <a:gd name="connsiteX2" fmla="*/ 982249 w 1567251"/>
                <a:gd name="connsiteY2" fmla="*/ 227471 h 651220"/>
                <a:gd name="connsiteX3" fmla="*/ 1549808 w 1567251"/>
                <a:gd name="connsiteY3" fmla="*/ 416657 h 651220"/>
                <a:gd name="connsiteX4" fmla="*/ 1360622 w 1567251"/>
                <a:gd name="connsiteY4" fmla="*/ 647885 h 651220"/>
                <a:gd name="connsiteX5" fmla="*/ 745931 w 1567251"/>
                <a:gd name="connsiteY5" fmla="*/ 540811 h 651220"/>
                <a:gd name="connsiteX6" fmla="*/ 635408 w 1567251"/>
                <a:gd name="connsiteY6" fmla="*/ 364106 h 651220"/>
                <a:gd name="connsiteX7" fmla="*/ 25808 w 1567251"/>
                <a:gd name="connsiteY7" fmla="*/ 385126 h 651220"/>
                <a:gd name="connsiteX8" fmla="*/ 176566 w 1567251"/>
                <a:gd name="connsiteY8" fmla="*/ 59962 h 651220"/>
                <a:gd name="connsiteX0" fmla="*/ 176566 w 1572710"/>
                <a:gd name="connsiteY0" fmla="*/ 60314 h 651572"/>
                <a:gd name="connsiteX1" fmla="*/ 751022 w 1572710"/>
                <a:gd name="connsiteY1" fmla="*/ 14660 h 651572"/>
                <a:gd name="connsiteX2" fmla="*/ 896524 w 1572710"/>
                <a:gd name="connsiteY2" fmla="*/ 232586 h 651572"/>
                <a:gd name="connsiteX3" fmla="*/ 1549808 w 1572710"/>
                <a:gd name="connsiteY3" fmla="*/ 417009 h 651572"/>
                <a:gd name="connsiteX4" fmla="*/ 1360622 w 1572710"/>
                <a:gd name="connsiteY4" fmla="*/ 648237 h 651572"/>
                <a:gd name="connsiteX5" fmla="*/ 745931 w 1572710"/>
                <a:gd name="connsiteY5" fmla="*/ 541163 h 651572"/>
                <a:gd name="connsiteX6" fmla="*/ 635408 w 1572710"/>
                <a:gd name="connsiteY6" fmla="*/ 364458 h 651572"/>
                <a:gd name="connsiteX7" fmla="*/ 25808 w 1572710"/>
                <a:gd name="connsiteY7" fmla="*/ 385478 h 651572"/>
                <a:gd name="connsiteX8" fmla="*/ 176566 w 1572710"/>
                <a:gd name="connsiteY8" fmla="*/ 60314 h 651572"/>
                <a:gd name="connsiteX0" fmla="*/ 176566 w 1518202"/>
                <a:gd name="connsiteY0" fmla="*/ 60314 h 652657"/>
                <a:gd name="connsiteX1" fmla="*/ 751022 w 1518202"/>
                <a:gd name="connsiteY1" fmla="*/ 14660 h 652657"/>
                <a:gd name="connsiteX2" fmla="*/ 896524 w 1518202"/>
                <a:gd name="connsiteY2" fmla="*/ 232586 h 652657"/>
                <a:gd name="connsiteX3" fmla="*/ 1487896 w 1518202"/>
                <a:gd name="connsiteY3" fmla="*/ 393196 h 652657"/>
                <a:gd name="connsiteX4" fmla="*/ 1360622 w 1518202"/>
                <a:gd name="connsiteY4" fmla="*/ 648237 h 652657"/>
                <a:gd name="connsiteX5" fmla="*/ 745931 w 1518202"/>
                <a:gd name="connsiteY5" fmla="*/ 541163 h 652657"/>
                <a:gd name="connsiteX6" fmla="*/ 635408 w 1518202"/>
                <a:gd name="connsiteY6" fmla="*/ 364458 h 652657"/>
                <a:gd name="connsiteX7" fmla="*/ 25808 w 1518202"/>
                <a:gd name="connsiteY7" fmla="*/ 385478 h 652657"/>
                <a:gd name="connsiteX8" fmla="*/ 176566 w 1518202"/>
                <a:gd name="connsiteY8" fmla="*/ 60314 h 652657"/>
                <a:gd name="connsiteX0" fmla="*/ 176566 w 1529473"/>
                <a:gd name="connsiteY0" fmla="*/ 60314 h 652657"/>
                <a:gd name="connsiteX1" fmla="*/ 751022 w 1529473"/>
                <a:gd name="connsiteY1" fmla="*/ 14660 h 652657"/>
                <a:gd name="connsiteX2" fmla="*/ 896524 w 1529473"/>
                <a:gd name="connsiteY2" fmla="*/ 232586 h 652657"/>
                <a:gd name="connsiteX3" fmla="*/ 1487896 w 1529473"/>
                <a:gd name="connsiteY3" fmla="*/ 393196 h 652657"/>
                <a:gd name="connsiteX4" fmla="*/ 1398722 w 1529473"/>
                <a:gd name="connsiteY4" fmla="*/ 648237 h 652657"/>
                <a:gd name="connsiteX5" fmla="*/ 745931 w 1529473"/>
                <a:gd name="connsiteY5" fmla="*/ 541163 h 652657"/>
                <a:gd name="connsiteX6" fmla="*/ 635408 w 1529473"/>
                <a:gd name="connsiteY6" fmla="*/ 364458 h 652657"/>
                <a:gd name="connsiteX7" fmla="*/ 25808 w 1529473"/>
                <a:gd name="connsiteY7" fmla="*/ 385478 h 652657"/>
                <a:gd name="connsiteX8" fmla="*/ 176566 w 1529473"/>
                <a:gd name="connsiteY8" fmla="*/ 60314 h 652657"/>
                <a:gd name="connsiteX0" fmla="*/ 116968 w 1469875"/>
                <a:gd name="connsiteY0" fmla="*/ 59119 h 651462"/>
                <a:gd name="connsiteX1" fmla="*/ 691424 w 1469875"/>
                <a:gd name="connsiteY1" fmla="*/ 13465 h 651462"/>
                <a:gd name="connsiteX2" fmla="*/ 836926 w 1469875"/>
                <a:gd name="connsiteY2" fmla="*/ 231391 h 651462"/>
                <a:gd name="connsiteX3" fmla="*/ 1428298 w 1469875"/>
                <a:gd name="connsiteY3" fmla="*/ 392001 h 651462"/>
                <a:gd name="connsiteX4" fmla="*/ 1339124 w 1469875"/>
                <a:gd name="connsiteY4" fmla="*/ 647042 h 651462"/>
                <a:gd name="connsiteX5" fmla="*/ 686333 w 1469875"/>
                <a:gd name="connsiteY5" fmla="*/ 539968 h 651462"/>
                <a:gd name="connsiteX6" fmla="*/ 575810 w 1469875"/>
                <a:gd name="connsiteY6" fmla="*/ 363263 h 651462"/>
                <a:gd name="connsiteX7" fmla="*/ 37647 w 1469875"/>
                <a:gd name="connsiteY7" fmla="*/ 350946 h 651462"/>
                <a:gd name="connsiteX8" fmla="*/ 116968 w 1469875"/>
                <a:gd name="connsiteY8" fmla="*/ 59119 h 651462"/>
                <a:gd name="connsiteX0" fmla="*/ 96683 w 1482927"/>
                <a:gd name="connsiteY0" fmla="*/ 81108 h 644876"/>
                <a:gd name="connsiteX1" fmla="*/ 704476 w 1482927"/>
                <a:gd name="connsiteY1" fmla="*/ 6879 h 644876"/>
                <a:gd name="connsiteX2" fmla="*/ 849978 w 1482927"/>
                <a:gd name="connsiteY2" fmla="*/ 224805 h 644876"/>
                <a:gd name="connsiteX3" fmla="*/ 1441350 w 1482927"/>
                <a:gd name="connsiteY3" fmla="*/ 385415 h 644876"/>
                <a:gd name="connsiteX4" fmla="*/ 1352176 w 1482927"/>
                <a:gd name="connsiteY4" fmla="*/ 640456 h 644876"/>
                <a:gd name="connsiteX5" fmla="*/ 699385 w 1482927"/>
                <a:gd name="connsiteY5" fmla="*/ 533382 h 644876"/>
                <a:gd name="connsiteX6" fmla="*/ 588862 w 1482927"/>
                <a:gd name="connsiteY6" fmla="*/ 356677 h 644876"/>
                <a:gd name="connsiteX7" fmla="*/ 50699 w 1482927"/>
                <a:gd name="connsiteY7" fmla="*/ 344360 h 644876"/>
                <a:gd name="connsiteX8" fmla="*/ 96683 w 1482927"/>
                <a:gd name="connsiteY8" fmla="*/ 81108 h 644876"/>
                <a:gd name="connsiteX0" fmla="*/ 93419 w 1479663"/>
                <a:gd name="connsiteY0" fmla="*/ 89898 h 653666"/>
                <a:gd name="connsiteX1" fmla="*/ 634537 w 1479663"/>
                <a:gd name="connsiteY1" fmla="*/ 6144 h 653666"/>
                <a:gd name="connsiteX2" fmla="*/ 846714 w 1479663"/>
                <a:gd name="connsiteY2" fmla="*/ 233595 h 653666"/>
                <a:gd name="connsiteX3" fmla="*/ 1438086 w 1479663"/>
                <a:gd name="connsiteY3" fmla="*/ 394205 h 653666"/>
                <a:gd name="connsiteX4" fmla="*/ 1348912 w 1479663"/>
                <a:gd name="connsiteY4" fmla="*/ 649246 h 653666"/>
                <a:gd name="connsiteX5" fmla="*/ 696121 w 1479663"/>
                <a:gd name="connsiteY5" fmla="*/ 542172 h 653666"/>
                <a:gd name="connsiteX6" fmla="*/ 585598 w 1479663"/>
                <a:gd name="connsiteY6" fmla="*/ 365467 h 653666"/>
                <a:gd name="connsiteX7" fmla="*/ 47435 w 1479663"/>
                <a:gd name="connsiteY7" fmla="*/ 353150 h 653666"/>
                <a:gd name="connsiteX8" fmla="*/ 93419 w 1479663"/>
                <a:gd name="connsiteY8" fmla="*/ 89898 h 653666"/>
                <a:gd name="connsiteX0" fmla="*/ 93419 w 1479663"/>
                <a:gd name="connsiteY0" fmla="*/ 64382 h 628150"/>
                <a:gd name="connsiteX1" fmla="*/ 634537 w 1479663"/>
                <a:gd name="connsiteY1" fmla="*/ 8908 h 628150"/>
                <a:gd name="connsiteX2" fmla="*/ 846714 w 1479663"/>
                <a:gd name="connsiteY2" fmla="*/ 208079 h 628150"/>
                <a:gd name="connsiteX3" fmla="*/ 1438086 w 1479663"/>
                <a:gd name="connsiteY3" fmla="*/ 368689 h 628150"/>
                <a:gd name="connsiteX4" fmla="*/ 1348912 w 1479663"/>
                <a:gd name="connsiteY4" fmla="*/ 623730 h 628150"/>
                <a:gd name="connsiteX5" fmla="*/ 696121 w 1479663"/>
                <a:gd name="connsiteY5" fmla="*/ 516656 h 628150"/>
                <a:gd name="connsiteX6" fmla="*/ 585598 w 1479663"/>
                <a:gd name="connsiteY6" fmla="*/ 339951 h 628150"/>
                <a:gd name="connsiteX7" fmla="*/ 47435 w 1479663"/>
                <a:gd name="connsiteY7" fmla="*/ 327634 h 628150"/>
                <a:gd name="connsiteX8" fmla="*/ 93419 w 1479663"/>
                <a:gd name="connsiteY8" fmla="*/ 64382 h 62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79663" h="628150">
                  <a:moveTo>
                    <a:pt x="93419" y="64382"/>
                  </a:moveTo>
                  <a:cubicBezTo>
                    <a:pt x="191269" y="11261"/>
                    <a:pt x="508988" y="-15042"/>
                    <a:pt x="634537" y="8908"/>
                  </a:cubicBezTo>
                  <a:cubicBezTo>
                    <a:pt x="760086" y="32858"/>
                    <a:pt x="712789" y="148116"/>
                    <a:pt x="846714" y="208079"/>
                  </a:cubicBezTo>
                  <a:cubicBezTo>
                    <a:pt x="980639" y="268043"/>
                    <a:pt x="1354386" y="299414"/>
                    <a:pt x="1438086" y="368689"/>
                  </a:cubicBezTo>
                  <a:cubicBezTo>
                    <a:pt x="1521786" y="437964"/>
                    <a:pt x="1472573" y="599069"/>
                    <a:pt x="1348912" y="623730"/>
                  </a:cubicBezTo>
                  <a:cubicBezTo>
                    <a:pt x="1225251" y="648391"/>
                    <a:pt x="823340" y="563953"/>
                    <a:pt x="696121" y="516656"/>
                  </a:cubicBezTo>
                  <a:cubicBezTo>
                    <a:pt x="568902" y="469359"/>
                    <a:pt x="688950" y="362724"/>
                    <a:pt x="585598" y="339951"/>
                  </a:cubicBezTo>
                  <a:cubicBezTo>
                    <a:pt x="482246" y="317179"/>
                    <a:pt x="129465" y="373562"/>
                    <a:pt x="47435" y="327634"/>
                  </a:cubicBezTo>
                  <a:cubicBezTo>
                    <a:pt x="-34595" y="281706"/>
                    <a:pt x="-4431" y="117503"/>
                    <a:pt x="93419" y="64382"/>
                  </a:cubicBezTo>
                  <a:close/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2" name="正方形/長方形 121"/>
            <p:cNvSpPr/>
            <p:nvPr/>
          </p:nvSpPr>
          <p:spPr>
            <a:xfrm>
              <a:off x="5925608" y="4085199"/>
              <a:ext cx="2854093" cy="87839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Power </a:t>
              </a:r>
              <a:r>
                <a:rPr lang="en-US" altLang="ja-JP" sz="1600" dirty="0" smtClean="0">
                  <a:solidFill>
                    <a:schemeClr val="tx1"/>
                  </a:solidFill>
                </a:rPr>
                <a:t>fluctuation caused </a:t>
              </a:r>
            </a:p>
            <a:p>
              <a:r>
                <a:rPr lang="en-US" altLang="ja-JP" sz="1600" dirty="0" smtClean="0">
                  <a:solidFill>
                    <a:schemeClr val="tx1"/>
                  </a:solidFill>
                </a:rPr>
                <a:t>by interference</a:t>
              </a:r>
              <a:endParaRPr lang="ja-JP" altLang="en-US" sz="1600" dirty="0"/>
            </a:p>
          </p:txBody>
        </p:sp>
        <p:cxnSp>
          <p:nvCxnSpPr>
            <p:cNvPr id="123" name="直線コネクタ 122"/>
            <p:cNvCxnSpPr/>
            <p:nvPr/>
          </p:nvCxnSpPr>
          <p:spPr bwMode="auto">
            <a:xfrm flipH="1">
              <a:off x="5708344" y="4536777"/>
              <a:ext cx="265715" cy="32021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4" name="テキスト ボックス 123"/>
            <p:cNvSpPr txBox="1"/>
            <p:nvPr/>
          </p:nvSpPr>
          <p:spPr>
            <a:xfrm>
              <a:off x="4544849" y="5568294"/>
              <a:ext cx="1244029" cy="4894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>
                  <a:solidFill>
                    <a:schemeClr val="tx1"/>
                  </a:solidFill>
                </a:rPr>
                <a:t>f</a:t>
              </a:r>
              <a:r>
                <a:rPr kumimoji="1" lang="en-US" altLang="ja-JP" sz="2000" dirty="0" smtClean="0">
                  <a:solidFill>
                    <a:schemeClr val="tx1"/>
                  </a:solidFill>
                </a:rPr>
                <a:t>rame A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25" name="右中かっこ 124"/>
            <p:cNvSpPr/>
            <p:nvPr/>
          </p:nvSpPr>
          <p:spPr>
            <a:xfrm rot="5400000">
              <a:off x="4967478" y="4997661"/>
              <a:ext cx="243330" cy="1309098"/>
            </a:xfrm>
            <a:prstGeom prst="rightBrace">
              <a:avLst>
                <a:gd name="adj1" fmla="val 13372"/>
                <a:gd name="adj2" fmla="val 52519"/>
              </a:avLst>
            </a:prstGeom>
            <a:ln w="38100">
              <a:solidFill>
                <a:srgbClr val="0070C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127" name="タイトル 1"/>
          <p:cNvSpPr txBox="1">
            <a:spLocks/>
          </p:cNvSpPr>
          <p:nvPr/>
        </p:nvSpPr>
        <p:spPr bwMode="auto">
          <a:xfrm>
            <a:off x="-57629" y="620688"/>
            <a:ext cx="9144000" cy="51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ja-JP" kern="0" dirty="0" smtClean="0">
                <a:solidFill>
                  <a:schemeClr val="tx1"/>
                </a:solidFill>
              </a:rPr>
              <a:t>Examples of FCD methods(1)</a:t>
            </a:r>
            <a:endParaRPr lang="ja-JP" altLang="en-US" kern="0" dirty="0">
              <a:solidFill>
                <a:schemeClr val="tx1"/>
              </a:solidFill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1514816" y="4549433"/>
            <a:ext cx="1049614" cy="302278"/>
          </a:xfrm>
          <a:prstGeom prst="rect">
            <a:avLst/>
          </a:prstGeom>
          <a:solidFill>
            <a:srgbClr val="E62D00">
              <a:alpha val="50000"/>
            </a:srgbClr>
          </a:solidFill>
          <a:ln w="25400" cap="flat" cmpd="sng" algn="ctr">
            <a:solidFill>
              <a:srgbClr val="E62D00"/>
            </a:solidFill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1600" kern="0">
              <a:solidFill>
                <a:srgbClr val="000000"/>
              </a:solidFill>
              <a:latin typeface="+mn-ea"/>
              <a:ea typeface="+mn-ea"/>
            </a:endParaRPr>
          </a:p>
        </p:txBody>
      </p:sp>
      <p:cxnSp>
        <p:nvCxnSpPr>
          <p:cNvPr id="55" name="直線コネクタ 54"/>
          <p:cNvCxnSpPr/>
          <p:nvPr/>
        </p:nvCxnSpPr>
        <p:spPr>
          <a:xfrm>
            <a:off x="1280974" y="4870350"/>
            <a:ext cx="1706521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 bwMode="auto">
          <a:xfrm flipH="1">
            <a:off x="2365547" y="4619197"/>
            <a:ext cx="474048" cy="682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5" name="正方形/長方形 14"/>
          <p:cNvSpPr/>
          <p:nvPr/>
        </p:nvSpPr>
        <p:spPr>
          <a:xfrm>
            <a:off x="1549297" y="3201900"/>
            <a:ext cx="1451979" cy="267756"/>
          </a:xfrm>
          <a:prstGeom prst="rect">
            <a:avLst/>
          </a:prstGeom>
          <a:solidFill>
            <a:srgbClr val="E62D00">
              <a:alpha val="50000"/>
            </a:srgbClr>
          </a:solidFill>
          <a:ln w="25400" cap="flat" cmpd="sng" algn="ctr">
            <a:solidFill>
              <a:srgbClr val="E62D00"/>
            </a:solidFill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1600" kern="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1527944" y="6103283"/>
            <a:ext cx="464848" cy="259884"/>
          </a:xfrm>
          <a:prstGeom prst="rect">
            <a:avLst/>
          </a:prstGeom>
          <a:solidFill>
            <a:srgbClr val="E62D00">
              <a:alpha val="50000"/>
            </a:srgbClr>
          </a:solidFill>
          <a:ln w="25400" cap="flat" cmpd="sng" algn="ctr">
            <a:solidFill>
              <a:srgbClr val="E62D00"/>
            </a:solidFill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1600" kern="0">
              <a:solidFill>
                <a:srgbClr val="000000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824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1325</TotalTime>
  <Words>1099</Words>
  <Application>Microsoft Office PowerPoint</Application>
  <PresentationFormat>On-screen Show (4:3)</PresentationFormat>
  <Paragraphs>262</Paragraphs>
  <Slides>14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802-11-Submission</vt:lpstr>
      <vt:lpstr>Document</vt:lpstr>
      <vt:lpstr>WLAN Frame Collision Information</vt:lpstr>
      <vt:lpstr>Abstract</vt:lpstr>
      <vt:lpstr>Background 1/2</vt:lpstr>
      <vt:lpstr>Background 2/2</vt:lpstr>
      <vt:lpstr>Introduction of FCD</vt:lpstr>
      <vt:lpstr>Collision Control (1) Example of control using collision existence information</vt:lpstr>
      <vt:lpstr>Example of classification of Collision Type</vt:lpstr>
      <vt:lpstr>Collision Control (2) Example of control using collision type information</vt:lpstr>
      <vt:lpstr>1. use power time series information from additional circuits on WLAN card or additional power signal sensor[7]</vt:lpstr>
      <vt:lpstr>Examples of FCD methods(2)</vt:lpstr>
      <vt:lpstr>Summary and Next Steps</vt:lpstr>
      <vt:lpstr>Straw Poll</vt:lpstr>
      <vt:lpstr>References</vt:lpstr>
      <vt:lpstr>Backup: rx_clear count &amp; tx_frame count </vt:lpstr>
    </vt:vector>
  </TitlesOfParts>
  <Company>NEC Communication Systems, 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WLAN frame collision information</dc:title>
  <dc:creator>Peng Shao</dc:creator>
  <cp:lastModifiedBy>o00903653</cp:lastModifiedBy>
  <cp:revision>188</cp:revision>
  <cp:lastPrinted>1601-01-01T00:00:00Z</cp:lastPrinted>
  <dcterms:created xsi:type="dcterms:W3CDTF">2014-08-19T08:56:18Z</dcterms:created>
  <dcterms:modified xsi:type="dcterms:W3CDTF">2014-09-05T12:48:10Z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1409918334</vt:lpwstr>
  </property>
</Properties>
</file>