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4" r:id="rId4"/>
    <p:sldId id="285" r:id="rId5"/>
    <p:sldId id="273" r:id="rId6"/>
    <p:sldId id="274" r:id="rId7"/>
    <p:sldId id="290" r:id="rId8"/>
    <p:sldId id="287" r:id="rId9"/>
    <p:sldId id="277" r:id="rId10"/>
    <p:sldId id="291" r:id="rId11"/>
    <p:sldId id="267" r:id="rId12"/>
    <p:sldId id="269" r:id="rId13"/>
    <p:sldId id="272" r:id="rId14"/>
    <p:sldId id="2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9" autoAdjust="0"/>
    <p:restoredTop sz="85222" autoAdjust="0"/>
  </p:normalViewPr>
  <p:slideViewPr>
    <p:cSldViewPr>
      <p:cViewPr varScale="1">
        <p:scale>
          <a:sx n="94" d="100"/>
          <a:sy n="94" d="100"/>
        </p:scale>
        <p:origin x="-20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19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473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486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38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8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284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06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514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237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08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>
                <a:solidFill>
                  <a:schemeClr val="tx1"/>
                </a:solidFill>
              </a:rPr>
              <a:t>WLAN </a:t>
            </a:r>
            <a:r>
              <a:rPr lang="en-US" altLang="ja-JP" dirty="0">
                <a:solidFill>
                  <a:schemeClr val="tx1"/>
                </a:solidFill>
              </a:rPr>
              <a:t>F</a:t>
            </a:r>
            <a:r>
              <a:rPr lang="en-US" altLang="ja-JP" dirty="0" smtClean="0">
                <a:solidFill>
                  <a:schemeClr val="tx1"/>
                </a:solidFill>
              </a:rPr>
              <a:t>rame Collision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Information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</a:t>
            </a:r>
            <a:r>
              <a:rPr lang="en-US" sz="2000" b="0" dirty="0" smtClean="0"/>
              <a:t>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9956474"/>
              </p:ext>
            </p:extLst>
          </p:nvPr>
        </p:nvGraphicFramePr>
        <p:xfrm>
          <a:off x="523875" y="2276475"/>
          <a:ext cx="8001000" cy="3200400"/>
        </p:xfrm>
        <a:graphic>
          <a:graphicData uri="http://schemas.openxmlformats.org/presentationml/2006/ole">
            <p:oleObj spid="_x0000_s3267" name="Document" r:id="rId4" imgW="8262017" imgH="330420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510952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Examples of FCD methods(2)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340768"/>
            <a:ext cx="8682361" cy="5184576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 startAt="2"/>
            </a:pPr>
            <a:r>
              <a:rPr kumimoji="1" lang="en-US" altLang="ja-JP" b="0" dirty="0" smtClean="0">
                <a:solidFill>
                  <a:schemeClr val="tx1"/>
                </a:solidFill>
              </a:rPr>
              <a:t>use PHY state information [5] </a:t>
            </a:r>
            <a:r>
              <a:rPr lang="en-US" altLang="ja-JP" b="0" dirty="0" smtClean="0">
                <a:solidFill>
                  <a:schemeClr val="tx1"/>
                </a:solidFill>
              </a:rPr>
              <a:t>from transmit mode of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WLAN card</a:t>
            </a: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2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2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2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7150" indent="0"/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r>
              <a:rPr lang="en-US" altLang="ja-JP" b="0" dirty="0">
                <a:solidFill>
                  <a:schemeClr val="tx1"/>
                </a:solidFill>
              </a:rPr>
              <a:t>use RSSI information from spectral scan mode [6] of WLAN card</a:t>
            </a: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303" y="2183541"/>
            <a:ext cx="4287766" cy="136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グループ化 15"/>
          <p:cNvGrpSpPr/>
          <p:nvPr/>
        </p:nvGrpSpPr>
        <p:grpSpPr>
          <a:xfrm>
            <a:off x="5105393" y="1939288"/>
            <a:ext cx="4223899" cy="2065776"/>
            <a:chOff x="5316653" y="1831189"/>
            <a:chExt cx="4223899" cy="2065776"/>
          </a:xfrm>
        </p:grpSpPr>
        <p:pic>
          <p:nvPicPr>
            <p:cNvPr id="19" name="Picture 4" descr="D:\temp\lhaplus\CD'取得画像データ_20140604\test_20140604_f1f2_01_01_15.png"/>
            <p:cNvPicPr>
              <a:picLocks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8343" t="76921" r="32999" b="3083"/>
            <a:stretch/>
          </p:blipFill>
          <p:spPr bwMode="auto">
            <a:xfrm>
              <a:off x="6157188" y="2094033"/>
              <a:ext cx="2712347" cy="1435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直線矢印コネクタ 8"/>
            <p:cNvCxnSpPr/>
            <p:nvPr/>
          </p:nvCxnSpPr>
          <p:spPr bwMode="auto">
            <a:xfrm flipV="1">
              <a:off x="6166714" y="1960265"/>
              <a:ext cx="0" cy="151216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171477" y="3472430"/>
              <a:ext cx="283441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8532440" y="3435300"/>
              <a:ext cx="822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time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316653" y="1831189"/>
              <a:ext cx="954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count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 bwMode="auto">
            <a:xfrm>
              <a:off x="8005438" y="2094033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8293470" y="1852543"/>
              <a:ext cx="1247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>
                  <a:solidFill>
                    <a:schemeClr val="tx1"/>
                  </a:solidFill>
                </a:rPr>
                <a:t>tx_frame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/2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324972" y="2097081"/>
              <a:ext cx="999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r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x_clear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 bwMode="auto">
            <a:xfrm>
              <a:off x="8005438" y="2255517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4098" name="Picture 2" descr="\\10.27.171.228\projects\platform\20140820\collision\replot\mv_avg_32\plot_dir\fft_results_5_RSS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4448" y="5004477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\\10.27.171.228\projects\platform\20140820\collision\replot\mv_avg_32\plot_dir\fft_results_34_RSS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6745" y="5004477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8028384" y="5051260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7740352" y="518752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4178859" y="5051260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3890827" y="518752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 flipV="1">
            <a:off x="1565278" y="4798909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1565278" y="6056025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 flipV="1">
            <a:off x="5436096" y="4798909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矢印コネクタ 56"/>
          <p:cNvCxnSpPr/>
          <p:nvPr/>
        </p:nvCxnSpPr>
        <p:spPr bwMode="auto">
          <a:xfrm>
            <a:off x="5436096" y="6056025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8277024" y="6047710"/>
            <a:ext cx="83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17000" y="6047710"/>
            <a:ext cx="63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37289" y="4635145"/>
            <a:ext cx="7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687156" y="4614243"/>
            <a:ext cx="83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73586" y="5835593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798699" y="584092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34396" y="584092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91031" y="584092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170841" y="5840928"/>
            <a:ext cx="1425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 + 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6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r>
              <a:rPr lang="en-GB" altLang="ja-JP" dirty="0"/>
              <a:t> and Next 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844824"/>
            <a:ext cx="7770813" cy="4608512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 Detection (FCD)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information is </a:t>
            </a:r>
            <a:r>
              <a:rPr lang="en-US" altLang="ja-JP" sz="2400" b="1" dirty="0">
                <a:solidFill>
                  <a:schemeClr val="tx1"/>
                </a:solidFill>
              </a:rPr>
              <a:t>necessary for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reducing  </a:t>
            </a:r>
            <a:r>
              <a:rPr lang="en-US" altLang="ja-JP" sz="2400" b="1" dirty="0">
                <a:solidFill>
                  <a:schemeClr val="tx1"/>
                </a:solidFill>
              </a:rPr>
              <a:t>Frame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Collisions in 11ax </a:t>
            </a:r>
            <a:r>
              <a:rPr lang="en-US" altLang="ja-JP" sz="2400" b="1" dirty="0" smtClean="0">
                <a:cs typeface="+mn-cs"/>
              </a:rPr>
              <a:t>scenarios.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Various methods have been proposed for FCD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200" b="1" dirty="0" smtClean="0">
                <a:solidFill>
                  <a:schemeClr val="tx1"/>
                </a:solidFill>
              </a:rPr>
              <a:t>For example, FCD can be implemented at transmitter by analyzing power variation</a:t>
            </a:r>
            <a:endParaRPr lang="en-US" altLang="ja-JP" sz="2200" b="1" dirty="0" smtClean="0">
              <a:solidFill>
                <a:schemeClr val="tx1"/>
              </a:solidFill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rgbClr val="FF0000"/>
                </a:solidFill>
              </a:rPr>
              <a:t>FCD information can </a:t>
            </a:r>
            <a:r>
              <a:rPr lang="en-US" altLang="ja-JP" sz="2400" b="1" dirty="0">
                <a:solidFill>
                  <a:srgbClr val="FF0000"/>
                </a:solidFill>
              </a:rPr>
              <a:t>be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used to improve performance of various control schemes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For greater </a:t>
            </a:r>
            <a:r>
              <a:rPr lang="en-US" altLang="ja-JP" dirty="0" smtClean="0"/>
              <a:t>effect</a:t>
            </a:r>
            <a:r>
              <a:rPr lang="en-US" altLang="ja-JP" dirty="0"/>
              <a:t>, information of </a:t>
            </a:r>
            <a:r>
              <a:rPr lang="en-US" altLang="ja-JP" dirty="0">
                <a:solidFill>
                  <a:srgbClr val="FF0000"/>
                </a:solidFill>
              </a:rPr>
              <a:t>collision </a:t>
            </a:r>
            <a:r>
              <a:rPr lang="en-US" altLang="ja-JP" dirty="0" smtClean="0">
                <a:solidFill>
                  <a:srgbClr val="FF0000"/>
                </a:solidFill>
              </a:rPr>
              <a:t>TYPES</a:t>
            </a:r>
            <a:r>
              <a:rPr lang="en-US" altLang="ja-JP" dirty="0" smtClean="0"/>
              <a:t> </a:t>
            </a:r>
            <a:r>
              <a:rPr lang="en-US" altLang="ja-JP" dirty="0"/>
              <a:t>can be </a:t>
            </a:r>
            <a:r>
              <a:rPr lang="en-US" altLang="ja-JP" dirty="0" smtClean="0"/>
              <a:t>used.</a:t>
            </a: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Next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Propose method for handling FCD information in 11ax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17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Do you agree that </a:t>
            </a:r>
            <a:r>
              <a:rPr lang="en-US" altLang="ja-JP" dirty="0" err="1"/>
              <a:t>TGax</a:t>
            </a:r>
            <a:r>
              <a:rPr lang="en-US" altLang="ja-JP" dirty="0"/>
              <a:t> should support a frame </a:t>
            </a:r>
            <a:r>
              <a:rPr lang="en-US" altLang="ja-JP" dirty="0" smtClean="0"/>
              <a:t>collision</a:t>
            </a:r>
            <a:r>
              <a:rPr lang="ja-JP" altLang="en-US" dirty="0"/>
              <a:t> </a:t>
            </a:r>
            <a:r>
              <a:rPr lang="en-US" altLang="ja-JP" dirty="0" smtClean="0"/>
              <a:t>information?</a:t>
            </a:r>
            <a:endParaRPr lang="en-US" altLang="ja-JP" dirty="0"/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Yes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Abstain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21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920903"/>
          </a:xfrm>
          <a:ln/>
        </p:spPr>
        <p:txBody>
          <a:bodyPr/>
          <a:lstStyle/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[1] “MAC Efficiency Analysis for HEW SG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802.11-13/0505r0, </a:t>
            </a:r>
            <a:r>
              <a:rPr lang="en-US" altLang="ja-JP" sz="1600" b="0" dirty="0" err="1"/>
              <a:t>Minyoung</a:t>
            </a:r>
            <a:r>
              <a:rPr lang="en-US" altLang="ja-JP" sz="1600" b="0" dirty="0"/>
              <a:t> Park (Intel)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[2] “Possible Approaches for HEW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802.11-13/0758r0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Katsuo</a:t>
            </a:r>
            <a:r>
              <a:rPr lang="en-US" altLang="ja-JP" sz="1600" b="0" dirty="0"/>
              <a:t> </a:t>
            </a:r>
            <a:r>
              <a:rPr lang="en-US" altLang="ja-JP" sz="1600" b="0" dirty="0" err="1"/>
              <a:t>Yunoki</a:t>
            </a:r>
            <a:r>
              <a:rPr lang="en-US" altLang="ja-JP" sz="1600" b="0" dirty="0"/>
              <a:t> (KDDI Labs)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[3] “</a:t>
            </a:r>
            <a:r>
              <a:rPr lang="en-GB" altLang="ja-JP" sz="1600" b="0" dirty="0">
                <a:solidFill>
                  <a:schemeClr val="tx1"/>
                </a:solidFill>
              </a:rPr>
              <a:t>Understanding Current Situation of Public Wi-Fi Usage - Possible Requirements for HEW -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802.11-13/0523r2, </a:t>
            </a:r>
            <a:r>
              <a:rPr lang="en-US" altLang="ja-JP" sz="1600" b="0" dirty="0" err="1">
                <a:solidFill>
                  <a:schemeClr val="tx1"/>
                </a:solidFill>
              </a:rPr>
              <a:t>Katsuo</a:t>
            </a:r>
            <a:r>
              <a:rPr lang="en-US" altLang="ja-JP" sz="1600" b="0" dirty="0">
                <a:solidFill>
                  <a:schemeClr val="tx1"/>
                </a:solidFill>
              </a:rPr>
              <a:t> </a:t>
            </a:r>
            <a:r>
              <a:rPr lang="en-US" altLang="ja-JP" sz="1600" b="0" dirty="0" err="1">
                <a:solidFill>
                  <a:schemeClr val="tx1"/>
                </a:solidFill>
              </a:rPr>
              <a:t>Yunoki</a:t>
            </a:r>
            <a:r>
              <a:rPr lang="en-US" altLang="ja-JP" sz="1600" b="0" dirty="0">
                <a:solidFill>
                  <a:schemeClr val="tx1"/>
                </a:solidFill>
              </a:rPr>
              <a:t> (KDDI Labs</a:t>
            </a:r>
            <a:r>
              <a:rPr lang="en-US" altLang="ja-JP" sz="1600" b="0" dirty="0" smtClean="0">
                <a:solidFill>
                  <a:schemeClr val="tx1"/>
                </a:solidFill>
              </a:rPr>
              <a:t>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[4] “Consideration on Efficiency Enhancement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802.11-13/0854r1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SangHyun</a:t>
            </a:r>
            <a:r>
              <a:rPr lang="en-US" altLang="ja-JP" sz="1600" b="0" dirty="0"/>
              <a:t> Chang (Samsung</a:t>
            </a:r>
          </a:p>
          <a:p>
            <a:pPr algn="just" latinLnBrk="1"/>
            <a:r>
              <a:rPr lang="en-US" altLang="ja-JP" sz="1600" b="0" dirty="0">
                <a:solidFill>
                  <a:schemeClr val="tx1"/>
                </a:solidFill>
              </a:rPr>
              <a:t>[5]  “</a:t>
            </a:r>
            <a:r>
              <a:rPr lang="en-US" altLang="ja-JP" sz="1600" b="0" dirty="0" err="1">
                <a:solidFill>
                  <a:schemeClr val="tx1"/>
                </a:solidFill>
              </a:rPr>
              <a:t>Fwd</a:t>
            </a:r>
            <a:r>
              <a:rPr lang="en-US" altLang="ja-JP" sz="1600" b="0" dirty="0">
                <a:solidFill>
                  <a:schemeClr val="tx1"/>
                </a:solidFill>
              </a:rPr>
              <a:t>: FW: Channel busy cycles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en-US" altLang="ja-JP" sz="1600" b="0" dirty="0">
                <a:solidFill>
                  <a:schemeClr val="tx1"/>
                </a:solidFill>
              </a:rPr>
              <a:t>ath9k-devel ML, </a:t>
            </a:r>
            <a:r>
              <a:rPr lang="en-US" altLang="ko-KR" sz="1600" b="0" dirty="0">
                <a:solidFill>
                  <a:schemeClr val="tx1"/>
                </a:solidFill>
              </a:rPr>
              <a:t> http://article.gmane.org/gmane.linux.drivers.</a:t>
            </a:r>
            <a:br>
              <a:rPr lang="en-US" altLang="ko-KR" sz="1600" b="0" dirty="0">
                <a:solidFill>
                  <a:schemeClr val="tx1"/>
                </a:solidFill>
              </a:rPr>
            </a:br>
            <a:r>
              <a:rPr lang="en-US" altLang="ko-KR" sz="1600" b="0" dirty="0">
                <a:solidFill>
                  <a:schemeClr val="tx1"/>
                </a:solidFill>
              </a:rPr>
              <a:t>ath9k.devel/9887/</a:t>
            </a:r>
          </a:p>
          <a:p>
            <a:pPr algn="just" latinLnBrk="1"/>
            <a:r>
              <a:rPr lang="en-US" altLang="ko-KR" sz="1600" b="0" dirty="0">
                <a:solidFill>
                  <a:schemeClr val="tx1"/>
                </a:solidFill>
              </a:rPr>
              <a:t>[6] “ath9k spectral scan”, http://wireless.kernel.org/en/users/Drivers/ath9k/spectral_scan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/</a:t>
            </a:r>
          </a:p>
          <a:p>
            <a:pPr algn="just" latinLnBrk="1"/>
            <a:r>
              <a:rPr lang="en-US" altLang="ko-KR" sz="1600" b="0" dirty="0" smtClean="0">
                <a:solidFill>
                  <a:schemeClr val="tx1"/>
                </a:solidFill>
              </a:rPr>
              <a:t>[7] P. </a:t>
            </a:r>
            <a:r>
              <a:rPr lang="en-US" altLang="ko-KR" sz="1600" b="0" dirty="0">
                <a:solidFill>
                  <a:schemeClr val="tx1"/>
                </a:solidFill>
              </a:rPr>
              <a:t>Shao, IEICE Technical Report, 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SIP2012-125, p259-264, March 2014</a:t>
            </a:r>
            <a:endParaRPr lang="en-US" altLang="ko-KR" sz="1600" b="0" dirty="0">
              <a:solidFill>
                <a:srgbClr val="FF0000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115017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6679" cy="1065213"/>
          </a:xfrm>
        </p:spPr>
        <p:txBody>
          <a:bodyPr/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Backup: </a:t>
            </a:r>
            <a:r>
              <a:rPr lang="en-US" altLang="ja-JP" dirty="0" err="1" smtClean="0"/>
              <a:t>rx_clear</a:t>
            </a:r>
            <a:r>
              <a:rPr lang="en-US" altLang="ja-JP" dirty="0" smtClean="0"/>
              <a:t> </a:t>
            </a:r>
            <a:r>
              <a:rPr lang="en-US" altLang="ja-JP" dirty="0"/>
              <a:t>count </a:t>
            </a:r>
            <a:r>
              <a:rPr lang="en-US" altLang="ja-JP" dirty="0" smtClean="0"/>
              <a:t>&amp; </a:t>
            </a:r>
            <a:r>
              <a:rPr lang="en-US" altLang="ja-JP" dirty="0" err="1" smtClean="0"/>
              <a:t>tx_frame</a:t>
            </a:r>
            <a:r>
              <a:rPr lang="en-US" altLang="ja-JP" dirty="0" smtClean="0"/>
              <a:t> </a:t>
            </a:r>
            <a:r>
              <a:rPr lang="en-US" altLang="ja-JP" dirty="0"/>
              <a:t>count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3095836" y="2780928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正方形/長方形 13"/>
          <p:cNvSpPr/>
          <p:nvPr/>
        </p:nvSpPr>
        <p:spPr bwMode="auto">
          <a:xfrm>
            <a:off x="4103948" y="2348880"/>
            <a:ext cx="280831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3095836" y="3717032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 flipV="1">
            <a:off x="424796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439198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4103948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 flipV="1">
            <a:off x="410394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 flipV="1">
            <a:off x="468001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V="1">
            <a:off x="482402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 flipV="1">
            <a:off x="453599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V="1">
            <a:off x="511206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V="1">
            <a:off x="525607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 flipV="1">
            <a:off x="496804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 flipV="1">
            <a:off x="554410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 flipV="1">
            <a:off x="568812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 flipV="1">
            <a:off x="540009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flipV="1">
            <a:off x="597615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flipV="1">
            <a:off x="612017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flipV="1">
            <a:off x="583214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640820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flipV="1">
            <a:off x="655222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 flipV="1">
            <a:off x="626418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flipV="1">
            <a:off x="684025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 flipV="1">
            <a:off x="669623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912260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8" name="グループ化 47"/>
          <p:cNvGrpSpPr/>
          <p:nvPr/>
        </p:nvGrpSpPr>
        <p:grpSpPr>
          <a:xfrm flipV="1">
            <a:off x="3239852" y="3655973"/>
            <a:ext cx="720080" cy="45719"/>
            <a:chOff x="5364088" y="3264870"/>
            <a:chExt cx="720080" cy="432048"/>
          </a:xfrm>
        </p:grpSpPr>
        <p:cxnSp>
          <p:nvCxnSpPr>
            <p:cNvPr id="49" name="直線コネクタ 48"/>
            <p:cNvCxnSpPr/>
            <p:nvPr/>
          </p:nvCxnSpPr>
          <p:spPr bwMode="auto">
            <a:xfrm flipV="1">
              <a:off x="536408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 flipV="1">
              <a:off x="5652120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51" name="直線コネクタ 50"/>
            <p:cNvCxnSpPr/>
            <p:nvPr/>
          </p:nvCxnSpPr>
          <p:spPr bwMode="auto">
            <a:xfrm flipV="1">
              <a:off x="5796136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 flipV="1">
              <a:off x="5508104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53" name="直線コネクタ 52"/>
            <p:cNvCxnSpPr/>
            <p:nvPr/>
          </p:nvCxnSpPr>
          <p:spPr bwMode="auto">
            <a:xfrm flipV="1">
              <a:off x="608416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55" name="直線コネクタ 54"/>
            <p:cNvCxnSpPr/>
            <p:nvPr/>
          </p:nvCxnSpPr>
          <p:spPr bwMode="auto">
            <a:xfrm flipV="1">
              <a:off x="5940152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</p:grpSp>
      <p:sp>
        <p:nvSpPr>
          <p:cNvPr id="56" name="テキスト ボックス 55"/>
          <p:cNvSpPr txBox="1"/>
          <p:nvPr/>
        </p:nvSpPr>
        <p:spPr>
          <a:xfrm>
            <a:off x="748268" y="2466222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symbol of frame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19551" y="3410986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sampled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 flipV="1">
            <a:off x="7020272" y="3655973"/>
            <a:ext cx="720080" cy="45719"/>
            <a:chOff x="5364088" y="3264870"/>
            <a:chExt cx="720080" cy="432048"/>
          </a:xfrm>
        </p:grpSpPr>
        <p:cxnSp>
          <p:nvCxnSpPr>
            <p:cNvPr id="59" name="直線コネクタ 58"/>
            <p:cNvCxnSpPr/>
            <p:nvPr/>
          </p:nvCxnSpPr>
          <p:spPr bwMode="auto">
            <a:xfrm flipV="1">
              <a:off x="536408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 bwMode="auto">
            <a:xfrm flipV="1">
              <a:off x="5652120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 flipV="1">
              <a:off x="5796136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2" name="直線コネクタ 61"/>
            <p:cNvCxnSpPr/>
            <p:nvPr/>
          </p:nvCxnSpPr>
          <p:spPr bwMode="auto">
            <a:xfrm flipV="1">
              <a:off x="5508104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 bwMode="auto">
            <a:xfrm flipV="1">
              <a:off x="608416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5940152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</p:grpSp>
      <p:grpSp>
        <p:nvGrpSpPr>
          <p:cNvPr id="79" name="グループ化 78"/>
          <p:cNvGrpSpPr/>
          <p:nvPr/>
        </p:nvGrpSpPr>
        <p:grpSpPr>
          <a:xfrm>
            <a:off x="4289720" y="5474069"/>
            <a:ext cx="423514" cy="461665"/>
            <a:chOff x="7034562" y="3971382"/>
            <a:chExt cx="423514" cy="461665"/>
          </a:xfrm>
        </p:grpSpPr>
        <p:cxnSp>
          <p:nvCxnSpPr>
            <p:cNvPr id="74" name="直線コネクタ 73"/>
            <p:cNvCxnSpPr/>
            <p:nvPr/>
          </p:nvCxnSpPr>
          <p:spPr bwMode="auto">
            <a:xfrm>
              <a:off x="7038440" y="4076179"/>
              <a:ext cx="0" cy="2882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lg" len="lg"/>
              <a:tailEnd type="none" w="med" len="med"/>
            </a:ln>
            <a:effectLst/>
          </p:spPr>
        </p:cxnSp>
        <p:sp>
          <p:nvSpPr>
            <p:cNvPr id="76" name="テキスト ボックス 75"/>
            <p:cNvSpPr txBox="1"/>
            <p:nvPr/>
          </p:nvSpPr>
          <p:spPr>
            <a:xfrm>
              <a:off x="7034562" y="397138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5028698" y="5473709"/>
            <a:ext cx="423514" cy="461665"/>
            <a:chOff x="9008559" y="3971382"/>
            <a:chExt cx="423514" cy="461665"/>
          </a:xfrm>
        </p:grpSpPr>
        <p:cxnSp>
          <p:nvCxnSpPr>
            <p:cNvPr id="75" name="直線コネクタ 74"/>
            <p:cNvCxnSpPr/>
            <p:nvPr/>
          </p:nvCxnSpPr>
          <p:spPr bwMode="auto">
            <a:xfrm flipV="1">
              <a:off x="9009693" y="4080102"/>
              <a:ext cx="0" cy="3301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oval" w="lg" len="lg"/>
            </a:ln>
            <a:effectLst/>
          </p:spPr>
        </p:cxnSp>
        <p:sp>
          <p:nvSpPr>
            <p:cNvPr id="77" name="テキスト ボックス 76"/>
            <p:cNvSpPr txBox="1"/>
            <p:nvPr/>
          </p:nvSpPr>
          <p:spPr>
            <a:xfrm>
              <a:off x="9008559" y="397138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963071" y="4465545"/>
            <a:ext cx="2053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rx_clear</a:t>
            </a:r>
            <a:r>
              <a:rPr kumimoji="1" lang="en-US" altLang="ja-JP" dirty="0" smtClean="0">
                <a:solidFill>
                  <a:schemeClr val="tx1"/>
                </a:solidFill>
              </a:rPr>
              <a:t> count/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tx_frame</a:t>
            </a:r>
            <a:r>
              <a:rPr kumimoji="1" lang="en-US" altLang="ja-JP" dirty="0" smtClean="0">
                <a:solidFill>
                  <a:schemeClr val="tx1"/>
                </a:solidFill>
              </a:rPr>
              <a:t> count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2" name="右中かっこ 81"/>
          <p:cNvSpPr/>
          <p:nvPr/>
        </p:nvSpPr>
        <p:spPr bwMode="auto">
          <a:xfrm rot="5400000">
            <a:off x="33768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中かっこ 82"/>
          <p:cNvSpPr/>
          <p:nvPr/>
        </p:nvSpPr>
        <p:spPr bwMode="auto">
          <a:xfrm rot="5400000">
            <a:off x="397269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右中かっこ 83"/>
          <p:cNvSpPr/>
          <p:nvPr/>
        </p:nvSpPr>
        <p:spPr bwMode="auto">
          <a:xfrm rot="5400000">
            <a:off x="452893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右中かっこ 84"/>
          <p:cNvSpPr/>
          <p:nvPr/>
        </p:nvSpPr>
        <p:spPr bwMode="auto">
          <a:xfrm rot="5400000">
            <a:off x="5124827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右中かっこ 85"/>
          <p:cNvSpPr/>
          <p:nvPr/>
        </p:nvSpPr>
        <p:spPr bwMode="auto">
          <a:xfrm rot="5400000">
            <a:off x="5686023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右中かっこ 86"/>
          <p:cNvSpPr/>
          <p:nvPr/>
        </p:nvSpPr>
        <p:spPr bwMode="auto">
          <a:xfrm rot="5400000">
            <a:off x="62819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右中かっこ 87"/>
          <p:cNvSpPr/>
          <p:nvPr/>
        </p:nvSpPr>
        <p:spPr bwMode="auto">
          <a:xfrm rot="5400000">
            <a:off x="6869199" y="3607665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右中かっこ 88"/>
          <p:cNvSpPr/>
          <p:nvPr/>
        </p:nvSpPr>
        <p:spPr bwMode="auto">
          <a:xfrm rot="5400000">
            <a:off x="7493627" y="3607666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806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87657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4328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0286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589894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1857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7635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3974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0" name="直線コネクタ 99"/>
          <p:cNvCxnSpPr/>
          <p:nvPr/>
        </p:nvCxnSpPr>
        <p:spPr bwMode="auto">
          <a:xfrm>
            <a:off x="3095836" y="5085184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H="1" flipV="1">
            <a:off x="4024143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4024143" y="4681931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 flipH="1" flipV="1">
            <a:off x="6332157" y="4681805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114"/>
          <p:cNvCxnSpPr/>
          <p:nvPr/>
        </p:nvCxnSpPr>
        <p:spPr bwMode="auto">
          <a:xfrm flipH="1" flipV="1">
            <a:off x="6883465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矢印コネクタ 116"/>
          <p:cNvCxnSpPr/>
          <p:nvPr/>
        </p:nvCxnSpPr>
        <p:spPr bwMode="auto">
          <a:xfrm>
            <a:off x="3430723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8" name="直線矢印コネクタ 117"/>
          <p:cNvCxnSpPr/>
          <p:nvPr/>
        </p:nvCxnSpPr>
        <p:spPr bwMode="auto">
          <a:xfrm>
            <a:off x="4016341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1" name="直線コネクタ 110"/>
          <p:cNvCxnSpPr/>
          <p:nvPr/>
        </p:nvCxnSpPr>
        <p:spPr bwMode="auto">
          <a:xfrm>
            <a:off x="4582851" y="4681805"/>
            <a:ext cx="17529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>
            <a:off x="4579642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2" name="直線矢印コネクタ 121"/>
          <p:cNvCxnSpPr/>
          <p:nvPr/>
        </p:nvCxnSpPr>
        <p:spPr bwMode="auto">
          <a:xfrm>
            <a:off x="5178739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>
            <a:off x="5739935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6332157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6" name="直線矢印コネクタ 125"/>
          <p:cNvCxnSpPr/>
          <p:nvPr/>
        </p:nvCxnSpPr>
        <p:spPr bwMode="auto">
          <a:xfrm>
            <a:off x="6894536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7" name="直線矢印コネクタ 126"/>
          <p:cNvCxnSpPr/>
          <p:nvPr/>
        </p:nvCxnSpPr>
        <p:spPr bwMode="auto">
          <a:xfrm>
            <a:off x="7530212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29" name="円/楕円 128"/>
          <p:cNvSpPr/>
          <p:nvPr/>
        </p:nvSpPr>
        <p:spPr bwMode="auto">
          <a:xfrm>
            <a:off x="3392027" y="5038862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円/楕円 130"/>
          <p:cNvSpPr/>
          <p:nvPr/>
        </p:nvSpPr>
        <p:spPr bwMode="auto">
          <a:xfrm>
            <a:off x="3987914" y="4839966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円/楕円 131"/>
          <p:cNvSpPr/>
          <p:nvPr/>
        </p:nvSpPr>
        <p:spPr bwMode="auto">
          <a:xfrm>
            <a:off x="4540945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円/楕円 132"/>
          <p:cNvSpPr/>
          <p:nvPr/>
        </p:nvSpPr>
        <p:spPr bwMode="auto">
          <a:xfrm>
            <a:off x="5140042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円/楕円 134"/>
          <p:cNvSpPr/>
          <p:nvPr/>
        </p:nvSpPr>
        <p:spPr bwMode="auto">
          <a:xfrm>
            <a:off x="5701238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円/楕円 135"/>
          <p:cNvSpPr/>
          <p:nvPr/>
        </p:nvSpPr>
        <p:spPr bwMode="auto">
          <a:xfrm>
            <a:off x="6293460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円/楕円 136"/>
          <p:cNvSpPr/>
          <p:nvPr/>
        </p:nvSpPr>
        <p:spPr bwMode="auto">
          <a:xfrm>
            <a:off x="6846002" y="4841821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円/楕円 137"/>
          <p:cNvSpPr/>
          <p:nvPr/>
        </p:nvSpPr>
        <p:spPr bwMode="auto">
          <a:xfrm>
            <a:off x="7491801" y="5044107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863054" y="38488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863054" y="513772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526034" y="2834047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103710" y="183001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power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6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Frame </a:t>
            </a:r>
            <a:r>
              <a:rPr lang="en-US" altLang="ja-JP" dirty="0"/>
              <a:t>Collision in </a:t>
            </a:r>
            <a:r>
              <a:rPr lang="en-US" altLang="ja-JP" dirty="0" smtClean="0"/>
              <a:t>11ax </a:t>
            </a:r>
            <a:r>
              <a:rPr lang="en-US" altLang="ja-JP" dirty="0"/>
              <a:t>scenarios is a severe problem</a:t>
            </a:r>
            <a:r>
              <a:rPr lang="en-US" altLang="ja-JP" dirty="0" smtClean="0"/>
              <a:t>, which </a:t>
            </a:r>
            <a:r>
              <a:rPr lang="en-US" altLang="ja-JP" dirty="0" smtClean="0">
                <a:solidFill>
                  <a:schemeClr val="tx1"/>
                </a:solidFill>
              </a:rPr>
              <a:t>is </a:t>
            </a:r>
            <a:r>
              <a:rPr lang="en-US" altLang="ja-JP" dirty="0" smtClean="0"/>
              <a:t>an </a:t>
            </a:r>
            <a:r>
              <a:rPr lang="en-US" altLang="ja-JP" dirty="0"/>
              <a:t>obstacle to realizing the goals of 11ax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</a:t>
            </a:r>
            <a:r>
              <a:rPr lang="en-US" altLang="ja-JP" dirty="0">
                <a:solidFill>
                  <a:schemeClr val="tx1"/>
                </a:solidFill>
              </a:rPr>
              <a:t>we </a:t>
            </a:r>
            <a:r>
              <a:rPr lang="en-US" altLang="ja-JP" dirty="0" smtClean="0">
                <a:solidFill>
                  <a:schemeClr val="tx1"/>
                </a:solidFill>
              </a:rPr>
              <a:t>propose that supporting the use of  </a:t>
            </a:r>
            <a:r>
              <a:rPr lang="en-US" altLang="ja-JP" dirty="0">
                <a:solidFill>
                  <a:schemeClr val="tx1"/>
                </a:solidFill>
              </a:rPr>
              <a:t>Frame Collision Detection(FCD) </a:t>
            </a:r>
            <a:r>
              <a:rPr lang="en-US" altLang="ja-JP" dirty="0" smtClean="0">
                <a:solidFill>
                  <a:schemeClr val="tx1"/>
                </a:solidFill>
              </a:rPr>
              <a:t>information will be useful for reducing collisions by management and control in 11ax. </a:t>
            </a:r>
            <a:endParaRPr lang="ja-JP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 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</a:t>
            </a:r>
            <a:r>
              <a:rPr lang="en-US" altLang="ja-JP" dirty="0"/>
              <a:t>high density environment of 11ax scenarios, </a:t>
            </a:r>
            <a:r>
              <a:rPr lang="en-US" altLang="ja-JP" dirty="0" smtClean="0"/>
              <a:t>there </a:t>
            </a:r>
            <a:r>
              <a:rPr lang="en-US" altLang="ja-JP" dirty="0"/>
              <a:t>are many Frame </a:t>
            </a:r>
            <a:r>
              <a:rPr lang="en-US" altLang="ja-JP" dirty="0" smtClean="0"/>
              <a:t>Collisions [</a:t>
            </a:r>
            <a:r>
              <a:rPr lang="en-US" altLang="ja-JP" dirty="0"/>
              <a:t>1</a:t>
            </a:r>
            <a:r>
              <a:rPr lang="en-US" altLang="ja-JP" dirty="0" smtClean="0"/>
              <a:t>][2].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Frame Collision</a:t>
            </a:r>
            <a:r>
              <a:rPr lang="ja-JP" altLang="en-US" dirty="0"/>
              <a:t> </a:t>
            </a:r>
            <a:r>
              <a:rPr lang="en-US" altLang="ja-JP" dirty="0" smtClean="0"/>
              <a:t>is defined that frame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signal is interfered </a:t>
            </a:r>
            <a:r>
              <a:rPr lang="en-US" altLang="ja-JP" dirty="0"/>
              <a:t>with by </a:t>
            </a:r>
            <a:r>
              <a:rPr lang="en-US" altLang="ja-JP" dirty="0">
                <a:solidFill>
                  <a:schemeClr val="tx1"/>
                </a:solidFill>
              </a:rPr>
              <a:t>another </a:t>
            </a:r>
            <a:r>
              <a:rPr lang="en-US" altLang="ja-JP" dirty="0" smtClean="0">
                <a:solidFill>
                  <a:schemeClr val="tx1"/>
                </a:solidFill>
              </a:rPr>
              <a:t>frame signal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Frame Collision causes performance </a:t>
            </a:r>
            <a:r>
              <a:rPr lang="en-US" altLang="ko-KR" dirty="0" smtClean="0">
                <a:solidFill>
                  <a:schemeClr val="tx1"/>
                </a:solidFill>
              </a:rPr>
              <a:t>degradation[1]</a:t>
            </a:r>
            <a:r>
              <a:rPr lang="en-US" altLang="ja-JP" dirty="0" smtClean="0"/>
              <a:t>[</a:t>
            </a:r>
            <a:r>
              <a:rPr lang="en-US" altLang="ja-JP" dirty="0"/>
              <a:t>2]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Throughput </a:t>
            </a:r>
            <a:r>
              <a:rPr lang="en-US" altLang="ja-JP" dirty="0">
                <a:solidFill>
                  <a:schemeClr val="tx1"/>
                </a:solidFill>
              </a:rPr>
              <a:t>degradation due to retransmission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Power efficiency degradation due to retransmission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Cause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Frame Collisions</a:t>
            </a:r>
            <a:endParaRPr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Hidden-terminal / AP problem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Transmissions start at </a:t>
            </a:r>
            <a:r>
              <a:rPr lang="en-US" altLang="ja-JP" dirty="0">
                <a:solidFill>
                  <a:schemeClr val="tx1"/>
                </a:solidFill>
              </a:rPr>
              <a:t>same </a:t>
            </a:r>
            <a:r>
              <a:rPr lang="en-US" altLang="ja-JP" dirty="0" smtClean="0">
                <a:solidFill>
                  <a:schemeClr val="tx1"/>
                </a:solidFill>
              </a:rPr>
              <a:t>time due to </a:t>
            </a:r>
            <a:r>
              <a:rPr lang="en-US" altLang="ja-JP" dirty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</a:rPr>
              <a:t>dentical </a:t>
            </a:r>
            <a:r>
              <a:rPr lang="en-US" altLang="ja-JP" dirty="0" err="1" smtClean="0">
                <a:solidFill>
                  <a:schemeClr val="tx1"/>
                </a:solidFill>
              </a:rPr>
              <a:t>backoff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45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 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493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Detection (FCD)  </a:t>
            </a:r>
            <a:r>
              <a:rPr lang="en-US" altLang="ja-JP" sz="2400" b="1" dirty="0">
                <a:solidFill>
                  <a:schemeClr val="tx1"/>
                </a:solidFill>
              </a:rPr>
              <a:t>is necessary for reducing  Frame Collisions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The optimal counter-measures to avoid loss can be chosen.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Examples of Applications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of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FCD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Site Survey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Channel </a:t>
            </a:r>
            <a:r>
              <a:rPr lang="en-US" altLang="ja-JP" sz="2000" dirty="0">
                <a:solidFill>
                  <a:schemeClr val="tx1"/>
                </a:solidFill>
              </a:rPr>
              <a:t>Selection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</a:rPr>
              <a:t>Rate Control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Necessity of Collision management has been mentioned [3][4]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688" y="61653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70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of FCD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FCD can be carried out in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</a:t>
            </a:r>
            <a:r>
              <a:rPr kumimoji="1" lang="en-US" altLang="ja-JP" dirty="0" smtClean="0"/>
              <a:t>ransmitter side,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</a:t>
            </a:r>
            <a:r>
              <a:rPr lang="en-US" altLang="ja-JP" dirty="0" smtClean="0"/>
              <a:t>eceiver side,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</a:t>
            </a:r>
            <a:r>
              <a:rPr kumimoji="1" lang="en-US" altLang="ja-JP" dirty="0" smtClean="0"/>
              <a:t>olo sensor system.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Examples of FCD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Existence or non-existence of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Collision </a:t>
            </a:r>
            <a:r>
              <a:rPr lang="en-US" altLang="ja-JP" b="1" dirty="0" smtClean="0">
                <a:solidFill>
                  <a:schemeClr val="tx1"/>
                </a:solidFill>
              </a:rPr>
              <a:t>TYPE</a:t>
            </a:r>
            <a:r>
              <a:rPr lang="en-US" altLang="ja-JP" dirty="0" smtClean="0">
                <a:solidFill>
                  <a:schemeClr val="tx1"/>
                </a:solidFill>
              </a:rPr>
              <a:t> information (examples shown </a:t>
            </a:r>
            <a:r>
              <a:rPr lang="en-US" altLang="ja-JP" dirty="0">
                <a:solidFill>
                  <a:schemeClr val="tx1"/>
                </a:solidFill>
              </a:rPr>
              <a:t>later) 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Statistics of collisions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ex. number or percentage of collisions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92080" y="3520320"/>
            <a:ext cx="3649397" cy="830997"/>
          </a:xfrm>
          <a:prstGeom prst="rect">
            <a:avLst/>
          </a:prstGeom>
          <a:noFill/>
          <a:ln w="57150" cmpd="dbl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Very useful for improving </a:t>
            </a:r>
          </a:p>
          <a:p>
            <a:r>
              <a:rPr kumimoji="1" lang="en-US" altLang="ja-JP" b="1" dirty="0" smtClean="0">
                <a:solidFill>
                  <a:srgbClr val="FF0000"/>
                </a:solidFill>
              </a:rPr>
              <a:t>network performance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39688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Incorrect control (unknown cause of loss):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>
                <a:solidFill>
                  <a:schemeClr val="tx1"/>
                </a:solidFill>
              </a:rPr>
              <a:t>September 2014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>
                <a:solidFill>
                  <a:schemeClr val="tx1"/>
                </a:solidFill>
              </a:rPr>
              <a:t>Peng Shao, NEC Communication Systems, Ltd.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13567" y="685800"/>
            <a:ext cx="8722929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Collision Control (1)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Example of control using collision existence information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2610605" y="2834777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745" y="2834777"/>
            <a:ext cx="261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No ACK received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782" y="2661595"/>
            <a:ext cx="227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Decrease 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transmission rate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29478" y="2661595"/>
            <a:ext cx="3001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Leads to increased 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probability of collision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685800" y="3861048"/>
            <a:ext cx="7770813" cy="43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solidFill>
                  <a:schemeClr val="tx1"/>
                </a:solidFill>
              </a:rPr>
              <a:t>Optimal control (loss cause known to be collision):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537" y="4801264"/>
            <a:ext cx="2669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No ACK received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+ collision detected </a:t>
            </a:r>
          </a:p>
        </p:txBody>
      </p:sp>
      <p:sp>
        <p:nvSpPr>
          <p:cNvPr id="16" name="右矢印 15"/>
          <p:cNvSpPr/>
          <p:nvPr/>
        </p:nvSpPr>
        <p:spPr bwMode="auto">
          <a:xfrm>
            <a:off x="2610605" y="4908779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58677" y="4837943"/>
            <a:ext cx="2276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Increase 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transmission rate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56175" y="4833131"/>
            <a:ext cx="297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Leads to decreased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probability of collision</a:t>
            </a:r>
          </a:p>
        </p:txBody>
      </p:sp>
      <p:sp>
        <p:nvSpPr>
          <p:cNvPr id="20" name="右矢印 19"/>
          <p:cNvSpPr/>
          <p:nvPr/>
        </p:nvSpPr>
        <p:spPr bwMode="auto">
          <a:xfrm>
            <a:off x="5462593" y="2752234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右矢印 20"/>
          <p:cNvSpPr/>
          <p:nvPr/>
        </p:nvSpPr>
        <p:spPr bwMode="auto">
          <a:xfrm>
            <a:off x="5436096" y="4944758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6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5351" y="2013744"/>
            <a:ext cx="6923153" cy="27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9619" y="476672"/>
            <a:ext cx="7770813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 of classification of Collision Type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3" name="角丸四角形吹き出し 32"/>
          <p:cNvSpPr/>
          <p:nvPr/>
        </p:nvSpPr>
        <p:spPr bwMode="auto">
          <a:xfrm rot="10800000" flipH="1">
            <a:off x="2987824" y="1894770"/>
            <a:ext cx="2015614" cy="2974390"/>
          </a:xfrm>
          <a:prstGeom prst="wedgeRoundRectCallout">
            <a:avLst>
              <a:gd name="adj1" fmla="val -45562"/>
              <a:gd name="adj2" fmla="val -67732"/>
              <a:gd name="adj3" fmla="val 16667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角丸四角形吹き出し 40"/>
          <p:cNvSpPr/>
          <p:nvPr/>
        </p:nvSpPr>
        <p:spPr bwMode="auto">
          <a:xfrm rot="10800000">
            <a:off x="5006294" y="1894769"/>
            <a:ext cx="2085982" cy="2974391"/>
          </a:xfrm>
          <a:prstGeom prst="wedgeRoundRectCallout">
            <a:avLst>
              <a:gd name="adj1" fmla="val -3039"/>
              <a:gd name="adj2" fmla="val -66295"/>
              <a:gd name="adj3" fmla="val 16667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 rot="10800000">
            <a:off x="7092276" y="1846403"/>
            <a:ext cx="2016225" cy="3022758"/>
          </a:xfrm>
          <a:prstGeom prst="wedgeRoundRectCallout">
            <a:avLst>
              <a:gd name="adj1" fmla="val -12549"/>
              <a:gd name="adj2" fmla="val -66135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882941" y="344917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754701" y="3921752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926" y="2335939"/>
            <a:ext cx="1055426" cy="109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直線矢印コネクタ 52"/>
          <p:cNvCxnSpPr>
            <a:stCxn id="54" idx="0"/>
          </p:cNvCxnSpPr>
          <p:nvPr/>
        </p:nvCxnSpPr>
        <p:spPr bwMode="auto">
          <a:xfrm flipV="1">
            <a:off x="588653" y="3450535"/>
            <a:ext cx="28880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4" name="テキスト ボックス 53"/>
          <p:cNvSpPr txBox="1"/>
          <p:nvPr/>
        </p:nvSpPr>
        <p:spPr>
          <a:xfrm>
            <a:off x="466825" y="4289029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 flipV="1">
            <a:off x="1417213" y="3449176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1" name="テキスト ボックス 60"/>
          <p:cNvSpPr txBox="1"/>
          <p:nvPr/>
        </p:nvSpPr>
        <p:spPr>
          <a:xfrm>
            <a:off x="1288973" y="3921751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 flipV="1">
            <a:off x="1626351" y="3466515"/>
            <a:ext cx="15254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1516114" y="4340998"/>
            <a:ext cx="25648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 flipV="1">
            <a:off x="557882" y="3417344"/>
            <a:ext cx="1349103" cy="144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H="1" flipV="1">
            <a:off x="557882" y="1994031"/>
            <a:ext cx="13044" cy="14233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テキスト ボックス 70"/>
          <p:cNvSpPr txBox="1"/>
          <p:nvPr/>
        </p:nvSpPr>
        <p:spPr>
          <a:xfrm>
            <a:off x="1906985" y="3182201"/>
            <a:ext cx="641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6933" y="1617771"/>
            <a:ext cx="933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>
            <a:stCxn id="75" idx="3"/>
          </p:cNvCxnSpPr>
          <p:nvPr/>
        </p:nvCxnSpPr>
        <p:spPr bwMode="auto">
          <a:xfrm>
            <a:off x="377384" y="2332334"/>
            <a:ext cx="408941" cy="15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146552" y="2193834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4" name="直線矢印コネクタ 83"/>
          <p:cNvCxnSpPr>
            <a:stCxn id="85" idx="3"/>
            <a:endCxn id="4103" idx="1"/>
          </p:cNvCxnSpPr>
          <p:nvPr/>
        </p:nvCxnSpPr>
        <p:spPr bwMode="auto">
          <a:xfrm flipV="1">
            <a:off x="365479" y="2883888"/>
            <a:ext cx="205447" cy="47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5" name="テキスト ボックス 84"/>
          <p:cNvSpPr txBox="1"/>
          <p:nvPr/>
        </p:nvSpPr>
        <p:spPr>
          <a:xfrm>
            <a:off x="121823" y="2750153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7584" y="5198445"/>
            <a:ext cx="252825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Type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B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A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42693" y="5175526"/>
            <a:ext cx="2721490" cy="101566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II: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transmitters of A and B  choose same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backoff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04546" y="5198445"/>
            <a:ext cx="2514343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A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B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5380" y="1395777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98142" y="1420794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478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63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7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1065213"/>
          </a:xfrm>
        </p:spPr>
        <p:txBody>
          <a:bodyPr lIns="0" rIns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Collision Control (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Example of </a:t>
            </a:r>
            <a:r>
              <a:rPr lang="en-US" altLang="ja-JP" dirty="0" smtClean="0">
                <a:solidFill>
                  <a:schemeClr val="tx1"/>
                </a:solidFill>
              </a:rPr>
              <a:t>control using collision type information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4044538"/>
              </p:ext>
            </p:extLst>
          </p:nvPr>
        </p:nvGraphicFramePr>
        <p:xfrm>
          <a:off x="401587" y="2276872"/>
          <a:ext cx="8274869" cy="34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886"/>
                <a:gridCol w="3096344"/>
                <a:gridCol w="299063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Example</a:t>
                      </a:r>
                      <a:r>
                        <a:rPr kumimoji="1" lang="en-US" altLang="ja-JP" baseline="0" dirty="0" smtClean="0"/>
                        <a:t> of collision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Collision type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Collision control by transmitter of frame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02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B cannot sense frame A</a:t>
                      </a: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 transmission power 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388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II: transmitters of  A and B  choose same </a:t>
                      </a:r>
                      <a:r>
                        <a:rPr kumimoji="1" lang="en-US" altLang="ja-JP" sz="2000" dirty="0" err="1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200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endParaRPr lang="ja-JP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A cannot sense frame B</a:t>
                      </a:r>
                    </a:p>
                  </a:txBody>
                  <a:tcPr marL="0" marR="0" marT="36000" marB="36000" anchor="ctr" anchorCtr="1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Decrease CCA level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2470198" y="5908685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211808" y="3006748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435854" y="3370047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484945" y="4952771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1255042" y="5316070"/>
            <a:ext cx="806022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1255042" y="3992494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259438" y="4355793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53367" y="5985042"/>
            <a:ext cx="224046" cy="181649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179608" y="5985042"/>
            <a:ext cx="216024" cy="18164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39008" y="5908685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3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94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46811" y="1313692"/>
            <a:ext cx="8446786" cy="432047"/>
          </a:xfrm>
        </p:spPr>
        <p:txBody>
          <a:bodyPr lIns="0" tIns="0" rIns="0" bIns="0"/>
          <a:lstStyle/>
          <a:p>
            <a:pPr algn="l"/>
            <a:r>
              <a:rPr lang="en-US" altLang="ja-JP" sz="2400" b="0" dirty="0" smtClean="0">
                <a:solidFill>
                  <a:schemeClr val="tx1"/>
                </a:solidFill>
              </a:rPr>
              <a:t>1.</a:t>
            </a:r>
            <a:r>
              <a:rPr lang="en-US" altLang="ja-JP" sz="2400" b="0" dirty="0">
                <a:solidFill>
                  <a:schemeClr val="tx1"/>
                </a:solidFill>
              </a:rPr>
              <a:t> use power time series information from additional circuits on WLAN card or additional power signal sensor[7</a:t>
            </a:r>
            <a:r>
              <a:rPr lang="en-US" altLang="ja-JP" sz="2400" b="0" dirty="0" smtClean="0">
                <a:solidFill>
                  <a:schemeClr val="tx1"/>
                </a:solidFill>
              </a:rPr>
              <a:t>]</a:t>
            </a:r>
            <a:endParaRPr kumimoji="1" lang="ja-JP" altLang="en-US" sz="2400" b="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7246" y="1879521"/>
            <a:ext cx="6139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(a) Evaluate the signals before start and after end of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44667" y="2199205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frame collision pattern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645250" y="3345154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42660" y="2871450"/>
            <a:ext cx="1063479" cy="302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interference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53991" y="2775103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122406" y="2688698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115660" y="3471271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 bwMode="auto">
          <a:xfrm flipH="1">
            <a:off x="2870238" y="3095503"/>
            <a:ext cx="320419" cy="249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360096" y="2261281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sensed signals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4952946" y="2187492"/>
            <a:ext cx="3804591" cy="1518715"/>
            <a:chOff x="4016494" y="4156696"/>
            <a:chExt cx="3437502" cy="1372180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016494" y="5048547"/>
              <a:ext cx="231083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030176" y="4398290"/>
              <a:ext cx="0" cy="66581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00"/>
            <p:cNvSpPr>
              <a:spLocks noChangeShapeType="1"/>
            </p:cNvSpPr>
            <p:nvPr/>
          </p:nvSpPr>
          <p:spPr bwMode="auto">
            <a:xfrm flipV="1">
              <a:off x="4153604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 flipV="1">
              <a:off x="4272896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V="1">
              <a:off x="4379260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Line 87"/>
            <p:cNvSpPr>
              <a:spLocks noChangeShapeType="1"/>
            </p:cNvSpPr>
            <p:nvPr/>
          </p:nvSpPr>
          <p:spPr bwMode="auto">
            <a:xfrm flipV="1">
              <a:off x="4591531" y="4586132"/>
              <a:ext cx="0" cy="456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V="1">
              <a:off x="4697894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Line 89"/>
            <p:cNvSpPr>
              <a:spLocks noChangeShapeType="1"/>
            </p:cNvSpPr>
            <p:nvPr/>
          </p:nvSpPr>
          <p:spPr bwMode="auto">
            <a:xfrm flipV="1">
              <a:off x="4805843" y="4662794"/>
              <a:ext cx="0" cy="380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Line 90"/>
            <p:cNvSpPr>
              <a:spLocks noChangeShapeType="1"/>
            </p:cNvSpPr>
            <p:nvPr/>
          </p:nvSpPr>
          <p:spPr bwMode="auto">
            <a:xfrm flipV="1">
              <a:off x="4912206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1" name="Line 91"/>
            <p:cNvSpPr>
              <a:spLocks noChangeShapeType="1"/>
            </p:cNvSpPr>
            <p:nvPr/>
          </p:nvSpPr>
          <p:spPr bwMode="auto">
            <a:xfrm flipV="1">
              <a:off x="5018568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Line 92"/>
            <p:cNvSpPr>
              <a:spLocks noChangeShapeType="1"/>
            </p:cNvSpPr>
            <p:nvPr/>
          </p:nvSpPr>
          <p:spPr bwMode="auto">
            <a:xfrm flipV="1">
              <a:off x="5126518" y="4650962"/>
              <a:ext cx="0" cy="3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5232882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V="1">
              <a:off x="5339243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Line 95"/>
            <p:cNvSpPr>
              <a:spLocks noChangeShapeType="1"/>
            </p:cNvSpPr>
            <p:nvPr/>
          </p:nvSpPr>
          <p:spPr bwMode="auto">
            <a:xfrm flipV="1">
              <a:off x="5445606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Line 96"/>
            <p:cNvSpPr>
              <a:spLocks noChangeShapeType="1"/>
            </p:cNvSpPr>
            <p:nvPr/>
          </p:nvSpPr>
          <p:spPr bwMode="auto">
            <a:xfrm flipV="1">
              <a:off x="4485168" y="4622036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Line 117"/>
            <p:cNvSpPr>
              <a:spLocks noChangeShapeType="1"/>
            </p:cNvSpPr>
            <p:nvPr/>
          </p:nvSpPr>
          <p:spPr bwMode="auto">
            <a:xfrm flipV="1">
              <a:off x="5553556" y="4880940"/>
              <a:ext cx="0" cy="1620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 flipV="1">
              <a:off x="5659918" y="4853156"/>
              <a:ext cx="0" cy="18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Line 119"/>
            <p:cNvSpPr>
              <a:spLocks noChangeShapeType="1"/>
            </p:cNvSpPr>
            <p:nvPr/>
          </p:nvSpPr>
          <p:spPr bwMode="auto">
            <a:xfrm flipV="1">
              <a:off x="5767868" y="4878738"/>
              <a:ext cx="0" cy="177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Line 122"/>
            <p:cNvSpPr>
              <a:spLocks noChangeShapeType="1"/>
            </p:cNvSpPr>
            <p:nvPr/>
          </p:nvSpPr>
          <p:spPr bwMode="auto">
            <a:xfrm flipV="1">
              <a:off x="5877406" y="4851499"/>
              <a:ext cx="0" cy="189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67107" y="4586131"/>
              <a:ext cx="494966" cy="64793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43" name="右中かっこ 42"/>
            <p:cNvSpPr/>
            <p:nvPr/>
          </p:nvSpPr>
          <p:spPr>
            <a:xfrm rot="5400000">
              <a:off x="4879224" y="4646182"/>
              <a:ext cx="198900" cy="976865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 bwMode="auto">
            <a:xfrm flipH="1">
              <a:off x="5877406" y="4425821"/>
              <a:ext cx="196427" cy="2189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5659918" y="4156696"/>
              <a:ext cx="1794078" cy="32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Interference signals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506151" y="5128766"/>
              <a:ext cx="10168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f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rame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直線コネクタ 46"/>
          <p:cNvCxnSpPr/>
          <p:nvPr/>
        </p:nvCxnSpPr>
        <p:spPr bwMode="auto">
          <a:xfrm>
            <a:off x="4662609" y="2998271"/>
            <a:ext cx="29523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7647074" y="242240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Threshold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4800" y="3485276"/>
            <a:ext cx="4742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(b) Evaluate the power increase of the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43922" y="4407516"/>
            <a:ext cx="1067179" cy="303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interference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514816" y="4208196"/>
            <a:ext cx="1062720" cy="662156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H="1" flipV="1">
            <a:off x="1288521" y="4143026"/>
            <a:ext cx="1" cy="72916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415688" y="3617960"/>
            <a:ext cx="2353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 increase caused by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interference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30916" y="4865455"/>
            <a:ext cx="924459" cy="363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f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002224" y="4089653"/>
            <a:ext cx="1674081" cy="797632"/>
            <a:chOff x="3767020" y="4334924"/>
            <a:chExt cx="1748415" cy="833048"/>
          </a:xfrm>
        </p:grpSpPr>
        <p:cxnSp>
          <p:nvCxnSpPr>
            <p:cNvPr id="64" name="直線コネクタ 63"/>
            <p:cNvCxnSpPr/>
            <p:nvPr/>
          </p:nvCxnSpPr>
          <p:spPr>
            <a:xfrm flipV="1">
              <a:off x="3767020" y="5145174"/>
              <a:ext cx="1748415" cy="1125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V="1">
              <a:off x="3767020" y="4401481"/>
              <a:ext cx="0" cy="76649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 flipV="1">
              <a:off x="3851008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 flipV="1">
              <a:off x="3957371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 flipV="1">
              <a:off x="5136883" y="5101125"/>
              <a:ext cx="0" cy="4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 flipV="1">
              <a:off x="5243246" y="5116171"/>
              <a:ext cx="0" cy="33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 flipV="1">
              <a:off x="4492365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4601903" y="4486272"/>
              <a:ext cx="0" cy="6589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 flipV="1">
              <a:off x="4708265" y="4526537"/>
              <a:ext cx="0" cy="6227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 flipV="1">
              <a:off x="4814628" y="4590812"/>
              <a:ext cx="0" cy="5584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 flipH="1" flipV="1">
              <a:off x="4920990" y="4420174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V="1">
              <a:off x="5030528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 flipV="1">
              <a:off x="4170096" y="4624942"/>
              <a:ext cx="0" cy="524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 flipV="1">
              <a:off x="4278046" y="4488431"/>
              <a:ext cx="0" cy="6608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 flipV="1">
              <a:off x="4385996" y="4420176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 flipV="1">
              <a:off x="4063734" y="4526539"/>
              <a:ext cx="0" cy="6227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3912586" y="4334924"/>
              <a:ext cx="1336610" cy="40127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</p:grpSp>
      <p:cxnSp>
        <p:nvCxnSpPr>
          <p:cNvPr id="81" name="直線コネクタ 80"/>
          <p:cNvCxnSpPr/>
          <p:nvPr/>
        </p:nvCxnSpPr>
        <p:spPr bwMode="auto">
          <a:xfrm>
            <a:off x="4603527" y="4451052"/>
            <a:ext cx="23870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右中かっこ 81"/>
          <p:cNvSpPr/>
          <p:nvPr/>
        </p:nvSpPr>
        <p:spPr>
          <a:xfrm rot="5400000">
            <a:off x="5657204" y="4441648"/>
            <a:ext cx="180823" cy="972814"/>
          </a:xfrm>
          <a:prstGeom prst="rightBrace">
            <a:avLst>
              <a:gd name="adj1" fmla="val 13372"/>
              <a:gd name="adj2" fmla="val 52519"/>
            </a:avLst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3" name="直線コネクタ 82"/>
          <p:cNvCxnSpPr>
            <a:stCxn id="61" idx="1"/>
          </p:cNvCxnSpPr>
          <p:nvPr/>
        </p:nvCxnSpPr>
        <p:spPr bwMode="auto">
          <a:xfrm flipH="1">
            <a:off x="6168940" y="3910348"/>
            <a:ext cx="246748" cy="195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6990548" y="425319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Threshold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46811" y="5069139"/>
            <a:ext cx="482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(c) Evaluate the power </a:t>
            </a:r>
            <a:r>
              <a:rPr lang="en-US" altLang="ja-JP" sz="2000" dirty="0" smtClean="0">
                <a:solidFill>
                  <a:schemeClr val="tx1"/>
                </a:solidFill>
              </a:rPr>
              <a:t>variance of the frame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524321" y="5687468"/>
            <a:ext cx="913674" cy="675699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 flipV="1">
            <a:off x="1277762" y="5508528"/>
            <a:ext cx="4982" cy="8728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1312668" y="6381328"/>
            <a:ext cx="146718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2548292" y="5769362"/>
            <a:ext cx="988493" cy="281268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interference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100" name="直線コネクタ 99"/>
          <p:cNvCxnSpPr/>
          <p:nvPr/>
        </p:nvCxnSpPr>
        <p:spPr bwMode="auto">
          <a:xfrm flipH="1">
            <a:off x="1868171" y="6081516"/>
            <a:ext cx="780167" cy="1406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26" name="グループ化 125"/>
          <p:cNvGrpSpPr/>
          <p:nvPr/>
        </p:nvGrpSpPr>
        <p:grpSpPr>
          <a:xfrm>
            <a:off x="4988122" y="5279941"/>
            <a:ext cx="3974490" cy="1195133"/>
            <a:chOff x="3879793" y="4085199"/>
            <a:chExt cx="4899908" cy="1972580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3879793" y="4536777"/>
              <a:ext cx="2732588" cy="988437"/>
              <a:chOff x="3879793" y="4506438"/>
              <a:chExt cx="2144200" cy="775604"/>
            </a:xfrm>
          </p:grpSpPr>
          <p:cxnSp>
            <p:nvCxnSpPr>
              <p:cNvPr id="103" name="直線コネクタ 102"/>
              <p:cNvCxnSpPr/>
              <p:nvPr/>
            </p:nvCxnSpPr>
            <p:spPr>
              <a:xfrm>
                <a:off x="3902874" y="5282042"/>
                <a:ext cx="212111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flipV="1">
                <a:off x="3879793" y="4506438"/>
                <a:ext cx="0" cy="766489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Line 59"/>
              <p:cNvSpPr>
                <a:spLocks noChangeShapeType="1"/>
              </p:cNvSpPr>
              <p:nvPr/>
            </p:nvSpPr>
            <p:spPr bwMode="auto">
              <a:xfrm flipV="1">
                <a:off x="3986165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6" name="Line 60"/>
              <p:cNvSpPr>
                <a:spLocks noChangeShapeType="1"/>
              </p:cNvSpPr>
              <p:nvPr/>
            </p:nvSpPr>
            <p:spPr bwMode="auto">
              <a:xfrm flipV="1">
                <a:off x="4094115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7" name="Line 61"/>
              <p:cNvSpPr>
                <a:spLocks noChangeShapeType="1"/>
              </p:cNvSpPr>
              <p:nvPr/>
            </p:nvSpPr>
            <p:spPr bwMode="auto">
              <a:xfrm flipV="1">
                <a:off x="4237241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/>
            </p:nvSpPr>
            <p:spPr bwMode="auto">
              <a:xfrm flipV="1">
                <a:off x="5416753" y="5233885"/>
                <a:ext cx="0" cy="48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/>
            </p:nvSpPr>
            <p:spPr bwMode="auto">
              <a:xfrm flipV="1">
                <a:off x="552311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/>
            </p:nvSpPr>
            <p:spPr bwMode="auto">
              <a:xfrm flipV="1">
                <a:off x="563106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1" name="Line 70"/>
              <p:cNvSpPr>
                <a:spLocks noChangeShapeType="1"/>
              </p:cNvSpPr>
              <p:nvPr/>
            </p:nvSpPr>
            <p:spPr bwMode="auto">
              <a:xfrm flipV="1">
                <a:off x="4772235" y="4723572"/>
                <a:ext cx="0" cy="558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2" name="Line 71"/>
              <p:cNvSpPr>
                <a:spLocks noChangeShapeType="1"/>
              </p:cNvSpPr>
              <p:nvPr/>
            </p:nvSpPr>
            <p:spPr bwMode="auto">
              <a:xfrm flipV="1">
                <a:off x="4881773" y="4875516"/>
                <a:ext cx="0" cy="4024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3" name="Line 72"/>
              <p:cNvSpPr>
                <a:spLocks noChangeShapeType="1"/>
              </p:cNvSpPr>
              <p:nvPr/>
            </p:nvSpPr>
            <p:spPr bwMode="auto">
              <a:xfrm flipV="1">
                <a:off x="4988135" y="4917485"/>
                <a:ext cx="0" cy="3645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4" name="Line 73"/>
              <p:cNvSpPr>
                <a:spLocks noChangeShapeType="1"/>
              </p:cNvSpPr>
              <p:nvPr/>
            </p:nvSpPr>
            <p:spPr bwMode="auto">
              <a:xfrm flipV="1">
                <a:off x="5094498" y="4841683"/>
                <a:ext cx="0" cy="4403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5" name="Line 74"/>
              <p:cNvSpPr>
                <a:spLocks noChangeShapeType="1"/>
              </p:cNvSpPr>
              <p:nvPr/>
            </p:nvSpPr>
            <p:spPr bwMode="auto">
              <a:xfrm flipH="1" flipV="1">
                <a:off x="5200860" y="4881551"/>
                <a:ext cx="0" cy="4004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 flipH="1" flipV="1">
                <a:off x="5304142" y="4877675"/>
                <a:ext cx="6255" cy="4043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7" name="Line 67"/>
              <p:cNvSpPr>
                <a:spLocks noChangeShapeType="1"/>
              </p:cNvSpPr>
              <p:nvPr/>
            </p:nvSpPr>
            <p:spPr bwMode="auto">
              <a:xfrm flipV="1">
                <a:off x="4449966" y="4757702"/>
                <a:ext cx="0" cy="524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8" name="Line 68"/>
              <p:cNvSpPr>
                <a:spLocks noChangeShapeType="1"/>
              </p:cNvSpPr>
              <p:nvPr/>
            </p:nvSpPr>
            <p:spPr bwMode="auto">
              <a:xfrm flipV="1">
                <a:off x="4557916" y="4621191"/>
                <a:ext cx="0" cy="6608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9" name="Line 69"/>
              <p:cNvSpPr>
                <a:spLocks noChangeShapeType="1"/>
              </p:cNvSpPr>
              <p:nvPr/>
            </p:nvSpPr>
            <p:spPr bwMode="auto">
              <a:xfrm flipV="1">
                <a:off x="4665866" y="4552936"/>
                <a:ext cx="0" cy="7291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20" name="Line 76"/>
              <p:cNvSpPr>
                <a:spLocks noChangeShapeType="1"/>
              </p:cNvSpPr>
              <p:nvPr/>
            </p:nvSpPr>
            <p:spPr bwMode="auto">
              <a:xfrm flipV="1">
                <a:off x="4343604" y="4659299"/>
                <a:ext cx="0" cy="6227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21" name="フリーフォーム 120"/>
            <p:cNvSpPr/>
            <p:nvPr/>
          </p:nvSpPr>
          <p:spPr bwMode="auto">
            <a:xfrm>
              <a:off x="4306401" y="4525515"/>
              <a:ext cx="1479663" cy="628150"/>
            </a:xfrm>
            <a:custGeom>
              <a:avLst/>
              <a:gdLst>
                <a:gd name="connsiteX0" fmla="*/ 128126 w 1587063"/>
                <a:gd name="connsiteY0" fmla="*/ 34153 h 719428"/>
                <a:gd name="connsiteX1" fmla="*/ 769257 w 1587063"/>
                <a:gd name="connsiteY1" fmla="*/ 55174 h 719428"/>
                <a:gd name="connsiteX2" fmla="*/ 1000484 w 1587063"/>
                <a:gd name="connsiteY2" fmla="*/ 296912 h 719428"/>
                <a:gd name="connsiteX3" fmla="*/ 1568043 w 1587063"/>
                <a:gd name="connsiteY3" fmla="*/ 486098 h 719428"/>
                <a:gd name="connsiteX4" fmla="*/ 1378857 w 1587063"/>
                <a:gd name="connsiteY4" fmla="*/ 717326 h 719428"/>
                <a:gd name="connsiteX5" fmla="*/ 664153 w 1587063"/>
                <a:gd name="connsiteY5" fmla="*/ 591202 h 719428"/>
                <a:gd name="connsiteX6" fmla="*/ 653643 w 1587063"/>
                <a:gd name="connsiteY6" fmla="*/ 433547 h 719428"/>
                <a:gd name="connsiteX7" fmla="*/ 44043 w 1587063"/>
                <a:gd name="connsiteY7" fmla="*/ 454567 h 719428"/>
                <a:gd name="connsiteX8" fmla="*/ 128126 w 1587063"/>
                <a:gd name="connsiteY8" fmla="*/ 34153 h 719428"/>
                <a:gd name="connsiteX0" fmla="*/ 128126 w 1585486"/>
                <a:gd name="connsiteY0" fmla="*/ 34153 h 720661"/>
                <a:gd name="connsiteX1" fmla="*/ 769257 w 1585486"/>
                <a:gd name="connsiteY1" fmla="*/ 55174 h 720661"/>
                <a:gd name="connsiteX2" fmla="*/ 1000484 w 1585486"/>
                <a:gd name="connsiteY2" fmla="*/ 296912 h 720661"/>
                <a:gd name="connsiteX3" fmla="*/ 1568043 w 1585486"/>
                <a:gd name="connsiteY3" fmla="*/ 486098 h 720661"/>
                <a:gd name="connsiteX4" fmla="*/ 1378857 w 1585486"/>
                <a:gd name="connsiteY4" fmla="*/ 717326 h 720661"/>
                <a:gd name="connsiteX5" fmla="*/ 764166 w 1585486"/>
                <a:gd name="connsiteY5" fmla="*/ 610252 h 720661"/>
                <a:gd name="connsiteX6" fmla="*/ 653643 w 1585486"/>
                <a:gd name="connsiteY6" fmla="*/ 433547 h 720661"/>
                <a:gd name="connsiteX7" fmla="*/ 44043 w 1585486"/>
                <a:gd name="connsiteY7" fmla="*/ 454567 h 720661"/>
                <a:gd name="connsiteX8" fmla="*/ 128126 w 1585486"/>
                <a:gd name="connsiteY8" fmla="*/ 34153 h 720661"/>
                <a:gd name="connsiteX0" fmla="*/ 176566 w 1567251"/>
                <a:gd name="connsiteY0" fmla="*/ 83814 h 675072"/>
                <a:gd name="connsiteX1" fmla="*/ 751022 w 1567251"/>
                <a:gd name="connsiteY1" fmla="*/ 9585 h 675072"/>
                <a:gd name="connsiteX2" fmla="*/ 982249 w 1567251"/>
                <a:gd name="connsiteY2" fmla="*/ 251323 h 675072"/>
                <a:gd name="connsiteX3" fmla="*/ 1549808 w 1567251"/>
                <a:gd name="connsiteY3" fmla="*/ 440509 h 675072"/>
                <a:gd name="connsiteX4" fmla="*/ 1360622 w 1567251"/>
                <a:gd name="connsiteY4" fmla="*/ 671737 h 675072"/>
                <a:gd name="connsiteX5" fmla="*/ 745931 w 1567251"/>
                <a:gd name="connsiteY5" fmla="*/ 564663 h 675072"/>
                <a:gd name="connsiteX6" fmla="*/ 635408 w 1567251"/>
                <a:gd name="connsiteY6" fmla="*/ 387958 h 675072"/>
                <a:gd name="connsiteX7" fmla="*/ 25808 w 1567251"/>
                <a:gd name="connsiteY7" fmla="*/ 408978 h 675072"/>
                <a:gd name="connsiteX8" fmla="*/ 176566 w 1567251"/>
                <a:gd name="connsiteY8" fmla="*/ 83814 h 675072"/>
                <a:gd name="connsiteX0" fmla="*/ 176566 w 1567251"/>
                <a:gd name="connsiteY0" fmla="*/ 59962 h 651220"/>
                <a:gd name="connsiteX1" fmla="*/ 751022 w 1567251"/>
                <a:gd name="connsiteY1" fmla="*/ 14308 h 651220"/>
                <a:gd name="connsiteX2" fmla="*/ 982249 w 1567251"/>
                <a:gd name="connsiteY2" fmla="*/ 227471 h 651220"/>
                <a:gd name="connsiteX3" fmla="*/ 1549808 w 1567251"/>
                <a:gd name="connsiteY3" fmla="*/ 416657 h 651220"/>
                <a:gd name="connsiteX4" fmla="*/ 1360622 w 1567251"/>
                <a:gd name="connsiteY4" fmla="*/ 647885 h 651220"/>
                <a:gd name="connsiteX5" fmla="*/ 745931 w 1567251"/>
                <a:gd name="connsiteY5" fmla="*/ 540811 h 651220"/>
                <a:gd name="connsiteX6" fmla="*/ 635408 w 1567251"/>
                <a:gd name="connsiteY6" fmla="*/ 364106 h 651220"/>
                <a:gd name="connsiteX7" fmla="*/ 25808 w 1567251"/>
                <a:gd name="connsiteY7" fmla="*/ 385126 h 651220"/>
                <a:gd name="connsiteX8" fmla="*/ 176566 w 1567251"/>
                <a:gd name="connsiteY8" fmla="*/ 59962 h 651220"/>
                <a:gd name="connsiteX0" fmla="*/ 176566 w 1572710"/>
                <a:gd name="connsiteY0" fmla="*/ 60314 h 651572"/>
                <a:gd name="connsiteX1" fmla="*/ 751022 w 1572710"/>
                <a:gd name="connsiteY1" fmla="*/ 14660 h 651572"/>
                <a:gd name="connsiteX2" fmla="*/ 896524 w 1572710"/>
                <a:gd name="connsiteY2" fmla="*/ 232586 h 651572"/>
                <a:gd name="connsiteX3" fmla="*/ 1549808 w 1572710"/>
                <a:gd name="connsiteY3" fmla="*/ 417009 h 651572"/>
                <a:gd name="connsiteX4" fmla="*/ 1360622 w 1572710"/>
                <a:gd name="connsiteY4" fmla="*/ 648237 h 651572"/>
                <a:gd name="connsiteX5" fmla="*/ 745931 w 1572710"/>
                <a:gd name="connsiteY5" fmla="*/ 541163 h 651572"/>
                <a:gd name="connsiteX6" fmla="*/ 635408 w 1572710"/>
                <a:gd name="connsiteY6" fmla="*/ 364458 h 651572"/>
                <a:gd name="connsiteX7" fmla="*/ 25808 w 1572710"/>
                <a:gd name="connsiteY7" fmla="*/ 385478 h 651572"/>
                <a:gd name="connsiteX8" fmla="*/ 176566 w 1572710"/>
                <a:gd name="connsiteY8" fmla="*/ 60314 h 651572"/>
                <a:gd name="connsiteX0" fmla="*/ 176566 w 1518202"/>
                <a:gd name="connsiteY0" fmla="*/ 60314 h 652657"/>
                <a:gd name="connsiteX1" fmla="*/ 751022 w 1518202"/>
                <a:gd name="connsiteY1" fmla="*/ 14660 h 652657"/>
                <a:gd name="connsiteX2" fmla="*/ 896524 w 1518202"/>
                <a:gd name="connsiteY2" fmla="*/ 232586 h 652657"/>
                <a:gd name="connsiteX3" fmla="*/ 1487896 w 1518202"/>
                <a:gd name="connsiteY3" fmla="*/ 393196 h 652657"/>
                <a:gd name="connsiteX4" fmla="*/ 1360622 w 1518202"/>
                <a:gd name="connsiteY4" fmla="*/ 648237 h 652657"/>
                <a:gd name="connsiteX5" fmla="*/ 745931 w 1518202"/>
                <a:gd name="connsiteY5" fmla="*/ 541163 h 652657"/>
                <a:gd name="connsiteX6" fmla="*/ 635408 w 1518202"/>
                <a:gd name="connsiteY6" fmla="*/ 364458 h 652657"/>
                <a:gd name="connsiteX7" fmla="*/ 25808 w 1518202"/>
                <a:gd name="connsiteY7" fmla="*/ 385478 h 652657"/>
                <a:gd name="connsiteX8" fmla="*/ 176566 w 1518202"/>
                <a:gd name="connsiteY8" fmla="*/ 60314 h 652657"/>
                <a:gd name="connsiteX0" fmla="*/ 176566 w 1529473"/>
                <a:gd name="connsiteY0" fmla="*/ 60314 h 652657"/>
                <a:gd name="connsiteX1" fmla="*/ 751022 w 1529473"/>
                <a:gd name="connsiteY1" fmla="*/ 14660 h 652657"/>
                <a:gd name="connsiteX2" fmla="*/ 896524 w 1529473"/>
                <a:gd name="connsiteY2" fmla="*/ 232586 h 652657"/>
                <a:gd name="connsiteX3" fmla="*/ 1487896 w 1529473"/>
                <a:gd name="connsiteY3" fmla="*/ 393196 h 652657"/>
                <a:gd name="connsiteX4" fmla="*/ 1398722 w 1529473"/>
                <a:gd name="connsiteY4" fmla="*/ 648237 h 652657"/>
                <a:gd name="connsiteX5" fmla="*/ 745931 w 1529473"/>
                <a:gd name="connsiteY5" fmla="*/ 541163 h 652657"/>
                <a:gd name="connsiteX6" fmla="*/ 635408 w 1529473"/>
                <a:gd name="connsiteY6" fmla="*/ 364458 h 652657"/>
                <a:gd name="connsiteX7" fmla="*/ 25808 w 1529473"/>
                <a:gd name="connsiteY7" fmla="*/ 385478 h 652657"/>
                <a:gd name="connsiteX8" fmla="*/ 176566 w 1529473"/>
                <a:gd name="connsiteY8" fmla="*/ 60314 h 652657"/>
                <a:gd name="connsiteX0" fmla="*/ 116968 w 1469875"/>
                <a:gd name="connsiteY0" fmla="*/ 59119 h 651462"/>
                <a:gd name="connsiteX1" fmla="*/ 691424 w 1469875"/>
                <a:gd name="connsiteY1" fmla="*/ 13465 h 651462"/>
                <a:gd name="connsiteX2" fmla="*/ 836926 w 1469875"/>
                <a:gd name="connsiteY2" fmla="*/ 231391 h 651462"/>
                <a:gd name="connsiteX3" fmla="*/ 1428298 w 1469875"/>
                <a:gd name="connsiteY3" fmla="*/ 392001 h 651462"/>
                <a:gd name="connsiteX4" fmla="*/ 1339124 w 1469875"/>
                <a:gd name="connsiteY4" fmla="*/ 647042 h 651462"/>
                <a:gd name="connsiteX5" fmla="*/ 686333 w 1469875"/>
                <a:gd name="connsiteY5" fmla="*/ 539968 h 651462"/>
                <a:gd name="connsiteX6" fmla="*/ 575810 w 1469875"/>
                <a:gd name="connsiteY6" fmla="*/ 363263 h 651462"/>
                <a:gd name="connsiteX7" fmla="*/ 37647 w 1469875"/>
                <a:gd name="connsiteY7" fmla="*/ 350946 h 651462"/>
                <a:gd name="connsiteX8" fmla="*/ 116968 w 1469875"/>
                <a:gd name="connsiteY8" fmla="*/ 59119 h 651462"/>
                <a:gd name="connsiteX0" fmla="*/ 96683 w 1482927"/>
                <a:gd name="connsiteY0" fmla="*/ 81108 h 644876"/>
                <a:gd name="connsiteX1" fmla="*/ 704476 w 1482927"/>
                <a:gd name="connsiteY1" fmla="*/ 6879 h 644876"/>
                <a:gd name="connsiteX2" fmla="*/ 849978 w 1482927"/>
                <a:gd name="connsiteY2" fmla="*/ 224805 h 644876"/>
                <a:gd name="connsiteX3" fmla="*/ 1441350 w 1482927"/>
                <a:gd name="connsiteY3" fmla="*/ 385415 h 644876"/>
                <a:gd name="connsiteX4" fmla="*/ 1352176 w 1482927"/>
                <a:gd name="connsiteY4" fmla="*/ 640456 h 644876"/>
                <a:gd name="connsiteX5" fmla="*/ 699385 w 1482927"/>
                <a:gd name="connsiteY5" fmla="*/ 533382 h 644876"/>
                <a:gd name="connsiteX6" fmla="*/ 588862 w 1482927"/>
                <a:gd name="connsiteY6" fmla="*/ 356677 h 644876"/>
                <a:gd name="connsiteX7" fmla="*/ 50699 w 1482927"/>
                <a:gd name="connsiteY7" fmla="*/ 344360 h 644876"/>
                <a:gd name="connsiteX8" fmla="*/ 96683 w 1482927"/>
                <a:gd name="connsiteY8" fmla="*/ 81108 h 644876"/>
                <a:gd name="connsiteX0" fmla="*/ 93419 w 1479663"/>
                <a:gd name="connsiteY0" fmla="*/ 89898 h 653666"/>
                <a:gd name="connsiteX1" fmla="*/ 634537 w 1479663"/>
                <a:gd name="connsiteY1" fmla="*/ 6144 h 653666"/>
                <a:gd name="connsiteX2" fmla="*/ 846714 w 1479663"/>
                <a:gd name="connsiteY2" fmla="*/ 233595 h 653666"/>
                <a:gd name="connsiteX3" fmla="*/ 1438086 w 1479663"/>
                <a:gd name="connsiteY3" fmla="*/ 394205 h 653666"/>
                <a:gd name="connsiteX4" fmla="*/ 1348912 w 1479663"/>
                <a:gd name="connsiteY4" fmla="*/ 649246 h 653666"/>
                <a:gd name="connsiteX5" fmla="*/ 696121 w 1479663"/>
                <a:gd name="connsiteY5" fmla="*/ 542172 h 653666"/>
                <a:gd name="connsiteX6" fmla="*/ 585598 w 1479663"/>
                <a:gd name="connsiteY6" fmla="*/ 365467 h 653666"/>
                <a:gd name="connsiteX7" fmla="*/ 47435 w 1479663"/>
                <a:gd name="connsiteY7" fmla="*/ 353150 h 653666"/>
                <a:gd name="connsiteX8" fmla="*/ 93419 w 1479663"/>
                <a:gd name="connsiteY8" fmla="*/ 89898 h 653666"/>
                <a:gd name="connsiteX0" fmla="*/ 93419 w 1479663"/>
                <a:gd name="connsiteY0" fmla="*/ 64382 h 628150"/>
                <a:gd name="connsiteX1" fmla="*/ 634537 w 1479663"/>
                <a:gd name="connsiteY1" fmla="*/ 8908 h 628150"/>
                <a:gd name="connsiteX2" fmla="*/ 846714 w 1479663"/>
                <a:gd name="connsiteY2" fmla="*/ 208079 h 628150"/>
                <a:gd name="connsiteX3" fmla="*/ 1438086 w 1479663"/>
                <a:gd name="connsiteY3" fmla="*/ 368689 h 628150"/>
                <a:gd name="connsiteX4" fmla="*/ 1348912 w 1479663"/>
                <a:gd name="connsiteY4" fmla="*/ 623730 h 628150"/>
                <a:gd name="connsiteX5" fmla="*/ 696121 w 1479663"/>
                <a:gd name="connsiteY5" fmla="*/ 516656 h 628150"/>
                <a:gd name="connsiteX6" fmla="*/ 585598 w 1479663"/>
                <a:gd name="connsiteY6" fmla="*/ 339951 h 628150"/>
                <a:gd name="connsiteX7" fmla="*/ 47435 w 1479663"/>
                <a:gd name="connsiteY7" fmla="*/ 327634 h 628150"/>
                <a:gd name="connsiteX8" fmla="*/ 93419 w 1479663"/>
                <a:gd name="connsiteY8" fmla="*/ 64382 h 62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9663" h="628150">
                  <a:moveTo>
                    <a:pt x="93419" y="64382"/>
                  </a:moveTo>
                  <a:cubicBezTo>
                    <a:pt x="191269" y="11261"/>
                    <a:pt x="508988" y="-15042"/>
                    <a:pt x="634537" y="8908"/>
                  </a:cubicBezTo>
                  <a:cubicBezTo>
                    <a:pt x="760086" y="32858"/>
                    <a:pt x="712789" y="148116"/>
                    <a:pt x="846714" y="208079"/>
                  </a:cubicBezTo>
                  <a:cubicBezTo>
                    <a:pt x="980639" y="268043"/>
                    <a:pt x="1354386" y="299414"/>
                    <a:pt x="1438086" y="368689"/>
                  </a:cubicBezTo>
                  <a:cubicBezTo>
                    <a:pt x="1521786" y="437964"/>
                    <a:pt x="1472573" y="599069"/>
                    <a:pt x="1348912" y="623730"/>
                  </a:cubicBezTo>
                  <a:cubicBezTo>
                    <a:pt x="1225251" y="648391"/>
                    <a:pt x="823340" y="563953"/>
                    <a:pt x="696121" y="516656"/>
                  </a:cubicBezTo>
                  <a:cubicBezTo>
                    <a:pt x="568902" y="469359"/>
                    <a:pt x="688950" y="362724"/>
                    <a:pt x="585598" y="339951"/>
                  </a:cubicBezTo>
                  <a:cubicBezTo>
                    <a:pt x="482246" y="317179"/>
                    <a:pt x="129465" y="373562"/>
                    <a:pt x="47435" y="327634"/>
                  </a:cubicBezTo>
                  <a:cubicBezTo>
                    <a:pt x="-34595" y="281706"/>
                    <a:pt x="-4431" y="117503"/>
                    <a:pt x="93419" y="64382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5925608" y="4085199"/>
              <a:ext cx="2854093" cy="8783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Power 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fluctuation caused </a:t>
              </a:r>
            </a:p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by interference</a:t>
              </a:r>
              <a:endParaRPr lang="ja-JP" altLang="en-US" sz="1600" dirty="0"/>
            </a:p>
          </p:txBody>
        </p:sp>
        <p:cxnSp>
          <p:nvCxnSpPr>
            <p:cNvPr id="123" name="直線コネクタ 122"/>
            <p:cNvCxnSpPr/>
            <p:nvPr/>
          </p:nvCxnSpPr>
          <p:spPr bwMode="auto">
            <a:xfrm flipH="1">
              <a:off x="5708344" y="4536777"/>
              <a:ext cx="265715" cy="3202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テキスト ボックス 123"/>
            <p:cNvSpPr txBox="1"/>
            <p:nvPr/>
          </p:nvSpPr>
          <p:spPr>
            <a:xfrm>
              <a:off x="4544849" y="5568294"/>
              <a:ext cx="1244029" cy="489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f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rame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5" name="右中かっこ 124"/>
            <p:cNvSpPr/>
            <p:nvPr/>
          </p:nvSpPr>
          <p:spPr>
            <a:xfrm rot="5400000">
              <a:off x="4967478" y="4997661"/>
              <a:ext cx="243330" cy="1309098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27" name="タイトル 1"/>
          <p:cNvSpPr txBox="1">
            <a:spLocks/>
          </p:cNvSpPr>
          <p:nvPr/>
        </p:nvSpPr>
        <p:spPr bwMode="auto">
          <a:xfrm>
            <a:off x="-57629" y="620688"/>
            <a:ext cx="9144000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Examples of FCD methods(1)</a:t>
            </a:r>
            <a:endParaRPr lang="ja-JP" altLang="en-US" kern="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514816" y="4549433"/>
            <a:ext cx="1049614" cy="302278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1280974" y="4870350"/>
            <a:ext cx="170652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 bwMode="auto">
          <a:xfrm flipH="1">
            <a:off x="2365547" y="4619197"/>
            <a:ext cx="474048" cy="68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正方形/長方形 14"/>
          <p:cNvSpPr/>
          <p:nvPr/>
        </p:nvSpPr>
        <p:spPr>
          <a:xfrm>
            <a:off x="1549297" y="3201900"/>
            <a:ext cx="1451979" cy="267756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527944" y="6103283"/>
            <a:ext cx="464848" cy="259884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2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1325</TotalTime>
  <Words>1099</Words>
  <Application>Microsoft Office PowerPoint</Application>
  <PresentationFormat>On-screen Show (4:3)</PresentationFormat>
  <Paragraphs>262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WLAN Frame Collision Information</vt:lpstr>
      <vt:lpstr>Abstract</vt:lpstr>
      <vt:lpstr>Background 1/2</vt:lpstr>
      <vt:lpstr>Background 2/2</vt:lpstr>
      <vt:lpstr>Introduction of FCD</vt:lpstr>
      <vt:lpstr>Collision Control (1) Example of control using collision existence information</vt:lpstr>
      <vt:lpstr>Example of classification of Collision Type</vt:lpstr>
      <vt:lpstr>Collision Control (2) Example of control using collision type information</vt:lpstr>
      <vt:lpstr>1. use power time series information from additional circuits on WLAN card or additional power signal sensor[7]</vt:lpstr>
      <vt:lpstr>Examples of FCD methods(2)</vt:lpstr>
      <vt:lpstr>Summary and Next Steps</vt:lpstr>
      <vt:lpstr>Straw Poll</vt:lpstr>
      <vt:lpstr>References</vt:lpstr>
      <vt:lpstr>Backup: rx_clear count &amp; tx_frame count </vt:lpstr>
    </vt:vector>
  </TitlesOfParts>
  <Company>NEC Communication Systems,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frame collision information</dc:title>
  <dc:creator>Peng Shao</dc:creator>
  <cp:lastModifiedBy>o00903653</cp:lastModifiedBy>
  <cp:revision>188</cp:revision>
  <cp:lastPrinted>1601-01-01T00:00:00Z</cp:lastPrinted>
  <dcterms:created xsi:type="dcterms:W3CDTF">2014-08-19T08:56:18Z</dcterms:created>
  <dcterms:modified xsi:type="dcterms:W3CDTF">2014-09-05T12:48:10Z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1409918334</vt:lpwstr>
  </property>
</Properties>
</file>