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78" r:id="rId3"/>
    <p:sldId id="339" r:id="rId4"/>
    <p:sldId id="344" r:id="rId5"/>
    <p:sldId id="326" r:id="rId6"/>
    <p:sldId id="327" r:id="rId7"/>
    <p:sldId id="338" r:id="rId8"/>
    <p:sldId id="286" r:id="rId9"/>
    <p:sldId id="291" r:id="rId10"/>
    <p:sldId id="295" r:id="rId11"/>
    <p:sldId id="343" r:id="rId12"/>
    <p:sldId id="347" r:id="rId13"/>
    <p:sldId id="346" r:id="rId14"/>
    <p:sldId id="280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676" autoAdjust="0"/>
  </p:normalViewPr>
  <p:slideViewPr>
    <p:cSldViewPr>
      <p:cViewPr>
        <p:scale>
          <a:sx n="100" d="100"/>
          <a:sy n="100" d="100"/>
        </p:scale>
        <p:origin x="0" y="1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89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89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734D471-6454-471D-A711-6EED3DF1D25E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89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89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30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28398B4-DAE8-4FA7-83C8-26E5BDC6591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205BC728-8460-4716-91D0-7D214BB3AC7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3E5D11F-20FA-4889-9D94-08C3D54988E1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78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78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32639BD5-1D22-4450-A1D8-AA398517DDD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78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78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7DFC70CD-AA27-4F17-8E96-92B2EA82AF38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802.11-14/1040r0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draft-mglt-homenet-front-end-naming-delegation/" TargetMode="External"/><Relationship Id="rId3" Type="http://schemas.openxmlformats.org/officeDocument/2006/relationships/hyperlink" Target="https://datatracker.ietf.org/wg/homenet/" TargetMode="External"/><Relationship Id="rId7" Type="http://schemas.openxmlformats.org/officeDocument/2006/relationships/hyperlink" Target="http://datatracker.ietf.org/doc/draft-stenberg-homenet-minimalist-pcp-proxy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pfister-homenet-prefix-assignment/" TargetMode="External"/><Relationship Id="rId5" Type="http://schemas.openxmlformats.org/officeDocument/2006/relationships/hyperlink" Target="http://datatracker.ietf.org/doc/draft-ietf-homenet-hncp/" TargetMode="External"/><Relationship Id="rId4" Type="http://schemas.openxmlformats.org/officeDocument/2006/relationships/hyperlink" Target="https://datatracker.ietf.org/doc/draft-ietf-homenet-arch/" TargetMode="External"/><Relationship Id="rId9" Type="http://schemas.openxmlformats.org/officeDocument/2006/relationships/hyperlink" Target="http://datatracker.ietf.org/doc/draft-jeong-homenet-device-name-autoconf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4/11-14-0913-01-0000-liaison-response-opsawg-capwap-extension.docx" TargetMode="External"/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://datatracker.ietf.org/doc/draft-ietf-opsawg-capwap-extension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4/11-14-0684-01-0000-capwap-hybridmac-liaison-response.docx" TargetMode="External"/><Relationship Id="rId11" Type="http://schemas.openxmlformats.org/officeDocument/2006/relationships/hyperlink" Target="http://datatracker.ietf.org/doc/draft-xue-opsawg-capwap-alt-tunnel-information/" TargetMode="External"/><Relationship Id="rId5" Type="http://schemas.openxmlformats.org/officeDocument/2006/relationships/hyperlink" Target="https://datatracker.ietf.org/doc/draft-ietf-opsawg-capwap-hybridmac/" TargetMode="External"/><Relationship Id="rId10" Type="http://schemas.openxmlformats.org/officeDocument/2006/relationships/hyperlink" Target="http://datatracker.ietf.org/doc/draft-ietf-opsawg-capwap-alt-tunnel/" TargetMode="External"/><Relationship Id="rId4" Type="http://schemas.openxmlformats.org/officeDocument/2006/relationships/hyperlink" Target="http://www.ietf.org/id/draft-zhang-opsawg-capwap-cds-02.txt" TargetMode="External"/><Relationship Id="rId9" Type="http://schemas.openxmlformats.org/officeDocument/2006/relationships/hyperlink" Target="http://datatracker.ietf.org/doc/draft-ietf-opsawg-capwap-hybridmac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aqm/charter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atracker.ietf.org/doc/draft-ietf-aqm-recommendation/" TargetMode="External"/><Relationship Id="rId4" Type="http://schemas.openxmlformats.org/officeDocument/2006/relationships/hyperlink" Target="https://datatracker.ietf.org/doc/rfc2309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wpan/charter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atracker.ietf.org/wg/core/" TargetMode="External"/><Relationship Id="rId4" Type="http://schemas.openxmlformats.org/officeDocument/2006/relationships/hyperlink" Target="http://datatracker.ietf.org/wg/roll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122-01-0000-january-2012-liaison-to-ietf.ppt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trac.tools.ietf.org/group/iesg/trac/wiki/3rdIEEE802andIETFleader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rfc7241/" TargetMode="External"/><Relationship Id="rId4" Type="http://schemas.openxmlformats.org/officeDocument/2006/relationships/hyperlink" Target="http://www.iab.org/activities/joint-activities/iab-ieee-coordination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eee-sa.centraldesktop.com/802liaisondb/FrontPag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ietf-paws-protocol/" TargetMode="External"/><Relationship Id="rId7" Type="http://schemas.openxmlformats.org/officeDocument/2006/relationships/hyperlink" Target="http://datatracker.ietf.org/doc/draft-ietf-paws-protocol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rfc6953/" TargetMode="External"/><Relationship Id="rId5" Type="http://schemas.openxmlformats.org/officeDocument/2006/relationships/hyperlink" Target="https://datatracker.ietf.org/doc/draft-patil-paws-problem-stmt/" TargetMode="External"/><Relationship Id="rId4" Type="http://schemas.openxmlformats.org/officeDocument/2006/relationships/hyperlink" Target="https://datatracker.ietf.org/wg/paws/charte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atracker.ietf.org/doc/rfc7360/" TargetMode="External"/><Relationship Id="rId4" Type="http://schemas.openxmlformats.org/officeDocument/2006/relationships/hyperlink" Target="http://datatracker.ietf.org/doc/rfc7268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09/11-09-0718-01-000v-liaison-request-to-ietf-geopriv.doc" TargetMode="External"/><Relationship Id="rId3" Type="http://schemas.openxmlformats.org/officeDocument/2006/relationships/hyperlink" Target="http://www.ietf.org/html.charters/geopriv-charter.html" TargetMode="External"/><Relationship Id="rId7" Type="http://schemas.openxmlformats.org/officeDocument/2006/relationships/hyperlink" Target="http://www.ietf.org/rfc/rfc4776.tx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tf.org/rfc/rfc3693.txt" TargetMode="External"/><Relationship Id="rId5" Type="http://schemas.openxmlformats.org/officeDocument/2006/relationships/hyperlink" Target="https://datatracker.ietf.org/doc/rfc7035/" TargetMode="External"/><Relationship Id="rId4" Type="http://schemas.openxmlformats.org/officeDocument/2006/relationships/hyperlink" Target="http://www.ietf.org/proceedings/66/IDs/draft-ietf-geopriv-radius-lo-08.txt" TargetMode="External"/><Relationship Id="rId9" Type="http://schemas.openxmlformats.org/officeDocument/2006/relationships/hyperlink" Target="http://datatracker.ietf.org/doc/draft-ietf-geopriv-uncertainty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dyn/wg/charter/ecrit-charter.html" TargetMode="External"/><Relationship Id="rId7" Type="http://schemas.openxmlformats.org/officeDocument/2006/relationships/hyperlink" Target="https://datatracker.ietf.org/doc/draft-ietf-ecrit-trustworthy-location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ecrit-unauthenticated-access/" TargetMode="External"/><Relationship Id="rId5" Type="http://schemas.openxmlformats.org/officeDocument/2006/relationships/hyperlink" Target="http://tools.ietf.org/id/draft-thomson-ecrit-civic-boundary-02.txt" TargetMode="External"/><Relationship Id="rId4" Type="http://schemas.openxmlformats.org/officeDocument/2006/relationships/hyperlink" Target="http://datatracker.ietf.org/doc/rfc6443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2014-09-13</a:t>
            </a:r>
            <a:endParaRPr 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/>
        </p:nvGraphicFramePr>
        <p:xfrm>
          <a:off x="533400" y="22860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6" name="Document" r:id="rId4" imgW="8252926" imgH="2532697" progId="Word.Document.8">
                  <p:embed/>
                </p:oleObj>
              </mc:Choice>
              <mc:Fallback>
                <p:oleObj name="Document" r:id="rId4" imgW="8252926" imgH="253269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860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8A9DF8B-7739-464D-BCA9-BDE1E90A768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 Networking (homenet) WG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 smtClean="0">
                <a:hlinkClick r:id="rId3"/>
              </a:rPr>
              <a:t>https://datatracker.ietf.org/wg/homenet/</a:t>
            </a:r>
            <a:r>
              <a:rPr lang="en-US" sz="1600" dirty="0" smtClean="0"/>
              <a:t>  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This working group focuses on the evolving networking technology </a:t>
            </a:r>
            <a:br>
              <a:rPr lang="en-US" sz="1600" dirty="0" smtClean="0"/>
            </a:br>
            <a:r>
              <a:rPr lang="en-US" sz="1600" dirty="0" smtClean="0"/>
              <a:t>within and among relatively small "residential home" networks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The task of the group is to produce an architecture document that outlines how to construct home networks involving multiple routers and subnets.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This document is expected to apply the IPv6 addressing architecture, prefix delegation, global and ULA addresses, source address selection rules and other existing components of the IPv6 </a:t>
            </a:r>
            <a:br>
              <a:rPr lang="en-US" sz="1400" dirty="0" smtClean="0"/>
            </a:br>
            <a:r>
              <a:rPr lang="en-US" sz="1400" dirty="0" smtClean="0"/>
              <a:t>architecture, as appropriate. 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Updates </a:t>
            </a:r>
            <a:r>
              <a:rPr lang="en-US" sz="1600" dirty="0" smtClean="0"/>
              <a:t>[</a:t>
            </a:r>
            <a:r>
              <a:rPr lang="en-US" sz="1600" dirty="0" smtClean="0"/>
              <a:t>September </a:t>
            </a:r>
            <a:r>
              <a:rPr lang="en-US" sz="1600" dirty="0" smtClean="0"/>
              <a:t>2014</a:t>
            </a:r>
            <a:r>
              <a:rPr lang="en-US" sz="1600" dirty="0" smtClean="0"/>
              <a:t>] Documents of interest: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Home </a:t>
            </a:r>
            <a:r>
              <a:rPr lang="en-US" sz="1400" dirty="0"/>
              <a:t>networking Architecture for IPv6, see </a:t>
            </a:r>
            <a:r>
              <a:rPr lang="en-US" sz="1400" dirty="0">
                <a:hlinkClick r:id="rId4"/>
              </a:rPr>
              <a:t>https://datatracker.ietf.org/doc/draft-ietf-homenet-arch/</a:t>
            </a:r>
            <a:r>
              <a:rPr lang="en-US" sz="1400" dirty="0"/>
              <a:t> - submitted for </a:t>
            </a:r>
            <a:r>
              <a:rPr lang="en-US" sz="1400" dirty="0" smtClean="0"/>
              <a:t>publication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Nome </a:t>
            </a:r>
            <a:r>
              <a:rPr lang="en-US" sz="1400" dirty="0" smtClean="0"/>
              <a:t>Networking </a:t>
            </a:r>
            <a:r>
              <a:rPr lang="en-US" sz="1400" dirty="0"/>
              <a:t>Control Protocol: </a:t>
            </a:r>
            <a:r>
              <a:rPr lang="en-US" sz="1400" dirty="0">
                <a:hlinkClick r:id="rId5"/>
              </a:rPr>
              <a:t>http://datatracker.ietf.org/doc/draft-ietf-homenet-hncp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Internet </a:t>
            </a:r>
            <a:r>
              <a:rPr lang="en-US" sz="1400" dirty="0"/>
              <a:t>draft on Prefix and Address Assignment in a Home </a:t>
            </a:r>
            <a:r>
              <a:rPr lang="en-US" sz="1400" dirty="0" smtClean="0"/>
              <a:t>Network: </a:t>
            </a:r>
            <a:r>
              <a:rPr lang="en-US" sz="1400" dirty="0">
                <a:hlinkClick r:id="rId6"/>
              </a:rPr>
              <a:t>http://datatracker.ietf.org/doc/draft-pfister-homenet-prefix-assignment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Internet </a:t>
            </a:r>
            <a:r>
              <a:rPr lang="en-US" sz="1400" dirty="0"/>
              <a:t>draft </a:t>
            </a:r>
            <a:r>
              <a:rPr lang="en-US" sz="1400" dirty="0" smtClean="0"/>
              <a:t>on Minimalist </a:t>
            </a:r>
            <a:r>
              <a:rPr lang="en-US" sz="1400" dirty="0"/>
              <a:t>Port Control Protocol </a:t>
            </a:r>
            <a:r>
              <a:rPr lang="en-US" sz="1400" dirty="0" smtClean="0"/>
              <a:t>Proxy: </a:t>
            </a:r>
            <a:r>
              <a:rPr lang="en-US" sz="1400" dirty="0" smtClean="0">
                <a:hlinkClick r:id="rId7"/>
              </a:rPr>
              <a:t>http</a:t>
            </a:r>
            <a:r>
              <a:rPr lang="en-US" sz="1400" dirty="0">
                <a:hlinkClick r:id="rId7"/>
              </a:rPr>
              <a:t>://datatracker.ietf.org/doc/draft-stenberg-homenet-minimalist-pcp-proxy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Outsourcing </a:t>
            </a:r>
            <a:r>
              <a:rPr lang="en-US" sz="1400" dirty="0" smtClean="0"/>
              <a:t>Home Network Authoritative </a:t>
            </a:r>
            <a:r>
              <a:rPr lang="en-US" sz="1400" dirty="0"/>
              <a:t>Naming Service: </a:t>
            </a:r>
            <a:r>
              <a:rPr lang="en-US" sz="1400" dirty="0">
                <a:hlinkClick r:id="rId8"/>
              </a:rPr>
              <a:t>http://datatracker.ietf.org/doc/draft-mglt-homenet-front-end-naming-delegation</a:t>
            </a:r>
            <a:r>
              <a:rPr lang="en-US" sz="1400" dirty="0" smtClean="0">
                <a:hlinkClick r:id="rId8"/>
              </a:rPr>
              <a:t>/</a:t>
            </a:r>
            <a:r>
              <a:rPr lang="en-US" sz="1400" dirty="0" smtClean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New: DNS Name </a:t>
            </a:r>
            <a:r>
              <a:rPr lang="en-US" sz="1400" dirty="0" err="1" smtClean="0"/>
              <a:t>Autoconfiguration</a:t>
            </a:r>
            <a:r>
              <a:rPr lang="en-US" sz="1400" dirty="0" smtClean="0"/>
              <a:t> for Home </a:t>
            </a:r>
            <a:r>
              <a:rPr lang="en-US" sz="1400" dirty="0"/>
              <a:t>N</a:t>
            </a:r>
            <a:r>
              <a:rPr lang="en-US" sz="1400" dirty="0" smtClean="0"/>
              <a:t>etwork  </a:t>
            </a:r>
            <a:r>
              <a:rPr lang="en-US" sz="1400" dirty="0"/>
              <a:t>D</a:t>
            </a:r>
            <a:r>
              <a:rPr lang="en-US" sz="1400" dirty="0" smtClean="0"/>
              <a:t>evices: </a:t>
            </a:r>
            <a:r>
              <a:rPr lang="en-US" sz="1400" dirty="0">
                <a:hlinkClick r:id="rId9"/>
              </a:rPr>
              <a:t>http://datatracker.ietf.org/doc/draft-jeong-homenet-device-name-autoconf</a:t>
            </a:r>
            <a:r>
              <a:rPr lang="en-US" sz="1400" dirty="0" smtClean="0">
                <a:hlinkClick r:id="rId9"/>
              </a:rPr>
              <a:t>/</a:t>
            </a:r>
            <a:r>
              <a:rPr lang="en-US" sz="1400" dirty="0" smtClean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://datatracker.ietf.org/wg/opsawg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Area WG processes submissions related to Operations Area WGs that have closed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Control and Provisioning of Wireless Access Points (CAPWAP) Working Group closed in 2009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Responded to requests from OPSAWG chairs for IEEE 802.11 review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“Alternate Tunnel Encapsulation for Data Frames in CAPWAP”  </a:t>
            </a:r>
            <a:r>
              <a:rPr lang="en-US" sz="1400" dirty="0" smtClean="0">
                <a:hlinkClick r:id="rId4"/>
              </a:rPr>
              <a:t>http://www.ietf.org/id/draft-zhang-opsawg-capwap-cds-02.txt</a:t>
            </a:r>
            <a:r>
              <a:rPr lang="en-US" sz="1400" dirty="0" smtClean="0"/>
              <a:t> , see Slide 5 </a:t>
            </a:r>
            <a:r>
              <a:rPr lang="en-US" sz="1400" dirty="0"/>
              <a:t>in https://mentor.ieee.org/802.11/dcn/14/11-14-0368-01-0000-march-2014-liaison-to-ietf-report.pptx 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US" sz="1400" dirty="0"/>
              <a:t>IEEE 802.11 MAC Profile for CAPWAP” </a:t>
            </a:r>
            <a:r>
              <a:rPr lang="en-US" sz="1400" dirty="0">
                <a:hlinkClick r:id="rId5"/>
              </a:rPr>
              <a:t>https://datatracker.ietf.org/doc/draft-ietf-opsawg-capwap-hybridmac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, </a:t>
            </a:r>
            <a:r>
              <a:rPr lang="en-US" sz="1400" dirty="0"/>
              <a:t>see </a:t>
            </a:r>
            <a:r>
              <a:rPr lang="en-US" sz="1400" dirty="0">
                <a:hlinkClick r:id="rId6"/>
              </a:rPr>
              <a:t>https://</a:t>
            </a:r>
            <a:r>
              <a:rPr lang="en-US" sz="1400" dirty="0" smtClean="0">
                <a:hlinkClick r:id="rId6"/>
              </a:rPr>
              <a:t>mentor.ieee.org/802.11/dcn/14/11-14-0684-01-0000-capwap-hybridmac-liaison-response.docx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GB" sz="1400" dirty="0"/>
              <a:t>CAPWAP extension for 802.11n and Power/channel </a:t>
            </a:r>
            <a:r>
              <a:rPr lang="en-GB" sz="1400" dirty="0" err="1" smtClean="0"/>
              <a:t>Autoconfiguration</a:t>
            </a:r>
            <a:r>
              <a:rPr lang="en-GB" sz="1400" dirty="0" smtClean="0"/>
              <a:t>” </a:t>
            </a:r>
            <a:r>
              <a:rPr lang="en-US" sz="1400" u="sng" dirty="0">
                <a:hlinkClick r:id="rId7"/>
              </a:rPr>
              <a:t>http://datatracker.ietf.org/doc/draft-ietf-opsawg-capwap-extension/</a:t>
            </a:r>
            <a:r>
              <a:rPr lang="en-US" sz="1400" dirty="0"/>
              <a:t> </a:t>
            </a:r>
            <a:r>
              <a:rPr lang="en-US" sz="1400" dirty="0" smtClean="0"/>
              <a:t>, </a:t>
            </a:r>
            <a:r>
              <a:rPr lang="en-US" sz="1400" dirty="0"/>
              <a:t>see </a:t>
            </a:r>
            <a:r>
              <a:rPr lang="en-US" sz="1400" dirty="0">
                <a:hlinkClick r:id="rId8"/>
              </a:rPr>
              <a:t>https://</a:t>
            </a:r>
            <a:r>
              <a:rPr lang="en-US" sz="1400" dirty="0" smtClean="0">
                <a:hlinkClick r:id="rId8"/>
              </a:rPr>
              <a:t>mentor.ieee.org/802.11/dcn/14/11-14-0913-01-0000-liaison-response-opsawg-capwap-extension.docx</a:t>
            </a:r>
            <a:r>
              <a:rPr lang="en-US" sz="14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Operations Area Working Group work group items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u="sng" dirty="0" smtClean="0">
                <a:hlinkClick r:id="rId7"/>
              </a:rPr>
              <a:t>http</a:t>
            </a:r>
            <a:r>
              <a:rPr lang="en-US" sz="1400" u="sng" dirty="0">
                <a:hlinkClick r:id="rId7"/>
              </a:rPr>
              <a:t>://datatracker.ietf.org/doc/draft-ietf-opsawg-capwap-extension/</a:t>
            </a:r>
            <a:r>
              <a:rPr lang="en-US" sz="1400" u="sng" dirty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New version posted (</a:t>
            </a:r>
            <a:r>
              <a:rPr lang="en-US" sz="1400" dirty="0" smtClean="0"/>
              <a:t>r6) </a:t>
            </a:r>
            <a:r>
              <a:rPr lang="en-US" sz="1400" dirty="0">
                <a:hlinkClick r:id="rId9"/>
              </a:rPr>
              <a:t>http://</a:t>
            </a:r>
            <a:r>
              <a:rPr lang="en-US" sz="1400" dirty="0" smtClean="0">
                <a:hlinkClick r:id="rId9"/>
              </a:rPr>
              <a:t>datatracker.ietf.org/doc/draft-ietf-opsawg-capwap-hybridmac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New version posted (r3): </a:t>
            </a:r>
            <a:r>
              <a:rPr lang="en-US" sz="1400" dirty="0">
                <a:hlinkClick r:id="rId10"/>
              </a:rPr>
              <a:t>http://datatracker.ietf.org/doc/draft-ietf-opsawg-capwap-alt-tunnel</a:t>
            </a:r>
            <a:r>
              <a:rPr lang="en-US" sz="1400" dirty="0" smtClean="0">
                <a:hlinkClick r:id="rId10"/>
              </a:rPr>
              <a:t>/</a:t>
            </a:r>
            <a:r>
              <a:rPr lang="en-US" sz="1400" dirty="0" smtClean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One additional </a:t>
            </a:r>
            <a:r>
              <a:rPr lang="en-US" sz="1400" dirty="0"/>
              <a:t>individual submission: </a:t>
            </a:r>
            <a:r>
              <a:rPr lang="en-US" sz="1400" dirty="0">
                <a:hlinkClick r:id="rId11"/>
              </a:rPr>
              <a:t>http://datatracker.ietf.org/doc/draft-xue-opsawg-capwap-alt-tunnel-information</a:t>
            </a:r>
            <a:r>
              <a:rPr lang="en-US" sz="1400" dirty="0" smtClean="0">
                <a:hlinkClick r:id="rId11"/>
              </a:rPr>
              <a:t>/</a:t>
            </a:r>
            <a:r>
              <a:rPr lang="en-US" sz="1400" dirty="0"/>
              <a:t> “Specification Alternate Tunnel Information for Data Frames in </a:t>
            </a:r>
            <a:r>
              <a:rPr lang="en-US" sz="1400" dirty="0" smtClean="0"/>
              <a:t>WLAN”</a:t>
            </a: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Queue Management (AQM)</a:t>
            </a:r>
            <a:endParaRPr lang="en-US" dirty="0" smtClean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Active Queue Management and Packet Scheduling Working Group website: </a:t>
            </a:r>
            <a:r>
              <a:rPr lang="en-US" sz="2000" dirty="0">
                <a:hlinkClick r:id="rId3"/>
              </a:rPr>
              <a:t>http://datatracker.ietf.org/wg/aqm/charter/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IETF Recommendations Regarding Active Queue Management </a:t>
            </a:r>
            <a:r>
              <a:rPr lang="en-US" sz="1800" dirty="0"/>
              <a:t>to update </a:t>
            </a:r>
            <a:r>
              <a:rPr lang="en-US" sz="1800" dirty="0">
                <a:hlinkClick r:id="rId4"/>
              </a:rPr>
              <a:t>https://datatracker.ietf.org/doc/rfc2309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</a:t>
            </a:r>
            <a:r>
              <a:rPr lang="en-US" sz="1800" dirty="0"/>
              <a:t>[September 2014]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u="sng" dirty="0" smtClean="0">
                <a:hlinkClick r:id="rId5"/>
              </a:rPr>
              <a:t>http</a:t>
            </a:r>
            <a:r>
              <a:rPr lang="en-US" sz="1800" u="sng" dirty="0">
                <a:hlinkClick r:id="rId5"/>
              </a:rPr>
              <a:t>://datatracker.ietf.org/doc/draft-ietf-aqm-recommendation</a:t>
            </a:r>
            <a:r>
              <a:rPr lang="en-US" sz="1800" u="sng" dirty="0" smtClean="0">
                <a:hlinkClick r:id="rId5"/>
              </a:rPr>
              <a:t>/</a:t>
            </a:r>
            <a:r>
              <a:rPr lang="en-US" sz="1800" u="sng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41609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 to Smart Grid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GB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6LOWPAN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600" b="0" dirty="0">
                <a:hlinkClick r:id="rId3"/>
              </a:rPr>
              <a:t>http://datatracker.ietf.org/wg/6lowpan/charter/</a:t>
            </a:r>
            <a:endParaRPr lang="en-GB" sz="1600" b="0" dirty="0"/>
          </a:p>
          <a:p>
            <a:pPr lvl="1">
              <a:lnSpc>
                <a:spcPct val="80000"/>
              </a:lnSpc>
            </a:pPr>
            <a:r>
              <a:rPr lang="en-US" sz="1600" dirty="0"/>
              <a:t>Focus: IPv6 over Low Power PAN: Adaption of IPv6 protocol to operate on constrained nodes and link layers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ROLL</a:t>
            </a:r>
          </a:p>
          <a:p>
            <a:pPr lvl="1"/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b="0" dirty="0">
                <a:hlinkClick r:id="rId4"/>
              </a:rPr>
              <a:t>http://datatracker.ietf.org/wg/roll/</a:t>
            </a:r>
            <a:r>
              <a:rPr lang="en-GB" sz="1600" dirty="0"/>
              <a:t> </a:t>
            </a:r>
          </a:p>
          <a:p>
            <a:pPr lvl="1"/>
            <a:r>
              <a:rPr lang="en-US" sz="1600" dirty="0"/>
              <a:t>Focus: Routing over Low Power and </a:t>
            </a:r>
            <a:r>
              <a:rPr lang="en-US" sz="1600" dirty="0" err="1"/>
              <a:t>Lossy</a:t>
            </a:r>
            <a:r>
              <a:rPr lang="en-US" sz="1600" dirty="0"/>
              <a:t> </a:t>
            </a:r>
            <a:r>
              <a:rPr lang="en-US" sz="1600" dirty="0" smtClean="0"/>
              <a:t>Networks</a:t>
            </a: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 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1600" dirty="0"/>
              <a:t>Constrained </a:t>
            </a:r>
            <a:r>
              <a:rPr lang="en-US" sz="1600" dirty="0" err="1"/>
              <a:t>RESTful</a:t>
            </a:r>
            <a:r>
              <a:rPr lang="en-US" sz="1600" dirty="0"/>
              <a:t> Environments)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b="0" dirty="0">
                <a:hlinkClick r:id="rId5"/>
              </a:rPr>
              <a:t>http://datatracker.ietf.org/wg/core/</a:t>
            </a:r>
            <a:r>
              <a:rPr lang="en-GB" sz="1600" b="0" dirty="0"/>
              <a:t> </a:t>
            </a:r>
            <a:endParaRPr lang="en-GB" sz="1600" dirty="0"/>
          </a:p>
          <a:p>
            <a:pPr lvl="1"/>
            <a:r>
              <a:rPr lang="en-US" sz="1600" dirty="0"/>
              <a:t>Focus: framework for resource-oriented applications intended to run on constrained IP networks. </a:t>
            </a:r>
            <a:endParaRPr lang="en-US" sz="16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00729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4AFE48CA-64CD-4957-84CE-969E1D15CE8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RFC 4017 - IEEE 802.11 Requirements on EAP Methods</a:t>
            </a:r>
          </a:p>
          <a:p>
            <a:r>
              <a:rPr lang="en-US" dirty="0" smtClean="0"/>
              <a:t>Jan 2012 report (PAWS, </a:t>
            </a:r>
            <a:r>
              <a:rPr lang="en-US" dirty="0" err="1" smtClean="0"/>
              <a:t>Homenet</a:t>
            </a:r>
            <a:r>
              <a:rPr lang="en-US" dirty="0" smtClean="0"/>
              <a:t> details), </a:t>
            </a:r>
            <a:r>
              <a:rPr lang="en-US" dirty="0" smtClean="0">
                <a:hlinkClick r:id="rId3"/>
              </a:rPr>
              <a:t>https://mentor.ieee.org/802.11/dcn/12/11-12-0122-01-0000-january-2012-liaison-to-ietf.ppt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IEEE 802.11 – IETF liaison report for September 2014.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- 1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Next face to face meeting: 29 Sept 2014 (Newark Airport hotel)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Agenda is here: </a:t>
            </a:r>
            <a:r>
              <a:rPr lang="en-US" sz="1800" dirty="0" smtClean="0">
                <a:hlinkClick r:id="rId3"/>
              </a:rPr>
              <a:t>http://trac.tools.ietf.org/group/iesg/trac/wiki/3rdIEEE802andIETFleaders</a:t>
            </a:r>
            <a:r>
              <a:rPr lang="en-US" sz="1800" dirty="0" smtClean="0"/>
              <a:t> 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Joint </a:t>
            </a:r>
            <a:r>
              <a:rPr lang="en-US" sz="2000" dirty="0" smtClean="0"/>
              <a:t>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>
                <a:hlinkClick r:id="rId4"/>
              </a:rPr>
              <a:t>http</a:t>
            </a:r>
            <a:r>
              <a:rPr lang="en-US" sz="1800" dirty="0">
                <a:hlinkClick r:id="rId4"/>
              </a:rPr>
              <a:t>://www.iab.org/activities/joint-activities/iab-ieee-coordination</a:t>
            </a:r>
            <a:r>
              <a:rPr lang="en-US" sz="1800" dirty="0" smtClean="0">
                <a:hlinkClick r:id="rId4"/>
              </a:rPr>
              <a:t>/</a:t>
            </a: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 has been published (</a:t>
            </a:r>
            <a:r>
              <a:rPr lang="en-US" sz="2000" dirty="0" smtClean="0"/>
              <a:t>RFC4441 </a:t>
            </a:r>
            <a:r>
              <a:rPr lang="en-US" sz="2000" dirty="0"/>
              <a:t>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5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- 2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IEEE </a:t>
            </a:r>
            <a:r>
              <a:rPr lang="en-US" sz="2000" dirty="0"/>
              <a:t>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3"/>
              </a:rPr>
              <a:t>http://ieee-sa.centraldesktop.com/802liaisondb/FrontPage</a:t>
            </a:r>
            <a:endParaRPr lang="en-US" sz="1600" u="sng" dirty="0"/>
          </a:p>
          <a:p>
            <a:pPr>
              <a:lnSpc>
                <a:spcPct val="80000"/>
              </a:lnSpc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802 EC “IETF/IAB/IESG” 802 EC Standing Committee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Formed March 2014, Pat Thaler as chair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7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100" dirty="0"/>
          </a:p>
          <a:p>
            <a:pPr lvl="1">
              <a:lnSpc>
                <a:spcPct val="80000"/>
              </a:lnSpc>
              <a:defRPr/>
            </a:pPr>
            <a:endParaRPr lang="en-US" sz="1100" dirty="0" smtClean="0"/>
          </a:p>
          <a:p>
            <a:pPr>
              <a:lnSpc>
                <a:spcPct val="80000"/>
              </a:lnSpc>
              <a:defRPr/>
            </a:pPr>
            <a:endParaRPr lang="en-US" sz="1100" dirty="0" smtClean="0"/>
          </a:p>
          <a:p>
            <a:pPr lvl="1">
              <a:lnSpc>
                <a:spcPct val="80000"/>
              </a:lnSpc>
              <a:defRPr/>
            </a:pPr>
            <a:endParaRPr lang="en-US" sz="11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369856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4114800"/>
          </a:xfrm>
          <a:noFill/>
        </p:spPr>
        <p:txBody>
          <a:bodyPr/>
          <a:lstStyle/>
          <a:p>
            <a:r>
              <a:rPr lang="en-US" dirty="0" smtClean="0"/>
              <a:t>Meetings:</a:t>
            </a:r>
          </a:p>
          <a:p>
            <a:pPr lvl="1"/>
            <a:r>
              <a:rPr lang="en-US" dirty="0" smtClean="0"/>
              <a:t>November 9-14, 2014 – Honolulu</a:t>
            </a:r>
          </a:p>
          <a:p>
            <a:pPr lvl="1"/>
            <a:r>
              <a:rPr lang="en-US" dirty="0" smtClean="0"/>
              <a:t>March 22-27, 2015 – Dallas</a:t>
            </a:r>
          </a:p>
          <a:p>
            <a:pPr lvl="1"/>
            <a:r>
              <a:rPr lang="en-US" dirty="0" smtClean="0"/>
              <a:t>July 19-24, 2015 – Prague</a:t>
            </a:r>
          </a:p>
          <a:p>
            <a:pPr lvl="1"/>
            <a:r>
              <a:rPr lang="en-US" dirty="0" smtClean="0"/>
              <a:t>November 1-6, 2015 - </a:t>
            </a:r>
            <a:r>
              <a:rPr lang="en-US" dirty="0" err="1" smtClean="0"/>
              <a:t>Yokahama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http://www.ietf.org</a:t>
            </a:r>
            <a:endParaRPr lang="en-US" dirty="0" smtClean="0"/>
          </a:p>
          <a:p>
            <a:pPr lvl="1"/>
            <a:r>
              <a:rPr lang="en-US" dirty="0" smtClean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dirty="0" smtClean="0"/>
              <a:t>Tutorials (process and technical); </a:t>
            </a:r>
            <a:r>
              <a:rPr lang="en-US" dirty="0"/>
              <a:t>Wireless Tutorial (Donald Eastlake</a:t>
            </a:r>
            <a:r>
              <a:rPr lang="en-US" dirty="0" smtClean="0"/>
              <a:t>) </a:t>
            </a:r>
            <a:r>
              <a:rPr lang="en-US" dirty="0"/>
              <a:t>: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www.ietf.org/edu/tutorials.html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AC01A7BC-939B-41A1-87B9-B1BECE9E1DD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to Access White Space database (paws) WG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Received request for IEEE 802.11 review of paws protocol draft document</a:t>
            </a:r>
            <a:r>
              <a:rPr lang="en-US" sz="1800" b="0" dirty="0" smtClean="0"/>
              <a:t>: </a:t>
            </a:r>
            <a:r>
              <a:rPr lang="en-US" sz="1800" b="0" dirty="0" smtClean="0">
                <a:hlinkClick r:id="rId3"/>
              </a:rPr>
              <a:t>https://datatracker.ietf.org/doc/draft-ietf-paws-protocol/</a:t>
            </a:r>
            <a:r>
              <a:rPr lang="en-US" sz="1800" b="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Held IEEE 802.11 Call for Comments</a:t>
            </a:r>
            <a:endParaRPr lang="en-US" sz="1600" b="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b="0" dirty="0" smtClean="0"/>
              <a:t>No comments received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Paws Charter and problem statement documents: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Charter, see </a:t>
            </a:r>
            <a:r>
              <a:rPr lang="en-US" sz="1600" dirty="0" smtClean="0">
                <a:hlinkClick r:id="rId4"/>
              </a:rPr>
              <a:t>https://datatracker.ietf.org/wg/paws/charter/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Problem Statement, see </a:t>
            </a:r>
            <a:r>
              <a:rPr lang="en-US" sz="1600" dirty="0" smtClean="0">
                <a:hlinkClick r:id="rId5"/>
              </a:rPr>
              <a:t>https://datatracker.ietf.org/doc/draft-patil-paws-problem-stmt/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Use Cases and requirements, published as RFC 6953: </a:t>
            </a:r>
            <a:r>
              <a:rPr lang="en-US" sz="1600" dirty="0" smtClean="0">
                <a:hlinkClick r:id="rId6"/>
              </a:rPr>
              <a:t>https://datatracker.ietf.org/doc/rfc6953/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 [September 2014]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PAWS </a:t>
            </a:r>
            <a:r>
              <a:rPr lang="en-US" sz="1600" dirty="0"/>
              <a:t>protocol document </a:t>
            </a:r>
            <a:r>
              <a:rPr lang="en-US" sz="1600" dirty="0">
                <a:hlinkClick r:id="rId7"/>
              </a:rPr>
              <a:t>http://datatracker.ietf.org/doc/draft-ietf-paws-protocol</a:t>
            </a:r>
            <a:r>
              <a:rPr lang="en-US" sz="1600" dirty="0" smtClean="0">
                <a:hlinkClick r:id="rId7"/>
              </a:rPr>
              <a:t>/</a:t>
            </a:r>
            <a:r>
              <a:rPr lang="en-US" sz="1600" dirty="0" smtClean="0"/>
              <a:t> </a:t>
            </a:r>
            <a:r>
              <a:rPr lang="en-US" sz="1600" dirty="0" smtClean="0"/>
              <a:t>General </a:t>
            </a:r>
            <a:r>
              <a:rPr lang="en-US" sz="1600" dirty="0" smtClean="0"/>
              <a:t>Area Review Team comments being resolved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E2D3960-A144-4B75-B89D-4EFD7A4AD3C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http://datatracker.ietf.org/wg/radext/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RADIUS Extensions Working Group will focus on extensions to the</a:t>
            </a:r>
            <a:br>
              <a:rPr lang="en-US" sz="1600" dirty="0" smtClean="0"/>
            </a:br>
            <a:r>
              <a:rPr lang="en-US" sz="1600" dirty="0" smtClean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In addition, RADEXT will work on RADIUS Design Guidelines and define new attributes for particular applications of authentication, authorization and</a:t>
            </a:r>
            <a:br>
              <a:rPr lang="en-US" sz="1600" dirty="0" smtClean="0"/>
            </a:br>
            <a:r>
              <a:rPr lang="en-US" sz="1600" dirty="0" smtClean="0"/>
              <a:t>accounting such as NAS management and local area network (LAN) usage. </a:t>
            </a: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[September 2014]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</a:t>
            </a:r>
            <a:r>
              <a:rPr lang="en-US" sz="1600" dirty="0"/>
              <a:t>7268 published, see </a:t>
            </a:r>
            <a:r>
              <a:rPr lang="en-US" sz="1600" dirty="0">
                <a:hlinkClick r:id="rId4"/>
              </a:rPr>
              <a:t>http://datatracker.ietf.org/doc/rfc7268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 RADIUS Attributes for IEEE 802 Networks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7360 published</a:t>
            </a:r>
            <a:r>
              <a:rPr lang="en-US" sz="1600" dirty="0"/>
              <a:t>, see </a:t>
            </a:r>
            <a:r>
              <a:rPr lang="en-US" sz="1600" dirty="0">
                <a:hlinkClick r:id="rId5"/>
              </a:rPr>
              <a:t>http://datatracker.ietf.org/doc/rfc7360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  “DTLS as a transport layer for RADIUS”</a:t>
            </a:r>
            <a:endParaRPr lang="en-US" sz="1400" dirty="0" smtClean="0"/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1630FB1-92F5-412B-AEC7-F687C517F0C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IETF Geographic Location and Privacy (Geopriv) WG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http://www.ietf.org/html.charters/geopriv-charter.html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Specific reference to WLANs: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Carrying Location Objects in RADIUS, see </a:t>
            </a:r>
            <a:r>
              <a:rPr lang="en-US" sz="1600" dirty="0" smtClean="0">
                <a:hlinkClick r:id="rId4"/>
              </a:rPr>
              <a:t>http://www.ietf.org/proceedings/66/IDs/draft-ietf-geopriv-radius-lo-08.txt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Relative </a:t>
            </a:r>
            <a:r>
              <a:rPr lang="en-US" sz="1600" dirty="0"/>
              <a:t>Location, published as RFC 7035, see </a:t>
            </a:r>
            <a:r>
              <a:rPr lang="en-US" sz="1600" dirty="0">
                <a:hlinkClick r:id="rId5"/>
              </a:rPr>
              <a:t>https://datatracker.ietf.org/doc/rfc7035/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Documents referenced in 802.11 (</a:t>
            </a:r>
            <a:r>
              <a:rPr lang="en-US" sz="1800" dirty="0" err="1" smtClean="0"/>
              <a:t>TGv</a:t>
            </a:r>
            <a:r>
              <a:rPr lang="en-US" sz="1800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sz="1600" dirty="0" err="1" smtClean="0"/>
              <a:t>Geopriv</a:t>
            </a:r>
            <a:r>
              <a:rPr lang="en-US" sz="1600" dirty="0" smtClean="0"/>
              <a:t> Requirements, see </a:t>
            </a:r>
            <a:r>
              <a:rPr lang="en-US" sz="1600" dirty="0" smtClean="0">
                <a:hlinkClick r:id="rId6"/>
              </a:rPr>
              <a:t>http://www.ietf.org/rfc/rfc3693.txt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Civic Address definitions, see </a:t>
            </a:r>
            <a:r>
              <a:rPr lang="en-US" sz="1600" dirty="0" smtClean="0">
                <a:hlinkClick r:id="rId7"/>
              </a:rPr>
              <a:t>http://www.ietf.org/rfc/rfc4776.txt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July 2009 Liaison to IETF GEOPRIV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 smtClean="0">
                <a:hlinkClick r:id="rId8"/>
              </a:rPr>
              <a:t>https://mentor.ieee.org/802.11/dcn/09/11-09-0718-01-000v-liaison-request-to-ietf-geopriv.doc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[September 2014]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Updated: One remaining active </a:t>
            </a:r>
            <a:r>
              <a:rPr lang="en-US" sz="1600" dirty="0"/>
              <a:t>WG draft on Representation of Uncertainty and Confidence in </a:t>
            </a:r>
            <a:r>
              <a:rPr lang="en-US" sz="1600" dirty="0" smtClean="0"/>
              <a:t>PIDF-LO : </a:t>
            </a:r>
            <a:r>
              <a:rPr lang="en-US" sz="1600" dirty="0">
                <a:hlinkClick r:id="rId9"/>
              </a:rPr>
              <a:t>http://datatracker.ietf.org/doc/draft-ietf-geopriv-uncertainty</a:t>
            </a:r>
            <a:r>
              <a:rPr lang="en-US" sz="1600" dirty="0" smtClean="0">
                <a:hlinkClick r:id="rId9"/>
              </a:rPr>
              <a:t>/</a:t>
            </a:r>
            <a:r>
              <a:rPr lang="en-US" sz="1600" dirty="0" smtClean="0"/>
              <a:t> submitted for publication</a:t>
            </a:r>
            <a:endParaRPr lang="en-US" sz="9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07800250-5732-46B4-B14C-1F0DC15AA41A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Emergency Context Resolution with Internet Technologies (ECRIT) 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dirty="0" smtClean="0">
                <a:hlinkClick r:id="rId3"/>
              </a:rPr>
              <a:t>http://www.ietf.org/dyn/wg/charter/ecrit-charter.html</a:t>
            </a:r>
            <a:r>
              <a:rPr lang="en-GB" sz="1800" dirty="0" smtClean="0"/>
              <a:t> 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1800" dirty="0" smtClean="0"/>
              <a:t>Emergency Services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Framework for Emergency Calling using Internet Multimedia, see </a:t>
            </a:r>
            <a:r>
              <a:rPr lang="en-US" sz="1600" dirty="0" smtClean="0">
                <a:hlinkClick r:id="rId4"/>
              </a:rPr>
              <a:t>http://datatracker.ietf.org/doc/rfc6443/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Describing boundaries for Civic Addresses, see </a:t>
            </a:r>
            <a:r>
              <a:rPr lang="en-US" sz="1600" dirty="0" smtClean="0">
                <a:hlinkClick r:id="rId5"/>
              </a:rPr>
              <a:t>http://tools.ietf.org/id/draft-thomson-ecrit-civic-boundary-02.txt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[September 2014]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Unauthorized access, </a:t>
            </a:r>
            <a:r>
              <a:rPr lang="en-US" sz="1400" dirty="0"/>
              <a:t>see </a:t>
            </a:r>
            <a:r>
              <a:rPr lang="en-US" sz="1400" dirty="0">
                <a:hlinkClick r:id="rId6"/>
              </a:rPr>
              <a:t>http://datatracker.ietf.org/doc/draft-ietf-ecrit-unauthenticated-access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in IESG review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Updated: Trustworthy Location, see </a:t>
            </a:r>
            <a:r>
              <a:rPr lang="en-US" sz="1400" dirty="0">
                <a:hlinkClick r:id="rId7"/>
              </a:rPr>
              <a:t>https://datatracker.ietf.org/doc/draft-ietf-ecrit-trustworthy-location/</a:t>
            </a:r>
            <a:r>
              <a:rPr lang="en-US" sz="1400" dirty="0"/>
              <a:t> </a:t>
            </a:r>
            <a:endParaRPr lang="en-US" sz="1600" dirty="0"/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 lvl="1">
              <a:lnSpc>
                <a:spcPct val="80000"/>
              </a:lnSpc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69617</TotalTime>
  <Words>1056</Words>
  <Application>Microsoft Office PowerPoint</Application>
  <PresentationFormat>On-screen Show (4:3)</PresentationFormat>
  <Paragraphs>266</Paragraphs>
  <Slides>14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</vt:lpstr>
      <vt:lpstr>Document</vt:lpstr>
      <vt:lpstr>IEEE 802.11-IETF Liaison Report</vt:lpstr>
      <vt:lpstr>Abstract</vt:lpstr>
      <vt:lpstr>IETF- IEEE 802 Liaison Activity - 1 </vt:lpstr>
      <vt:lpstr>IETF- IEEE 802 Liaison Activity - 2 </vt:lpstr>
      <vt:lpstr>IETF Meetings</vt:lpstr>
      <vt:lpstr>Protocol to Access White Space database (paws) WG</vt:lpstr>
      <vt:lpstr>RADEXT WG</vt:lpstr>
      <vt:lpstr>IETF Geographic Location and Privacy (Geopriv) WG</vt:lpstr>
      <vt:lpstr>Emergency Context Resolution with Internet Technologies (ECRIT) </vt:lpstr>
      <vt:lpstr>Home Networking (homenet) WG</vt:lpstr>
      <vt:lpstr>Operations Area Working Group</vt:lpstr>
      <vt:lpstr>Active Queue Management (AQM)</vt:lpstr>
      <vt:lpstr>Of Interest to Smart Grid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</dc:title>
  <dc:creator>Dorothy Stanley</dc:creator>
  <cp:lastModifiedBy>Dorothy Stanley</cp:lastModifiedBy>
  <cp:revision>423</cp:revision>
  <cp:lastPrinted>1998-02-10T13:28:06Z</cp:lastPrinted>
  <dcterms:created xsi:type="dcterms:W3CDTF">2005-01-04T21:26:55Z</dcterms:created>
  <dcterms:modified xsi:type="dcterms:W3CDTF">2014-09-13T14:36:37Z</dcterms:modified>
</cp:coreProperties>
</file>