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71" r:id="rId2"/>
    <p:sldId id="272" r:id="rId3"/>
    <p:sldId id="304" r:id="rId4"/>
    <p:sldId id="273" r:id="rId5"/>
    <p:sldId id="274" r:id="rId6"/>
    <p:sldId id="275" r:id="rId7"/>
    <p:sldId id="276" r:id="rId8"/>
    <p:sldId id="307" r:id="rId9"/>
    <p:sldId id="291" r:id="rId10"/>
    <p:sldId id="327" r:id="rId11"/>
    <p:sldId id="278" r:id="rId12"/>
    <p:sldId id="313" r:id="rId13"/>
    <p:sldId id="332" r:id="rId14"/>
    <p:sldId id="334" r:id="rId15"/>
    <p:sldId id="335" r:id="rId16"/>
    <p:sldId id="337" r:id="rId17"/>
    <p:sldId id="338" r:id="rId18"/>
    <p:sldId id="336" r:id="rId19"/>
    <p:sldId id="326" r:id="rId20"/>
    <p:sldId id="340" r:id="rId21"/>
    <p:sldId id="325" r:id="rId22"/>
    <p:sldId id="305" r:id="rId23"/>
    <p:sldId id="289" r:id="rId24"/>
    <p:sldId id="297" r:id="rId25"/>
    <p:sldId id="330" r:id="rId26"/>
    <p:sldId id="303" r:id="rId27"/>
    <p:sldId id="328" r:id="rId28"/>
  </p:sldIdLst>
  <p:sldSz cx="9144000" cy="6858000" type="screen4x3"/>
  <p:notesSz cx="6858000" cy="929640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orothy Stanley" initials="D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22" autoAdjust="0"/>
    <p:restoredTop sz="95683" autoAdjust="0"/>
  </p:normalViewPr>
  <p:slideViewPr>
    <p:cSldViewPr>
      <p:cViewPr>
        <p:scale>
          <a:sx n="93" d="100"/>
          <a:sy n="93" d="100"/>
        </p:scale>
        <p:origin x="-714"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7" d="100"/>
          <a:sy n="87" d="100"/>
        </p:scale>
        <p:origin x="-3822" y="-78"/>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4458" y="175750"/>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dirty="0" smtClean="0"/>
              <a:t>doc.: IEEE 802.11-14/0499r0</a:t>
            </a:r>
            <a:endParaRPr lang="en-US" dirty="0"/>
          </a:p>
        </p:txBody>
      </p:sp>
      <p:sp>
        <p:nvSpPr>
          <p:cNvPr id="3075" name="Rectangle 3"/>
          <p:cNvSpPr>
            <a:spLocks noGrp="1" noChangeArrowheads="1"/>
          </p:cNvSpPr>
          <p:nvPr>
            <p:ph type="dt" sz="quarter" idx="1"/>
          </p:nvPr>
        </p:nvSpPr>
        <p:spPr bwMode="auto">
          <a:xfrm>
            <a:off x="687684" y="175750"/>
            <a:ext cx="753411"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smtClean="0"/>
              <a:t>May 2014</a:t>
            </a:r>
            <a:endParaRPr lang="en-US" dirty="0"/>
          </a:p>
        </p:txBody>
      </p:sp>
      <p:sp>
        <p:nvSpPr>
          <p:cNvPr id="3076" name="Rectangle 4"/>
          <p:cNvSpPr>
            <a:spLocks noGrp="1" noChangeArrowheads="1"/>
          </p:cNvSpPr>
          <p:nvPr>
            <p:ph type="ftr" sz="quarter" idx="2"/>
          </p:nvPr>
        </p:nvSpPr>
        <p:spPr bwMode="auto">
          <a:xfrm>
            <a:off x="4154528" y="8997440"/>
            <a:ext cx="209429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smtClean="0"/>
              <a:t>Dorothy Stanley, Aruba Networks</a:t>
            </a:r>
            <a:endParaRPr lang="en-US" dirty="0"/>
          </a:p>
        </p:txBody>
      </p:sp>
      <p:sp>
        <p:nvSpPr>
          <p:cNvPr id="3077" name="Rectangle 5"/>
          <p:cNvSpPr>
            <a:spLocks noGrp="1" noChangeArrowheads="1"/>
          </p:cNvSpPr>
          <p:nvPr>
            <p:ph type="sldNum" sz="quarter" idx="3"/>
          </p:nvPr>
        </p:nvSpPr>
        <p:spPr bwMode="auto">
          <a:xfrm>
            <a:off x="3093968" y="8997440"/>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a:t>Page </a:t>
            </a:r>
            <a:fld id="{9EAE64DA-2228-41CE-9098-6582A99B8B51}" type="slidenum">
              <a:rPr lang="en-US"/>
              <a:pPr>
                <a:defRPr/>
              </a:pPr>
              <a:t>‹#›</a:t>
            </a:fld>
            <a:endParaRPr lang="en-US"/>
          </a:p>
        </p:txBody>
      </p:sp>
      <p:sp>
        <p:nvSpPr>
          <p:cNvPr id="3078" name="Line 6"/>
          <p:cNvSpPr>
            <a:spLocks noChangeShapeType="1"/>
          </p:cNvSpPr>
          <p:nvPr/>
        </p:nvSpPr>
        <p:spPr bwMode="auto">
          <a:xfrm>
            <a:off x="686115" y="388013"/>
            <a:ext cx="548577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86114" y="8997440"/>
            <a:ext cx="718145" cy="184666"/>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86114" y="8986308"/>
            <a:ext cx="5638067"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5037029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16850" y="96239"/>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802.11-14/0318r0</a:t>
            </a:r>
            <a:endParaRPr lang="en-US"/>
          </a:p>
        </p:txBody>
      </p:sp>
      <p:sp>
        <p:nvSpPr>
          <p:cNvPr id="2051" name="Rectangle 3"/>
          <p:cNvSpPr>
            <a:spLocks noGrp="1" noChangeArrowheads="1"/>
          </p:cNvSpPr>
          <p:nvPr>
            <p:ph type="dt" idx="1"/>
          </p:nvPr>
        </p:nvSpPr>
        <p:spPr bwMode="auto">
          <a:xfrm>
            <a:off x="646863" y="96239"/>
            <a:ext cx="92006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March 2014</a:t>
            </a:r>
            <a:endParaRPr lang="en-US"/>
          </a:p>
        </p:txBody>
      </p:sp>
      <p:sp>
        <p:nvSpPr>
          <p:cNvPr id="10244" name="Rectangle 4"/>
          <p:cNvSpPr>
            <a:spLocks noGrp="1" noRot="1" noChangeAspect="1" noChangeArrowheads="1" noTextEdit="1"/>
          </p:cNvSpPr>
          <p:nvPr>
            <p:ph type="sldImg" idx="2"/>
          </p:nvPr>
        </p:nvSpPr>
        <p:spPr bwMode="auto">
          <a:xfrm>
            <a:off x="1114425" y="703263"/>
            <a:ext cx="4629150" cy="347345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3772" y="4416029"/>
            <a:ext cx="5030456" cy="4183857"/>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627338" y="9000621"/>
            <a:ext cx="15853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a:t>Jon Rosdahl, CSR</a:t>
            </a:r>
          </a:p>
        </p:txBody>
      </p:sp>
      <p:sp>
        <p:nvSpPr>
          <p:cNvPr id="2055" name="Rectangle 7"/>
          <p:cNvSpPr>
            <a:spLocks noGrp="1" noChangeArrowheads="1"/>
          </p:cNvSpPr>
          <p:nvPr>
            <p:ph type="sldNum" sz="quarter" idx="5"/>
          </p:nvPr>
        </p:nvSpPr>
        <p:spPr bwMode="auto">
          <a:xfrm>
            <a:off x="3176570" y="9000621"/>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t>Page </a:t>
            </a:r>
            <a:fld id="{F4F34E98-D62A-4186-8764-CE3AA6FA445F}" type="slidenum">
              <a:rPr lang="en-US"/>
              <a:pPr>
                <a:defRPr/>
              </a:pPr>
              <a:t>‹#›</a:t>
            </a:fld>
            <a:endParaRPr lang="en-US"/>
          </a:p>
        </p:txBody>
      </p:sp>
      <p:sp>
        <p:nvSpPr>
          <p:cNvPr id="2056" name="Rectangle 8"/>
          <p:cNvSpPr>
            <a:spLocks noChangeArrowheads="1"/>
          </p:cNvSpPr>
          <p:nvPr/>
        </p:nvSpPr>
        <p:spPr bwMode="auto">
          <a:xfrm>
            <a:off x="715945" y="9000621"/>
            <a:ext cx="718145" cy="184666"/>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15945" y="8999030"/>
            <a:ext cx="542611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0583" y="297371"/>
            <a:ext cx="557683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199076864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r>
              <a:rPr lang="en-US" smtClean="0"/>
              <a:t>doc.: IEEE 802.11-14/0318r0</a:t>
            </a:r>
            <a:endParaRPr lang="en-US"/>
          </a:p>
        </p:txBody>
      </p:sp>
      <p:sp>
        <p:nvSpPr>
          <p:cNvPr id="11267" name="Rectangle 3"/>
          <p:cNvSpPr>
            <a:spLocks noGrp="1" noChangeArrowheads="1"/>
          </p:cNvSpPr>
          <p:nvPr>
            <p:ph type="dt" sz="quarter" idx="1"/>
          </p:nvPr>
        </p:nvSpPr>
        <p:spPr>
          <a:noFill/>
        </p:spPr>
        <p:txBody>
          <a:bodyPr/>
          <a:lstStyle/>
          <a:p>
            <a:r>
              <a:rPr lang="en-US" smtClean="0"/>
              <a:t>March 2014</a:t>
            </a:r>
            <a:endParaRPr lang="en-US"/>
          </a:p>
        </p:txBody>
      </p:sp>
      <p:sp>
        <p:nvSpPr>
          <p:cNvPr id="11268" name="Rectangle 6"/>
          <p:cNvSpPr>
            <a:spLocks noGrp="1" noChangeArrowheads="1"/>
          </p:cNvSpPr>
          <p:nvPr>
            <p:ph type="ftr" sz="quarter" idx="4"/>
          </p:nvPr>
        </p:nvSpPr>
        <p:spPr>
          <a:noFill/>
        </p:spPr>
        <p:txBody>
          <a:bodyPr/>
          <a:lstStyle/>
          <a:p>
            <a:pPr lvl="4"/>
            <a:r>
              <a:rPr lang="en-US"/>
              <a:t>Jon Rosdahl, CSR</a:t>
            </a:r>
          </a:p>
        </p:txBody>
      </p:sp>
      <p:sp>
        <p:nvSpPr>
          <p:cNvPr id="11269" name="Rectangle 7"/>
          <p:cNvSpPr>
            <a:spLocks noGrp="1" noChangeArrowheads="1"/>
          </p:cNvSpPr>
          <p:nvPr>
            <p:ph type="sldNum" sz="quarter" idx="5"/>
          </p:nvPr>
        </p:nvSpPr>
        <p:spPr>
          <a:xfrm>
            <a:off x="3279163" y="9000621"/>
            <a:ext cx="415177" cy="184666"/>
          </a:xfrm>
          <a:noFill/>
        </p:spPr>
        <p:txBody>
          <a:bodyPr/>
          <a:lstStyle/>
          <a:p>
            <a:r>
              <a:rPr lang="en-US"/>
              <a:t>Page </a:t>
            </a:r>
            <a:fld id="{6D0DD3B1-FAAC-4237-A86B-E499F2492F54}" type="slidenum">
              <a:rPr lang="en-US"/>
              <a:pPr/>
              <a:t>1</a:t>
            </a:fld>
            <a:endParaRPr lang="en-US"/>
          </a:p>
        </p:txBody>
      </p:sp>
      <p:sp>
        <p:nvSpPr>
          <p:cNvPr id="11270" name="Rectangle 2"/>
          <p:cNvSpPr>
            <a:spLocks noGrp="1" noRot="1" noChangeAspect="1" noChangeArrowheads="1" noTextEdit="1"/>
          </p:cNvSpPr>
          <p:nvPr>
            <p:ph type="sldImg"/>
          </p:nvPr>
        </p:nvSpPr>
        <p:spPr>
          <a:xfrm>
            <a:off x="1114425" y="703263"/>
            <a:ext cx="4629150" cy="3473450"/>
          </a:xfrm>
          <a:ln/>
        </p:spPr>
      </p:sp>
      <p:sp>
        <p:nvSpPr>
          <p:cNvPr id="1127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802.11-14/0318r0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10</a:t>
            </a:fld>
            <a:endParaRPr lang="en-US"/>
          </a:p>
        </p:txBody>
      </p:sp>
    </p:spTree>
    <p:extLst>
      <p:ext uri="{BB962C8B-B14F-4D97-AF65-F5344CB8AC3E}">
        <p14:creationId xmlns:p14="http://schemas.microsoft.com/office/powerpoint/2010/main" val="17601627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802.11-14/0318r0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39035714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2.1.2.8</a:t>
            </a:r>
            <a:endParaRPr lang="en-US" dirty="0"/>
          </a:p>
        </p:txBody>
      </p:sp>
      <p:sp>
        <p:nvSpPr>
          <p:cNvPr id="4" name="Header Placeholder 3"/>
          <p:cNvSpPr>
            <a:spLocks noGrp="1"/>
          </p:cNvSpPr>
          <p:nvPr>
            <p:ph type="hdr" sz="quarter" idx="10"/>
          </p:nvPr>
        </p:nvSpPr>
        <p:spPr/>
        <p:txBody>
          <a:bodyPr/>
          <a:lstStyle/>
          <a:p>
            <a:pPr>
              <a:defRPr/>
            </a:pPr>
            <a:r>
              <a:rPr lang="en-US" smtClean="0"/>
              <a:t>doc.: IEEE 802.11-14/0318r0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5100804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802.11-14/0318r0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5100804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802.11-14/0318r0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15100804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2.1.2.8</a:t>
            </a:r>
            <a:endParaRPr lang="en-US" dirty="0"/>
          </a:p>
        </p:txBody>
      </p:sp>
      <p:sp>
        <p:nvSpPr>
          <p:cNvPr id="4" name="Header Placeholder 3"/>
          <p:cNvSpPr>
            <a:spLocks noGrp="1"/>
          </p:cNvSpPr>
          <p:nvPr>
            <p:ph type="hdr" sz="quarter" idx="10"/>
          </p:nvPr>
        </p:nvSpPr>
        <p:spPr/>
        <p:txBody>
          <a:bodyPr/>
          <a:lstStyle/>
          <a:p>
            <a:pPr>
              <a:defRPr/>
            </a:pPr>
            <a:r>
              <a:rPr lang="en-US" smtClean="0"/>
              <a:t>doc.: IEEE 802.11-14/0318r0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15</a:t>
            </a:fld>
            <a:endParaRPr lang="en-US"/>
          </a:p>
        </p:txBody>
      </p:sp>
    </p:spTree>
    <p:extLst>
      <p:ext uri="{BB962C8B-B14F-4D97-AF65-F5344CB8AC3E}">
        <p14:creationId xmlns:p14="http://schemas.microsoft.com/office/powerpoint/2010/main" val="15100804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2.1.2.8</a:t>
            </a:r>
            <a:endParaRPr lang="en-US" dirty="0"/>
          </a:p>
        </p:txBody>
      </p:sp>
      <p:sp>
        <p:nvSpPr>
          <p:cNvPr id="4" name="Header Placeholder 3"/>
          <p:cNvSpPr>
            <a:spLocks noGrp="1"/>
          </p:cNvSpPr>
          <p:nvPr>
            <p:ph type="hdr" sz="quarter" idx="10"/>
          </p:nvPr>
        </p:nvSpPr>
        <p:spPr/>
        <p:txBody>
          <a:bodyPr/>
          <a:lstStyle/>
          <a:p>
            <a:pPr>
              <a:defRPr/>
            </a:pPr>
            <a:r>
              <a:rPr lang="en-US" smtClean="0"/>
              <a:t>doc.: IEEE 802.11-14/0318r0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16</a:t>
            </a:fld>
            <a:endParaRPr lang="en-US"/>
          </a:p>
        </p:txBody>
      </p:sp>
    </p:spTree>
    <p:extLst>
      <p:ext uri="{BB962C8B-B14F-4D97-AF65-F5344CB8AC3E}">
        <p14:creationId xmlns:p14="http://schemas.microsoft.com/office/powerpoint/2010/main" val="151008046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802.11-14/0318r0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17</a:t>
            </a:fld>
            <a:endParaRPr lang="en-US"/>
          </a:p>
        </p:txBody>
      </p:sp>
    </p:spTree>
    <p:extLst>
      <p:ext uri="{BB962C8B-B14F-4D97-AF65-F5344CB8AC3E}">
        <p14:creationId xmlns:p14="http://schemas.microsoft.com/office/powerpoint/2010/main" val="15100804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802.11-14/0318r0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18</a:t>
            </a:fld>
            <a:endParaRPr lang="en-US"/>
          </a:p>
        </p:txBody>
      </p:sp>
    </p:spTree>
    <p:extLst>
      <p:ext uri="{BB962C8B-B14F-4D97-AF65-F5344CB8AC3E}">
        <p14:creationId xmlns:p14="http://schemas.microsoft.com/office/powerpoint/2010/main" val="151008046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2.1.2.9, See sections for Definitions, 3.9.2 (75 to 50), 3.3.7 (Liaison), 6.5 (standing committee), 9.1.3 (ANA)</a:t>
            </a:r>
            <a:r>
              <a:rPr lang="en-US" baseline="0" dirty="0" smtClean="0"/>
              <a:t> </a:t>
            </a:r>
            <a:endParaRPr lang="en-US" dirty="0"/>
          </a:p>
        </p:txBody>
      </p:sp>
      <p:sp>
        <p:nvSpPr>
          <p:cNvPr id="4" name="Header Placeholder 3"/>
          <p:cNvSpPr>
            <a:spLocks noGrp="1"/>
          </p:cNvSpPr>
          <p:nvPr>
            <p:ph type="hdr" sz="quarter" idx="10"/>
          </p:nvPr>
        </p:nvSpPr>
        <p:spPr/>
        <p:txBody>
          <a:bodyPr/>
          <a:lstStyle/>
          <a:p>
            <a:pPr>
              <a:defRPr/>
            </a:pPr>
            <a:r>
              <a:rPr lang="en-US" smtClean="0"/>
              <a:t>doc.: IEEE 802.11-14/0318r0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19</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smtClean="0"/>
              <a:t>doc.: IEEE 802.11-14/0318r0</a:t>
            </a:r>
            <a:endParaRPr lang="en-US"/>
          </a:p>
        </p:txBody>
      </p:sp>
      <p:sp>
        <p:nvSpPr>
          <p:cNvPr id="12291" name="Rectangle 3"/>
          <p:cNvSpPr>
            <a:spLocks noGrp="1" noChangeArrowheads="1"/>
          </p:cNvSpPr>
          <p:nvPr>
            <p:ph type="dt" sz="quarter" idx="1"/>
          </p:nvPr>
        </p:nvSpPr>
        <p:spPr>
          <a:noFill/>
        </p:spPr>
        <p:txBody>
          <a:bodyPr/>
          <a:lstStyle/>
          <a:p>
            <a:r>
              <a:rPr lang="en-US" smtClean="0"/>
              <a:t>March 2014</a:t>
            </a:r>
            <a:endParaRPr lang="en-US"/>
          </a:p>
        </p:txBody>
      </p:sp>
      <p:sp>
        <p:nvSpPr>
          <p:cNvPr id="12292" name="Rectangle 6"/>
          <p:cNvSpPr>
            <a:spLocks noGrp="1" noChangeArrowheads="1"/>
          </p:cNvSpPr>
          <p:nvPr>
            <p:ph type="ftr" sz="quarter" idx="4"/>
          </p:nvPr>
        </p:nvSpPr>
        <p:spPr>
          <a:noFill/>
        </p:spPr>
        <p:txBody>
          <a:bodyPr/>
          <a:lstStyle/>
          <a:p>
            <a:pPr lvl="4"/>
            <a:r>
              <a:rPr lang="en-US"/>
              <a:t>Jon Rosdahl, CSR</a:t>
            </a:r>
          </a:p>
        </p:txBody>
      </p:sp>
      <p:sp>
        <p:nvSpPr>
          <p:cNvPr id="12293" name="Rectangle 7"/>
          <p:cNvSpPr>
            <a:spLocks noGrp="1" noChangeArrowheads="1"/>
          </p:cNvSpPr>
          <p:nvPr>
            <p:ph type="sldNum" sz="quarter" idx="5"/>
          </p:nvPr>
        </p:nvSpPr>
        <p:spPr>
          <a:xfrm>
            <a:off x="3279163" y="9000621"/>
            <a:ext cx="415177" cy="184666"/>
          </a:xfrm>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1114425" y="703263"/>
            <a:ext cx="4629150" cy="3473450"/>
          </a:xfrm>
          <a:ln cap="flat"/>
        </p:spPr>
      </p:sp>
      <p:sp>
        <p:nvSpPr>
          <p:cNvPr id="12295"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802.11-14/0318r0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20</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26725" y="96238"/>
            <a:ext cx="2185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doc.: IEEE 802.11-11/0051r2</a:t>
            </a:r>
          </a:p>
        </p:txBody>
      </p:sp>
      <p:sp>
        <p:nvSpPr>
          <p:cNvPr id="26627" name="Rectangle 3"/>
          <p:cNvSpPr>
            <a:spLocks noGrp="1" noChangeArrowheads="1"/>
          </p:cNvSpPr>
          <p:nvPr>
            <p:ph type="dt" sz="quarter" idx="1"/>
          </p:nvPr>
        </p:nvSpPr>
        <p:spPr>
          <a:xfrm>
            <a:off x="646863" y="96238"/>
            <a:ext cx="743537"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May 2011</a:t>
            </a:r>
          </a:p>
        </p:txBody>
      </p:sp>
      <p:sp>
        <p:nvSpPr>
          <p:cNvPr id="26628" name="Rectangle 6"/>
          <p:cNvSpPr>
            <a:spLocks noGrp="1" noChangeArrowheads="1"/>
          </p:cNvSpPr>
          <p:nvPr>
            <p:ph type="ftr" sz="quarter" idx="4"/>
          </p:nvPr>
        </p:nvSpPr>
        <p:spPr>
          <a:xfrm>
            <a:off x="3581860" y="9000620"/>
            <a:ext cx="263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smtClean="0"/>
              <a:t>Adrian Stephens, Intel Corporation</a:t>
            </a:r>
          </a:p>
        </p:txBody>
      </p:sp>
      <p:sp>
        <p:nvSpPr>
          <p:cNvPr id="26629" name="Rectangle 7"/>
          <p:cNvSpPr>
            <a:spLocks noGrp="1" noChangeArrowheads="1"/>
          </p:cNvSpPr>
          <p:nvPr>
            <p:ph type="sldNum" sz="quarter" idx="5"/>
          </p:nvPr>
        </p:nvSpPr>
        <p:spPr>
          <a:xfrm>
            <a:off x="3202218" y="9000620"/>
            <a:ext cx="49212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EB4EB6DB-92D8-4AF6-8303-A3D3C62ADD1F}" type="slidenum">
              <a:rPr lang="en-US" altLang="en-US" sz="1200" b="0"/>
              <a:pPr/>
              <a:t>21</a:t>
            </a:fld>
            <a:endParaRPr lang="en-US" altLang="en-US" sz="1200" b="0"/>
          </a:p>
        </p:txBody>
      </p:sp>
      <p:sp>
        <p:nvSpPr>
          <p:cNvPr id="26630" name="Rectangle 2"/>
          <p:cNvSpPr>
            <a:spLocks noGrp="1" noRot="1" noChangeAspect="1" noChangeArrowheads="1" noTextEdit="1"/>
          </p:cNvSpPr>
          <p:nvPr>
            <p:ph type="sldImg"/>
          </p:nvPr>
        </p:nvSpPr>
        <p:spPr>
          <a:xfrm>
            <a:off x="1114425" y="703263"/>
            <a:ext cx="4629150" cy="3473450"/>
          </a:xfrm>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dirty="0" smtClean="0"/>
              <a:t>Agenda item 2.2</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802.11-14/0318r0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313362323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802.11-14/0318r0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smtClean="0"/>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90563955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802.11-14/0318r0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24</a:t>
            </a:fld>
            <a:endParaRPr lang="en-US"/>
          </a:p>
        </p:txBody>
      </p:sp>
    </p:spTree>
    <p:extLst>
      <p:ext uri="{BB962C8B-B14F-4D97-AF65-F5344CB8AC3E}">
        <p14:creationId xmlns:p14="http://schemas.microsoft.com/office/powerpoint/2010/main" val="148398192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802.11-14/0318r0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25</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16850" y="96239"/>
            <a:ext cx="2195858" cy="215444"/>
          </a:xfrm>
        </p:spPr>
        <p:txBody>
          <a:bodyPr/>
          <a:lstStyle/>
          <a:p>
            <a:pPr>
              <a:defRPr/>
            </a:pPr>
            <a:r>
              <a:rPr lang="en-US" dirty="0" smtClean="0"/>
              <a:t>doc.: IEEE 802.11-14/0499r0</a:t>
            </a:r>
            <a:endParaRPr lang="en-US" dirty="0"/>
          </a:p>
        </p:txBody>
      </p:sp>
      <p:sp>
        <p:nvSpPr>
          <p:cNvPr id="5" name="Date Placeholder 4"/>
          <p:cNvSpPr>
            <a:spLocks noGrp="1"/>
          </p:cNvSpPr>
          <p:nvPr>
            <p:ph type="dt" idx="11"/>
          </p:nvPr>
        </p:nvSpPr>
        <p:spPr>
          <a:xfrm>
            <a:off x="646863" y="96239"/>
            <a:ext cx="753411" cy="215444"/>
          </a:xfrm>
        </p:spPr>
        <p:txBody>
          <a:bodyPr/>
          <a:lstStyle/>
          <a:p>
            <a:pPr>
              <a:defRPr/>
            </a:pPr>
            <a:r>
              <a:rPr lang="en-US" dirty="0" smtClean="0"/>
              <a:t>May 2014</a:t>
            </a:r>
            <a:endParaRPr lang="en-US" dirty="0"/>
          </a:p>
        </p:txBody>
      </p:sp>
      <p:sp>
        <p:nvSpPr>
          <p:cNvPr id="6" name="Footer Placeholder 5"/>
          <p:cNvSpPr>
            <a:spLocks noGrp="1"/>
          </p:cNvSpPr>
          <p:nvPr>
            <p:ph type="ftr" sz="quarter" idx="12"/>
          </p:nvPr>
        </p:nvSpPr>
        <p:spPr>
          <a:xfrm>
            <a:off x="3656752" y="9000621"/>
            <a:ext cx="2555956" cy="184666"/>
          </a:xfrm>
        </p:spPr>
        <p:txBody>
          <a:bodyPr/>
          <a:lstStyle/>
          <a:p>
            <a:pPr lvl="4">
              <a:defRPr/>
            </a:pPr>
            <a:r>
              <a:rPr lang="en-US" dirty="0" smtClean="0"/>
              <a:t>Dorothy Stanley, Aruba Networks</a:t>
            </a:r>
            <a:endParaRPr lang="en-US" dirty="0"/>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26</a:t>
            </a:fld>
            <a:endParaRPr lang="en-US"/>
          </a:p>
        </p:txBody>
      </p:sp>
    </p:spTree>
    <p:extLst>
      <p:ext uri="{BB962C8B-B14F-4D97-AF65-F5344CB8AC3E}">
        <p14:creationId xmlns:p14="http://schemas.microsoft.com/office/powerpoint/2010/main" val="328073565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802.11-14/0318r0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27</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802.11-14/0318r0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3</a:t>
            </a:fld>
            <a:endParaRPr lang="en-US"/>
          </a:p>
        </p:txBody>
      </p:sp>
    </p:spTree>
    <p:extLst>
      <p:ext uri="{BB962C8B-B14F-4D97-AF65-F5344CB8AC3E}">
        <p14:creationId xmlns:p14="http://schemas.microsoft.com/office/powerpoint/2010/main" val="28111691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2.1.1</a:t>
            </a:r>
            <a:endParaRPr lang="en-US" dirty="0"/>
          </a:p>
        </p:txBody>
      </p:sp>
      <p:sp>
        <p:nvSpPr>
          <p:cNvPr id="4" name="Header Placeholder 3"/>
          <p:cNvSpPr>
            <a:spLocks noGrp="1"/>
          </p:cNvSpPr>
          <p:nvPr>
            <p:ph type="hdr" sz="quarter" idx="10"/>
          </p:nvPr>
        </p:nvSpPr>
        <p:spPr/>
        <p:txBody>
          <a:bodyPr/>
          <a:lstStyle/>
          <a:p>
            <a:pPr>
              <a:defRPr/>
            </a:pPr>
            <a:r>
              <a:rPr lang="en-US" smtClean="0"/>
              <a:t>doc.: IEEE 802.11-14/0318r0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4</a:t>
            </a:fld>
            <a:endParaRPr lang="en-US"/>
          </a:p>
        </p:txBody>
      </p:sp>
    </p:spTree>
    <p:extLst>
      <p:ext uri="{BB962C8B-B14F-4D97-AF65-F5344CB8AC3E}">
        <p14:creationId xmlns:p14="http://schemas.microsoft.com/office/powerpoint/2010/main" val="39520395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802.11-14/0318r0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802.11-14/0318r0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6</a:t>
            </a:fld>
            <a:endParaRPr lang="en-US"/>
          </a:p>
        </p:txBody>
      </p:sp>
    </p:spTree>
    <p:extLst>
      <p:ext uri="{BB962C8B-B14F-4D97-AF65-F5344CB8AC3E}">
        <p14:creationId xmlns:p14="http://schemas.microsoft.com/office/powerpoint/2010/main" val="16785784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802.11-14/0318r0</a:t>
            </a:r>
            <a:endParaRPr lang="en-US"/>
          </a:p>
        </p:txBody>
      </p:sp>
      <p:sp>
        <p:nvSpPr>
          <p:cNvPr id="13315" name="Rectangle 3"/>
          <p:cNvSpPr>
            <a:spLocks noGrp="1" noChangeArrowheads="1"/>
          </p:cNvSpPr>
          <p:nvPr>
            <p:ph type="dt" sz="quarter" idx="1"/>
          </p:nvPr>
        </p:nvSpPr>
        <p:spPr>
          <a:noFill/>
        </p:spPr>
        <p:txBody>
          <a:bodyPr/>
          <a:lstStyle/>
          <a:p>
            <a:r>
              <a:rPr lang="en-US" smtClean="0"/>
              <a:t>March 2014</a:t>
            </a:r>
            <a:endParaRPr lang="en-US"/>
          </a:p>
        </p:txBody>
      </p:sp>
      <p:sp>
        <p:nvSpPr>
          <p:cNvPr id="13316" name="Rectangle 6"/>
          <p:cNvSpPr>
            <a:spLocks noGrp="1" noChangeArrowheads="1"/>
          </p:cNvSpPr>
          <p:nvPr>
            <p:ph type="ftr" sz="quarter" idx="4"/>
          </p:nvPr>
        </p:nvSpPr>
        <p:spPr>
          <a:noFill/>
        </p:spPr>
        <p:txBody>
          <a:bodyPr/>
          <a:lstStyle/>
          <a:p>
            <a:pPr lvl="4"/>
            <a:r>
              <a:rPr lang="en-US"/>
              <a:t>Jon Rosdahl, CSR</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a:t>Page </a:t>
            </a:r>
            <a:fld id="{A3D196C6-C4A5-4DEA-A136-C30BCA8401B0}" type="slidenum">
              <a:rPr lang="en-US"/>
              <a:pPr/>
              <a:t>7</a:t>
            </a:fld>
            <a:endParaRPr lang="en-US"/>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7</a:t>
            </a:fld>
            <a:endParaRPr lang="en-US"/>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Shape 1"/>
          <p:cNvSpPr txBox="1">
            <a:spLocks noChangeArrowheads="1"/>
          </p:cNvSpPr>
          <p:nvPr/>
        </p:nvSpPr>
        <p:spPr bwMode="auto">
          <a:xfrm>
            <a:off x="0" y="0"/>
            <a:ext cx="0" cy="0"/>
          </a:xfrm>
          <a:prstGeom prst="rect">
            <a:avLst/>
          </a:prstGeom>
          <a:noFill/>
          <a:ln w="9525">
            <a:noFill/>
            <a:miter lim="800000"/>
            <a:headEnd/>
            <a:tailEnd/>
          </a:ln>
        </p:spPr>
        <p:txBody>
          <a:bodyPr lIns="91192" tIns="45591" rIns="91192" bIns="45591" anchorCtr="1"/>
          <a:lstStyle/>
          <a:p>
            <a:pPr algn="ctr"/>
            <a:fld id="{707BCB17-2216-4251-98E6-E0BD79E31066}" type="slidenum">
              <a:rPr lang="en-US" sz="1400">
                <a:solidFill>
                  <a:srgbClr val="FFFFFF"/>
                </a:solidFill>
                <a:latin typeface="Arial" pitchFamily="34" charset="0"/>
                <a:cs typeface="DejaVu Sans" pitchFamily="34" charset="0"/>
              </a:rPr>
              <a:pPr algn="ctr"/>
              <a:t>8</a:t>
            </a:fld>
            <a:endParaRPr lang="en-US">
              <a:solidFill>
                <a:srgbClr val="000000"/>
              </a:solidFill>
              <a:latin typeface="Arial" pitchFamily="34" charset="0"/>
              <a:cs typeface="DejaVu Sans" pitchFamily="34" charset="0"/>
            </a:endParaRPr>
          </a:p>
        </p:txBody>
      </p:sp>
      <p:sp>
        <p:nvSpPr>
          <p:cNvPr id="53251" name="CustomShape 2"/>
          <p:cNvSpPr>
            <a:spLocks noChangeArrowheads="1"/>
          </p:cNvSpPr>
          <p:nvPr/>
        </p:nvSpPr>
        <p:spPr bwMode="auto">
          <a:xfrm>
            <a:off x="3884613" y="8829966"/>
            <a:ext cx="2971800" cy="464820"/>
          </a:xfrm>
          <a:prstGeom prst="rect">
            <a:avLst/>
          </a:prstGeom>
          <a:noFill/>
          <a:ln w="9525">
            <a:noFill/>
            <a:miter lim="800000"/>
            <a:headEnd/>
            <a:tailEnd/>
          </a:ln>
        </p:spPr>
        <p:txBody>
          <a:bodyPr lIns="91192" tIns="47416" rIns="91192" bIns="47416" anchor="b"/>
          <a:lstStyle/>
          <a:p>
            <a:pPr algn="r"/>
            <a:fld id="{6E982711-15F3-4074-AE32-76C8958DD224}" type="slidenum">
              <a:rPr lang="en-US">
                <a:solidFill>
                  <a:srgbClr val="000000"/>
                </a:solidFill>
                <a:latin typeface="Arial" pitchFamily="34" charset="0"/>
                <a:cs typeface="DejaVu Sans" pitchFamily="34" charset="0"/>
              </a:rPr>
              <a:pPr algn="r"/>
              <a:t>8</a:t>
            </a:fld>
            <a:endParaRPr lang="en-US" dirty="0">
              <a:solidFill>
                <a:srgbClr val="000000"/>
              </a:solidFill>
              <a:latin typeface="Arial" pitchFamily="34" charset="0"/>
              <a:cs typeface="DejaVu Sans" pitchFamily="34" charset="0"/>
            </a:endParaRPr>
          </a:p>
        </p:txBody>
      </p:sp>
      <p:sp>
        <p:nvSpPr>
          <p:cNvPr id="53252" name="CustomShape 3"/>
          <p:cNvSpPr>
            <a:spLocks noChangeArrowheads="1"/>
          </p:cNvSpPr>
          <p:nvPr/>
        </p:nvSpPr>
        <p:spPr bwMode="auto">
          <a:xfrm>
            <a:off x="1143000" y="697230"/>
            <a:ext cx="4572000" cy="3486150"/>
          </a:xfrm>
          <a:prstGeom prst="rect">
            <a:avLst/>
          </a:prstGeom>
          <a:solidFill>
            <a:srgbClr val="FFFFFF"/>
          </a:solidFill>
          <a:ln w="9363">
            <a:solidFill>
              <a:srgbClr val="000000"/>
            </a:solidFill>
            <a:miter lim="800000"/>
            <a:headEnd/>
            <a:tailEnd/>
          </a:ln>
        </p:spPr>
        <p:txBody>
          <a:bodyPr lIns="92647" tIns="46324" rIns="92647" bIns="46324"/>
          <a:lstStyle/>
          <a:p>
            <a:endParaRPr lang="en-US">
              <a:solidFill>
                <a:srgbClr val="000000"/>
              </a:solidFill>
              <a:latin typeface="Arial" pitchFamily="34" charset="0"/>
              <a:cs typeface="DejaVu Sans" pitchFamily="34" charset="0"/>
            </a:endParaRPr>
          </a:p>
        </p:txBody>
      </p:sp>
      <p:sp>
        <p:nvSpPr>
          <p:cNvPr id="53253" name="PlaceHolder 4"/>
          <p:cNvSpPr txBox="1">
            <a:spLocks noGrp="1"/>
          </p:cNvSpPr>
          <p:nvPr>
            <p:ph type="body" sz="quarter" idx="1"/>
          </p:nvPr>
        </p:nvSpPr>
        <p:spPr bwMode="auto">
          <a:xfrm>
            <a:off x="685800" y="4415791"/>
            <a:ext cx="5486400" cy="4278604"/>
          </a:xfrm>
          <a:noFill/>
        </p:spPr>
        <p:txBody>
          <a:bodyPr numCol="1">
            <a:prstTxWarp prst="textNoShape">
              <a:avLst/>
            </a:prstTxWarp>
          </a:bodyPr>
          <a:lstStyle/>
          <a:p>
            <a:pPr eaLnBrk="1"/>
            <a:endParaRPr smtClean="0">
              <a:latin typeface="Arial" pitchFamily="34" charset="0"/>
              <a:cs typeface="DejaVu Sans"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2.1.2.1</a:t>
            </a:r>
            <a:endParaRPr lang="en-US" dirty="0"/>
          </a:p>
        </p:txBody>
      </p:sp>
      <p:sp>
        <p:nvSpPr>
          <p:cNvPr id="4" name="Header Placeholder 3"/>
          <p:cNvSpPr>
            <a:spLocks noGrp="1"/>
          </p:cNvSpPr>
          <p:nvPr>
            <p:ph type="hdr" sz="quarter" idx="10"/>
          </p:nvPr>
        </p:nvSpPr>
        <p:spPr/>
        <p:txBody>
          <a:bodyPr/>
          <a:lstStyle/>
          <a:p>
            <a:pPr>
              <a:defRPr/>
            </a:pPr>
            <a:r>
              <a:rPr lang="en-US" smtClean="0"/>
              <a:t>doc.: IEEE 802.11-14/0318r0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9</a:t>
            </a:fld>
            <a:endParaRPr lang="en-US"/>
          </a:p>
        </p:txBody>
      </p:sp>
    </p:spTree>
    <p:extLst>
      <p:ext uri="{BB962C8B-B14F-4D97-AF65-F5344CB8AC3E}">
        <p14:creationId xmlns:p14="http://schemas.microsoft.com/office/powerpoint/2010/main" val="17601627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794715A-9459-479D-A91A-AA0D18E7176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BDAB140-1F37-41A1-86FB-23042E79CFD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FD90922-50F1-4D9A-A0A0-0AA119072222}" type="slidenum">
              <a:rPr lang="en-US"/>
              <a:pPr>
                <a:defRPr/>
              </a:pPr>
              <a:t>‹#›</a:t>
            </a:fld>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2014</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85800" y="381000"/>
            <a:ext cx="1752600" cy="276999"/>
          </a:xfrm>
          <a:ln/>
        </p:spPr>
        <p:txBody>
          <a:bodyPr/>
          <a:lstStyle>
            <a:lvl1pPr>
              <a:defRPr/>
            </a:lvl1pPr>
          </a:lstStyle>
          <a:p>
            <a:pPr>
              <a:defRPr/>
            </a:pPr>
            <a:r>
              <a:rPr lang="en-US" smtClean="0"/>
              <a:t>September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34B414-E725-475F-8EFC-03D12F3C5E1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665287" cy="276999"/>
          </a:xfrm>
          <a:ln/>
        </p:spPr>
        <p:txBody>
          <a:bodyPr/>
          <a:lstStyle>
            <a:lvl1pPr>
              <a:defRPr/>
            </a:lvl1pPr>
          </a:lstStyle>
          <a:p>
            <a:pPr>
              <a:defRPr/>
            </a:pPr>
            <a:r>
              <a:rPr lang="en-US" smtClean="0"/>
              <a:t>September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7DC20B9-232F-45E3-915F-318DA7AF099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3CAF4A0-171B-47A7-BAFF-76E509FBC4B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September 2014</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08CBE8C2-2801-4446-8A57-44AC89C9FB9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September 2014</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5F1A9F3-FE6C-43A0-821F-45182110889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04800"/>
            <a:ext cx="1676400" cy="276999"/>
          </a:xfrm>
          <a:ln/>
        </p:spPr>
        <p:txBody>
          <a:bodyPr/>
          <a:lstStyle>
            <a:lvl1pPr>
              <a:defRPr/>
            </a:lvl1pPr>
          </a:lstStyle>
          <a:p>
            <a:pPr>
              <a:defRPr/>
            </a:pPr>
            <a:r>
              <a:rPr lang="en-US" dirty="0" smtClean="0"/>
              <a:t>September 2014</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F8DB7B0-6F79-49ED-8154-EC3DF243439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3008313" cy="6731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762000"/>
            <a:ext cx="5111750" cy="5364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FE0FAA6-9929-41F0-9BE4-0F3ED59E90A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CA38D67-E29A-48CE-9E94-4D8E3C833C5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8176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smtClean="0"/>
            </a:lvl1pPr>
          </a:lstStyle>
          <a:p>
            <a:pPr>
              <a:defRPr/>
            </a:pPr>
            <a:r>
              <a:rPr lang="en-US" smtClean="0"/>
              <a:t>September 2014</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vl1pPr>
          </a:lstStyle>
          <a:p>
            <a:pPr>
              <a:defRPr/>
            </a:pPr>
            <a:r>
              <a:rPr lang="en-US" smtClean="0"/>
              <a:t>Dorothy Stanley (Aruba Networks)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a:t>Slide </a:t>
            </a:r>
            <a:fld id="{A7DEFA53-F68A-4830-A981-09096874D339}"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802.11-14/1038r0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13/11-13-0001-04-0000-802-11-operations-manual.docx" TargetMode="External"/><Relationship Id="rId3" Type="http://schemas.openxmlformats.org/officeDocument/2006/relationships/hyperlink" Target="http://standards.ieee.org/board/aud/LMSC.pdf" TargetMode="External"/><Relationship Id="rId7" Type="http://schemas.openxmlformats.org/officeDocument/2006/relationships/hyperlink" Target="http://www.ieee802.org/PNP/approved/IEEE_802_Chairs_guidelines_v18.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www.ieee802.org/PNP/approved/IEEE_802_WG_PandP_v16.pdf" TargetMode="External"/><Relationship Id="rId10" Type="http://schemas.openxmlformats.org/officeDocument/2006/relationships/hyperlink" Target="http://www.ieee802.org/devdocs.shtml" TargetMode="External"/><Relationship Id="rId4" Type="http://schemas.openxmlformats.org/officeDocument/2006/relationships/hyperlink" Target="http://www.ieee802.org/PNP/approved/IEEE_802_OM_v15.pdf" TargetMode="External"/><Relationship Id="rId9" Type="http://schemas.openxmlformats.org/officeDocument/2006/relationships/hyperlink" Target="http://www.ieee802.org/11/Rules/rules.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ec/dcn/14/ec-14-0035-02-00EC-rule-changes-for-july-2014.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corpchan/studygrp.pdf"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develop/corpchan/studygrp.pdf"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4/11-14-0629-02-0000-802-11-operations-manual.docx"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4/11-14-0629-02-0000-802-11-operations-manual.docx"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mailto:listserv@listserv.ieee.org"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14/11-14-0629-02-0000-802-11-operations-manual.docx"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board/pat/loa.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85800" y="381000"/>
            <a:ext cx="1828800" cy="276999"/>
          </a:xfrm>
          <a:noFill/>
        </p:spPr>
        <p:txBody>
          <a:bodyPr/>
          <a:lstStyle/>
          <a:p>
            <a:r>
              <a:rPr lang="en-US" dirty="0" smtClean="0"/>
              <a:t>September 2014</a:t>
            </a:r>
            <a:endParaRPr lang="en-US" dirty="0"/>
          </a:p>
        </p:txBody>
      </p:sp>
      <p:sp>
        <p:nvSpPr>
          <p:cNvPr id="1028" name="Footer Placeholder 4"/>
          <p:cNvSpPr>
            <a:spLocks noGrp="1"/>
          </p:cNvSpPr>
          <p:nvPr>
            <p:ph type="ftr" sz="quarter" idx="11"/>
          </p:nvPr>
        </p:nvSpPr>
        <p:spPr>
          <a:noFill/>
        </p:spPr>
        <p:txBody>
          <a:bodyPr/>
          <a:lstStyle/>
          <a:p>
            <a:r>
              <a:rPr lang="en-US" smtClean="0"/>
              <a:t>Dorothy Stanley (Aruba Networks)</a:t>
            </a:r>
            <a:endParaRPr lang="en-US"/>
          </a:p>
        </p:txBody>
      </p:sp>
      <p:sp>
        <p:nvSpPr>
          <p:cNvPr id="1029" name="Slide Number Placeholder 5"/>
          <p:cNvSpPr>
            <a:spLocks noGrp="1"/>
          </p:cNvSpPr>
          <p:nvPr>
            <p:ph type="sldNum" sz="quarter" idx="12"/>
          </p:nvPr>
        </p:nvSpPr>
        <p:spPr>
          <a:noFill/>
        </p:spPr>
        <p:txBody>
          <a:bodyPr/>
          <a:lstStyle/>
          <a:p>
            <a:r>
              <a:rPr lang="en-US"/>
              <a:t>Slide </a:t>
            </a:r>
            <a:fld id="{F28C0BFC-EAC2-4E0D-A0A2-F6186880709B}" type="slidenum">
              <a:rPr lang="en-US"/>
              <a:pPr/>
              <a:t>1</a:t>
            </a:fld>
            <a:endParaRPr lang="en-US"/>
          </a:p>
        </p:txBody>
      </p:sp>
      <p:sp>
        <p:nvSpPr>
          <p:cNvPr id="1030" name="Rectangle 2"/>
          <p:cNvSpPr>
            <a:spLocks noGrp="1" noChangeArrowheads="1"/>
          </p:cNvSpPr>
          <p:nvPr>
            <p:ph type="title"/>
          </p:nvPr>
        </p:nvSpPr>
        <p:spPr>
          <a:xfrm>
            <a:off x="685800" y="685800"/>
            <a:ext cx="7772400" cy="762000"/>
          </a:xfrm>
          <a:noFill/>
        </p:spPr>
        <p:txBody>
          <a:bodyPr/>
          <a:lstStyle/>
          <a:p>
            <a:r>
              <a:rPr lang="en-US" dirty="0" smtClean="0"/>
              <a:t>2</a:t>
            </a:r>
            <a:r>
              <a:rPr lang="en-US" baseline="30000" dirty="0" smtClean="0"/>
              <a:t>nd</a:t>
            </a:r>
            <a:r>
              <a:rPr lang="en-US" dirty="0" smtClean="0"/>
              <a:t>  Vice Chair Report September 2014</a:t>
            </a:r>
          </a:p>
        </p:txBody>
      </p:sp>
      <p:sp>
        <p:nvSpPr>
          <p:cNvPr id="1031" name="Rectangle 3"/>
          <p:cNvSpPr>
            <a:spLocks noGrp="1" noChangeArrowheads="1"/>
          </p:cNvSpPr>
          <p:nvPr>
            <p:ph type="body" idx="1"/>
          </p:nvPr>
        </p:nvSpPr>
        <p:spPr>
          <a:xfrm>
            <a:off x="685800" y="1524000"/>
            <a:ext cx="7772400" cy="381000"/>
          </a:xfrm>
          <a:noFill/>
        </p:spPr>
        <p:txBody>
          <a:bodyPr/>
          <a:lstStyle/>
          <a:p>
            <a:pPr algn="ctr">
              <a:buFontTx/>
              <a:buNone/>
            </a:pPr>
            <a:r>
              <a:rPr lang="en-US" sz="2000" dirty="0" smtClean="0"/>
              <a:t>Date:</a:t>
            </a:r>
            <a:r>
              <a:rPr lang="en-US" sz="2000" b="0" dirty="0" smtClean="0"/>
              <a:t> </a:t>
            </a:r>
            <a:r>
              <a:rPr lang="en-US" sz="2000" b="0" dirty="0" smtClean="0"/>
              <a:t>2014-09-14</a:t>
            </a:r>
            <a:endParaRPr lang="en-US" sz="2000" b="0" dirty="0" smtClean="0"/>
          </a:p>
          <a:p>
            <a:pPr algn="ctr">
              <a:buFontTx/>
              <a:buNone/>
            </a:pPr>
            <a:endParaRPr lang="en-US" sz="2000" b="0" dirty="0" smtClean="0"/>
          </a:p>
        </p:txBody>
      </p:sp>
      <p:graphicFrame>
        <p:nvGraphicFramePr>
          <p:cNvPr id="1026" name="Object 4"/>
          <p:cNvGraphicFramePr>
            <a:graphicFrameLocks noChangeAspect="1"/>
          </p:cNvGraphicFramePr>
          <p:nvPr>
            <p:extLst>
              <p:ext uri="{D42A27DB-BD31-4B8C-83A1-F6EECF244321}">
                <p14:modId xmlns:p14="http://schemas.microsoft.com/office/powerpoint/2010/main" val="3452954218"/>
              </p:ext>
            </p:extLst>
          </p:nvPr>
        </p:nvGraphicFramePr>
        <p:xfrm>
          <a:off x="609600" y="2292350"/>
          <a:ext cx="7997825" cy="2670175"/>
        </p:xfrm>
        <a:graphic>
          <a:graphicData uri="http://schemas.openxmlformats.org/presentationml/2006/ole">
            <mc:AlternateContent xmlns:mc="http://schemas.openxmlformats.org/markup-compatibility/2006">
              <mc:Choice xmlns:v="urn:schemas-microsoft-com:vml" Requires="v">
                <p:oleObj spid="_x0000_s1085" name="Document" r:id="rId4" imgW="8239149" imgH="2751163" progId="Word.Document.8">
                  <p:embed/>
                </p:oleObj>
              </mc:Choice>
              <mc:Fallback>
                <p:oleObj name="Document" r:id="rId4" imgW="8239149" imgH="2751163" progId="Word.Document.8">
                  <p:embed/>
                  <p:pic>
                    <p:nvPicPr>
                      <p:cNvPr id="0" name="Object 4"/>
                      <p:cNvPicPr>
                        <a:picLocks noChangeAspect="1" noChangeArrowheads="1"/>
                      </p:cNvPicPr>
                      <p:nvPr/>
                    </p:nvPicPr>
                    <p:blipFill>
                      <a:blip r:embed="rId5"/>
                      <a:srcRect/>
                      <a:stretch>
                        <a:fillRect/>
                      </a:stretch>
                    </p:blipFill>
                    <p:spPr bwMode="auto">
                      <a:xfrm>
                        <a:off x="609600" y="2292350"/>
                        <a:ext cx="7997825" cy="2670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5"/>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IEEE-SA Rule documents</a:t>
            </a:r>
            <a:endParaRPr lang="en-US" dirty="0"/>
          </a:p>
        </p:txBody>
      </p:sp>
      <p:sp>
        <p:nvSpPr>
          <p:cNvPr id="3" name="Content Placeholder 2"/>
          <p:cNvSpPr>
            <a:spLocks noGrp="1"/>
          </p:cNvSpPr>
          <p:nvPr>
            <p:ph idx="1"/>
          </p:nvPr>
        </p:nvSpPr>
        <p:spPr>
          <a:xfrm>
            <a:off x="685800" y="1600200"/>
            <a:ext cx="7772400" cy="4800600"/>
          </a:xfrm>
        </p:spPr>
        <p:txBody>
          <a:bodyPr/>
          <a:lstStyle/>
          <a:p>
            <a:endParaRPr lang="en-US" dirty="0" smtClean="0"/>
          </a:p>
          <a:p>
            <a:r>
              <a:rPr lang="en-US" dirty="0" smtClean="0"/>
              <a:t>The current version of the IEEE-SA Standards Board Bylaws is available at: </a:t>
            </a:r>
          </a:p>
          <a:p>
            <a:pPr lvl="1">
              <a:buNone/>
            </a:pPr>
            <a:r>
              <a:rPr lang="en-US" sz="1600" dirty="0" smtClean="0">
                <a:hlinkClick r:id="rId3"/>
              </a:rPr>
              <a:t>http://standards.ieee.org/develop/policies/bylaws/index.html</a:t>
            </a:r>
            <a:r>
              <a:rPr lang="en-US" sz="1600" dirty="0" smtClean="0"/>
              <a:t> (HTML version) </a:t>
            </a:r>
          </a:p>
          <a:p>
            <a:pPr lvl="1">
              <a:buNone/>
            </a:pPr>
            <a:r>
              <a:rPr lang="en-US" sz="1600" dirty="0" smtClean="0">
                <a:hlinkClick r:id="rId4"/>
              </a:rPr>
              <a:t>http://standards.ieee.org/develop/policies/bylaws/sb_bylaws.pdf</a:t>
            </a:r>
            <a:r>
              <a:rPr lang="en-US" sz="1600" dirty="0" smtClean="0"/>
              <a:t> (PDF version)</a:t>
            </a:r>
            <a:r>
              <a:rPr lang="en-US" sz="1200" dirty="0" smtClean="0"/>
              <a:t> </a:t>
            </a:r>
          </a:p>
          <a:p>
            <a:pPr>
              <a:buNone/>
            </a:pPr>
            <a:r>
              <a:rPr lang="en-US" sz="1600" dirty="0" smtClean="0"/>
              <a:t/>
            </a:r>
            <a:br>
              <a:rPr lang="en-US" sz="1600" dirty="0" smtClean="0"/>
            </a:br>
            <a:endParaRPr lang="en-US" sz="1600" dirty="0" smtClean="0"/>
          </a:p>
          <a:p>
            <a:r>
              <a:rPr lang="en-US" dirty="0" smtClean="0"/>
              <a:t>The current version of the IEEE-SA Standards Board Operations Manual is available at: </a:t>
            </a:r>
          </a:p>
          <a:p>
            <a:pPr lvl="1">
              <a:buNone/>
            </a:pPr>
            <a:r>
              <a:rPr lang="en-US" sz="1600" dirty="0" smtClean="0">
                <a:hlinkClick r:id="rId5"/>
              </a:rPr>
              <a:t>http://standards.ieee.org/develop/policies/opman/index.html</a:t>
            </a:r>
            <a:r>
              <a:rPr lang="en-US" sz="1600" dirty="0" smtClean="0"/>
              <a:t> (HTML version) </a:t>
            </a:r>
          </a:p>
          <a:p>
            <a:pPr lvl="1">
              <a:buNone/>
            </a:pPr>
            <a:r>
              <a:rPr lang="en-US" sz="1600" dirty="0" smtClean="0">
                <a:hlinkClick r:id="rId6"/>
              </a:rPr>
              <a:t>http://standards.ieee.org/develop/policies/opman/sb_om.pdf</a:t>
            </a:r>
            <a:r>
              <a:rPr lang="en-US" sz="1600" dirty="0" smtClean="0"/>
              <a:t> (PDF version) </a:t>
            </a:r>
          </a:p>
          <a:p>
            <a:pPr>
              <a:buNone/>
            </a:pPr>
            <a:endParaRPr lang="en-GB" sz="1200" dirty="0" smtClean="0"/>
          </a:p>
        </p:txBody>
      </p:sp>
      <p:sp>
        <p:nvSpPr>
          <p:cNvPr id="4" name="Date Placeholder 3"/>
          <p:cNvSpPr>
            <a:spLocks noGrp="1"/>
          </p:cNvSpPr>
          <p:nvPr>
            <p:ph type="dt" sz="half" idx="10"/>
          </p:nvPr>
        </p:nvSpPr>
        <p:spPr/>
        <p:txBody>
          <a:bodyPr/>
          <a:lstStyle/>
          <a:p>
            <a:pPr>
              <a:defRPr/>
            </a:pPr>
            <a:r>
              <a:rPr lang="en-US" smtClean="0"/>
              <a:t>September 2014</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10</a:t>
            </a:fld>
            <a:endParaRPr lang="en-US"/>
          </a:p>
        </p:txBody>
      </p:sp>
    </p:spTree>
    <p:extLst>
      <p:ext uri="{BB962C8B-B14F-4D97-AF65-F5344CB8AC3E}">
        <p14:creationId xmlns:p14="http://schemas.microsoft.com/office/powerpoint/2010/main" val="41316977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smtClean="0"/>
              <a:t>September 2014</a:t>
            </a:r>
            <a:endParaRPr lang="en-US"/>
          </a:p>
        </p:txBody>
      </p:sp>
      <p:sp>
        <p:nvSpPr>
          <p:cNvPr id="8195" name="Footer Placeholder 4"/>
          <p:cNvSpPr>
            <a:spLocks noGrp="1"/>
          </p:cNvSpPr>
          <p:nvPr>
            <p:ph type="ftr" sz="quarter" idx="11"/>
          </p:nvPr>
        </p:nvSpPr>
        <p:spPr>
          <a:noFill/>
        </p:spPr>
        <p:txBody>
          <a:bodyPr/>
          <a:lstStyle/>
          <a:p>
            <a:r>
              <a:rPr lang="en-US" smtClean="0"/>
              <a:t>Dorothy Stanley (Aruba Networks)</a:t>
            </a:r>
            <a:endParaRPr lang="en-US"/>
          </a:p>
        </p:txBody>
      </p:sp>
      <p:sp>
        <p:nvSpPr>
          <p:cNvPr id="8196" name="Slide Number Placeholder 5"/>
          <p:cNvSpPr>
            <a:spLocks noGrp="1"/>
          </p:cNvSpPr>
          <p:nvPr>
            <p:ph type="sldNum" sz="quarter" idx="12"/>
          </p:nvPr>
        </p:nvSpPr>
        <p:spPr>
          <a:noFill/>
        </p:spPr>
        <p:txBody>
          <a:bodyPr/>
          <a:lstStyle/>
          <a:p>
            <a:r>
              <a:rPr lang="en-US"/>
              <a:t>Slide </a:t>
            </a:r>
            <a:fld id="{7C6F31D6-CB86-48B1-825C-1374D93310D0}" type="slidenum">
              <a:rPr lang="en-US"/>
              <a:pPr/>
              <a:t>11</a:t>
            </a:fld>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IEEE 802, 802.11 rules documents </a:t>
            </a:r>
          </a:p>
        </p:txBody>
      </p:sp>
      <p:sp>
        <p:nvSpPr>
          <p:cNvPr id="8198" name="Rectangle 3"/>
          <p:cNvSpPr>
            <a:spLocks noGrp="1" noChangeArrowheads="1"/>
          </p:cNvSpPr>
          <p:nvPr>
            <p:ph type="body" idx="1"/>
          </p:nvPr>
        </p:nvSpPr>
        <p:spPr>
          <a:xfrm>
            <a:off x="685800" y="1371600"/>
            <a:ext cx="8229600" cy="5181600"/>
          </a:xfrm>
          <a:noFill/>
        </p:spPr>
        <p:txBody>
          <a:bodyPr/>
          <a:lstStyle/>
          <a:p>
            <a:r>
              <a:rPr lang="en-US" sz="2000" dirty="0" smtClean="0"/>
              <a:t>IEEE 802 Policies &amp; Procedures </a:t>
            </a:r>
          </a:p>
          <a:p>
            <a:pPr lvl="1"/>
            <a:r>
              <a:rPr lang="en-US" sz="1600" dirty="0" smtClean="0"/>
              <a:t>(link to </a:t>
            </a:r>
            <a:r>
              <a:rPr lang="en-US" sz="1600" dirty="0" err="1" smtClean="0"/>
              <a:t>AudCom</a:t>
            </a:r>
            <a:r>
              <a:rPr lang="en-US" sz="1600" dirty="0" smtClean="0"/>
              <a:t>, approved by IEEE-SA Standards Board Dec 2012) </a:t>
            </a:r>
          </a:p>
          <a:p>
            <a:pPr lvl="1"/>
            <a:r>
              <a:rPr lang="en-US" sz="1600" dirty="0" smtClean="0">
                <a:hlinkClick r:id="rId3"/>
              </a:rPr>
              <a:t>http://standards.ieee.org/board/aud/LMSC.pdf</a:t>
            </a:r>
            <a:endParaRPr lang="en-US" sz="1600" dirty="0" smtClean="0"/>
          </a:p>
          <a:p>
            <a:r>
              <a:rPr lang="en-US" sz="2000" dirty="0" smtClean="0"/>
              <a:t>IEEE 802 Operations Manual (18 July 2014)</a:t>
            </a:r>
          </a:p>
          <a:p>
            <a:pPr lvl="1">
              <a:lnSpc>
                <a:spcPct val="80000"/>
              </a:lnSpc>
              <a:defRPr/>
            </a:pPr>
            <a:r>
              <a:rPr lang="en-US" altLang="en-US" sz="1600" dirty="0">
                <a:hlinkClick r:id="rId4"/>
              </a:rPr>
              <a:t>http://</a:t>
            </a:r>
            <a:r>
              <a:rPr lang="en-US" altLang="en-US" sz="1600" dirty="0" smtClean="0">
                <a:hlinkClick r:id="rId4"/>
              </a:rPr>
              <a:t>www.ieee802.org/PNP/approved/IEEE_802_OM_v15.pdf</a:t>
            </a:r>
            <a:r>
              <a:rPr lang="en-US" altLang="en-US" sz="1600" dirty="0" smtClean="0"/>
              <a:t>   </a:t>
            </a:r>
          </a:p>
          <a:p>
            <a:pPr>
              <a:lnSpc>
                <a:spcPct val="80000"/>
              </a:lnSpc>
              <a:defRPr/>
            </a:pPr>
            <a:r>
              <a:rPr lang="en-US" sz="2000" dirty="0" smtClean="0"/>
              <a:t>IEEE 802 Working Group Policies &amp;Procedures (18 July 2014)</a:t>
            </a:r>
          </a:p>
          <a:p>
            <a:pPr lvl="1"/>
            <a:r>
              <a:rPr lang="en-US" altLang="en-US" sz="1600" dirty="0" smtClean="0">
                <a:hlinkClick r:id="rId5"/>
              </a:rPr>
              <a:t>http://www.ieee802.org/PNP/approved/IEEE_802_WG_PandP_v16.pdf</a:t>
            </a:r>
            <a:endParaRPr lang="en-US" sz="1600" dirty="0" smtClean="0"/>
          </a:p>
          <a:p>
            <a:r>
              <a:rPr lang="en-US" sz="2000" dirty="0" smtClean="0"/>
              <a:t>IEEE 802 LMSC Chair's Guidelines (18 July 2014)</a:t>
            </a:r>
            <a:endParaRPr lang="en-US" sz="2000" dirty="0" smtClean="0">
              <a:hlinkClick r:id="rId6"/>
            </a:endParaRPr>
          </a:p>
          <a:p>
            <a:pPr lvl="1"/>
            <a:r>
              <a:rPr lang="en-US" sz="1600" dirty="0" smtClean="0">
                <a:hlinkClick r:id="rId7"/>
              </a:rPr>
              <a:t>http://www.ieee802.org/PNP/approved/IEEE_802_Chairs_guidelines_v18.pdf</a:t>
            </a:r>
            <a:r>
              <a:rPr lang="en-US" sz="1600" dirty="0" smtClean="0"/>
              <a:t> </a:t>
            </a:r>
          </a:p>
          <a:p>
            <a:r>
              <a:rPr lang="en-US" sz="2000" dirty="0" smtClean="0"/>
              <a:t>IEEE 802.11 WG OM: (18 July 2014)</a:t>
            </a:r>
          </a:p>
          <a:p>
            <a:pPr lvl="1"/>
            <a:r>
              <a:rPr lang="en-US" altLang="en-US" sz="1600" dirty="0" smtClean="0">
                <a:hlinkClick r:id="rId8"/>
              </a:rPr>
              <a:t>https</a:t>
            </a:r>
            <a:r>
              <a:rPr lang="en-US" altLang="en-US" sz="1600" dirty="0">
                <a:hlinkClick r:id="rId8"/>
              </a:rPr>
              <a:t>://</a:t>
            </a:r>
            <a:r>
              <a:rPr lang="en-US" altLang="en-US" sz="1600" dirty="0" smtClean="0">
                <a:hlinkClick r:id="rId8"/>
              </a:rPr>
              <a:t>mentor.ieee.org/802.11/dcn/14/11-14-0629-02-0000-802-11-operations-manual.docx</a:t>
            </a:r>
            <a:r>
              <a:rPr lang="en-US" altLang="en-US" sz="1600" dirty="0" smtClean="0"/>
              <a:t> </a:t>
            </a:r>
          </a:p>
          <a:p>
            <a:r>
              <a:rPr lang="en-US" sz="2400" dirty="0" smtClean="0"/>
              <a:t>Policies and Procedures hierarchy</a:t>
            </a:r>
          </a:p>
          <a:p>
            <a:pPr lvl="1"/>
            <a:r>
              <a:rPr lang="en-US" sz="1600" dirty="0" smtClean="0">
                <a:hlinkClick r:id="rId9"/>
              </a:rPr>
              <a:t>http://www.ieee802.org/11/Rules/rules.shtml</a:t>
            </a:r>
            <a:endParaRPr lang="en-US" sz="1600" dirty="0" smtClean="0"/>
          </a:p>
          <a:p>
            <a:pPr marL="342900" lvl="1" indent="-342900">
              <a:buFontTx/>
              <a:buChar char="•"/>
            </a:pPr>
            <a:r>
              <a:rPr lang="en-US" altLang="en-US" sz="1800" b="1" dirty="0" smtClean="0"/>
              <a:t>IEEE </a:t>
            </a:r>
            <a:r>
              <a:rPr lang="en-US" altLang="en-US" sz="1800" b="1" dirty="0"/>
              <a:t>802 Procedural document website: </a:t>
            </a:r>
            <a:r>
              <a:rPr lang="en-US" altLang="en-US" sz="1800" dirty="0">
                <a:hlinkClick r:id="rId10"/>
              </a:rPr>
              <a:t>http://www.ieee802.org/devdocs.shtml</a:t>
            </a:r>
            <a:r>
              <a:rPr lang="en-US" altLang="en-US" sz="1800" dirty="0"/>
              <a:t> </a:t>
            </a:r>
          </a:p>
          <a:p>
            <a:endParaRPr lang="en-US" dirty="0" smtClean="0"/>
          </a:p>
          <a:p>
            <a:pPr lvl="1"/>
            <a:endParaRPr lang="en-US" sz="18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839200" cy="1066800"/>
          </a:xfrm>
        </p:spPr>
        <p:txBody>
          <a:bodyPr/>
          <a:lstStyle/>
          <a:p>
            <a:r>
              <a:rPr lang="en-US" sz="2800" dirty="0" smtClean="0"/>
              <a:t>Summary of July 2014 IEEE 802 EC Rule Changes</a:t>
            </a:r>
            <a:endParaRPr lang="en-US" sz="2800" dirty="0"/>
          </a:p>
        </p:txBody>
      </p:sp>
      <p:sp>
        <p:nvSpPr>
          <p:cNvPr id="3" name="Content Placeholder 2"/>
          <p:cNvSpPr>
            <a:spLocks noGrp="1"/>
          </p:cNvSpPr>
          <p:nvPr>
            <p:ph idx="1"/>
          </p:nvPr>
        </p:nvSpPr>
        <p:spPr>
          <a:xfrm>
            <a:off x="609600" y="1600200"/>
            <a:ext cx="8458200" cy="4724400"/>
          </a:xfrm>
        </p:spPr>
        <p:txBody>
          <a:bodyPr/>
          <a:lstStyle/>
          <a:p>
            <a:r>
              <a:rPr lang="en-US" dirty="0" smtClean="0"/>
              <a:t>EC adopted changes in </a:t>
            </a:r>
            <a:r>
              <a:rPr lang="en-US" dirty="0" smtClean="0">
                <a:hlinkClick r:id="rId3"/>
              </a:rPr>
              <a:t>ec-14-0035-02</a:t>
            </a:r>
            <a:r>
              <a:rPr lang="en-US" dirty="0" smtClean="0"/>
              <a:t> . </a:t>
            </a:r>
          </a:p>
          <a:p>
            <a:r>
              <a:rPr lang="en-US" dirty="0" smtClean="0"/>
              <a:t>No change to LMSC P&amp;P</a:t>
            </a:r>
            <a:endParaRPr lang="en-US" b="0" dirty="0" smtClean="0"/>
          </a:p>
          <a:p>
            <a:r>
              <a:rPr lang="en-US" dirty="0" smtClean="0"/>
              <a:t>802 LMSC  OM</a:t>
            </a:r>
          </a:p>
          <a:p>
            <a:pPr lvl="1"/>
            <a:r>
              <a:rPr lang="en-US" dirty="0" smtClean="0"/>
              <a:t>Delete 4.1.4 Private Letter Ballot</a:t>
            </a:r>
          </a:p>
          <a:p>
            <a:pPr lvl="1"/>
            <a:r>
              <a:rPr lang="en-US" dirty="0" smtClean="0"/>
              <a:t>Delete 4.1.2 Voting Rules text that duplicates P&amp;P 7.1</a:t>
            </a:r>
          </a:p>
          <a:p>
            <a:pPr lvl="1"/>
            <a:r>
              <a:rPr lang="en-US" dirty="0" smtClean="0"/>
              <a:t>Add Section 5 text re: WG/TAG </a:t>
            </a:r>
            <a:r>
              <a:rPr lang="en-US" dirty="0"/>
              <a:t>electronic </a:t>
            </a:r>
            <a:r>
              <a:rPr lang="en-US" dirty="0" smtClean="0"/>
              <a:t>meetings, see next slide</a:t>
            </a:r>
          </a:p>
          <a:p>
            <a:pPr lvl="1"/>
            <a:r>
              <a:rPr lang="en-US" dirty="0" smtClean="0"/>
              <a:t>Plenary PAR review deadlines: from </a:t>
            </a:r>
            <a:r>
              <a:rPr lang="en-US" b="1" dirty="0" smtClean="0"/>
              <a:t>5pm</a:t>
            </a:r>
            <a:r>
              <a:rPr lang="en-US" dirty="0" smtClean="0"/>
              <a:t> to…</a:t>
            </a:r>
            <a:r>
              <a:rPr lang="en-US" b="1" dirty="0" smtClean="0"/>
              <a:t>6:30pm</a:t>
            </a:r>
          </a:p>
          <a:p>
            <a:r>
              <a:rPr lang="en-US" dirty="0" smtClean="0"/>
              <a:t>WG P&amp;P</a:t>
            </a:r>
          </a:p>
          <a:p>
            <a:pPr lvl="1"/>
            <a:r>
              <a:rPr lang="en-US" dirty="0" smtClean="0"/>
              <a:t>Clarification on loss of voting rights, see slide </a:t>
            </a:r>
            <a:r>
              <a:rPr lang="en-US" dirty="0" smtClean="0"/>
              <a:t>14 </a:t>
            </a:r>
            <a:r>
              <a:rPr lang="en-US" dirty="0" smtClean="0"/>
              <a:t>below</a:t>
            </a:r>
          </a:p>
          <a:p>
            <a:r>
              <a:rPr lang="en-US" dirty="0" smtClean="0"/>
              <a:t>Chair’s Guidelines: </a:t>
            </a:r>
          </a:p>
          <a:p>
            <a:pPr lvl="1"/>
            <a:r>
              <a:rPr lang="en-US" b="0" dirty="0" smtClean="0"/>
              <a:t>Clarification on Letter of affiliation and WG CSD approval</a:t>
            </a:r>
            <a:endParaRPr lang="en-US" b="0" dirty="0"/>
          </a:p>
        </p:txBody>
      </p:sp>
      <p:sp>
        <p:nvSpPr>
          <p:cNvPr id="4" name="Date Placeholder 3"/>
          <p:cNvSpPr>
            <a:spLocks noGrp="1"/>
          </p:cNvSpPr>
          <p:nvPr>
            <p:ph type="dt" sz="half" idx="10"/>
          </p:nvPr>
        </p:nvSpPr>
        <p:spPr/>
        <p:txBody>
          <a:bodyPr/>
          <a:lstStyle/>
          <a:p>
            <a:pPr>
              <a:defRPr/>
            </a:pPr>
            <a:r>
              <a:rPr lang="en-US" smtClean="0"/>
              <a:t>September 2014</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839200" cy="685800"/>
          </a:xfrm>
        </p:spPr>
        <p:txBody>
          <a:bodyPr/>
          <a:lstStyle/>
          <a:p>
            <a:r>
              <a:rPr lang="en-US" sz="2800" dirty="0" smtClean="0"/>
              <a:t>802 OM Rule Change: WG meetings</a:t>
            </a:r>
            <a:endParaRPr lang="en-US" sz="2800" dirty="0"/>
          </a:p>
        </p:txBody>
      </p:sp>
      <p:sp>
        <p:nvSpPr>
          <p:cNvPr id="4" name="Date Placeholder 3"/>
          <p:cNvSpPr>
            <a:spLocks noGrp="1"/>
          </p:cNvSpPr>
          <p:nvPr>
            <p:ph type="dt" sz="half" idx="10"/>
          </p:nvPr>
        </p:nvSpPr>
        <p:spPr/>
        <p:txBody>
          <a:bodyPr/>
          <a:lstStyle/>
          <a:p>
            <a:pPr>
              <a:defRPr/>
            </a:pPr>
            <a:r>
              <a:rPr lang="en-US" smtClean="0"/>
              <a:t>September 2014</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13</a:t>
            </a:fld>
            <a:endParaRPr lang="en-US"/>
          </a:p>
        </p:txBody>
      </p:sp>
      <p:pic>
        <p:nvPicPr>
          <p:cNvPr id="2053"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4625" y="1752600"/>
            <a:ext cx="7296912" cy="426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780562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839200" cy="685800"/>
          </a:xfrm>
        </p:spPr>
        <p:txBody>
          <a:bodyPr/>
          <a:lstStyle/>
          <a:p>
            <a:r>
              <a:rPr lang="en-US" sz="2800" dirty="0" smtClean="0"/>
              <a:t>802 OM Rule Change: membership retention/loss</a:t>
            </a:r>
            <a:endParaRPr lang="en-US" sz="2800" dirty="0"/>
          </a:p>
        </p:txBody>
      </p:sp>
      <p:sp>
        <p:nvSpPr>
          <p:cNvPr id="4" name="Date Placeholder 3"/>
          <p:cNvSpPr>
            <a:spLocks noGrp="1"/>
          </p:cNvSpPr>
          <p:nvPr>
            <p:ph type="dt" sz="half" idx="10"/>
          </p:nvPr>
        </p:nvSpPr>
        <p:spPr/>
        <p:txBody>
          <a:bodyPr/>
          <a:lstStyle/>
          <a:p>
            <a:pPr>
              <a:defRPr/>
            </a:pPr>
            <a:r>
              <a:rPr lang="en-US" smtClean="0"/>
              <a:t>September 2014</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14</a:t>
            </a:fld>
            <a:endParaRPr lang="en-US"/>
          </a:p>
        </p:txBody>
      </p:sp>
      <p:sp>
        <p:nvSpPr>
          <p:cNvPr id="3" name="Rectangle 2"/>
          <p:cNvSpPr/>
          <p:nvPr/>
        </p:nvSpPr>
        <p:spPr>
          <a:xfrm>
            <a:off x="533400" y="1628507"/>
            <a:ext cx="7315200" cy="3785652"/>
          </a:xfrm>
          <a:prstGeom prst="rect">
            <a:avLst/>
          </a:prstGeom>
        </p:spPr>
        <p:txBody>
          <a:bodyPr wrap="square">
            <a:spAutoFit/>
          </a:bodyPr>
          <a:lstStyle/>
          <a:p>
            <a:r>
              <a:rPr lang="en-US" sz="1600" dirty="0"/>
              <a:t>7.2.2</a:t>
            </a:r>
            <a:r>
              <a:rPr lang="en-US" sz="1600" dirty="0" smtClean="0"/>
              <a:t>. Retention</a:t>
            </a:r>
            <a:endParaRPr lang="en-US" sz="1600" dirty="0"/>
          </a:p>
          <a:p>
            <a:r>
              <a:rPr lang="en-US" sz="1600" dirty="0"/>
              <a:t>Membership is retained by participating in at least two of the last four plenary sessions. </a:t>
            </a:r>
            <a:r>
              <a:rPr lang="en-US" sz="1600" dirty="0" smtClean="0"/>
              <a:t/>
            </a:r>
            <a:br>
              <a:rPr lang="en-US" sz="1600" dirty="0" smtClean="0"/>
            </a:br>
            <a:r>
              <a:rPr lang="en-US" sz="1600" dirty="0" smtClean="0"/>
              <a:t>One duly constituted recent interim </a:t>
            </a:r>
            <a:r>
              <a:rPr lang="en-US" sz="1600" dirty="0"/>
              <a:t>WG or task group session may be substituted for one of the two </a:t>
            </a:r>
            <a:r>
              <a:rPr lang="en-US" sz="1600" dirty="0" smtClean="0"/>
              <a:t>plenary </a:t>
            </a:r>
            <a:r>
              <a:rPr lang="en-US" sz="1600" dirty="0"/>
              <a:t>sessions</a:t>
            </a:r>
            <a:r>
              <a:rPr lang="en-US" sz="1600" dirty="0" smtClean="0"/>
              <a:t>.</a:t>
            </a:r>
          </a:p>
          <a:p>
            <a:endParaRPr lang="en-US" sz="1600" dirty="0"/>
          </a:p>
          <a:p>
            <a:r>
              <a:rPr lang="en-US" sz="1600" dirty="0"/>
              <a:t>7.2.3</a:t>
            </a:r>
            <a:r>
              <a:rPr lang="en-US" sz="1600" dirty="0" smtClean="0"/>
              <a:t>. Loss</a:t>
            </a:r>
            <a:endParaRPr lang="en-US" sz="1600" dirty="0"/>
          </a:p>
          <a:p>
            <a:r>
              <a:rPr lang="en-US" sz="1600" dirty="0"/>
              <a:t>Excepting recirculation letter ballots membership may be lost if two of the last three WG letter </a:t>
            </a:r>
            <a:r>
              <a:rPr lang="en-US" sz="1600" dirty="0" smtClean="0"/>
              <a:t>ballots </a:t>
            </a:r>
            <a:r>
              <a:rPr lang="en-US" sz="1600" dirty="0"/>
              <a:t>are not returned, or are returned with an abstention for other than “lack of technical </a:t>
            </a:r>
            <a:r>
              <a:rPr lang="en-US" sz="1600" dirty="0" smtClean="0"/>
              <a:t>expertise</a:t>
            </a:r>
            <a:r>
              <a:rPr lang="en-US" sz="1600" dirty="0"/>
              <a:t>.” This rule may be excused by the WG Chair if the individual is otherwise an active </a:t>
            </a:r>
            <a:r>
              <a:rPr lang="en-US" sz="1600" dirty="0" smtClean="0"/>
              <a:t>participant</a:t>
            </a:r>
            <a:r>
              <a:rPr lang="en-US" sz="1600" dirty="0"/>
              <a:t>. If </a:t>
            </a:r>
            <a:r>
              <a:rPr lang="en-US" sz="1600" u="sng" dirty="0" smtClean="0">
                <a:solidFill>
                  <a:schemeClr val="accent2"/>
                </a:solidFill>
              </a:rPr>
              <a:t>membership is </a:t>
            </a:r>
            <a:r>
              <a:rPr lang="en-US" sz="1600" dirty="0" smtClean="0"/>
              <a:t>lost </a:t>
            </a:r>
            <a:r>
              <a:rPr lang="en-US" sz="1600" dirty="0"/>
              <a:t>per this </a:t>
            </a:r>
            <a:r>
              <a:rPr lang="en-US" sz="1600" dirty="0" err="1"/>
              <a:t>subclause</a:t>
            </a:r>
            <a:r>
              <a:rPr lang="en-US" sz="1600" dirty="0"/>
              <a:t>, membership is re-established as if the person were a new </a:t>
            </a:r>
            <a:r>
              <a:rPr lang="en-US" sz="1600" dirty="0" smtClean="0"/>
              <a:t>candidate member</a:t>
            </a:r>
            <a:r>
              <a:rPr lang="en-US" sz="1600" u="sng" dirty="0" smtClean="0">
                <a:solidFill>
                  <a:schemeClr val="accent2"/>
                </a:solidFill>
              </a:rPr>
              <a:t>, i.e., all previous participation credit is lost</a:t>
            </a:r>
            <a:r>
              <a:rPr lang="en-US" sz="1600" u="sng" dirty="0" smtClean="0"/>
              <a:t>.</a:t>
            </a:r>
          </a:p>
          <a:p>
            <a:endParaRPr lang="en-US" sz="1600" u="sng" dirty="0"/>
          </a:p>
          <a:p>
            <a:r>
              <a:rPr lang="en-US" sz="1600" u="sng" dirty="0">
                <a:solidFill>
                  <a:schemeClr val="accent2"/>
                </a:solidFill>
              </a:rPr>
              <a:t>Persons who do not retain membership, </a:t>
            </a:r>
            <a:r>
              <a:rPr lang="en-US" sz="1600" u="sng" dirty="0" smtClean="0">
                <a:solidFill>
                  <a:schemeClr val="accent2"/>
                </a:solidFill>
              </a:rPr>
              <a:t>as described </a:t>
            </a:r>
            <a:r>
              <a:rPr lang="en-US" sz="1600" u="sng" dirty="0">
                <a:solidFill>
                  <a:schemeClr val="accent2"/>
                </a:solidFill>
              </a:rPr>
              <a:t>in 7.2.2 Retention, lose </a:t>
            </a:r>
            <a:r>
              <a:rPr lang="en-US" sz="1600" u="sng" dirty="0" smtClean="0">
                <a:solidFill>
                  <a:schemeClr val="accent2"/>
                </a:solidFill>
              </a:rPr>
              <a:t>membership but </a:t>
            </a:r>
            <a:r>
              <a:rPr lang="en-US" sz="1600" u="sng" dirty="0">
                <a:solidFill>
                  <a:schemeClr val="accent2"/>
                </a:solidFill>
              </a:rPr>
              <a:t>this does not cause the loss of </a:t>
            </a:r>
            <a:r>
              <a:rPr lang="en-US" sz="1600" u="sng" dirty="0" smtClean="0">
                <a:solidFill>
                  <a:schemeClr val="accent2"/>
                </a:solidFill>
              </a:rPr>
              <a:t>previous participation </a:t>
            </a:r>
            <a:r>
              <a:rPr lang="en-US" sz="1600" u="sng" dirty="0">
                <a:solidFill>
                  <a:schemeClr val="accent2"/>
                </a:solidFill>
              </a:rPr>
              <a:t>credit.</a:t>
            </a:r>
          </a:p>
        </p:txBody>
      </p:sp>
    </p:spTree>
    <p:extLst>
      <p:ext uri="{BB962C8B-B14F-4D97-AF65-F5344CB8AC3E}">
        <p14:creationId xmlns:p14="http://schemas.microsoft.com/office/powerpoint/2010/main" val="23765265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839200" cy="1066800"/>
          </a:xfrm>
        </p:spPr>
        <p:txBody>
          <a:bodyPr/>
          <a:lstStyle/>
          <a:p>
            <a:r>
              <a:rPr lang="en-US" sz="2800" dirty="0" smtClean="0"/>
              <a:t>Potential IEEE 802 EC Rule </a:t>
            </a:r>
            <a:r>
              <a:rPr lang="en-US" sz="2800" dirty="0" smtClean="0"/>
              <a:t>Changes* </a:t>
            </a:r>
            <a:r>
              <a:rPr lang="en-US" sz="2800" dirty="0" smtClean="0"/>
              <a:t>for Nov 2014</a:t>
            </a:r>
            <a:endParaRPr lang="en-US" sz="2800" dirty="0"/>
          </a:p>
        </p:txBody>
      </p:sp>
      <p:sp>
        <p:nvSpPr>
          <p:cNvPr id="3" name="Content Placeholder 2"/>
          <p:cNvSpPr>
            <a:spLocks noGrp="1"/>
          </p:cNvSpPr>
          <p:nvPr>
            <p:ph idx="1"/>
          </p:nvPr>
        </p:nvSpPr>
        <p:spPr>
          <a:xfrm>
            <a:off x="609600" y="1600200"/>
            <a:ext cx="8458200" cy="4724400"/>
          </a:xfrm>
        </p:spPr>
        <p:txBody>
          <a:bodyPr/>
          <a:lstStyle/>
          <a:p>
            <a:r>
              <a:rPr lang="en-US" dirty="0" smtClean="0"/>
              <a:t>LMSC Working Group Policies and Procedures</a:t>
            </a:r>
          </a:p>
          <a:p>
            <a:pPr lvl="1"/>
            <a:r>
              <a:rPr lang="en-US" dirty="0" smtClean="0"/>
              <a:t>Must be updated since LMSC P&amp;P was updated and  the IEEE </a:t>
            </a:r>
            <a:r>
              <a:rPr lang="en-US" dirty="0" err="1" smtClean="0"/>
              <a:t>AudCom</a:t>
            </a:r>
            <a:r>
              <a:rPr lang="en-US" dirty="0" smtClean="0"/>
              <a:t> WG P&amp;P baseline has been updated</a:t>
            </a:r>
            <a:endParaRPr lang="en-US" dirty="0" smtClean="0"/>
          </a:p>
          <a:p>
            <a:r>
              <a:rPr lang="en-US" dirty="0" smtClean="0"/>
              <a:t>802 </a:t>
            </a:r>
            <a:r>
              <a:rPr lang="en-US" dirty="0" smtClean="0"/>
              <a:t>LMSC OM </a:t>
            </a:r>
            <a:r>
              <a:rPr lang="en-US" dirty="0" smtClean="0"/>
              <a:t>(802.11 member requested </a:t>
            </a:r>
            <a:r>
              <a:rPr lang="en-US" dirty="0"/>
              <a:t>to </a:t>
            </a:r>
            <a:r>
              <a:rPr lang="en-US" dirty="0" smtClean="0"/>
              <a:t>clarify Study </a:t>
            </a:r>
            <a:r>
              <a:rPr lang="en-US" dirty="0"/>
              <a:t>Group rules). </a:t>
            </a:r>
            <a:r>
              <a:rPr lang="en-US" dirty="0" smtClean="0"/>
              <a:t>Documents addressing SG operation:</a:t>
            </a:r>
            <a:endParaRPr lang="en-US" b="0" dirty="0" smtClean="0"/>
          </a:p>
          <a:p>
            <a:pPr lvl="1"/>
            <a:r>
              <a:rPr lang="en-US" dirty="0"/>
              <a:t>IEEE-SA Study Group Guidelines, </a:t>
            </a:r>
            <a:r>
              <a:rPr lang="en-US" dirty="0" smtClean="0"/>
              <a:t> </a:t>
            </a:r>
            <a:r>
              <a:rPr lang="en-US" dirty="0" smtClean="0">
                <a:hlinkClick r:id="rId3"/>
              </a:rPr>
              <a:t>http</a:t>
            </a:r>
            <a:r>
              <a:rPr lang="en-US" dirty="0">
                <a:hlinkClick r:id="rId3"/>
              </a:rPr>
              <a:t>://</a:t>
            </a:r>
            <a:r>
              <a:rPr lang="en-US" dirty="0" smtClean="0">
                <a:hlinkClick r:id="rId3"/>
              </a:rPr>
              <a:t>standards.ieee.org/develop/corpchan/studygrp.pdf</a:t>
            </a:r>
            <a:r>
              <a:rPr lang="en-US" dirty="0" smtClean="0"/>
              <a:t>    </a:t>
            </a:r>
          </a:p>
          <a:p>
            <a:pPr lvl="1"/>
            <a:r>
              <a:rPr lang="en-US" dirty="0" smtClean="0"/>
              <a:t>802 LMSC P&amp;P: 5.4</a:t>
            </a:r>
          </a:p>
          <a:p>
            <a:pPr lvl="1"/>
            <a:r>
              <a:rPr lang="en-US" b="0" dirty="0" smtClean="0"/>
              <a:t>802 LMSC OM: </a:t>
            </a:r>
            <a:r>
              <a:rPr lang="en-US" b="0" dirty="0" smtClean="0"/>
              <a:t>4.3.1</a:t>
            </a:r>
          </a:p>
          <a:p>
            <a:endParaRPr lang="en-US" b="0" dirty="0"/>
          </a:p>
          <a:p>
            <a:endParaRPr lang="en-US" b="0" dirty="0" smtClean="0"/>
          </a:p>
          <a:p>
            <a:r>
              <a:rPr lang="en-US" sz="1600" b="0" dirty="0" smtClean="0"/>
              <a:t>*Proposed changes need to be submitted to James Gilb 45 days in advance of the Nov meeting; or 30 days in advance if submitted by an EC member</a:t>
            </a:r>
            <a:endParaRPr lang="en-US" sz="1600" b="0" dirty="0"/>
          </a:p>
        </p:txBody>
      </p:sp>
      <p:sp>
        <p:nvSpPr>
          <p:cNvPr id="4" name="Date Placeholder 3"/>
          <p:cNvSpPr>
            <a:spLocks noGrp="1"/>
          </p:cNvSpPr>
          <p:nvPr>
            <p:ph type="dt" sz="half" idx="10"/>
          </p:nvPr>
        </p:nvSpPr>
        <p:spPr/>
        <p:txBody>
          <a:bodyPr/>
          <a:lstStyle/>
          <a:p>
            <a:pPr>
              <a:defRPr/>
            </a:pPr>
            <a:r>
              <a:rPr lang="en-US" smtClean="0"/>
              <a:t>September 2014</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15</a:t>
            </a:fld>
            <a:endParaRPr lang="en-US"/>
          </a:p>
        </p:txBody>
      </p:sp>
    </p:spTree>
    <p:extLst>
      <p:ext uri="{BB962C8B-B14F-4D97-AF65-F5344CB8AC3E}">
        <p14:creationId xmlns:p14="http://schemas.microsoft.com/office/powerpoint/2010/main" val="67097673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839200" cy="1066800"/>
          </a:xfrm>
        </p:spPr>
        <p:txBody>
          <a:bodyPr/>
          <a:lstStyle/>
          <a:p>
            <a:r>
              <a:rPr lang="en-US" sz="2800" dirty="0" smtClean="0"/>
              <a:t>LMSC P&amp;P: 5.4 Study Groups - 1</a:t>
            </a:r>
            <a:endParaRPr lang="en-US" sz="2800" dirty="0"/>
          </a:p>
        </p:txBody>
      </p:sp>
      <p:sp>
        <p:nvSpPr>
          <p:cNvPr id="3" name="Content Placeholder 2"/>
          <p:cNvSpPr>
            <a:spLocks noGrp="1"/>
          </p:cNvSpPr>
          <p:nvPr>
            <p:ph idx="1"/>
          </p:nvPr>
        </p:nvSpPr>
        <p:spPr>
          <a:xfrm>
            <a:off x="609600" y="1600200"/>
            <a:ext cx="8458200" cy="4724400"/>
          </a:xfrm>
        </p:spPr>
        <p:txBody>
          <a:bodyPr/>
          <a:lstStyle/>
          <a:p>
            <a:pPr marL="0" indent="0">
              <a:buNone/>
            </a:pPr>
            <a:r>
              <a:rPr lang="en-US" dirty="0" smtClean="0"/>
              <a:t>5.4 </a:t>
            </a:r>
            <a:r>
              <a:rPr lang="en-US" dirty="0"/>
              <a:t>Standards study groups</a:t>
            </a:r>
          </a:p>
          <a:p>
            <a:pPr marL="0" indent="0">
              <a:buNone/>
            </a:pPr>
            <a:r>
              <a:rPr lang="en-US" sz="2000" b="0" dirty="0"/>
              <a:t>When a Sponsor is presented with a proposal concerning a standards development project, the </a:t>
            </a:r>
            <a:r>
              <a:rPr lang="en-US" sz="2000" b="0" dirty="0" smtClean="0"/>
              <a:t>Sponsor </a:t>
            </a:r>
            <a:r>
              <a:rPr lang="en-US" sz="2000" b="0" dirty="0"/>
              <a:t>may form a Standards Study Group to examine the proposal to determine if there is a </a:t>
            </a:r>
            <a:r>
              <a:rPr lang="en-US" sz="2000" b="0" dirty="0" smtClean="0"/>
              <a:t>need for </a:t>
            </a:r>
            <a:r>
              <a:rPr lang="en-US" sz="2000" b="0" dirty="0"/>
              <a:t>a standard to be developed. </a:t>
            </a:r>
            <a:r>
              <a:rPr lang="en-US" sz="2000" b="0" dirty="0" smtClean="0"/>
              <a:t>If </a:t>
            </a:r>
            <a:r>
              <a:rPr lang="en-US" sz="2000" b="0" dirty="0"/>
              <a:t>the proposal merits formation of a project, the Study </a:t>
            </a:r>
            <a:r>
              <a:rPr lang="en-US" sz="2000" b="0" dirty="0" smtClean="0"/>
              <a:t>Group </a:t>
            </a:r>
            <a:r>
              <a:rPr lang="en-US" sz="2000" b="0" dirty="0"/>
              <a:t>will draft a PAR for consideration by the Sponsor. </a:t>
            </a:r>
            <a:endParaRPr lang="en-US" sz="2000" b="0" dirty="0" smtClean="0"/>
          </a:p>
          <a:p>
            <a:pPr marL="0" indent="0">
              <a:buNone/>
            </a:pPr>
            <a:endParaRPr lang="en-US" sz="2000" b="0" dirty="0"/>
          </a:p>
          <a:p>
            <a:pPr marL="0" indent="0">
              <a:buNone/>
            </a:pPr>
            <a:r>
              <a:rPr lang="en-US" sz="2000" b="0" dirty="0"/>
              <a:t>Groups shall refer to the approved Study Group </a:t>
            </a:r>
            <a:r>
              <a:rPr lang="en-US" sz="2000" b="0" dirty="0" smtClean="0"/>
              <a:t>guidelines </a:t>
            </a:r>
            <a:r>
              <a:rPr lang="en-US" sz="2000" b="0" dirty="0"/>
              <a:t>on how a Standards Study Group </a:t>
            </a:r>
            <a:r>
              <a:rPr lang="en-US" sz="2000" b="0" dirty="0" smtClean="0"/>
              <a:t>shall </a:t>
            </a:r>
            <a:r>
              <a:rPr lang="en-US" sz="2000" b="0" dirty="0"/>
              <a:t>conduct business and the criteria it shall apply to consideration of a proposal. </a:t>
            </a:r>
            <a:r>
              <a:rPr lang="en-US" sz="2000" b="0" dirty="0" smtClean="0"/>
              <a:t>guidelines located </a:t>
            </a:r>
            <a:r>
              <a:rPr lang="en-US" sz="2000" b="0" dirty="0"/>
              <a:t>at: </a:t>
            </a:r>
            <a:r>
              <a:rPr lang="en-US" sz="2000" b="0" dirty="0" smtClean="0">
                <a:hlinkClick r:id="rId3"/>
              </a:rPr>
              <a:t>http</a:t>
            </a:r>
            <a:r>
              <a:rPr lang="en-US" sz="2000" b="0" dirty="0">
                <a:hlinkClick r:id="rId3"/>
              </a:rPr>
              <a:t>://</a:t>
            </a:r>
            <a:r>
              <a:rPr lang="en-US" sz="2000" b="0" dirty="0" smtClean="0">
                <a:hlinkClick r:id="rId3"/>
              </a:rPr>
              <a:t>standards.ieee.org/develop/corpchan/studygrp.pdf</a:t>
            </a:r>
            <a:r>
              <a:rPr lang="en-US" sz="2000" b="0" dirty="0" smtClean="0"/>
              <a:t> </a:t>
            </a:r>
            <a:endParaRPr lang="en-US" sz="2000" b="0" dirty="0"/>
          </a:p>
          <a:p>
            <a:pPr lvl="1"/>
            <a:endParaRPr lang="en-US" b="0" dirty="0"/>
          </a:p>
        </p:txBody>
      </p:sp>
      <p:sp>
        <p:nvSpPr>
          <p:cNvPr id="4" name="Date Placeholder 3"/>
          <p:cNvSpPr>
            <a:spLocks noGrp="1"/>
          </p:cNvSpPr>
          <p:nvPr>
            <p:ph type="dt" sz="half" idx="10"/>
          </p:nvPr>
        </p:nvSpPr>
        <p:spPr/>
        <p:txBody>
          <a:bodyPr/>
          <a:lstStyle/>
          <a:p>
            <a:pPr>
              <a:defRPr/>
            </a:pPr>
            <a:r>
              <a:rPr lang="en-US" smtClean="0"/>
              <a:t>September 2014</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16</a:t>
            </a:fld>
            <a:endParaRPr lang="en-US"/>
          </a:p>
        </p:txBody>
      </p:sp>
    </p:spTree>
    <p:extLst>
      <p:ext uri="{BB962C8B-B14F-4D97-AF65-F5344CB8AC3E}">
        <p14:creationId xmlns:p14="http://schemas.microsoft.com/office/powerpoint/2010/main" val="71016924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839200" cy="1066800"/>
          </a:xfrm>
        </p:spPr>
        <p:txBody>
          <a:bodyPr/>
          <a:lstStyle/>
          <a:p>
            <a:r>
              <a:rPr lang="en-US" sz="2800" dirty="0"/>
              <a:t>LMSC P&amp;P: 5.4 Study </a:t>
            </a:r>
            <a:r>
              <a:rPr lang="en-US" sz="2800" dirty="0" smtClean="0"/>
              <a:t>Groups - 2</a:t>
            </a:r>
            <a:endParaRPr lang="en-US" sz="2800" dirty="0"/>
          </a:p>
        </p:txBody>
      </p:sp>
      <p:sp>
        <p:nvSpPr>
          <p:cNvPr id="3" name="Content Placeholder 2"/>
          <p:cNvSpPr>
            <a:spLocks noGrp="1"/>
          </p:cNvSpPr>
          <p:nvPr>
            <p:ph idx="1"/>
          </p:nvPr>
        </p:nvSpPr>
        <p:spPr>
          <a:xfrm>
            <a:off x="609600" y="1600200"/>
            <a:ext cx="8458200" cy="4724400"/>
          </a:xfrm>
        </p:spPr>
        <p:txBody>
          <a:bodyPr/>
          <a:lstStyle/>
          <a:p>
            <a:pPr marL="0" indent="0">
              <a:buNone/>
            </a:pPr>
            <a:r>
              <a:rPr lang="en-US" sz="1600" b="0" dirty="0" smtClean="0"/>
              <a:t>Two types of Study Groups are specified:</a:t>
            </a:r>
          </a:p>
          <a:p>
            <a:pPr marL="400050" lvl="1" indent="0">
              <a:buNone/>
            </a:pPr>
            <a:r>
              <a:rPr lang="en-US" sz="1600" dirty="0" smtClean="0"/>
              <a:t>a) An </a:t>
            </a:r>
            <a:r>
              <a:rPr lang="en-US" sz="1600" dirty="0"/>
              <a:t>Executive Committee Study Group (ECSG) is initiated by vote of the Sponsor, and </a:t>
            </a:r>
            <a:r>
              <a:rPr lang="en-US" sz="1600" dirty="0" smtClean="0"/>
              <a:t>the </a:t>
            </a:r>
            <a:r>
              <a:rPr lang="en-US" sz="1600" dirty="0"/>
              <a:t>ECSG Chair is appointed by the Sponsor Chair and is confirmed by the Sponsor. The </a:t>
            </a:r>
            <a:r>
              <a:rPr lang="en-US" sz="1600" dirty="0" smtClean="0"/>
              <a:t>ECSG </a:t>
            </a:r>
            <a:r>
              <a:rPr lang="en-US" sz="1600" dirty="0"/>
              <a:t>Chair has the </a:t>
            </a:r>
            <a:r>
              <a:rPr lang="en-US" sz="1600" dirty="0" smtClean="0"/>
              <a:t>same responsibilities </a:t>
            </a:r>
            <a:r>
              <a:rPr lang="en-US" sz="1600" dirty="0"/>
              <a:t>as a WG Chair but does not have Sponsor </a:t>
            </a:r>
            <a:r>
              <a:rPr lang="en-US" sz="1600" dirty="0" smtClean="0"/>
              <a:t>voting </a:t>
            </a:r>
            <a:r>
              <a:rPr lang="en-US" sz="1600" dirty="0"/>
              <a:t>rights.</a:t>
            </a:r>
          </a:p>
          <a:p>
            <a:pPr marL="400050" lvl="1" indent="0">
              <a:buNone/>
            </a:pPr>
            <a:r>
              <a:rPr lang="en-US" sz="1600" dirty="0"/>
              <a:t>b</a:t>
            </a:r>
            <a:r>
              <a:rPr lang="en-US" sz="1600" dirty="0" smtClean="0"/>
              <a:t>) A </a:t>
            </a:r>
            <a:r>
              <a:rPr lang="en-US" sz="1600" dirty="0"/>
              <a:t>Working Group Study Group (WGSG) is initiated by vote of the WG and approved by </a:t>
            </a:r>
            <a:r>
              <a:rPr lang="en-US" sz="1600" dirty="0" smtClean="0"/>
              <a:t>the </a:t>
            </a:r>
            <a:r>
              <a:rPr lang="en-US" sz="1600" dirty="0"/>
              <a:t>EC. The WGSG Chair is appointed </a:t>
            </a:r>
            <a:r>
              <a:rPr lang="en-US" sz="1600" dirty="0" smtClean="0"/>
              <a:t>by </a:t>
            </a:r>
            <a:r>
              <a:rPr lang="en-US" sz="1600" dirty="0"/>
              <a:t>the WG Chair </a:t>
            </a:r>
            <a:r>
              <a:rPr lang="en-US" sz="1600" dirty="0" smtClean="0"/>
              <a:t>and </a:t>
            </a:r>
            <a:r>
              <a:rPr lang="en-US" sz="1600" dirty="0"/>
              <a:t>approved by the WG. </a:t>
            </a:r>
            <a:r>
              <a:rPr lang="en-US" sz="1600" dirty="0" smtClean="0"/>
              <a:t>WGSGs </a:t>
            </a:r>
            <a:r>
              <a:rPr lang="en-US" sz="1600" dirty="0"/>
              <a:t>may also be </a:t>
            </a:r>
            <a:r>
              <a:rPr lang="en-US" sz="1600" dirty="0" smtClean="0"/>
              <a:t>formed by </a:t>
            </a:r>
            <a:r>
              <a:rPr lang="en-US" sz="1600" dirty="0"/>
              <a:t>TAGs</a:t>
            </a:r>
            <a:r>
              <a:rPr lang="en-US" sz="1600" dirty="0" smtClean="0"/>
              <a:t>.</a:t>
            </a:r>
          </a:p>
          <a:p>
            <a:pPr marL="400050" lvl="1" indent="0">
              <a:buNone/>
            </a:pPr>
            <a:endParaRPr lang="en-US" sz="1600" dirty="0"/>
          </a:p>
          <a:p>
            <a:pPr marL="0" indent="0">
              <a:buNone/>
            </a:pPr>
            <a:r>
              <a:rPr lang="en-US" sz="1600" b="0" dirty="0"/>
              <a:t>The Study Group shall have a defined task with specific output and a specific time frame </a:t>
            </a:r>
            <a:r>
              <a:rPr lang="en-US" sz="1600" b="0" dirty="0" smtClean="0"/>
              <a:t>established </a:t>
            </a:r>
            <a:r>
              <a:rPr lang="en-US" sz="1600" b="0" dirty="0"/>
              <a:t>within which it is allowed to study the subject. It is expected that the work effort to </a:t>
            </a:r>
            <a:r>
              <a:rPr lang="en-US" sz="1600" b="0" dirty="0" smtClean="0"/>
              <a:t>develop </a:t>
            </a:r>
            <a:r>
              <a:rPr lang="en-US" sz="1600" b="0" dirty="0"/>
              <a:t>a PAR will originate in an ECSG or WGSG. A </a:t>
            </a:r>
            <a:r>
              <a:rPr lang="en-US" sz="1600" b="0" dirty="0" smtClean="0"/>
              <a:t>Study Group </a:t>
            </a:r>
            <a:r>
              <a:rPr lang="en-US" sz="1600" b="0" dirty="0"/>
              <a:t>shall report its </a:t>
            </a:r>
            <a:r>
              <a:rPr lang="en-US" sz="1600" b="0" dirty="0" smtClean="0"/>
              <a:t>recommendations</a:t>
            </a:r>
            <a:r>
              <a:rPr lang="en-US" sz="1600" b="0" dirty="0"/>
              <a:t>, shall have a limited lifetime, and is chartered plenary </a:t>
            </a:r>
            <a:r>
              <a:rPr lang="en-US" sz="1600" b="0" dirty="0" smtClean="0"/>
              <a:t>session-to-plenary session</a:t>
            </a:r>
            <a:r>
              <a:rPr lang="en-US" sz="1600" b="0" dirty="0"/>
              <a:t>. A study group is expected to submit a PAR to the EC for consideration by the 2nd </a:t>
            </a:r>
            <a:r>
              <a:rPr lang="en-US" sz="1600" b="0" dirty="0" smtClean="0"/>
              <a:t>plenary </a:t>
            </a:r>
            <a:r>
              <a:rPr lang="en-US" sz="1600" b="0" dirty="0"/>
              <a:t>session after its initiation. After the </a:t>
            </a:r>
            <a:r>
              <a:rPr lang="en-US" sz="1600" b="0" dirty="0" smtClean="0"/>
              <a:t>Study </a:t>
            </a:r>
            <a:r>
              <a:rPr lang="en-US" sz="1600" b="0" dirty="0"/>
              <a:t>Group recommendations have been accepted </a:t>
            </a:r>
            <a:r>
              <a:rPr lang="en-US" sz="1600" b="0" dirty="0" smtClean="0"/>
              <a:t>by </a:t>
            </a:r>
            <a:r>
              <a:rPr lang="en-US" sz="1600" b="0" dirty="0"/>
              <a:t>the parent body, the Study Group will be disbanded no later than the end of the next plenary </a:t>
            </a:r>
            <a:r>
              <a:rPr lang="en-US" sz="1600" b="0" dirty="0" smtClean="0"/>
              <a:t>session</a:t>
            </a:r>
            <a:r>
              <a:rPr lang="en-US" sz="1600" b="0" dirty="0"/>
              <a:t>. </a:t>
            </a:r>
            <a:r>
              <a:rPr lang="en-US" sz="1600" b="0" dirty="0" smtClean="0"/>
              <a:t>A </a:t>
            </a:r>
            <a:r>
              <a:rPr lang="en-US" sz="1600" b="0" dirty="0"/>
              <a:t>Study Group is disbanded upon approval of the PAR by the </a:t>
            </a:r>
            <a:r>
              <a:rPr lang="en-US" sz="1600" b="0" dirty="0" smtClean="0"/>
              <a:t>IEEE-SA </a:t>
            </a:r>
            <a:r>
              <a:rPr lang="en-US" sz="1600" b="0" dirty="0"/>
              <a:t>Standards </a:t>
            </a:r>
            <a:r>
              <a:rPr lang="en-US" sz="1600" b="0" dirty="0" smtClean="0"/>
              <a:t>Board</a:t>
            </a:r>
            <a:r>
              <a:rPr lang="en-US" sz="1600" b="0" dirty="0"/>
              <a:t>.</a:t>
            </a:r>
          </a:p>
          <a:p>
            <a:endParaRPr lang="en-US" b="0" dirty="0"/>
          </a:p>
        </p:txBody>
      </p:sp>
      <p:sp>
        <p:nvSpPr>
          <p:cNvPr id="4" name="Date Placeholder 3"/>
          <p:cNvSpPr>
            <a:spLocks noGrp="1"/>
          </p:cNvSpPr>
          <p:nvPr>
            <p:ph type="dt" sz="half" idx="10"/>
          </p:nvPr>
        </p:nvSpPr>
        <p:spPr/>
        <p:txBody>
          <a:bodyPr/>
          <a:lstStyle/>
          <a:p>
            <a:pPr>
              <a:defRPr/>
            </a:pPr>
            <a:r>
              <a:rPr lang="en-US" smtClean="0"/>
              <a:t>September 2014</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17</a:t>
            </a:fld>
            <a:endParaRPr lang="en-US"/>
          </a:p>
        </p:txBody>
      </p:sp>
    </p:spTree>
    <p:extLst>
      <p:ext uri="{BB962C8B-B14F-4D97-AF65-F5344CB8AC3E}">
        <p14:creationId xmlns:p14="http://schemas.microsoft.com/office/powerpoint/2010/main" val="7307213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839200" cy="1066800"/>
          </a:xfrm>
        </p:spPr>
        <p:txBody>
          <a:bodyPr/>
          <a:lstStyle/>
          <a:p>
            <a:r>
              <a:rPr lang="en-US" sz="2800" dirty="0" smtClean="0"/>
              <a:t>802 LMSC </a:t>
            </a:r>
            <a:r>
              <a:rPr lang="en-US" sz="2800" dirty="0" smtClean="0"/>
              <a:t>OM: </a:t>
            </a:r>
            <a:r>
              <a:rPr lang="en-US" sz="2800" dirty="0" smtClean="0"/>
              <a:t>4.3 Study Groups</a:t>
            </a:r>
            <a:endParaRPr lang="en-US" sz="2800" dirty="0"/>
          </a:p>
        </p:txBody>
      </p:sp>
      <p:sp>
        <p:nvSpPr>
          <p:cNvPr id="3" name="Content Placeholder 2"/>
          <p:cNvSpPr>
            <a:spLocks noGrp="1"/>
          </p:cNvSpPr>
          <p:nvPr>
            <p:ph idx="1"/>
          </p:nvPr>
        </p:nvSpPr>
        <p:spPr>
          <a:xfrm>
            <a:off x="609600" y="1600200"/>
            <a:ext cx="8458200" cy="4724400"/>
          </a:xfrm>
        </p:spPr>
        <p:txBody>
          <a:bodyPr/>
          <a:lstStyle/>
          <a:p>
            <a:pPr marL="0" indent="0">
              <a:buNone/>
            </a:pPr>
            <a:r>
              <a:rPr lang="en-US" sz="2000" dirty="0" smtClean="0"/>
              <a:t>4.3.1 Study </a:t>
            </a:r>
            <a:r>
              <a:rPr lang="en-US" sz="2000" dirty="0"/>
              <a:t>group operation</a:t>
            </a:r>
          </a:p>
          <a:p>
            <a:pPr marL="0" indent="0">
              <a:buNone/>
            </a:pPr>
            <a:r>
              <a:rPr lang="en-US" sz="2000" b="0" dirty="0"/>
              <a:t>Progress of each Study Group shall be presented at the closing Sponsor meeting of each IEEE </a:t>
            </a:r>
            <a:r>
              <a:rPr lang="en-US" sz="2000" b="0" dirty="0" smtClean="0"/>
              <a:t>802 </a:t>
            </a:r>
            <a:r>
              <a:rPr lang="en-US" sz="2000" b="0" dirty="0"/>
              <a:t>LMSC plenary session by the appropriate WG, TAG, or ECSG Chair. Study Groups may </a:t>
            </a:r>
            <a:r>
              <a:rPr lang="en-US" sz="2000" b="0" dirty="0" smtClean="0"/>
              <a:t>elect </a:t>
            </a:r>
            <a:r>
              <a:rPr lang="en-US" sz="2000" b="0" dirty="0"/>
              <a:t>officers other than the Chair, if </a:t>
            </a:r>
            <a:r>
              <a:rPr lang="en-US" sz="2000" b="0" dirty="0" smtClean="0"/>
              <a:t>necessary, </a:t>
            </a:r>
            <a:r>
              <a:rPr lang="en-US" sz="2000" b="0" i="1" dirty="0"/>
              <a:t>and will follow the general operating </a:t>
            </a:r>
            <a:r>
              <a:rPr lang="en-US" sz="2000" b="0" i="1" dirty="0" smtClean="0"/>
              <a:t>procedures for </a:t>
            </a:r>
            <a:r>
              <a:rPr lang="en-US" sz="2000" b="0" i="1" dirty="0"/>
              <a:t>WGs specified in the IEEE 802 LMSC WG P&amp;P. </a:t>
            </a:r>
            <a:r>
              <a:rPr lang="en-US" sz="2000" b="0" i="1" dirty="0" smtClean="0"/>
              <a:t> </a:t>
            </a:r>
            <a:r>
              <a:rPr lang="en-US" sz="2000" b="0" dirty="0" smtClean="0"/>
              <a:t>Because </a:t>
            </a:r>
            <a:r>
              <a:rPr lang="en-US" sz="2000" b="0" dirty="0"/>
              <a:t>of the limited time duration of a </a:t>
            </a:r>
            <a:r>
              <a:rPr lang="en-US" sz="2000" b="0" dirty="0" smtClean="0"/>
              <a:t>Study </a:t>
            </a:r>
            <a:r>
              <a:rPr lang="en-US" sz="2000" b="0" dirty="0"/>
              <a:t>Group, no letter ballots are permitted.</a:t>
            </a:r>
          </a:p>
          <a:p>
            <a:pPr marL="0" indent="0">
              <a:buNone/>
            </a:pPr>
            <a:r>
              <a:rPr lang="en-US" sz="2000" b="0" dirty="0"/>
              <a:t>The election of an ECSG Vice Chair is subject to confirmation by the Sponsor.</a:t>
            </a:r>
          </a:p>
          <a:p>
            <a:pPr marL="0" indent="0">
              <a:buNone/>
            </a:pPr>
            <a:r>
              <a:rPr lang="en-US" sz="2000" dirty="0"/>
              <a:t>4.3.2 </a:t>
            </a:r>
            <a:r>
              <a:rPr lang="en-US" sz="2000" dirty="0" smtClean="0"/>
              <a:t>Voting </a:t>
            </a:r>
            <a:r>
              <a:rPr lang="en-US" sz="2000" dirty="0"/>
              <a:t>at study group meetings</a:t>
            </a:r>
          </a:p>
          <a:p>
            <a:pPr marL="0" indent="0">
              <a:buNone/>
            </a:pPr>
            <a:r>
              <a:rPr lang="en-US" sz="2000" b="0" dirty="0"/>
              <a:t>Any person attending a Study Group meeting may vote on all motions (including recommending </a:t>
            </a:r>
            <a:r>
              <a:rPr lang="en-US" sz="2000" b="0" dirty="0" smtClean="0"/>
              <a:t>approval </a:t>
            </a:r>
            <a:r>
              <a:rPr lang="en-US" sz="2000" b="0" dirty="0"/>
              <a:t>of a PAR). A vote is carried by 75% of those present and voting Approve or </a:t>
            </a:r>
            <a:r>
              <a:rPr lang="en-US" sz="2000" b="0" dirty="0" smtClean="0"/>
              <a:t>Disapprove</a:t>
            </a:r>
            <a:r>
              <a:rPr lang="en-US" sz="2000" b="0" dirty="0" smtClean="0"/>
              <a:t>.</a:t>
            </a:r>
          </a:p>
          <a:p>
            <a:pPr marL="0" indent="0">
              <a:buNone/>
            </a:pPr>
            <a:endParaRPr lang="en-US" sz="2000" b="0" dirty="0"/>
          </a:p>
          <a:p>
            <a:pPr marL="0" indent="0">
              <a:buNone/>
            </a:pPr>
            <a:r>
              <a:rPr lang="en-US" sz="1600" b="0" i="1" dirty="0" smtClean="0"/>
              <a:t>Comment: Clarify WG P&amp;P application to ECSG, WGSG; proposed resolution is to delete the italicized text.</a:t>
            </a:r>
            <a:endParaRPr lang="en-US" b="0" i="1" dirty="0"/>
          </a:p>
        </p:txBody>
      </p:sp>
      <p:sp>
        <p:nvSpPr>
          <p:cNvPr id="4" name="Date Placeholder 3"/>
          <p:cNvSpPr>
            <a:spLocks noGrp="1"/>
          </p:cNvSpPr>
          <p:nvPr>
            <p:ph type="dt" sz="half" idx="10"/>
          </p:nvPr>
        </p:nvSpPr>
        <p:spPr/>
        <p:txBody>
          <a:bodyPr/>
          <a:lstStyle/>
          <a:p>
            <a:pPr>
              <a:defRPr/>
            </a:pPr>
            <a:r>
              <a:rPr lang="en-US" smtClean="0"/>
              <a:t>September 2014</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18</a:t>
            </a:fld>
            <a:endParaRPr lang="en-US"/>
          </a:p>
        </p:txBody>
      </p:sp>
    </p:spTree>
    <p:extLst>
      <p:ext uri="{BB962C8B-B14F-4D97-AF65-F5344CB8AC3E}">
        <p14:creationId xmlns:p14="http://schemas.microsoft.com/office/powerpoint/2010/main" val="109119768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 OM Approved in July 2014</a:t>
            </a:r>
            <a:endParaRPr lang="en-US" dirty="0"/>
          </a:p>
        </p:txBody>
      </p:sp>
      <p:sp>
        <p:nvSpPr>
          <p:cNvPr id="3" name="Content Placeholder 2"/>
          <p:cNvSpPr>
            <a:spLocks noGrp="1"/>
          </p:cNvSpPr>
          <p:nvPr>
            <p:ph idx="1"/>
          </p:nvPr>
        </p:nvSpPr>
        <p:spPr>
          <a:xfrm>
            <a:off x="304800" y="1600200"/>
            <a:ext cx="8382000" cy="4724400"/>
          </a:xfrm>
        </p:spPr>
        <p:txBody>
          <a:bodyPr/>
          <a:lstStyle/>
          <a:p>
            <a:r>
              <a:rPr lang="en-US" b="0" dirty="0" smtClean="0"/>
              <a:t>Document </a:t>
            </a:r>
            <a:r>
              <a:rPr lang="en-US" dirty="0" smtClean="0">
                <a:hlinkClick r:id="rId3"/>
              </a:rPr>
              <a:t>11-14-0629-02</a:t>
            </a:r>
            <a:r>
              <a:rPr lang="en-US" dirty="0" smtClean="0"/>
              <a:t> </a:t>
            </a:r>
          </a:p>
          <a:p>
            <a:pPr lvl="1"/>
            <a:r>
              <a:rPr lang="en-US" dirty="0" smtClean="0"/>
              <a:t>Editorial clean-up, updated reference links, added definition section</a:t>
            </a:r>
          </a:p>
          <a:p>
            <a:pPr lvl="1"/>
            <a:r>
              <a:rPr lang="en-US" dirty="0" smtClean="0"/>
              <a:t>Move explanatory material to appendices</a:t>
            </a:r>
          </a:p>
          <a:p>
            <a:pPr lvl="1"/>
            <a:r>
              <a:rPr lang="en-US" dirty="0" smtClean="0"/>
              <a:t>Delete requirement for WG chair to approve teleconference changes </a:t>
            </a:r>
          </a:p>
          <a:p>
            <a:pPr lvl="1"/>
            <a:r>
              <a:rPr lang="en-US" dirty="0" smtClean="0"/>
              <a:t>Add “Former-Voter” category to section 7 (Voting Rights)</a:t>
            </a:r>
          </a:p>
          <a:p>
            <a:pPr lvl="1"/>
            <a:r>
              <a:rPr lang="en-US" dirty="0" smtClean="0"/>
              <a:t>Clarify Standing Committee operating rules</a:t>
            </a:r>
          </a:p>
          <a:p>
            <a:pPr lvl="1"/>
            <a:r>
              <a:rPr lang="en-US" dirty="0" smtClean="0"/>
              <a:t>LB response rate changed from 75% to 50% to align with 802 WG P&amp;P</a:t>
            </a:r>
          </a:p>
          <a:p>
            <a:pPr lvl="1"/>
            <a:r>
              <a:rPr lang="en-US" dirty="0" smtClean="0"/>
              <a:t>Document type changes: add liaison</a:t>
            </a:r>
          </a:p>
          <a:p>
            <a:pPr lvl="1"/>
            <a:r>
              <a:rPr lang="en-US" dirty="0" smtClean="0"/>
              <a:t>Add WG confirmation for external ANA requests</a:t>
            </a:r>
          </a:p>
          <a:p>
            <a:pPr lvl="1"/>
            <a:r>
              <a:rPr lang="en-US" dirty="0" smtClean="0"/>
              <a:t>Liaison officer text updated, change to require being a voting member</a:t>
            </a:r>
            <a:endParaRPr lang="en-US" dirty="0"/>
          </a:p>
        </p:txBody>
      </p:sp>
      <p:sp>
        <p:nvSpPr>
          <p:cNvPr id="4" name="Date Placeholder 3"/>
          <p:cNvSpPr>
            <a:spLocks noGrp="1"/>
          </p:cNvSpPr>
          <p:nvPr>
            <p:ph type="dt" sz="half" idx="10"/>
          </p:nvPr>
        </p:nvSpPr>
        <p:spPr/>
        <p:txBody>
          <a:bodyPr/>
          <a:lstStyle/>
          <a:p>
            <a:pPr>
              <a:defRPr/>
            </a:pPr>
            <a:r>
              <a:rPr lang="en-US" smtClean="0"/>
              <a:t>September 2014</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19</a:t>
            </a:fld>
            <a:endParaRPr lang="en-US"/>
          </a:p>
        </p:txBody>
      </p:sp>
    </p:spTree>
    <p:extLst>
      <p:ext uri="{BB962C8B-B14F-4D97-AF65-F5344CB8AC3E}">
        <p14:creationId xmlns:p14="http://schemas.microsoft.com/office/powerpoint/2010/main" val="25146362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p:spPr>
        <p:txBody>
          <a:bodyPr/>
          <a:lstStyle/>
          <a:p>
            <a:r>
              <a:rPr lang="en-US" smtClean="0"/>
              <a:t>September 2014</a:t>
            </a:r>
            <a:endParaRPr lang="en-US"/>
          </a:p>
        </p:txBody>
      </p:sp>
      <p:sp>
        <p:nvSpPr>
          <p:cNvPr id="3075" name="Footer Placeholder 4"/>
          <p:cNvSpPr>
            <a:spLocks noGrp="1"/>
          </p:cNvSpPr>
          <p:nvPr>
            <p:ph type="ftr" sz="quarter" idx="11"/>
          </p:nvPr>
        </p:nvSpPr>
        <p:spPr>
          <a:noFill/>
        </p:spPr>
        <p:txBody>
          <a:bodyPr/>
          <a:lstStyle/>
          <a:p>
            <a:r>
              <a:rPr lang="en-US" smtClean="0"/>
              <a:t>Dorothy Stanley (Aruba Networks)</a:t>
            </a:r>
            <a:endParaRPr lang="en-US"/>
          </a:p>
        </p:txBody>
      </p:sp>
      <p:sp>
        <p:nvSpPr>
          <p:cNvPr id="3076" name="Slide Number Placeholder 5"/>
          <p:cNvSpPr>
            <a:spLocks noGrp="1"/>
          </p:cNvSpPr>
          <p:nvPr>
            <p:ph type="sldNum" sz="quarter" idx="12"/>
          </p:nvPr>
        </p:nvSpPr>
        <p:spPr>
          <a:noFill/>
        </p:spPr>
        <p:txBody>
          <a:bodyPr/>
          <a:lstStyle/>
          <a:p>
            <a:r>
              <a:rPr lang="en-US"/>
              <a:t>Slide </a:t>
            </a:r>
            <a:fld id="{748BD8E1-873F-417F-94A1-6D4E55C91304}" type="slidenum">
              <a:rPr lang="en-US"/>
              <a:pPr/>
              <a:t>2</a:t>
            </a:fld>
            <a:endParaRPr lang="en-US"/>
          </a:p>
        </p:txBody>
      </p:sp>
      <p:sp>
        <p:nvSpPr>
          <p:cNvPr id="3077" name="Rectangle 2"/>
          <p:cNvSpPr>
            <a:spLocks noGrp="1" noChangeArrowheads="1"/>
          </p:cNvSpPr>
          <p:nvPr>
            <p:ph type="title"/>
          </p:nvPr>
        </p:nvSpPr>
        <p:spPr>
          <a:xfrm>
            <a:off x="685800" y="685800"/>
            <a:ext cx="7772400" cy="533400"/>
          </a:xfrm>
          <a:noFill/>
        </p:spPr>
        <p:txBody>
          <a:bodyPr/>
          <a:lstStyle/>
          <a:p>
            <a:r>
              <a:rPr lang="en-US" dirty="0" smtClean="0"/>
              <a:t>Abstract</a:t>
            </a:r>
          </a:p>
        </p:txBody>
      </p:sp>
      <p:sp>
        <p:nvSpPr>
          <p:cNvPr id="3078" name="Rectangle 3"/>
          <p:cNvSpPr>
            <a:spLocks noGrp="1" noChangeArrowheads="1"/>
          </p:cNvSpPr>
          <p:nvPr>
            <p:ph type="body" idx="1"/>
          </p:nvPr>
        </p:nvSpPr>
        <p:spPr>
          <a:xfrm>
            <a:off x="685800" y="1295400"/>
            <a:ext cx="7924800" cy="5029200"/>
          </a:xfrm>
          <a:noFill/>
        </p:spPr>
        <p:txBody>
          <a:bodyPr/>
          <a:lstStyle/>
          <a:p>
            <a:pPr>
              <a:buFontTx/>
              <a:buNone/>
            </a:pPr>
            <a:r>
              <a:rPr lang="en-US" dirty="0" smtClean="0"/>
              <a:t>This slide contains requested reports and status from the 802.11 2</a:t>
            </a:r>
            <a:r>
              <a:rPr lang="en-US" baseline="30000" dirty="0" smtClean="0"/>
              <a:t>nd</a:t>
            </a:r>
            <a:r>
              <a:rPr lang="en-US" dirty="0" smtClean="0"/>
              <a:t>  Vice-Chair:</a:t>
            </a:r>
          </a:p>
          <a:p>
            <a:pPr lvl="1">
              <a:buFontTx/>
              <a:buNone/>
            </a:pPr>
            <a:r>
              <a:rPr lang="en-US" dirty="0" smtClean="0"/>
              <a:t>	Current Patent </a:t>
            </a:r>
            <a:r>
              <a:rPr lang="en-US" dirty="0" smtClean="0"/>
              <a:t>Slides </a:t>
            </a:r>
            <a:endParaRPr lang="en-US" dirty="0" smtClean="0"/>
          </a:p>
          <a:p>
            <a:pPr lvl="1">
              <a:buFontTx/>
              <a:buNone/>
            </a:pPr>
            <a:r>
              <a:rPr lang="en-US" dirty="0" smtClean="0"/>
              <a:t>	Current Policies and Procedures and Operations Manual for IEEE-SA, IEEE 802, and IEEE 802.11</a:t>
            </a:r>
          </a:p>
          <a:p>
            <a:pPr lvl="1">
              <a:buFontTx/>
              <a:buNone/>
            </a:pPr>
            <a:r>
              <a:rPr lang="en-US" dirty="0" smtClean="0"/>
              <a:t>	Reminder on Posting Documents</a:t>
            </a:r>
          </a:p>
          <a:p>
            <a:pPr lvl="1">
              <a:buFontTx/>
              <a:buNone/>
            </a:pPr>
            <a:r>
              <a:rPr lang="en-US" dirty="0" smtClean="0"/>
              <a:t>	Joining the 802.11 email reflectors</a:t>
            </a:r>
          </a:p>
          <a:p>
            <a:pPr lvl="1">
              <a:buNone/>
            </a:pPr>
            <a:r>
              <a:rPr lang="en-US" dirty="0"/>
              <a:t>	Joining 802 All List Server</a:t>
            </a:r>
          </a:p>
          <a:p>
            <a:pPr lvl="1">
              <a:buFontTx/>
              <a:buNone/>
            </a:pPr>
            <a:r>
              <a:rPr lang="en-US" dirty="0"/>
              <a:t>	</a:t>
            </a:r>
            <a:r>
              <a:rPr lang="en-US" dirty="0" smtClean="0"/>
              <a:t>Known proposed changes to 802 P&amp;P, 802 OM, 802WG P&amp;P, </a:t>
            </a:r>
            <a:r>
              <a:rPr lang="en-US" dirty="0" smtClean="0"/>
              <a:t>Chair’s Guidelines</a:t>
            </a:r>
            <a:endParaRPr lang="en-US" dirty="0" smtClean="0"/>
          </a:p>
          <a:p>
            <a:pPr lvl="1">
              <a:buNone/>
            </a:pPr>
            <a:r>
              <a:rPr lang="en-US" dirty="0"/>
              <a:t>	Proposed revisions to 802.11 </a:t>
            </a:r>
            <a:r>
              <a:rPr lang="en-US" dirty="0" smtClean="0"/>
              <a:t>OM </a:t>
            </a:r>
            <a:endParaRPr lang="en-US" dirty="0" smtClean="0"/>
          </a:p>
          <a:p>
            <a:pPr lvl="1">
              <a:buNone/>
            </a:pPr>
            <a:r>
              <a:rPr lang="en-US" dirty="0"/>
              <a:t>	</a:t>
            </a:r>
            <a:endParaRPr lang="en-US" dirty="0" smtClean="0"/>
          </a:p>
          <a:p>
            <a:pPr lvl="1">
              <a:buFontTx/>
              <a:buNone/>
            </a:pPr>
            <a:endParaRPr lang="en-US" dirty="0" smtClean="0"/>
          </a:p>
          <a:p>
            <a:pPr>
              <a:buFontTx/>
              <a:buNone/>
            </a:pPr>
            <a:r>
              <a:rPr lang="en-US" dirty="0" smtClean="0"/>
              <a:t>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 OM Status/Changes</a:t>
            </a:r>
            <a:endParaRPr lang="en-US" dirty="0"/>
          </a:p>
        </p:txBody>
      </p:sp>
      <p:sp>
        <p:nvSpPr>
          <p:cNvPr id="3" name="Content Placeholder 2"/>
          <p:cNvSpPr>
            <a:spLocks noGrp="1"/>
          </p:cNvSpPr>
          <p:nvPr>
            <p:ph idx="1"/>
          </p:nvPr>
        </p:nvSpPr>
        <p:spPr>
          <a:xfrm>
            <a:off x="304800" y="1600200"/>
            <a:ext cx="8382000" cy="4724400"/>
          </a:xfrm>
        </p:spPr>
        <p:txBody>
          <a:bodyPr/>
          <a:lstStyle/>
          <a:p>
            <a:r>
              <a:rPr lang="en-US" dirty="0" smtClean="0"/>
              <a:t>Document </a:t>
            </a:r>
            <a:r>
              <a:rPr lang="en-US" dirty="0" smtClean="0">
                <a:hlinkClick r:id="rId3"/>
              </a:rPr>
              <a:t>11-14-0629-02 </a:t>
            </a:r>
            <a:r>
              <a:rPr lang="en-US" dirty="0" smtClean="0"/>
              <a:t>contains the current IEEE 902.11 Operations Manual (approved July 2014)</a:t>
            </a:r>
          </a:p>
          <a:p>
            <a:r>
              <a:rPr lang="en-US" b="0" dirty="0" smtClean="0"/>
              <a:t>No changes proposed at present; potential future </a:t>
            </a:r>
            <a:r>
              <a:rPr lang="en-US" b="0" dirty="0" smtClean="0"/>
              <a:t>changes</a:t>
            </a:r>
            <a:endParaRPr lang="en-US" dirty="0" smtClean="0"/>
          </a:p>
          <a:p>
            <a:pPr lvl="1"/>
            <a:r>
              <a:rPr lang="en-US" dirty="0" smtClean="0"/>
              <a:t>Any changes resulting from </a:t>
            </a:r>
            <a:r>
              <a:rPr lang="en-US" dirty="0" smtClean="0"/>
              <a:t>EC document changes</a:t>
            </a:r>
          </a:p>
          <a:p>
            <a:pPr lvl="1"/>
            <a:r>
              <a:rPr lang="en-US" dirty="0"/>
              <a:t>Any additional member proposed changes</a:t>
            </a:r>
          </a:p>
          <a:p>
            <a:pPr lvl="1"/>
            <a:endParaRPr lang="en-US" dirty="0" smtClean="0"/>
          </a:p>
        </p:txBody>
      </p:sp>
      <p:sp>
        <p:nvSpPr>
          <p:cNvPr id="4" name="Date Placeholder 3"/>
          <p:cNvSpPr>
            <a:spLocks noGrp="1"/>
          </p:cNvSpPr>
          <p:nvPr>
            <p:ph type="dt" sz="half" idx="10"/>
          </p:nvPr>
        </p:nvSpPr>
        <p:spPr/>
        <p:txBody>
          <a:bodyPr/>
          <a:lstStyle/>
          <a:p>
            <a:pPr>
              <a:defRPr/>
            </a:pPr>
            <a:r>
              <a:rPr lang="en-US" smtClean="0"/>
              <a:t>September 2014</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20</a:t>
            </a:fld>
            <a:endParaRPr lang="en-US"/>
          </a:p>
        </p:txBody>
      </p:sp>
    </p:spTree>
    <p:extLst>
      <p:ext uri="{BB962C8B-B14F-4D97-AF65-F5344CB8AC3E}">
        <p14:creationId xmlns:p14="http://schemas.microsoft.com/office/powerpoint/2010/main" val="394895394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September 2014</a:t>
            </a:r>
          </a:p>
        </p:txBody>
      </p:sp>
      <p:sp>
        <p:nvSpPr>
          <p:cNvPr id="2560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Dorothy Stanley (Aruba Networks)</a:t>
            </a:r>
          </a:p>
        </p:txBody>
      </p:sp>
      <p:sp>
        <p:nvSpPr>
          <p:cNvPr id="2560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Slide </a:t>
            </a:r>
            <a:fld id="{C47E752A-6118-485D-B041-5BE35B5D632A}" type="slidenum">
              <a:rPr lang="en-US" altLang="en-US" sz="1200" b="0"/>
              <a:pPr>
                <a:spcBef>
                  <a:spcPct val="0"/>
                </a:spcBef>
                <a:buFontTx/>
                <a:buNone/>
              </a:pPr>
              <a:t>21</a:t>
            </a:fld>
            <a:endParaRPr lang="en-US" altLang="en-US" sz="1200" b="0"/>
          </a:p>
        </p:txBody>
      </p:sp>
      <p:sp>
        <p:nvSpPr>
          <p:cNvPr id="25605" name="Rectangle 2"/>
          <p:cNvSpPr>
            <a:spLocks noGrp="1" noChangeArrowheads="1"/>
          </p:cNvSpPr>
          <p:nvPr>
            <p:ph type="title"/>
          </p:nvPr>
        </p:nvSpPr>
        <p:spPr>
          <a:xfrm>
            <a:off x="685800" y="685800"/>
            <a:ext cx="7772400" cy="685800"/>
          </a:xfrm>
        </p:spPr>
        <p:txBody>
          <a:bodyPr/>
          <a:lstStyle/>
          <a:p>
            <a:r>
              <a:rPr lang="en-GB" altLang="en-US" smtClean="0"/>
              <a:t>Email Reflectors</a:t>
            </a:r>
          </a:p>
        </p:txBody>
      </p:sp>
      <p:sp>
        <p:nvSpPr>
          <p:cNvPr id="25606" name="Rectangle 3"/>
          <p:cNvSpPr>
            <a:spLocks noGrp="1" noChangeArrowheads="1"/>
          </p:cNvSpPr>
          <p:nvPr>
            <p:ph type="body" idx="1"/>
          </p:nvPr>
        </p:nvSpPr>
        <p:spPr>
          <a:xfrm>
            <a:off x="609600" y="1371600"/>
            <a:ext cx="8153400" cy="5105400"/>
          </a:xfrm>
        </p:spPr>
        <p:txBody>
          <a:bodyPr/>
          <a:lstStyle/>
          <a:p>
            <a:r>
              <a:rPr lang="en-GB" altLang="en-US" dirty="0" smtClean="0"/>
              <a:t>There is an email reflector for the working group,  plus one for each task group.</a:t>
            </a:r>
          </a:p>
          <a:p>
            <a:r>
              <a:rPr lang="en-GB" altLang="en-US" dirty="0" smtClean="0"/>
              <a:t>Write access to the reflectors allowed for those who are members with status: aspirant, nearly-voter, potential-voter, voter.</a:t>
            </a:r>
          </a:p>
          <a:p>
            <a:r>
              <a:rPr lang="en-GB" altLang="en-US" dirty="0" smtClean="0"/>
              <a:t>To make a request, visit the reflector request page:</a:t>
            </a:r>
            <a:br>
              <a:rPr lang="en-GB" altLang="en-US" dirty="0" smtClean="0"/>
            </a:br>
            <a:r>
              <a:rPr lang="en-GB" altLang="en-US" dirty="0" smtClean="0"/>
              <a:t>	</a:t>
            </a:r>
            <a:r>
              <a:rPr lang="en-GB" altLang="en-US" dirty="0" smtClean="0">
                <a:hlinkClick r:id="rId3"/>
              </a:rPr>
              <a:t>http://www.ieee802.org/11/Reflector.html</a:t>
            </a:r>
            <a:endParaRPr lang="en-GB" altLang="en-US" dirty="0" smtClean="0"/>
          </a:p>
          <a:p>
            <a:pPr lvl="1"/>
            <a:r>
              <a:rPr lang="en-GB" altLang="en-US" b="1" dirty="0" smtClean="0"/>
              <a:t>Gathers information and sends an email to Vice Chair</a:t>
            </a:r>
          </a:p>
          <a:p>
            <a:r>
              <a:rPr lang="en-GB" altLang="en-US" dirty="0" smtClean="0"/>
              <a:t>If you change your email address – </a:t>
            </a:r>
            <a:r>
              <a:rPr lang="en-GB" altLang="en-US" u="sng" dirty="0" smtClean="0"/>
              <a:t>please let me know</a:t>
            </a:r>
            <a:r>
              <a:rPr lang="en-GB" altLang="en-US" dirty="0" smtClean="0"/>
              <a:t>.  I will perform a global change to the list servers.</a:t>
            </a:r>
          </a:p>
          <a:p>
            <a:r>
              <a:rPr lang="en-GB" altLang="en-US" dirty="0" smtClean="0"/>
              <a:t>Public read access to all reflectors is available via the 802.11 home page </a:t>
            </a:r>
            <a:r>
              <a:rPr lang="en-GB" altLang="en-US" dirty="0" smtClean="0">
                <a:hlinkClick r:id="rId4"/>
              </a:rPr>
              <a:t>http://www.ieee802.org/11</a:t>
            </a:r>
            <a:r>
              <a:rPr lang="en-GB" altLang="en-US" dirty="0" smtClean="0"/>
              <a:t> on the “</a:t>
            </a:r>
            <a:r>
              <a:rPr lang="en-GB" altLang="en-US" i="1" dirty="0" smtClean="0"/>
              <a:t>WG Email</a:t>
            </a:r>
            <a:r>
              <a:rPr lang="en-GB" altLang="en-US" dirty="0" smtClean="0"/>
              <a:t>” menu.</a:t>
            </a:r>
          </a:p>
        </p:txBody>
      </p:sp>
    </p:spTree>
    <p:extLst>
      <p:ext uri="{BB962C8B-B14F-4D97-AF65-F5344CB8AC3E}">
        <p14:creationId xmlns:p14="http://schemas.microsoft.com/office/powerpoint/2010/main" val="110393946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802-ALL EMAIL List Server</a:t>
            </a:r>
          </a:p>
        </p:txBody>
      </p:sp>
      <p:sp>
        <p:nvSpPr>
          <p:cNvPr id="3" name="Content Placeholder 2"/>
          <p:cNvSpPr>
            <a:spLocks noGrp="1"/>
          </p:cNvSpPr>
          <p:nvPr>
            <p:ph idx="1"/>
          </p:nvPr>
        </p:nvSpPr>
        <p:spPr>
          <a:xfrm>
            <a:off x="685800" y="1981200"/>
            <a:ext cx="7772400" cy="4343400"/>
          </a:xfrm>
        </p:spPr>
        <p:txBody>
          <a:bodyPr/>
          <a:lstStyle/>
          <a:p>
            <a:pPr>
              <a:buNone/>
            </a:pPr>
            <a:r>
              <a:rPr lang="en-US" dirty="0" smtClean="0"/>
              <a:t>IEEE 802-ALL EMAIL List Server</a:t>
            </a:r>
          </a:p>
          <a:p>
            <a:r>
              <a:rPr lang="en-US" b="0" dirty="0" smtClean="0"/>
              <a:t>IEEE 802 only provides e-mailed session announcements. To join this list and stay informed about upcoming plenary sessions, send email to </a:t>
            </a:r>
            <a:r>
              <a:rPr lang="en-US" b="0" u="sng" dirty="0" smtClean="0">
                <a:hlinkClick r:id="rId3"/>
              </a:rPr>
              <a:t>listserv@listserv.ieee.org</a:t>
            </a:r>
            <a:r>
              <a:rPr lang="en-US" b="0" dirty="0" smtClean="0"/>
              <a:t> with no subject and with the following 2 lines appearing first in the body of the message: </a:t>
            </a:r>
          </a:p>
          <a:p>
            <a:pPr lvl="2">
              <a:buNone/>
            </a:pPr>
            <a:r>
              <a:rPr lang="en-US" b="0" dirty="0" smtClean="0"/>
              <a:t/>
            </a:r>
            <a:br>
              <a:rPr lang="en-US" b="0" dirty="0" smtClean="0"/>
            </a:br>
            <a:r>
              <a:rPr lang="en-US" sz="2400" b="1" dirty="0" smtClean="0"/>
              <a:t>subscribe  stds-802-all</a:t>
            </a:r>
          </a:p>
          <a:p>
            <a:pPr lvl="2">
              <a:buNone/>
            </a:pPr>
            <a:r>
              <a:rPr lang="en-US" sz="2400" b="1" dirty="0" smtClean="0"/>
              <a:t>	end</a:t>
            </a:r>
            <a:endParaRPr lang="en-US" sz="2400" b="1" dirty="0"/>
          </a:p>
        </p:txBody>
      </p:sp>
      <p:sp>
        <p:nvSpPr>
          <p:cNvPr id="4" name="Date Placeholder 3"/>
          <p:cNvSpPr>
            <a:spLocks noGrp="1"/>
          </p:cNvSpPr>
          <p:nvPr>
            <p:ph type="dt" sz="half" idx="10"/>
          </p:nvPr>
        </p:nvSpPr>
        <p:spPr/>
        <p:txBody>
          <a:bodyPr/>
          <a:lstStyle/>
          <a:p>
            <a:pPr>
              <a:defRPr/>
            </a:pPr>
            <a:r>
              <a:rPr lang="en-US" smtClean="0"/>
              <a:t>September 2014</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for Posting Documents</a:t>
            </a:r>
            <a:endParaRPr lang="en-US" dirty="0"/>
          </a:p>
        </p:txBody>
      </p:sp>
      <p:sp>
        <p:nvSpPr>
          <p:cNvPr id="3" name="Content Placeholder 2"/>
          <p:cNvSpPr>
            <a:spLocks noGrp="1"/>
          </p:cNvSpPr>
          <p:nvPr>
            <p:ph idx="1"/>
          </p:nvPr>
        </p:nvSpPr>
        <p:spPr/>
        <p:txBody>
          <a:bodyPr/>
          <a:lstStyle/>
          <a:p>
            <a:r>
              <a:rPr lang="en-US" dirty="0" smtClean="0"/>
              <a:t>From the 802.11 OM – </a:t>
            </a:r>
          </a:p>
          <a:p>
            <a:pPr lvl="1"/>
            <a:r>
              <a:rPr lang="en-US" sz="2800" dirty="0" smtClean="0"/>
              <a:t>All submissions presented to and all minutes shall be posted to the 802.11 document server.</a:t>
            </a:r>
          </a:p>
          <a:p>
            <a:pPr lvl="1"/>
            <a:r>
              <a:rPr lang="en-US" sz="2800" dirty="0" smtClean="0"/>
              <a:t>Please check to ensure all documents are posted</a:t>
            </a:r>
          </a:p>
          <a:p>
            <a:pPr lvl="2"/>
            <a:r>
              <a:rPr lang="en-US" sz="2600" dirty="0" smtClean="0"/>
              <a:t>If you have a “pending” document that is in error, let Adrian or Jon or Dorothy know.</a:t>
            </a:r>
          </a:p>
          <a:p>
            <a:pPr lvl="1"/>
            <a:r>
              <a:rPr lang="en-US" sz="2800" dirty="0" smtClean="0"/>
              <a:t>Secretaries should put “Minutes” in the lower left corner for “minutes” of meetings.</a:t>
            </a:r>
          </a:p>
        </p:txBody>
      </p:sp>
      <p:sp>
        <p:nvSpPr>
          <p:cNvPr id="4" name="Date Placeholder 3"/>
          <p:cNvSpPr>
            <a:spLocks noGrp="1"/>
          </p:cNvSpPr>
          <p:nvPr>
            <p:ph type="dt" sz="half" idx="10"/>
          </p:nvPr>
        </p:nvSpPr>
        <p:spPr/>
        <p:txBody>
          <a:bodyPr/>
          <a:lstStyle/>
          <a:p>
            <a:pPr>
              <a:defRPr/>
            </a:pPr>
            <a:r>
              <a:rPr lang="en-US" smtClean="0"/>
              <a:t>September 2014</a:t>
            </a:r>
            <a:endParaRPr lang="en-US"/>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Wednesday – </a:t>
            </a:r>
            <a:br>
              <a:rPr lang="en-US" sz="3200" dirty="0" smtClean="0"/>
            </a:br>
            <a:r>
              <a:rPr lang="en-US" sz="3200" dirty="0" smtClean="0"/>
              <a:t>802.11 Mid-Week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2nd Vice Chair Report</a:t>
            </a:r>
            <a:endParaRPr lang="en-US" dirty="0"/>
          </a:p>
        </p:txBody>
      </p:sp>
      <p:sp>
        <p:nvSpPr>
          <p:cNvPr id="4" name="Date Placeholder 3"/>
          <p:cNvSpPr>
            <a:spLocks noGrp="1"/>
          </p:cNvSpPr>
          <p:nvPr>
            <p:ph type="dt" sz="half" idx="10"/>
          </p:nvPr>
        </p:nvSpPr>
        <p:spPr/>
        <p:txBody>
          <a:bodyPr/>
          <a:lstStyle/>
          <a:p>
            <a:pPr>
              <a:defRPr/>
            </a:pPr>
            <a:r>
              <a:rPr lang="en-US" smtClean="0"/>
              <a:t>September 2014</a:t>
            </a:r>
            <a:endParaRPr lang="en-US"/>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24</a:t>
            </a:fld>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 OM Status/Changes</a:t>
            </a:r>
            <a:endParaRPr lang="en-US" dirty="0"/>
          </a:p>
        </p:txBody>
      </p:sp>
      <p:sp>
        <p:nvSpPr>
          <p:cNvPr id="3" name="Content Placeholder 2"/>
          <p:cNvSpPr>
            <a:spLocks noGrp="1"/>
          </p:cNvSpPr>
          <p:nvPr>
            <p:ph idx="1"/>
          </p:nvPr>
        </p:nvSpPr>
        <p:spPr>
          <a:xfrm>
            <a:off x="304800" y="1600200"/>
            <a:ext cx="8382000" cy="4724400"/>
          </a:xfrm>
        </p:spPr>
        <p:txBody>
          <a:bodyPr/>
          <a:lstStyle/>
          <a:p>
            <a:r>
              <a:rPr lang="en-US" dirty="0" smtClean="0"/>
              <a:t>Document </a:t>
            </a:r>
            <a:r>
              <a:rPr lang="en-US" dirty="0" smtClean="0">
                <a:hlinkClick r:id="rId3"/>
              </a:rPr>
              <a:t>11-14-0629-02 </a:t>
            </a:r>
            <a:r>
              <a:rPr lang="en-US" dirty="0" smtClean="0"/>
              <a:t>contains the current IEEE 902.11 Operations Manual (approved July 2014)</a:t>
            </a:r>
          </a:p>
          <a:p>
            <a:r>
              <a:rPr lang="en-US" b="0" dirty="0"/>
              <a:t>No changes proposed at present; potential future changes</a:t>
            </a:r>
            <a:endParaRPr lang="en-US" dirty="0"/>
          </a:p>
          <a:p>
            <a:pPr lvl="1"/>
            <a:r>
              <a:rPr lang="en-US" dirty="0"/>
              <a:t>Any changes resulting from EC document changes</a:t>
            </a:r>
          </a:p>
          <a:p>
            <a:pPr lvl="1"/>
            <a:r>
              <a:rPr lang="en-US" dirty="0"/>
              <a:t>Any additional member proposed changes</a:t>
            </a:r>
            <a:endParaRPr lang="en-US" dirty="0"/>
          </a:p>
        </p:txBody>
      </p:sp>
      <p:sp>
        <p:nvSpPr>
          <p:cNvPr id="4" name="Date Placeholder 3"/>
          <p:cNvSpPr>
            <a:spLocks noGrp="1"/>
          </p:cNvSpPr>
          <p:nvPr>
            <p:ph type="dt" sz="half" idx="10"/>
          </p:nvPr>
        </p:nvSpPr>
        <p:spPr/>
        <p:txBody>
          <a:bodyPr/>
          <a:lstStyle/>
          <a:p>
            <a:pPr>
              <a:defRPr/>
            </a:pPr>
            <a:r>
              <a:rPr lang="en-US" smtClean="0"/>
              <a:t>September 2014</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25</a:t>
            </a:fld>
            <a:endParaRPr lang="en-US"/>
          </a:p>
        </p:txBody>
      </p:sp>
    </p:spTree>
    <p:extLst>
      <p:ext uri="{BB962C8B-B14F-4D97-AF65-F5344CB8AC3E}">
        <p14:creationId xmlns:p14="http://schemas.microsoft.com/office/powerpoint/2010/main" val="62873373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Friday – </a:t>
            </a:r>
            <a:br>
              <a:rPr lang="en-US" sz="3200" dirty="0" smtClean="0"/>
            </a:br>
            <a:r>
              <a:rPr lang="en-US" sz="3200" dirty="0" smtClean="0"/>
              <a:t>802.11 Closing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2nd Vice Chair Report</a:t>
            </a:r>
            <a:endParaRPr lang="en-US" dirty="0"/>
          </a:p>
        </p:txBody>
      </p:sp>
      <p:sp>
        <p:nvSpPr>
          <p:cNvPr id="4" name="Date Placeholder 3"/>
          <p:cNvSpPr>
            <a:spLocks noGrp="1"/>
          </p:cNvSpPr>
          <p:nvPr>
            <p:ph type="dt" sz="half" idx="10"/>
          </p:nvPr>
        </p:nvSpPr>
        <p:spPr/>
        <p:txBody>
          <a:bodyPr/>
          <a:lstStyle/>
          <a:p>
            <a:pPr>
              <a:defRPr/>
            </a:pPr>
            <a:r>
              <a:rPr lang="en-US" smtClean="0"/>
              <a:t>September 2014</a:t>
            </a:r>
            <a:endParaRPr lang="en-US"/>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26</a:t>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 OM Changes</a:t>
            </a:r>
            <a:endParaRPr lang="en-US" dirty="0"/>
          </a:p>
        </p:txBody>
      </p:sp>
      <p:sp>
        <p:nvSpPr>
          <p:cNvPr id="3" name="Content Placeholder 2"/>
          <p:cNvSpPr>
            <a:spLocks noGrp="1"/>
          </p:cNvSpPr>
          <p:nvPr>
            <p:ph idx="1"/>
          </p:nvPr>
        </p:nvSpPr>
        <p:spPr>
          <a:xfrm>
            <a:off x="304800" y="1600200"/>
            <a:ext cx="8382000" cy="4724400"/>
          </a:xfrm>
        </p:spPr>
        <p:txBody>
          <a:bodyPr/>
          <a:lstStyle/>
          <a:p>
            <a:endParaRPr lang="en-US" dirty="0" smtClean="0"/>
          </a:p>
          <a:p>
            <a:r>
              <a:rPr lang="en-US" dirty="0" smtClean="0"/>
              <a:t>Discussion on any </a:t>
            </a:r>
            <a:r>
              <a:rPr lang="en-US" dirty="0" smtClean="0"/>
              <a:t>proposed </a:t>
            </a:r>
            <a:r>
              <a:rPr lang="en-US" dirty="0" smtClean="0"/>
              <a:t>changes</a:t>
            </a:r>
          </a:p>
        </p:txBody>
      </p:sp>
      <p:sp>
        <p:nvSpPr>
          <p:cNvPr id="4" name="Date Placeholder 3"/>
          <p:cNvSpPr>
            <a:spLocks noGrp="1"/>
          </p:cNvSpPr>
          <p:nvPr>
            <p:ph type="dt" sz="half" idx="10"/>
          </p:nvPr>
        </p:nvSpPr>
        <p:spPr/>
        <p:txBody>
          <a:bodyPr/>
          <a:lstStyle/>
          <a:p>
            <a:pPr>
              <a:defRPr/>
            </a:pPr>
            <a:r>
              <a:rPr lang="en-US" smtClean="0"/>
              <a:t>September 2014</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27</a:t>
            </a:fld>
            <a:endParaRPr lang="en-US"/>
          </a:p>
        </p:txBody>
      </p:sp>
    </p:spTree>
    <p:extLst>
      <p:ext uri="{BB962C8B-B14F-4D97-AF65-F5344CB8AC3E}">
        <p14:creationId xmlns:p14="http://schemas.microsoft.com/office/powerpoint/2010/main" val="41714686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Monday– </a:t>
            </a:r>
            <a:br>
              <a:rPr lang="en-US" sz="3200" dirty="0" smtClean="0"/>
            </a:br>
            <a:r>
              <a:rPr lang="en-US" sz="3200" dirty="0" smtClean="0"/>
              <a:t>802.11 Opening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Second Vice Chair Report</a:t>
            </a:r>
            <a:endParaRPr lang="en-US" dirty="0"/>
          </a:p>
        </p:txBody>
      </p:sp>
      <p:sp>
        <p:nvSpPr>
          <p:cNvPr id="4" name="Date Placeholder 3"/>
          <p:cNvSpPr>
            <a:spLocks noGrp="1"/>
          </p:cNvSpPr>
          <p:nvPr>
            <p:ph type="dt" sz="half" idx="10"/>
          </p:nvPr>
        </p:nvSpPr>
        <p:spPr>
          <a:xfrm>
            <a:off x="696913" y="332601"/>
            <a:ext cx="1741487" cy="276999"/>
          </a:xfrm>
        </p:spPr>
        <p:txBody>
          <a:bodyPr/>
          <a:lstStyle/>
          <a:p>
            <a:pPr>
              <a:defRPr/>
            </a:pPr>
            <a:r>
              <a:rPr lang="en-US" dirty="0" smtClean="0"/>
              <a:t>September 2014</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noFill/>
        </p:spPr>
        <p:txBody>
          <a:bodyPr/>
          <a:lstStyle/>
          <a:p>
            <a:r>
              <a:rPr lang="en-US" smtClean="0"/>
              <a:t>September 2014</a:t>
            </a:r>
            <a:endParaRPr lang="en-US"/>
          </a:p>
        </p:txBody>
      </p:sp>
      <p:sp>
        <p:nvSpPr>
          <p:cNvPr id="4099" name="Footer Placeholder 2"/>
          <p:cNvSpPr>
            <a:spLocks noGrp="1"/>
          </p:cNvSpPr>
          <p:nvPr>
            <p:ph type="ftr" sz="quarter" idx="11"/>
          </p:nvPr>
        </p:nvSpPr>
        <p:spPr>
          <a:noFill/>
        </p:spPr>
        <p:txBody>
          <a:bodyPr/>
          <a:lstStyle/>
          <a:p>
            <a:r>
              <a:rPr lang="en-US" smtClean="0"/>
              <a:t>Dorothy Stanley (Aruba Networks)</a:t>
            </a:r>
            <a:endParaRPr lang="en-US"/>
          </a:p>
        </p:txBody>
      </p:sp>
      <p:sp>
        <p:nvSpPr>
          <p:cNvPr id="4100" name="Slide Number Placeholder 3"/>
          <p:cNvSpPr>
            <a:spLocks noGrp="1"/>
          </p:cNvSpPr>
          <p:nvPr>
            <p:ph type="sldNum" sz="quarter" idx="12"/>
          </p:nvPr>
        </p:nvSpPr>
        <p:spPr>
          <a:noFill/>
        </p:spPr>
        <p:txBody>
          <a:bodyPr/>
          <a:lstStyle/>
          <a:p>
            <a:r>
              <a:rPr lang="en-US"/>
              <a:t>Slide </a:t>
            </a:r>
            <a:fld id="{6A4D246D-0BD2-4B35-8F56-1809690FDAC6}" type="slidenum">
              <a:rPr lang="en-US"/>
              <a:pPr/>
              <a:t>4</a:t>
            </a:fld>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Tx/>
              <a:buNone/>
            </a:pPr>
            <a:r>
              <a:rPr lang="en-US" sz="1800" b="0" smtClean="0"/>
              <a:t>All participants in this meeting have certain obligations under the IEEE-SA Patent Policy.</a:t>
            </a:r>
            <a:r>
              <a:rPr lang="en-US" sz="1400" b="0" smtClean="0"/>
              <a:t> </a:t>
            </a:r>
          </a:p>
          <a:p>
            <a:pPr lvl="1"/>
            <a:r>
              <a:rPr lang="en-US" sz="1800" b="1" smtClean="0">
                <a:solidFill>
                  <a:srgbClr val="003399"/>
                </a:solidFill>
              </a:rPr>
              <a:t>Participants </a:t>
            </a:r>
          </a:p>
          <a:p>
            <a:pPr lvl="2">
              <a:buFontTx/>
              <a:buNone/>
            </a:pPr>
            <a:r>
              <a:rPr lang="en-US" sz="1600" b="1" smtClean="0">
                <a:solidFill>
                  <a:srgbClr val="003399"/>
                </a:solidFill>
              </a:rPr>
              <a:t>[Note: </a:t>
            </a:r>
            <a:r>
              <a:rPr lang="en-GB" sz="1600" b="1" smtClean="0">
                <a:solidFill>
                  <a:srgbClr val="003399"/>
                </a:solidFill>
              </a:rPr>
              <a:t>Quoted text excerpted from IEEE-SA Standards Board Bylaws subclause 6.2</a:t>
            </a:r>
            <a:r>
              <a:rPr lang="en-US" sz="1600" b="1" smtClean="0">
                <a:solidFill>
                  <a:srgbClr val="003399"/>
                </a:solidFill>
              </a:rPr>
              <a:t>]:</a:t>
            </a:r>
          </a:p>
          <a:p>
            <a:pPr lvl="2"/>
            <a:r>
              <a:rPr 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smtClean="0"/>
          </a:p>
          <a:p>
            <a:pPr lvl="3"/>
            <a:r>
              <a:rPr lang="en-US" sz="1400" b="1" smtClean="0">
                <a:solidFill>
                  <a:srgbClr val="003399"/>
                </a:solidFill>
              </a:rPr>
              <a:t>“Personal awareness” means that the participant “is personally aware that the holder may have a potential Essential Patent Claim,” even if the participant is not personally aware of the specific patents or patent claims</a:t>
            </a:r>
          </a:p>
          <a:p>
            <a:pPr lvl="2"/>
            <a:r>
              <a:rPr lang="en-US" sz="1600" b="1" smtClean="0">
                <a:solidFill>
                  <a:srgbClr val="0033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sz="1800" b="1" smtClean="0">
                <a:solidFill>
                  <a:srgbClr val="003399"/>
                </a:solidFill>
              </a:rPr>
              <a:t>The above does not apply if the patent claim is already the subject of an Accepted Letter of Assurance that applies to the proposed standard(s) under consideration by this group</a:t>
            </a:r>
          </a:p>
          <a:p>
            <a:pPr lvl="1"/>
            <a:r>
              <a:rPr lang="en-US" sz="1600" b="1" smtClean="0">
                <a:solidFill>
                  <a:srgbClr val="003399"/>
                </a:solidFill>
              </a:rPr>
              <a:t>Early identification of holders of potential Essential Patent Claims is strongly encouraged</a:t>
            </a:r>
          </a:p>
          <a:p>
            <a:pPr lvl="1"/>
            <a:r>
              <a:rPr lang="en-US" sz="1800" b="1" smtClean="0">
                <a:solidFill>
                  <a:srgbClr val="003399"/>
                </a:solidFill>
              </a:rPr>
              <a:t>No duty to perform a patent search</a:t>
            </a:r>
            <a:endParaRPr lang="en-US" sz="180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noFill/>
        </p:spPr>
        <p:txBody>
          <a:bodyPr/>
          <a:lstStyle/>
          <a:p>
            <a:r>
              <a:rPr lang="en-US" smtClean="0"/>
              <a:t>September 2014</a:t>
            </a:r>
            <a:endParaRPr lang="en-US"/>
          </a:p>
        </p:txBody>
      </p:sp>
      <p:sp>
        <p:nvSpPr>
          <p:cNvPr id="5123" name="Footer Placeholder 2"/>
          <p:cNvSpPr>
            <a:spLocks noGrp="1"/>
          </p:cNvSpPr>
          <p:nvPr>
            <p:ph type="ftr" sz="quarter" idx="11"/>
          </p:nvPr>
        </p:nvSpPr>
        <p:spPr>
          <a:noFill/>
        </p:spPr>
        <p:txBody>
          <a:bodyPr/>
          <a:lstStyle/>
          <a:p>
            <a:r>
              <a:rPr lang="en-US" smtClean="0"/>
              <a:t>Dorothy Stanley (Aruba Networks)</a:t>
            </a:r>
            <a:endParaRPr lang="en-US"/>
          </a:p>
        </p:txBody>
      </p:sp>
      <p:sp>
        <p:nvSpPr>
          <p:cNvPr id="5124" name="Slide Number Placeholder 3"/>
          <p:cNvSpPr>
            <a:spLocks noGrp="1"/>
          </p:cNvSpPr>
          <p:nvPr>
            <p:ph type="sldNum" sz="quarter" idx="12"/>
          </p:nvPr>
        </p:nvSpPr>
        <p:spPr>
          <a:noFill/>
        </p:spPr>
        <p:txBody>
          <a:bodyPr/>
          <a:lstStyle/>
          <a:p>
            <a:r>
              <a:rPr lang="en-US"/>
              <a:t>Slide </a:t>
            </a:r>
            <a:fld id="{71DF4160-8AED-4076-9CB6-B798D4963908}" type="slidenum">
              <a:rPr lang="en-US"/>
              <a:pPr/>
              <a:t>5</a:t>
            </a:fld>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Tx/>
              <a:buNone/>
            </a:pPr>
            <a:r>
              <a:rPr lang="en-US" sz="1800" dirty="0" smtClean="0">
                <a:cs typeface="Times New Roman" pitchFamily="18" charset="0"/>
              </a:rPr>
              <a:t>	</a:t>
            </a:r>
            <a:r>
              <a:rPr lang="en-US" sz="2400" dirty="0"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sz="2400" dirty="0" smtClean="0">
                <a:cs typeface="Times New Roman" pitchFamily="18" charset="0"/>
              </a:rPr>
              <a:t>	Patent Policy is stated in these sources:</a:t>
            </a:r>
          </a:p>
          <a:p>
            <a:pPr lvl="1">
              <a:lnSpc>
                <a:spcPct val="90000"/>
              </a:lnSpc>
              <a:buFontTx/>
              <a:buNone/>
            </a:pPr>
            <a:r>
              <a:rPr lang="en-GB" sz="2400" dirty="0" smtClean="0"/>
              <a:t>		IEEE-SA Standards Boards Bylaws</a:t>
            </a:r>
          </a:p>
          <a:p>
            <a:pPr lvl="1">
              <a:lnSpc>
                <a:spcPct val="90000"/>
              </a:lnSpc>
              <a:buFontTx/>
              <a:buNone/>
            </a:pPr>
            <a:r>
              <a:rPr lang="en-US" sz="2100" dirty="0" smtClean="0"/>
              <a:t>		</a:t>
            </a:r>
            <a:r>
              <a:rPr lang="en-US" sz="2100" i="1" dirty="0" smtClean="0"/>
              <a:t>http://standards.ieee.org/develop/policies/bylaws/sect6-7.html#6</a:t>
            </a:r>
          </a:p>
          <a:p>
            <a:pPr lvl="1">
              <a:lnSpc>
                <a:spcPct val="90000"/>
              </a:lnSpc>
              <a:buFontTx/>
              <a:buNone/>
            </a:pPr>
            <a:r>
              <a:rPr lang="en-GB" sz="2400" dirty="0" smtClean="0"/>
              <a:t>		IEEE-SA Standards Board Operations Manual</a:t>
            </a:r>
          </a:p>
          <a:p>
            <a:pPr lvl="1">
              <a:lnSpc>
                <a:spcPct val="90000"/>
              </a:lnSpc>
              <a:buFontTx/>
              <a:buNone/>
            </a:pPr>
            <a:r>
              <a:rPr lang="en-US" sz="2400" dirty="0" smtClean="0"/>
              <a:t>		</a:t>
            </a:r>
            <a:r>
              <a:rPr lang="en-US" sz="2100" i="1" dirty="0" smtClean="0"/>
              <a:t>http://standards.ieee.org/develop/policies/opman/sect6.html#6.3</a:t>
            </a:r>
            <a:endParaRPr lang="en-US" sz="2400" dirty="0" smtClean="0"/>
          </a:p>
          <a:p>
            <a:pPr lvl="1">
              <a:lnSpc>
                <a:spcPct val="90000"/>
              </a:lnSpc>
              <a:buFontTx/>
              <a:buNone/>
            </a:pPr>
            <a:r>
              <a:rPr lang="en-US" sz="2400" dirty="0" smtClean="0">
                <a:cs typeface="Times New Roman" pitchFamily="18" charset="0"/>
              </a:rPr>
              <a:t>	Material about the patent policy is available at</a:t>
            </a:r>
            <a:r>
              <a:rPr lang="en-US" sz="2400" dirty="0" smtClean="0"/>
              <a:t> </a:t>
            </a:r>
          </a:p>
          <a:p>
            <a:pPr lvl="1">
              <a:lnSpc>
                <a:spcPct val="90000"/>
              </a:lnSpc>
              <a:buFontTx/>
              <a:buNone/>
            </a:pPr>
            <a:r>
              <a:rPr lang="en-US" sz="2400" dirty="0" smtClean="0"/>
              <a:t>		</a:t>
            </a:r>
            <a:r>
              <a:rPr lang="en-US" sz="2100" i="1" dirty="0" smtClean="0"/>
              <a:t>http://standards.ieee.org/about/sasb/patcom/materials.html</a:t>
            </a:r>
          </a:p>
        </p:txBody>
      </p:sp>
      <p:sp>
        <p:nvSpPr>
          <p:cNvPr id="5127" name="Rectangle 7"/>
          <p:cNvSpPr>
            <a:spLocks noChangeArrowheads="1"/>
          </p:cNvSpPr>
          <p:nvPr/>
        </p:nvSpPr>
        <p:spPr bwMode="auto">
          <a:xfrm>
            <a:off x="685800" y="4876800"/>
            <a:ext cx="7772400" cy="1484313"/>
          </a:xfrm>
          <a:prstGeom prst="rect">
            <a:avLst/>
          </a:prstGeom>
          <a:noFill/>
          <a:ln w="9525">
            <a:noFill/>
            <a:miter lim="800000"/>
            <a:headEnd/>
            <a:tailEnd/>
          </a:ln>
        </p:spPr>
        <p:txBody>
          <a:bodyPr>
            <a:spAutoFit/>
          </a:bodyPr>
          <a:lstStyle/>
          <a:p>
            <a:r>
              <a:rPr lang="en-US" sz="1600" b="1" dirty="0">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sz="1600" b="1" dirty="0">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sz="1600" b="1" dirty="0">
                <a:solidFill>
                  <a:srgbClr val="000099"/>
                </a:solidFill>
                <a:latin typeface="Arial" charset="0"/>
              </a:rPr>
              <a:t>This slide set is available at </a:t>
            </a:r>
            <a:r>
              <a:rPr lang="en-US" sz="1400" b="1" dirty="0">
                <a:solidFill>
                  <a:srgbClr val="000099"/>
                </a:solidFill>
                <a:latin typeface="Arial" charset="0"/>
              </a:rPr>
              <a:t>https://development.standards.ieee.org/myproject/Public/mytools/mob/slideset.ppt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noFill/>
        </p:spPr>
        <p:txBody>
          <a:bodyPr/>
          <a:lstStyle/>
          <a:p>
            <a:r>
              <a:rPr lang="en-US" smtClean="0"/>
              <a:t>September 2014</a:t>
            </a:r>
            <a:endParaRPr lang="en-US"/>
          </a:p>
        </p:txBody>
      </p:sp>
      <p:sp>
        <p:nvSpPr>
          <p:cNvPr id="6147" name="Footer Placeholder 2"/>
          <p:cNvSpPr>
            <a:spLocks noGrp="1"/>
          </p:cNvSpPr>
          <p:nvPr>
            <p:ph type="ftr" sz="quarter" idx="11"/>
          </p:nvPr>
        </p:nvSpPr>
        <p:spPr>
          <a:noFill/>
        </p:spPr>
        <p:txBody>
          <a:bodyPr/>
          <a:lstStyle/>
          <a:p>
            <a:r>
              <a:rPr lang="en-US" smtClean="0"/>
              <a:t>Dorothy Stanley (Aruba Networks)</a:t>
            </a:r>
            <a:endParaRPr lang="en-US"/>
          </a:p>
        </p:txBody>
      </p:sp>
      <p:sp>
        <p:nvSpPr>
          <p:cNvPr id="6148" name="Slide Number Placeholder 3"/>
          <p:cNvSpPr>
            <a:spLocks noGrp="1"/>
          </p:cNvSpPr>
          <p:nvPr>
            <p:ph type="sldNum" sz="quarter" idx="12"/>
          </p:nvPr>
        </p:nvSpPr>
        <p:spPr>
          <a:noFill/>
        </p:spPr>
        <p:txBody>
          <a:bodyPr/>
          <a:lstStyle/>
          <a:p>
            <a:r>
              <a:rPr lang="en-US"/>
              <a:t>Slide </a:t>
            </a:r>
            <a:fld id="{23EDDF58-711B-4973-ADA0-FDE5082A2F10}" type="slidenum">
              <a:rPr lang="en-US"/>
              <a:pPr/>
              <a:t>6</a:t>
            </a:fld>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8077200" cy="4724400"/>
          </a:xfrm>
        </p:spPr>
        <p:txBody>
          <a:bodyPr lIns="91440" tIns="45720" rIns="91440" bIns="45720"/>
          <a:lstStyle/>
          <a:p>
            <a:r>
              <a:rPr lang="en-US" sz="2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400" dirty="0" smtClean="0"/>
              <a:t>Either speak up now or</a:t>
            </a:r>
          </a:p>
          <a:p>
            <a:pPr lvl="1"/>
            <a:r>
              <a:rPr lang="en-US" sz="2400" dirty="0" smtClean="0"/>
              <a:t>Provide the chair of this group with the identity of the holder(s) of any and all such claims as soon as possible or</a:t>
            </a:r>
          </a:p>
          <a:p>
            <a:pPr lvl="1"/>
            <a:r>
              <a:rPr lang="en-US" sz="2400" dirty="0" smtClean="0"/>
              <a:t>Cause an LOA to be submitted</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September 2014</a:t>
            </a:r>
            <a:endParaRPr lang="en-US"/>
          </a:p>
        </p:txBody>
      </p:sp>
      <p:sp>
        <p:nvSpPr>
          <p:cNvPr id="7171" name="Footer Placeholder 2"/>
          <p:cNvSpPr>
            <a:spLocks noGrp="1"/>
          </p:cNvSpPr>
          <p:nvPr>
            <p:ph type="ftr" sz="quarter" idx="11"/>
          </p:nvPr>
        </p:nvSpPr>
        <p:spPr>
          <a:noFill/>
        </p:spPr>
        <p:txBody>
          <a:bodyPr/>
          <a:lstStyle/>
          <a:p>
            <a:r>
              <a:rPr lang="en-US" smtClean="0"/>
              <a:t>Dorothy Stanley (Aruba Networks)</a:t>
            </a:r>
            <a:endParaRPr lang="en-US"/>
          </a:p>
        </p:txBody>
      </p:sp>
      <p:sp>
        <p:nvSpPr>
          <p:cNvPr id="7172" name="Slide Number Placeholder 3"/>
          <p:cNvSpPr>
            <a:spLocks noGrp="1"/>
          </p:cNvSpPr>
          <p:nvPr>
            <p:ph type="sldNum" sz="quarter" idx="12"/>
          </p:nvPr>
        </p:nvSpPr>
        <p:spPr>
          <a:noFill/>
        </p:spPr>
        <p:txBody>
          <a:bodyPr/>
          <a:lstStyle/>
          <a:p>
            <a:r>
              <a:rPr lang="en-US"/>
              <a:t>Slide </a:t>
            </a:r>
            <a:fld id="{93BE0984-65A1-4CCD-84E2-D26EFCDEE1A6}" type="slidenum">
              <a:rPr lang="en-US"/>
              <a:pPr/>
              <a:t>7</a:t>
            </a:fld>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All IEEE-SA standards meetings shall be conducted in compliance with all applicable laws, including antitrust and competition laws.</a:t>
            </a:r>
            <a:r>
              <a:rPr lang="en-US" sz="2000" b="1">
                <a:solidFill>
                  <a:srgbClr val="000099"/>
                </a:solidFill>
                <a:latin typeface="Arial" charset="0"/>
              </a:rPr>
              <a:t> </a:t>
            </a:r>
            <a:endParaRPr lang="en-US" sz="1800" b="1">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sz="16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600">
                <a:solidFill>
                  <a:srgbClr val="000099"/>
                </a:solidFill>
                <a:latin typeface="Arial" charset="0"/>
              </a:rPr>
              <a:t>Technical considerations remain primary focus</a:t>
            </a:r>
            <a:endParaRPr lang="en-US" sz="16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pitchFamily="2" charset="2"/>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ustomShape 1"/>
          <p:cNvSpPr>
            <a:spLocks noChangeArrowheads="1"/>
          </p:cNvSpPr>
          <p:nvPr/>
        </p:nvSpPr>
        <p:spPr bwMode="auto">
          <a:xfrm>
            <a:off x="762000" y="609600"/>
            <a:ext cx="7696200" cy="731838"/>
          </a:xfrm>
          <a:prstGeom prst="rect">
            <a:avLst/>
          </a:prstGeom>
          <a:noFill/>
          <a:ln w="9525">
            <a:noFill/>
            <a:miter lim="800000"/>
            <a:headEnd/>
            <a:tailEnd/>
          </a:ln>
        </p:spPr>
        <p:txBody>
          <a:bodyPr lIns="90004" tIns="44997" rIns="90004" bIns="44997" anchor="ctr" anchorCtr="1"/>
          <a:lstStyle/>
          <a:p>
            <a:pPr algn="ctr"/>
            <a:r>
              <a:rPr lang="en-US" sz="4400" dirty="0" smtClean="0">
                <a:solidFill>
                  <a:srgbClr val="000000"/>
                </a:solidFill>
                <a:latin typeface="Arial" pitchFamily="34" charset="0"/>
                <a:cs typeface="DejaVu Sans" pitchFamily="34" charset="0"/>
              </a:rPr>
              <a:t>802 Ground </a:t>
            </a:r>
            <a:r>
              <a:rPr lang="en-US" sz="4400" dirty="0">
                <a:solidFill>
                  <a:srgbClr val="000000"/>
                </a:solidFill>
                <a:latin typeface="Arial" pitchFamily="34" charset="0"/>
                <a:cs typeface="DejaVu Sans" pitchFamily="34" charset="0"/>
              </a:rPr>
              <a:t>rules</a:t>
            </a:r>
            <a:endParaRPr lang="en-US" dirty="0">
              <a:solidFill>
                <a:srgbClr val="000000"/>
              </a:solidFill>
              <a:latin typeface="Arial" pitchFamily="34" charset="0"/>
              <a:cs typeface="DejaVu Sans" pitchFamily="34" charset="0"/>
            </a:endParaRPr>
          </a:p>
        </p:txBody>
      </p:sp>
      <p:sp>
        <p:nvSpPr>
          <p:cNvPr id="26627" name="CustomShape 2"/>
          <p:cNvSpPr>
            <a:spLocks noChangeArrowheads="1"/>
          </p:cNvSpPr>
          <p:nvPr/>
        </p:nvSpPr>
        <p:spPr bwMode="auto">
          <a:xfrm>
            <a:off x="609600" y="1600200"/>
            <a:ext cx="8229600" cy="4525963"/>
          </a:xfrm>
          <a:prstGeom prst="rect">
            <a:avLst/>
          </a:prstGeom>
          <a:noFill/>
          <a:ln w="9525">
            <a:noFill/>
            <a:miter lim="800000"/>
            <a:headEnd/>
            <a:tailEnd/>
          </a:ln>
        </p:spPr>
        <p:txBody>
          <a:bodyPr lIns="90004" tIns="44997" rIns="90004" bIns="44997"/>
          <a:lstStyle/>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Respect … give it, get it</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product pitches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corporate pitches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prices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restrictive notices – </a:t>
            </a:r>
            <a:endParaRPr lang="en-US" sz="3200" dirty="0" smtClean="0">
              <a:solidFill>
                <a:srgbClr val="000000"/>
              </a:solidFill>
              <a:latin typeface="Arial" pitchFamily="34" charset="0"/>
              <a:cs typeface="DejaVu Sans" pitchFamily="34" charset="0"/>
            </a:endParaRPr>
          </a:p>
          <a:p>
            <a:pPr lvl="2" indent="-457200">
              <a:buClr>
                <a:srgbClr val="FF0000"/>
              </a:buClr>
              <a:buSzPct val="100000"/>
            </a:pPr>
            <a:r>
              <a:rPr lang="en-US" sz="3200" dirty="0" smtClean="0">
                <a:solidFill>
                  <a:srgbClr val="000000"/>
                </a:solidFill>
                <a:latin typeface="Arial" pitchFamily="34" charset="0"/>
                <a:cs typeface="DejaVu Sans" pitchFamily="34" charset="0"/>
              </a:rPr>
              <a:t>presentations </a:t>
            </a:r>
            <a:r>
              <a:rPr lang="en-US" sz="3200" dirty="0">
                <a:solidFill>
                  <a:srgbClr val="000000"/>
                </a:solidFill>
                <a:latin typeface="Arial" pitchFamily="34" charset="0"/>
                <a:cs typeface="DejaVu Sans" pitchFamily="34" charset="0"/>
              </a:rPr>
              <a:t>must be openly available</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Silence your cell phone </a:t>
            </a:r>
            <a:r>
              <a:rPr lang="en-US" sz="3200" dirty="0" smtClean="0">
                <a:solidFill>
                  <a:srgbClr val="000000"/>
                </a:solidFill>
                <a:latin typeface="Arial" pitchFamily="34" charset="0"/>
                <a:cs typeface="DejaVu Sans" pitchFamily="34" charset="0"/>
              </a:rPr>
              <a:t>ringers</a:t>
            </a:r>
          </a:p>
          <a:p>
            <a:pPr indent="-457200">
              <a:buClr>
                <a:srgbClr val="FF0000"/>
              </a:buClr>
              <a:buSzPct val="100000"/>
              <a:buFont typeface="Wingdings" pitchFamily="2" charset="2"/>
              <a:buChar char="Ø"/>
            </a:pPr>
            <a:r>
              <a:rPr lang="en-US" sz="3200" dirty="0" smtClean="0">
                <a:solidFill>
                  <a:srgbClr val="000000"/>
                </a:solidFill>
                <a:latin typeface="Arial" pitchFamily="34" charset="0"/>
                <a:cs typeface="DejaVu Sans" pitchFamily="34" charset="0"/>
              </a:rPr>
              <a:t>Silence your electronic devices</a:t>
            </a:r>
          </a:p>
          <a:p>
            <a:pPr indent="-457200">
              <a:buClr>
                <a:srgbClr val="FF0000"/>
              </a:buClr>
              <a:buSzPct val="100000"/>
            </a:pPr>
            <a:endParaRPr lang="en-US" dirty="0">
              <a:solidFill>
                <a:srgbClr val="000000"/>
              </a:solidFill>
              <a:latin typeface="Arial" pitchFamily="34" charset="0"/>
              <a:cs typeface="DejaVu Sans" pitchFamily="34" charset="0"/>
            </a:endParaRPr>
          </a:p>
        </p:txBody>
      </p:sp>
      <p:sp>
        <p:nvSpPr>
          <p:cNvPr id="9" name="Date Placeholder 8"/>
          <p:cNvSpPr>
            <a:spLocks noGrp="1"/>
          </p:cNvSpPr>
          <p:nvPr>
            <p:ph type="dt" sz="half" idx="10"/>
          </p:nvPr>
        </p:nvSpPr>
        <p:spPr/>
        <p:txBody>
          <a:bodyPr/>
          <a:lstStyle/>
          <a:p>
            <a:pPr>
              <a:defRPr/>
            </a:pPr>
            <a:r>
              <a:rPr lang="en-US" smtClean="0"/>
              <a:t>September 2014</a:t>
            </a:r>
            <a:endParaRPr lang="en-US"/>
          </a:p>
        </p:txBody>
      </p:sp>
      <p:sp>
        <p:nvSpPr>
          <p:cNvPr id="10" name="Slide Number Placeholder 9"/>
          <p:cNvSpPr>
            <a:spLocks noGrp="1"/>
          </p:cNvSpPr>
          <p:nvPr>
            <p:ph type="sldNum" sz="quarter" idx="12"/>
          </p:nvPr>
        </p:nvSpPr>
        <p:spPr/>
        <p:txBody>
          <a:bodyPr/>
          <a:lstStyle/>
          <a:p>
            <a:pPr>
              <a:defRPr/>
            </a:pPr>
            <a:r>
              <a:rPr lang="en-US" smtClean="0"/>
              <a:t>Slide </a:t>
            </a:r>
            <a:fld id="{8634B414-E725-475F-8EFC-03D12F3C5E1A}" type="slidenum">
              <a:rPr lang="en-US" smtClean="0"/>
              <a:pPr>
                <a:defRPr/>
              </a:pPr>
              <a:t>8</a:t>
            </a:fld>
            <a:endParaRPr lang="en-US"/>
          </a:p>
        </p:txBody>
      </p:sp>
      <p:sp>
        <p:nvSpPr>
          <p:cNvPr id="11" name="Footer Placeholder 10"/>
          <p:cNvSpPr>
            <a:spLocks noGrp="1"/>
          </p:cNvSpPr>
          <p:nvPr>
            <p:ph type="ftr" sz="quarter" idx="11"/>
          </p:nvPr>
        </p:nvSpPr>
        <p:spPr/>
        <p:txBody>
          <a:bodyPr/>
          <a:lstStyle/>
          <a:p>
            <a:pPr>
              <a:defRPr/>
            </a:pPr>
            <a:r>
              <a:rPr lang="en-US" smtClean="0"/>
              <a:t>Dorothy Stanley (Aruba Networks)</a:t>
            </a:r>
            <a:endParaRPr lang="en-US"/>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IEEE-SA </a:t>
            </a:r>
            <a:r>
              <a:rPr lang="en-US" dirty="0"/>
              <a:t>p</a:t>
            </a:r>
            <a:r>
              <a:rPr lang="en-US" dirty="0" smtClean="0"/>
              <a:t>olicy documents</a:t>
            </a:r>
            <a:endParaRPr lang="en-US" dirty="0"/>
          </a:p>
        </p:txBody>
      </p:sp>
      <p:sp>
        <p:nvSpPr>
          <p:cNvPr id="3" name="Content Placeholder 2"/>
          <p:cNvSpPr>
            <a:spLocks noGrp="1"/>
          </p:cNvSpPr>
          <p:nvPr>
            <p:ph idx="1"/>
          </p:nvPr>
        </p:nvSpPr>
        <p:spPr>
          <a:xfrm>
            <a:off x="685800" y="1143000"/>
            <a:ext cx="8229600" cy="5562600"/>
          </a:xfrm>
        </p:spPr>
        <p:txBody>
          <a:bodyPr/>
          <a:lstStyle/>
          <a:p>
            <a:endParaRPr lang="en-US" dirty="0" smtClean="0"/>
          </a:p>
          <a:p>
            <a:r>
              <a:rPr lang="en-US" dirty="0" smtClean="0"/>
              <a:t>IEEE Code of Ethics</a:t>
            </a:r>
          </a:p>
          <a:p>
            <a:pPr lvl="1"/>
            <a:r>
              <a:rPr lang="en-US" dirty="0" smtClean="0">
                <a:hlinkClick r:id="rId3"/>
              </a:rPr>
              <a:t>http://www.ieee.org/about/corporate/governance/p7-8.html</a:t>
            </a:r>
            <a:r>
              <a:rPr lang="en-US" dirty="0" smtClean="0"/>
              <a:t> </a:t>
            </a:r>
          </a:p>
          <a:p>
            <a:r>
              <a:rPr lang="en-US" dirty="0" smtClean="0"/>
              <a:t>IEEE Standards Association (IEEE-SA) Affiliation FAQ</a:t>
            </a:r>
          </a:p>
          <a:p>
            <a:pPr lvl="1"/>
            <a:r>
              <a:rPr lang="en-US" dirty="0" smtClean="0">
                <a:hlinkClick r:id="rId4"/>
              </a:rPr>
              <a:t>http</a:t>
            </a:r>
            <a:r>
              <a:rPr lang="en-US" dirty="0">
                <a:hlinkClick r:id="rId4"/>
              </a:rPr>
              <a:t>://</a:t>
            </a:r>
            <a:r>
              <a:rPr lang="en-US" dirty="0" smtClean="0">
                <a:hlinkClick r:id="rId4"/>
              </a:rPr>
              <a:t>standards.ieee.org/faqs/affiliation.html</a:t>
            </a:r>
            <a:r>
              <a:rPr lang="en-US" dirty="0" smtClean="0"/>
              <a:t> </a:t>
            </a:r>
          </a:p>
          <a:p>
            <a:r>
              <a:rPr lang="en-US" dirty="0" smtClean="0"/>
              <a:t>Antitrust and </a:t>
            </a:r>
            <a:r>
              <a:rPr lang="en-US" dirty="0"/>
              <a:t>Competition </a:t>
            </a:r>
            <a:r>
              <a:rPr lang="en-US" dirty="0" smtClean="0"/>
              <a:t>Policy</a:t>
            </a:r>
          </a:p>
          <a:p>
            <a:pPr lvl="1"/>
            <a:r>
              <a:rPr lang="en-US" dirty="0" smtClean="0">
                <a:hlinkClick r:id="rId5"/>
              </a:rPr>
              <a:t>http</a:t>
            </a:r>
            <a:r>
              <a:rPr lang="en-US" dirty="0">
                <a:hlinkClick r:id="rId5"/>
              </a:rPr>
              <a:t>://</a:t>
            </a:r>
            <a:r>
              <a:rPr lang="en-US" dirty="0" smtClean="0">
                <a:hlinkClick r:id="rId5"/>
              </a:rPr>
              <a:t>standards.ieee.org/resources/antitrust-guidelines.pdf</a:t>
            </a:r>
            <a:r>
              <a:rPr lang="en-US" dirty="0" smtClean="0"/>
              <a:t>  </a:t>
            </a:r>
            <a:endParaRPr lang="en-US" dirty="0" smtClean="0">
              <a:hlinkClick r:id="rId6"/>
            </a:endParaRPr>
          </a:p>
          <a:p>
            <a:r>
              <a:rPr lang="en-US" dirty="0" smtClean="0"/>
              <a:t>Letter of Assurance Form</a:t>
            </a:r>
          </a:p>
          <a:p>
            <a:pPr lvl="1"/>
            <a:r>
              <a:rPr lang="en-US" dirty="0" smtClean="0">
                <a:hlinkClick r:id="rId7"/>
              </a:rPr>
              <a:t>http</a:t>
            </a:r>
            <a:r>
              <a:rPr lang="en-US" dirty="0">
                <a:hlinkClick r:id="rId7"/>
              </a:rPr>
              <a:t>://</a:t>
            </a:r>
            <a:r>
              <a:rPr lang="en-US" dirty="0" smtClean="0">
                <a:hlinkClick r:id="rId7"/>
              </a:rPr>
              <a:t>standards.ieee.org/board/pat/loa.pdf</a:t>
            </a:r>
            <a:r>
              <a:rPr lang="en-US" dirty="0" smtClean="0"/>
              <a:t>   </a:t>
            </a:r>
            <a:endParaRPr lang="en-US" dirty="0" smtClean="0">
              <a:hlinkClick r:id="rId6"/>
            </a:endParaRPr>
          </a:p>
          <a:p>
            <a:r>
              <a:rPr lang="en-US" dirty="0" smtClean="0"/>
              <a:t>IEEE-SA Patent Committee FAQ &amp; Patent slides</a:t>
            </a:r>
          </a:p>
          <a:p>
            <a:pPr lvl="1"/>
            <a:r>
              <a:rPr lang="en-US" dirty="0" smtClean="0">
                <a:hlinkClick r:id="rId8"/>
              </a:rPr>
              <a:t>http</a:t>
            </a:r>
            <a:r>
              <a:rPr lang="en-US" dirty="0">
                <a:hlinkClick r:id="rId8"/>
              </a:rPr>
              <a:t>://</a:t>
            </a:r>
            <a:r>
              <a:rPr lang="en-US" dirty="0" smtClean="0">
                <a:hlinkClick r:id="rId8"/>
              </a:rPr>
              <a:t>standards.ieee.org/board/pat/faq.pdf</a:t>
            </a:r>
            <a:r>
              <a:rPr lang="en-US" dirty="0" smtClean="0"/>
              <a:t> and </a:t>
            </a:r>
            <a:r>
              <a:rPr lang="en-US" dirty="0" smtClean="0">
                <a:hlinkClick r:id="rId6"/>
              </a:rPr>
              <a:t>http</a:t>
            </a:r>
            <a:r>
              <a:rPr lang="en-US" dirty="0">
                <a:hlinkClick r:id="rId6"/>
              </a:rPr>
              <a:t>://</a:t>
            </a:r>
            <a:r>
              <a:rPr lang="en-US" dirty="0" smtClean="0">
                <a:hlinkClick r:id="rId6"/>
              </a:rPr>
              <a:t>standards.ieee.org/board/pat/pat-slideset.ppt</a:t>
            </a:r>
            <a:r>
              <a:rPr lang="en-US" dirty="0" smtClean="0"/>
              <a:t> </a:t>
            </a:r>
            <a:endParaRPr lang="en-US" dirty="0"/>
          </a:p>
          <a:p>
            <a:pPr>
              <a:buNone/>
            </a:pPr>
            <a:endParaRPr lang="en-GB" sz="1200" dirty="0" smtClean="0"/>
          </a:p>
        </p:txBody>
      </p:sp>
      <p:sp>
        <p:nvSpPr>
          <p:cNvPr id="4" name="Date Placeholder 3"/>
          <p:cNvSpPr>
            <a:spLocks noGrp="1"/>
          </p:cNvSpPr>
          <p:nvPr>
            <p:ph type="dt" sz="half" idx="10"/>
          </p:nvPr>
        </p:nvSpPr>
        <p:spPr/>
        <p:txBody>
          <a:bodyPr/>
          <a:lstStyle/>
          <a:p>
            <a:pPr>
              <a:defRPr/>
            </a:pPr>
            <a:r>
              <a:rPr lang="en-US" smtClean="0"/>
              <a:t>September 2014</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21544</TotalTime>
  <Words>2499</Words>
  <Application>Microsoft Office PowerPoint</Application>
  <PresentationFormat>On-screen Show (4:3)</PresentationFormat>
  <Paragraphs>392</Paragraphs>
  <Slides>27</Slides>
  <Notes>27</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29" baseType="lpstr">
      <vt:lpstr>802-11-Submission</vt:lpstr>
      <vt:lpstr>Document</vt:lpstr>
      <vt:lpstr>2nd  Vice Chair Report September 2014</vt:lpstr>
      <vt:lpstr>Abstract</vt:lpstr>
      <vt:lpstr>Monday–  802.11 Opening Plenary</vt:lpstr>
      <vt:lpstr>Participants, Patents, and Duty to Inform</vt:lpstr>
      <vt:lpstr>Patent Related Links</vt:lpstr>
      <vt:lpstr>Call for Potentially Essential Patents</vt:lpstr>
      <vt:lpstr>Other Guidelines for IEEE WG Meetings</vt:lpstr>
      <vt:lpstr>PowerPoint Presentation</vt:lpstr>
      <vt:lpstr>IEEE-SA policy documents</vt:lpstr>
      <vt:lpstr>Current IEEE-SA Rule documents</vt:lpstr>
      <vt:lpstr>Current IEEE 802, 802.11 rules documents </vt:lpstr>
      <vt:lpstr>Summary of July 2014 IEEE 802 EC Rule Changes</vt:lpstr>
      <vt:lpstr>802 OM Rule Change: WG meetings</vt:lpstr>
      <vt:lpstr>802 OM Rule Change: membership retention/loss</vt:lpstr>
      <vt:lpstr>Potential IEEE 802 EC Rule Changes* for Nov 2014</vt:lpstr>
      <vt:lpstr>LMSC P&amp;P: 5.4 Study Groups - 1</vt:lpstr>
      <vt:lpstr>LMSC P&amp;P: 5.4 Study Groups - 2</vt:lpstr>
      <vt:lpstr>802 LMSC OM: 4.3 Study Groups</vt:lpstr>
      <vt:lpstr>IEEE 802.11 OM Approved in July 2014</vt:lpstr>
      <vt:lpstr>IEEE 802.11 OM Status/Changes</vt:lpstr>
      <vt:lpstr>Email Reflectors</vt:lpstr>
      <vt:lpstr>IEEE 802-ALL EMAIL List Server</vt:lpstr>
      <vt:lpstr>Reminder for Posting Documents</vt:lpstr>
      <vt:lpstr>Wednesday –  802.11 Mid-Week Plenary</vt:lpstr>
      <vt:lpstr>IEEE 802.11 OM Status/Changes</vt:lpstr>
      <vt:lpstr>Friday –  802.11 Closing Plenary</vt:lpstr>
      <vt:lpstr>IEEE 802.11 OM Changes</vt:lpstr>
    </vt:vector>
  </TitlesOfParts>
  <Company>Aruba Networks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2nd Vice Chair Report</dc:title>
  <dc:subject>11-14/0499r0</dc:subject>
  <dc:creator>dstanley@arubanetworks.com</dc:creator>
  <cp:keywords>May 2014</cp:keywords>
  <dc:description>Dorothy Stanley (Aruba Networks)</dc:description>
  <cp:lastModifiedBy>Dorothy Stanley</cp:lastModifiedBy>
  <cp:revision>116</cp:revision>
  <cp:lastPrinted>2014-04-08T14:44:21Z</cp:lastPrinted>
  <dcterms:created xsi:type="dcterms:W3CDTF">2012-03-12T21:29:33Z</dcterms:created>
  <dcterms:modified xsi:type="dcterms:W3CDTF">2014-09-14T16:33:17Z</dcterms:modified>
</cp:coreProperties>
</file>