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32" r:id="rId14"/>
    <p:sldId id="334" r:id="rId15"/>
    <p:sldId id="335" r:id="rId16"/>
    <p:sldId id="337" r:id="rId17"/>
    <p:sldId id="338" r:id="rId18"/>
    <p:sldId id="336" r:id="rId19"/>
    <p:sldId id="326" r:id="rId20"/>
    <p:sldId id="340" r:id="rId21"/>
    <p:sldId id="325" r:id="rId22"/>
    <p:sldId id="305" r:id="rId23"/>
    <p:sldId id="289" r:id="rId24"/>
    <p:sldId id="297" r:id="rId25"/>
    <p:sldId id="330" r:id="rId26"/>
    <p:sldId id="303" r:id="rId27"/>
    <p:sldId id="328" r:id="rId28"/>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7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IEEE 802.11-14/0499r0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smtClean="0"/>
              <a:t>May 2014</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802.11-14/0318r0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2014</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802.11-14/0318r0</a:t>
            </a:r>
            <a:endParaRPr lang="en-US"/>
          </a:p>
        </p:txBody>
      </p:sp>
      <p:sp>
        <p:nvSpPr>
          <p:cNvPr id="11267" name="Rectangle 3"/>
          <p:cNvSpPr>
            <a:spLocks noGrp="1" noChangeArrowheads="1"/>
          </p:cNvSpPr>
          <p:nvPr>
            <p:ph type="dt" sz="quarter" idx="1"/>
          </p:nvPr>
        </p:nvSpPr>
        <p:spPr>
          <a:noFill/>
        </p:spPr>
        <p:txBody>
          <a:bodyPr/>
          <a:lstStyle/>
          <a:p>
            <a:r>
              <a:rPr lang="en-US" smtClean="0"/>
              <a:t>March 2014</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2.1.2.9, See sections for Definitions, 3.9.2 (75 to 50), 3.3.7 (Liaison), 6.5 (standing committee), 9.1.3 (ANA)</a:t>
            </a:r>
            <a:r>
              <a:rPr lang="en-US" baseline="0"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802.11-14/0318r0</a:t>
            </a:r>
            <a:endParaRPr lang="en-US"/>
          </a:p>
        </p:txBody>
      </p:sp>
      <p:sp>
        <p:nvSpPr>
          <p:cNvPr id="12291" name="Rectangle 3"/>
          <p:cNvSpPr>
            <a:spLocks noGrp="1" noChangeArrowheads="1"/>
          </p:cNvSpPr>
          <p:nvPr>
            <p:ph type="dt" sz="quarter" idx="1"/>
          </p:nvPr>
        </p:nvSpPr>
        <p:spPr>
          <a:noFill/>
        </p:spPr>
        <p:txBody>
          <a:bodyPr/>
          <a:lstStyle/>
          <a:p>
            <a:r>
              <a:rPr lang="en-US" smtClean="0"/>
              <a:t>March 2014</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802.11-11/0051r2</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2011</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21</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Agenda item 2.2</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dirty="0" smtClean="0"/>
              <a:t>doc.: IEEE 802.11-14/0499r0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dirty="0" smtClean="0"/>
              <a:t>May 2014</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802.11-14/0318r0</a:t>
            </a:r>
            <a:endParaRPr lang="en-US"/>
          </a:p>
        </p:txBody>
      </p:sp>
      <p:sp>
        <p:nvSpPr>
          <p:cNvPr id="13315" name="Rectangle 3"/>
          <p:cNvSpPr>
            <a:spLocks noGrp="1" noChangeArrowheads="1"/>
          </p:cNvSpPr>
          <p:nvPr>
            <p:ph type="dt" sz="quarter" idx="1"/>
          </p:nvPr>
        </p:nvSpPr>
        <p:spPr>
          <a:noFill/>
        </p:spPr>
        <p:txBody>
          <a:bodyPr/>
          <a:lstStyle/>
          <a:p>
            <a:r>
              <a:rPr lang="en-US" smtClean="0"/>
              <a:t>March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September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September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dirty="0" smtClean="0"/>
              <a:t>September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September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802.11-14/1038r0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3/11-13-0001-0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8.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5.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4/ec-14-0035-02-00EC-rule-changes-for-july-2014.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corpchan/studygrp.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corpchan/studygrp.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02-0000-802-11-operations-manual.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02-0000-802-11-operations-manual.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4/11-14-0629-02-0000-802-11-operations-manual.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dirty="0" smtClean="0"/>
              <a:t>September 2014</a:t>
            </a:r>
            <a:endParaRPr lang="en-US" dirty="0"/>
          </a:p>
        </p:txBody>
      </p:sp>
      <p:sp>
        <p:nvSpPr>
          <p:cNvPr id="1028" name="Footer Placeholder 4"/>
          <p:cNvSpPr>
            <a:spLocks noGrp="1"/>
          </p:cNvSpPr>
          <p:nvPr>
            <p:ph type="ftr" sz="quarter" idx="11"/>
          </p:nvPr>
        </p:nvSpPr>
        <p:spPr>
          <a:noFill/>
        </p:spPr>
        <p:txBody>
          <a:bodyPr/>
          <a:lstStyle/>
          <a:p>
            <a:r>
              <a:rPr lang="en-US" smtClean="0"/>
              <a:t>Dorothy Stanley (Aruba Networks)</a:t>
            </a:r>
            <a:endParaRPr lang="en-US"/>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September 2014</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2014-09-14</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085"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2014</a:t>
            </a:r>
            <a:endParaRPr lang="en-US"/>
          </a:p>
        </p:txBody>
      </p:sp>
      <p:sp>
        <p:nvSpPr>
          <p:cNvPr id="819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Dec 2012) </a:t>
            </a:r>
          </a:p>
          <a:p>
            <a:pPr lvl="1"/>
            <a:r>
              <a:rPr lang="en-US" sz="1600" dirty="0" smtClean="0">
                <a:hlinkClick r:id="rId3"/>
              </a:rPr>
              <a:t>http://standards.ieee.org/board/aud/LMSC.pdf</a:t>
            </a:r>
            <a:endParaRPr lang="en-US" sz="1600" dirty="0" smtClean="0"/>
          </a:p>
          <a:p>
            <a:r>
              <a:rPr lang="en-US" sz="2000" dirty="0" smtClean="0"/>
              <a:t>IEEE 802 Operations Manual (18 July 2014)</a:t>
            </a:r>
          </a:p>
          <a:p>
            <a:pPr lvl="1">
              <a:lnSpc>
                <a:spcPct val="80000"/>
              </a:lnSpc>
              <a:defRPr/>
            </a:pPr>
            <a:r>
              <a:rPr lang="en-US" altLang="en-US" sz="1600" dirty="0">
                <a:hlinkClick r:id="rId4"/>
              </a:rPr>
              <a:t>http://</a:t>
            </a:r>
            <a:r>
              <a:rPr lang="en-US" altLang="en-US" sz="1600" dirty="0" smtClean="0">
                <a:hlinkClick r:id="rId4"/>
              </a:rPr>
              <a:t>www.ieee802.org/PNP/approved/IEEE_802_OM_v15.pdf</a:t>
            </a:r>
            <a:r>
              <a:rPr lang="en-US" altLang="en-US" sz="1600" dirty="0" smtClean="0"/>
              <a:t>   </a:t>
            </a:r>
          </a:p>
          <a:p>
            <a:pPr>
              <a:lnSpc>
                <a:spcPct val="80000"/>
              </a:lnSpc>
              <a:defRPr/>
            </a:pPr>
            <a:r>
              <a:rPr lang="en-US" sz="2000" dirty="0" smtClean="0"/>
              <a:t>IEEE 802 Working Group Policies &amp;Procedures (18 July 2014)</a:t>
            </a:r>
          </a:p>
          <a:p>
            <a:pPr lvl="1"/>
            <a:r>
              <a:rPr lang="en-US" altLang="en-US" sz="1600" dirty="0" smtClean="0">
                <a:hlinkClick r:id="rId5"/>
              </a:rPr>
              <a:t>http://www.ieee802.org/PNP/approved/IEEE_802_WG_PandP_v16.pdf</a:t>
            </a:r>
            <a:endParaRPr lang="en-US" sz="1600" dirty="0" smtClean="0"/>
          </a:p>
          <a:p>
            <a:r>
              <a:rPr lang="en-US" sz="2000" dirty="0" smtClean="0"/>
              <a:t>IEEE 802 LMSC Chair's Guidelines (18 July 2014)</a:t>
            </a:r>
            <a:endParaRPr lang="en-US" sz="2000" dirty="0" smtClean="0">
              <a:hlinkClick r:id="rId6"/>
            </a:endParaRPr>
          </a:p>
          <a:p>
            <a:pPr lvl="1"/>
            <a:r>
              <a:rPr lang="en-US" sz="1600" dirty="0" smtClean="0">
                <a:hlinkClick r:id="rId7"/>
              </a:rPr>
              <a:t>http://www.ieee802.org/PNP/approved/IEEE_802_Chairs_guidelines_v18.pdf</a:t>
            </a:r>
            <a:r>
              <a:rPr lang="en-US" sz="1600" dirty="0" smtClean="0"/>
              <a:t> </a:t>
            </a:r>
          </a:p>
          <a:p>
            <a:r>
              <a:rPr lang="en-US" sz="2000" dirty="0" smtClean="0"/>
              <a:t>IEEE 802.11 WG OM: (18 July 2014)</a:t>
            </a:r>
          </a:p>
          <a:p>
            <a:pPr lvl="1"/>
            <a:r>
              <a:rPr lang="en-US" altLang="en-US" sz="1600" dirty="0" smtClean="0">
                <a:hlinkClick r:id="rId8"/>
              </a:rPr>
              <a:t>https</a:t>
            </a:r>
            <a:r>
              <a:rPr lang="en-US" altLang="en-US" sz="1600" dirty="0">
                <a:hlinkClick r:id="rId8"/>
              </a:rPr>
              <a:t>://</a:t>
            </a:r>
            <a:r>
              <a:rPr lang="en-US" altLang="en-US" sz="1600" dirty="0" smtClean="0">
                <a:hlinkClick r:id="rId8"/>
              </a:rPr>
              <a:t>mentor.ieee.org/802.11/dcn/14/11-14-0629-02-0000-802-11-operations-manual.docx</a:t>
            </a:r>
            <a:r>
              <a:rPr lang="en-US" altLang="en-US" sz="1600" dirty="0" smtClean="0"/>
              <a:t> </a:t>
            </a:r>
          </a:p>
          <a:p>
            <a:r>
              <a:rPr lang="en-US" sz="2400" dirty="0" smtClean="0"/>
              <a:t>Policies and Procedures hierarchy</a:t>
            </a:r>
          </a:p>
          <a:p>
            <a:pPr lvl="1"/>
            <a:r>
              <a:rPr lang="en-US" sz="1600" dirty="0" smtClean="0">
                <a:hlinkClick r:id="rId9"/>
              </a:rPr>
              <a:t>http://www.ieee802.org/11/Rules/rules.shtml</a:t>
            </a:r>
            <a:endParaRPr lang="en-US" sz="1600" dirty="0" smtClean="0"/>
          </a:p>
          <a:p>
            <a:pPr marL="342900" lvl="1" indent="-342900">
              <a:buFontTx/>
              <a:buChar char="•"/>
            </a:pPr>
            <a:r>
              <a:rPr lang="en-US" altLang="en-US" sz="1800" b="1" dirty="0" smtClean="0"/>
              <a:t>IEEE </a:t>
            </a:r>
            <a:r>
              <a:rPr lang="en-US" altLang="en-US" sz="1800" b="1" dirty="0"/>
              <a:t>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Summary of July 2014 IEEE 802 EC Rule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EC adopted changes in </a:t>
            </a:r>
            <a:r>
              <a:rPr lang="en-US" dirty="0" smtClean="0">
                <a:hlinkClick r:id="rId3"/>
              </a:rPr>
              <a:t>ec-14-0035-02</a:t>
            </a:r>
            <a:r>
              <a:rPr lang="en-US" dirty="0" smtClean="0"/>
              <a:t> . </a:t>
            </a:r>
          </a:p>
          <a:p>
            <a:r>
              <a:rPr lang="en-US" dirty="0" smtClean="0"/>
              <a:t>No change to LMSC P&amp;P</a:t>
            </a:r>
            <a:endParaRPr lang="en-US" b="0" dirty="0" smtClean="0"/>
          </a:p>
          <a:p>
            <a:r>
              <a:rPr lang="en-US" dirty="0" smtClean="0"/>
              <a:t>802 LMSC  OM</a:t>
            </a:r>
          </a:p>
          <a:p>
            <a:pPr lvl="1"/>
            <a:r>
              <a:rPr lang="en-US" dirty="0" smtClean="0"/>
              <a:t>Delete 4.1.4 Private Letter Ballot</a:t>
            </a:r>
          </a:p>
          <a:p>
            <a:pPr lvl="1"/>
            <a:r>
              <a:rPr lang="en-US" dirty="0" smtClean="0"/>
              <a:t>Delete 4.1.2 Voting Rules text that duplicates P&amp;P 7.1</a:t>
            </a:r>
          </a:p>
          <a:p>
            <a:pPr lvl="1"/>
            <a:r>
              <a:rPr lang="en-US" dirty="0" smtClean="0"/>
              <a:t>Add Section 5 text re: WG/TAG </a:t>
            </a:r>
            <a:r>
              <a:rPr lang="en-US" dirty="0"/>
              <a:t>electronic </a:t>
            </a:r>
            <a:r>
              <a:rPr lang="en-US" dirty="0" smtClean="0"/>
              <a:t>meetings, see next slide</a:t>
            </a:r>
          </a:p>
          <a:p>
            <a:pPr lvl="1"/>
            <a:r>
              <a:rPr lang="en-US" dirty="0" smtClean="0"/>
              <a:t>Plenary PAR review deadlines: from </a:t>
            </a:r>
            <a:r>
              <a:rPr lang="en-US" b="1" dirty="0" smtClean="0"/>
              <a:t>5pm</a:t>
            </a:r>
            <a:r>
              <a:rPr lang="en-US" dirty="0" smtClean="0"/>
              <a:t> to…</a:t>
            </a:r>
            <a:r>
              <a:rPr lang="en-US" b="1" dirty="0" smtClean="0"/>
              <a:t>6:30pm</a:t>
            </a:r>
          </a:p>
          <a:p>
            <a:r>
              <a:rPr lang="en-US" dirty="0" smtClean="0"/>
              <a:t>WG P&amp;P</a:t>
            </a:r>
          </a:p>
          <a:p>
            <a:pPr lvl="1"/>
            <a:r>
              <a:rPr lang="en-US" dirty="0" smtClean="0"/>
              <a:t>Clarification on loss of voting rights, see slide </a:t>
            </a:r>
            <a:r>
              <a:rPr lang="en-US" dirty="0" smtClean="0"/>
              <a:t>14 </a:t>
            </a:r>
            <a:r>
              <a:rPr lang="en-US" dirty="0" smtClean="0"/>
              <a:t>below</a:t>
            </a:r>
          </a:p>
          <a:p>
            <a:r>
              <a:rPr lang="en-US" dirty="0" smtClean="0"/>
              <a:t>Chair’s Guidelines: </a:t>
            </a:r>
          </a:p>
          <a:p>
            <a:pPr lvl="1"/>
            <a:r>
              <a:rPr lang="en-US" b="0" dirty="0" smtClean="0"/>
              <a:t>Clarification on Letter of affiliation and WG CSD approval</a:t>
            </a:r>
            <a:endParaRPr lang="en-US" b="0"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685800"/>
          </a:xfrm>
        </p:spPr>
        <p:txBody>
          <a:bodyPr/>
          <a:lstStyle/>
          <a:p>
            <a:r>
              <a:rPr lang="en-US" sz="2800" dirty="0" smtClean="0"/>
              <a:t>802 OM Rule Change: WG meetings</a:t>
            </a:r>
            <a:endParaRPr lang="en-US" sz="2800"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625" y="1752600"/>
            <a:ext cx="7296912"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8056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685800"/>
          </a:xfrm>
        </p:spPr>
        <p:txBody>
          <a:bodyPr/>
          <a:lstStyle/>
          <a:p>
            <a:r>
              <a:rPr lang="en-US" sz="2800" dirty="0" smtClean="0"/>
              <a:t>802 OM Rule Change: membership retention/loss</a:t>
            </a:r>
            <a:endParaRPr lang="en-US" sz="2800"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
        <p:nvSpPr>
          <p:cNvPr id="3" name="Rectangle 2"/>
          <p:cNvSpPr/>
          <p:nvPr/>
        </p:nvSpPr>
        <p:spPr>
          <a:xfrm>
            <a:off x="533400" y="1628507"/>
            <a:ext cx="7315200" cy="3785652"/>
          </a:xfrm>
          <a:prstGeom prst="rect">
            <a:avLst/>
          </a:prstGeom>
        </p:spPr>
        <p:txBody>
          <a:bodyPr wrap="square">
            <a:spAutoFit/>
          </a:bodyPr>
          <a:lstStyle/>
          <a:p>
            <a:r>
              <a:rPr lang="en-US" sz="1600" dirty="0"/>
              <a:t>7.2.2</a:t>
            </a:r>
            <a:r>
              <a:rPr lang="en-US" sz="1600" dirty="0" smtClean="0"/>
              <a:t>. Retention</a:t>
            </a:r>
            <a:endParaRPr lang="en-US" sz="1600" dirty="0"/>
          </a:p>
          <a:p>
            <a:r>
              <a:rPr lang="en-US" sz="1600" dirty="0"/>
              <a:t>Membership is retained by participating in at least two of the last four plenary sessions. </a:t>
            </a:r>
            <a:r>
              <a:rPr lang="en-US" sz="1600" dirty="0" smtClean="0"/>
              <a:t/>
            </a:r>
            <a:br>
              <a:rPr lang="en-US" sz="1600" dirty="0" smtClean="0"/>
            </a:br>
            <a:r>
              <a:rPr lang="en-US" sz="1600" dirty="0" smtClean="0"/>
              <a:t>One duly constituted recent interim </a:t>
            </a:r>
            <a:r>
              <a:rPr lang="en-US" sz="1600" dirty="0"/>
              <a:t>WG or task group session may be substituted for one of the two </a:t>
            </a:r>
            <a:r>
              <a:rPr lang="en-US" sz="1600" dirty="0" smtClean="0"/>
              <a:t>plenary </a:t>
            </a:r>
            <a:r>
              <a:rPr lang="en-US" sz="1600" dirty="0"/>
              <a:t>sessions</a:t>
            </a:r>
            <a:r>
              <a:rPr lang="en-US" sz="1600" dirty="0" smtClean="0"/>
              <a:t>.</a:t>
            </a:r>
          </a:p>
          <a:p>
            <a:endParaRPr lang="en-US" sz="1600" dirty="0"/>
          </a:p>
          <a:p>
            <a:r>
              <a:rPr lang="en-US" sz="1600" dirty="0"/>
              <a:t>7.2.3</a:t>
            </a:r>
            <a:r>
              <a:rPr lang="en-US" sz="1600" dirty="0" smtClean="0"/>
              <a:t>. Loss</a:t>
            </a:r>
            <a:endParaRPr lang="en-US" sz="1600" dirty="0"/>
          </a:p>
          <a:p>
            <a:r>
              <a:rPr lang="en-US" sz="1600" dirty="0"/>
              <a:t>Excepting recirculation letter ballots membership may be lost if two of the last three WG letter </a:t>
            </a:r>
            <a:r>
              <a:rPr lang="en-US" sz="1600" dirty="0" smtClean="0"/>
              <a:t>ballots </a:t>
            </a:r>
            <a:r>
              <a:rPr lang="en-US" sz="1600" dirty="0"/>
              <a:t>are not returned, or are returned with an abstention for other than “lack of technical </a:t>
            </a:r>
            <a:r>
              <a:rPr lang="en-US" sz="1600" dirty="0" smtClean="0"/>
              <a:t>expertise</a:t>
            </a:r>
            <a:r>
              <a:rPr lang="en-US" sz="1600" dirty="0"/>
              <a:t>.” This rule may be excused by the WG Chair if the individual is otherwise an active </a:t>
            </a:r>
            <a:r>
              <a:rPr lang="en-US" sz="1600" dirty="0" smtClean="0"/>
              <a:t>participant</a:t>
            </a:r>
            <a:r>
              <a:rPr lang="en-US" sz="1600" dirty="0"/>
              <a:t>. If </a:t>
            </a:r>
            <a:r>
              <a:rPr lang="en-US" sz="1600" u="sng" dirty="0" smtClean="0">
                <a:solidFill>
                  <a:schemeClr val="accent2"/>
                </a:solidFill>
              </a:rPr>
              <a:t>membership is </a:t>
            </a:r>
            <a:r>
              <a:rPr lang="en-US" sz="1600" dirty="0" smtClean="0"/>
              <a:t>lost </a:t>
            </a:r>
            <a:r>
              <a:rPr lang="en-US" sz="1600" dirty="0"/>
              <a:t>per this </a:t>
            </a:r>
            <a:r>
              <a:rPr lang="en-US" sz="1600" dirty="0" err="1"/>
              <a:t>subclause</a:t>
            </a:r>
            <a:r>
              <a:rPr lang="en-US" sz="1600" dirty="0"/>
              <a:t>, membership is re-established as if the person were a new </a:t>
            </a:r>
            <a:r>
              <a:rPr lang="en-US" sz="1600" dirty="0" smtClean="0"/>
              <a:t>candidate member</a:t>
            </a:r>
            <a:r>
              <a:rPr lang="en-US" sz="1600" u="sng" dirty="0" smtClean="0">
                <a:solidFill>
                  <a:schemeClr val="accent2"/>
                </a:solidFill>
              </a:rPr>
              <a:t>, i.e., all previous participation credit is lost</a:t>
            </a:r>
            <a:r>
              <a:rPr lang="en-US" sz="1600" u="sng" dirty="0" smtClean="0"/>
              <a:t>.</a:t>
            </a:r>
          </a:p>
          <a:p>
            <a:endParaRPr lang="en-US" sz="1600" u="sng" dirty="0"/>
          </a:p>
          <a:p>
            <a:r>
              <a:rPr lang="en-US" sz="1600" u="sng" dirty="0">
                <a:solidFill>
                  <a:schemeClr val="accent2"/>
                </a:solidFill>
              </a:rPr>
              <a:t>Persons who do not retain membership, </a:t>
            </a:r>
            <a:r>
              <a:rPr lang="en-US" sz="1600" u="sng" dirty="0" smtClean="0">
                <a:solidFill>
                  <a:schemeClr val="accent2"/>
                </a:solidFill>
              </a:rPr>
              <a:t>as described </a:t>
            </a:r>
            <a:r>
              <a:rPr lang="en-US" sz="1600" u="sng" dirty="0">
                <a:solidFill>
                  <a:schemeClr val="accent2"/>
                </a:solidFill>
              </a:rPr>
              <a:t>in 7.2.2 Retention, lose </a:t>
            </a:r>
            <a:r>
              <a:rPr lang="en-US" sz="1600" u="sng" dirty="0" smtClean="0">
                <a:solidFill>
                  <a:schemeClr val="accent2"/>
                </a:solidFill>
              </a:rPr>
              <a:t>membership but </a:t>
            </a:r>
            <a:r>
              <a:rPr lang="en-US" sz="1600" u="sng" dirty="0">
                <a:solidFill>
                  <a:schemeClr val="accent2"/>
                </a:solidFill>
              </a:rPr>
              <a:t>this does not cause the loss of </a:t>
            </a:r>
            <a:r>
              <a:rPr lang="en-US" sz="1600" u="sng" dirty="0" smtClean="0">
                <a:solidFill>
                  <a:schemeClr val="accent2"/>
                </a:solidFill>
              </a:rPr>
              <a:t>previous participation </a:t>
            </a:r>
            <a:r>
              <a:rPr lang="en-US" sz="1600" u="sng" dirty="0">
                <a:solidFill>
                  <a:schemeClr val="accent2"/>
                </a:solidFill>
              </a:rPr>
              <a:t>credit.</a:t>
            </a:r>
          </a:p>
        </p:txBody>
      </p:sp>
    </p:spTree>
    <p:extLst>
      <p:ext uri="{BB962C8B-B14F-4D97-AF65-F5344CB8AC3E}">
        <p14:creationId xmlns:p14="http://schemas.microsoft.com/office/powerpoint/2010/main" val="2376526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Potential IEEE 802 EC Rule </a:t>
            </a:r>
            <a:r>
              <a:rPr lang="en-US" sz="2800" dirty="0" smtClean="0"/>
              <a:t>Changes* </a:t>
            </a:r>
            <a:r>
              <a:rPr lang="en-US" sz="2800" dirty="0" smtClean="0"/>
              <a:t>for Nov 2014</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Working Group Policies and Procedures</a:t>
            </a:r>
          </a:p>
          <a:p>
            <a:pPr lvl="1"/>
            <a:r>
              <a:rPr lang="en-US" dirty="0" smtClean="0"/>
              <a:t>Must be updated since LMSC P&amp;P was updated and  the IEEE </a:t>
            </a:r>
            <a:r>
              <a:rPr lang="en-US" dirty="0" err="1" smtClean="0"/>
              <a:t>AudCom</a:t>
            </a:r>
            <a:r>
              <a:rPr lang="en-US" dirty="0" smtClean="0"/>
              <a:t> WG P&amp;P baseline has been updated</a:t>
            </a:r>
            <a:endParaRPr lang="en-US" dirty="0" smtClean="0"/>
          </a:p>
          <a:p>
            <a:r>
              <a:rPr lang="en-US" dirty="0" smtClean="0"/>
              <a:t>802 </a:t>
            </a:r>
            <a:r>
              <a:rPr lang="en-US" dirty="0" smtClean="0"/>
              <a:t>LMSC OM </a:t>
            </a:r>
            <a:r>
              <a:rPr lang="en-US" dirty="0" smtClean="0"/>
              <a:t>(802.11 member requested </a:t>
            </a:r>
            <a:r>
              <a:rPr lang="en-US" dirty="0"/>
              <a:t>to </a:t>
            </a:r>
            <a:r>
              <a:rPr lang="en-US" dirty="0" smtClean="0"/>
              <a:t>clarify Study </a:t>
            </a:r>
            <a:r>
              <a:rPr lang="en-US" dirty="0"/>
              <a:t>Group rules). </a:t>
            </a:r>
            <a:r>
              <a:rPr lang="en-US" dirty="0" smtClean="0"/>
              <a:t>Documents addressing SG operation:</a:t>
            </a:r>
            <a:endParaRPr lang="en-US" b="0" dirty="0" smtClean="0"/>
          </a:p>
          <a:p>
            <a:pPr lvl="1"/>
            <a:r>
              <a:rPr lang="en-US" dirty="0"/>
              <a:t>IEEE-SA Study Group Guidelines, </a:t>
            </a:r>
            <a:r>
              <a:rPr lang="en-US" dirty="0" smtClean="0"/>
              <a:t> </a:t>
            </a:r>
            <a:r>
              <a:rPr lang="en-US" dirty="0" smtClean="0">
                <a:hlinkClick r:id="rId3"/>
              </a:rPr>
              <a:t>http</a:t>
            </a:r>
            <a:r>
              <a:rPr lang="en-US" dirty="0">
                <a:hlinkClick r:id="rId3"/>
              </a:rPr>
              <a:t>://</a:t>
            </a:r>
            <a:r>
              <a:rPr lang="en-US" dirty="0" smtClean="0">
                <a:hlinkClick r:id="rId3"/>
              </a:rPr>
              <a:t>standards.ieee.org/develop/corpchan/studygrp.pdf</a:t>
            </a:r>
            <a:r>
              <a:rPr lang="en-US" dirty="0" smtClean="0"/>
              <a:t>    </a:t>
            </a:r>
          </a:p>
          <a:p>
            <a:pPr lvl="1"/>
            <a:r>
              <a:rPr lang="en-US" dirty="0" smtClean="0"/>
              <a:t>802 LMSC P&amp;P: 5.4</a:t>
            </a:r>
          </a:p>
          <a:p>
            <a:pPr lvl="1"/>
            <a:r>
              <a:rPr lang="en-US" b="0" dirty="0" smtClean="0"/>
              <a:t>802 LMSC OM: </a:t>
            </a:r>
            <a:r>
              <a:rPr lang="en-US" b="0" dirty="0" smtClean="0"/>
              <a:t>4.3.1</a:t>
            </a:r>
          </a:p>
          <a:p>
            <a:endParaRPr lang="en-US" b="0" dirty="0"/>
          </a:p>
          <a:p>
            <a:endParaRPr lang="en-US" b="0" dirty="0" smtClean="0"/>
          </a:p>
          <a:p>
            <a:r>
              <a:rPr lang="en-US" sz="1600" b="0" dirty="0" smtClean="0"/>
              <a:t>*Proposed changes need to be submitted to James Gilb 45 days in advance of the Nov meeting; or 30 days in advance if submitted by an EC member</a:t>
            </a:r>
            <a:endParaRPr lang="en-US" sz="1600" b="0"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670976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P&amp;P: 5.4 Study Groups - 1</a:t>
            </a:r>
            <a:endParaRPr lang="en-US" sz="2800" dirty="0"/>
          </a:p>
        </p:txBody>
      </p:sp>
      <p:sp>
        <p:nvSpPr>
          <p:cNvPr id="3" name="Content Placeholder 2"/>
          <p:cNvSpPr>
            <a:spLocks noGrp="1"/>
          </p:cNvSpPr>
          <p:nvPr>
            <p:ph idx="1"/>
          </p:nvPr>
        </p:nvSpPr>
        <p:spPr>
          <a:xfrm>
            <a:off x="609600" y="1600200"/>
            <a:ext cx="8458200" cy="4724400"/>
          </a:xfrm>
        </p:spPr>
        <p:txBody>
          <a:bodyPr/>
          <a:lstStyle/>
          <a:p>
            <a:pPr marL="0" indent="0">
              <a:buNone/>
            </a:pPr>
            <a:r>
              <a:rPr lang="en-US" dirty="0" smtClean="0"/>
              <a:t>5.4 </a:t>
            </a:r>
            <a:r>
              <a:rPr lang="en-US" dirty="0"/>
              <a:t>Standards study groups</a:t>
            </a:r>
          </a:p>
          <a:p>
            <a:pPr marL="0" indent="0">
              <a:buNone/>
            </a:pPr>
            <a:r>
              <a:rPr lang="en-US" sz="2000" b="0" dirty="0"/>
              <a:t>When a Sponsor is presented with a proposal concerning a standards development project, the </a:t>
            </a:r>
            <a:r>
              <a:rPr lang="en-US" sz="2000" b="0" dirty="0" smtClean="0"/>
              <a:t>Sponsor </a:t>
            </a:r>
            <a:r>
              <a:rPr lang="en-US" sz="2000" b="0" dirty="0"/>
              <a:t>may form a Standards Study Group to examine the proposal to determine if there is a </a:t>
            </a:r>
            <a:r>
              <a:rPr lang="en-US" sz="2000" b="0" dirty="0" smtClean="0"/>
              <a:t>need for </a:t>
            </a:r>
            <a:r>
              <a:rPr lang="en-US" sz="2000" b="0" dirty="0"/>
              <a:t>a standard to be developed. </a:t>
            </a:r>
            <a:r>
              <a:rPr lang="en-US" sz="2000" b="0" dirty="0" smtClean="0"/>
              <a:t>If </a:t>
            </a:r>
            <a:r>
              <a:rPr lang="en-US" sz="2000" b="0" dirty="0"/>
              <a:t>the proposal merits formation of a project, the Study </a:t>
            </a:r>
            <a:r>
              <a:rPr lang="en-US" sz="2000" b="0" dirty="0" smtClean="0"/>
              <a:t>Group </a:t>
            </a:r>
            <a:r>
              <a:rPr lang="en-US" sz="2000" b="0" dirty="0"/>
              <a:t>will draft a PAR for consideration by the Sponsor. </a:t>
            </a:r>
            <a:endParaRPr lang="en-US" sz="2000" b="0" dirty="0" smtClean="0"/>
          </a:p>
          <a:p>
            <a:pPr marL="0" indent="0">
              <a:buNone/>
            </a:pPr>
            <a:endParaRPr lang="en-US" sz="2000" b="0" dirty="0"/>
          </a:p>
          <a:p>
            <a:pPr marL="0" indent="0">
              <a:buNone/>
            </a:pPr>
            <a:r>
              <a:rPr lang="en-US" sz="2000" b="0" dirty="0"/>
              <a:t>Groups shall refer to the approved Study Group </a:t>
            </a:r>
            <a:r>
              <a:rPr lang="en-US" sz="2000" b="0" dirty="0" smtClean="0"/>
              <a:t>guidelines </a:t>
            </a:r>
            <a:r>
              <a:rPr lang="en-US" sz="2000" b="0" dirty="0"/>
              <a:t>on how a Standards Study Group </a:t>
            </a:r>
            <a:r>
              <a:rPr lang="en-US" sz="2000" b="0" dirty="0" smtClean="0"/>
              <a:t>shall </a:t>
            </a:r>
            <a:r>
              <a:rPr lang="en-US" sz="2000" b="0" dirty="0"/>
              <a:t>conduct business and the criteria it shall apply to consideration of a proposal. </a:t>
            </a:r>
            <a:r>
              <a:rPr lang="en-US" sz="2000" b="0" dirty="0" smtClean="0"/>
              <a:t>guidelines located </a:t>
            </a:r>
            <a:r>
              <a:rPr lang="en-US" sz="2000" b="0" dirty="0"/>
              <a:t>at: </a:t>
            </a:r>
            <a:r>
              <a:rPr lang="en-US" sz="2000" b="0" dirty="0" smtClean="0">
                <a:hlinkClick r:id="rId3"/>
              </a:rPr>
              <a:t>http</a:t>
            </a:r>
            <a:r>
              <a:rPr lang="en-US" sz="2000" b="0" dirty="0">
                <a:hlinkClick r:id="rId3"/>
              </a:rPr>
              <a:t>://</a:t>
            </a:r>
            <a:r>
              <a:rPr lang="en-US" sz="2000" b="0" dirty="0" smtClean="0">
                <a:hlinkClick r:id="rId3"/>
              </a:rPr>
              <a:t>standards.ieee.org/develop/corpchan/studygrp.pdf</a:t>
            </a:r>
            <a:r>
              <a:rPr lang="en-US" sz="2000" b="0" dirty="0" smtClean="0"/>
              <a:t> </a:t>
            </a:r>
            <a:endParaRPr lang="en-US" sz="2000" b="0" dirty="0"/>
          </a:p>
          <a:p>
            <a:pPr lvl="1"/>
            <a:endParaRPr lang="en-US" b="0"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710169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a:t>LMSC P&amp;P: 5.4 Study </a:t>
            </a:r>
            <a:r>
              <a:rPr lang="en-US" sz="2800" dirty="0" smtClean="0"/>
              <a:t>Groups - 2</a:t>
            </a:r>
            <a:endParaRPr lang="en-US" sz="2800" dirty="0"/>
          </a:p>
        </p:txBody>
      </p:sp>
      <p:sp>
        <p:nvSpPr>
          <p:cNvPr id="3" name="Content Placeholder 2"/>
          <p:cNvSpPr>
            <a:spLocks noGrp="1"/>
          </p:cNvSpPr>
          <p:nvPr>
            <p:ph idx="1"/>
          </p:nvPr>
        </p:nvSpPr>
        <p:spPr>
          <a:xfrm>
            <a:off x="609600" y="1600200"/>
            <a:ext cx="8458200" cy="4724400"/>
          </a:xfrm>
        </p:spPr>
        <p:txBody>
          <a:bodyPr/>
          <a:lstStyle/>
          <a:p>
            <a:pPr marL="0" indent="0">
              <a:buNone/>
            </a:pPr>
            <a:r>
              <a:rPr lang="en-US" sz="1600" b="0" dirty="0" smtClean="0"/>
              <a:t>Two types of Study Groups are specified:</a:t>
            </a:r>
          </a:p>
          <a:p>
            <a:pPr marL="400050" lvl="1" indent="0">
              <a:buNone/>
            </a:pPr>
            <a:r>
              <a:rPr lang="en-US" sz="1600" dirty="0" smtClean="0"/>
              <a:t>a) An </a:t>
            </a:r>
            <a:r>
              <a:rPr lang="en-US" sz="1600" dirty="0"/>
              <a:t>Executive Committee Study Group (ECSG) is initiated by vote of the Sponsor, and </a:t>
            </a:r>
            <a:r>
              <a:rPr lang="en-US" sz="1600" dirty="0" smtClean="0"/>
              <a:t>the </a:t>
            </a:r>
            <a:r>
              <a:rPr lang="en-US" sz="1600" dirty="0"/>
              <a:t>ECSG Chair is appointed by the Sponsor Chair and is confirmed by the Sponsor. The </a:t>
            </a:r>
            <a:r>
              <a:rPr lang="en-US" sz="1600" dirty="0" smtClean="0"/>
              <a:t>ECSG </a:t>
            </a:r>
            <a:r>
              <a:rPr lang="en-US" sz="1600" dirty="0"/>
              <a:t>Chair has the </a:t>
            </a:r>
            <a:r>
              <a:rPr lang="en-US" sz="1600" dirty="0" smtClean="0"/>
              <a:t>same responsibilities </a:t>
            </a:r>
            <a:r>
              <a:rPr lang="en-US" sz="1600" dirty="0"/>
              <a:t>as a WG Chair but does not have Sponsor </a:t>
            </a:r>
            <a:r>
              <a:rPr lang="en-US" sz="1600" dirty="0" smtClean="0"/>
              <a:t>voting </a:t>
            </a:r>
            <a:r>
              <a:rPr lang="en-US" sz="1600" dirty="0"/>
              <a:t>rights.</a:t>
            </a:r>
          </a:p>
          <a:p>
            <a:pPr marL="400050" lvl="1" indent="0">
              <a:buNone/>
            </a:pPr>
            <a:r>
              <a:rPr lang="en-US" sz="1600" dirty="0"/>
              <a:t>b</a:t>
            </a:r>
            <a:r>
              <a:rPr lang="en-US" sz="1600" dirty="0" smtClean="0"/>
              <a:t>) A </a:t>
            </a:r>
            <a:r>
              <a:rPr lang="en-US" sz="1600" dirty="0"/>
              <a:t>Working Group Study Group (WGSG) is initiated by vote of the WG and approved by </a:t>
            </a:r>
            <a:r>
              <a:rPr lang="en-US" sz="1600" dirty="0" smtClean="0"/>
              <a:t>the </a:t>
            </a:r>
            <a:r>
              <a:rPr lang="en-US" sz="1600" dirty="0"/>
              <a:t>EC. The WGSG Chair is appointed </a:t>
            </a:r>
            <a:r>
              <a:rPr lang="en-US" sz="1600" dirty="0" smtClean="0"/>
              <a:t>by </a:t>
            </a:r>
            <a:r>
              <a:rPr lang="en-US" sz="1600" dirty="0"/>
              <a:t>the WG Chair </a:t>
            </a:r>
            <a:r>
              <a:rPr lang="en-US" sz="1600" dirty="0" smtClean="0"/>
              <a:t>and </a:t>
            </a:r>
            <a:r>
              <a:rPr lang="en-US" sz="1600" dirty="0"/>
              <a:t>approved by the WG. </a:t>
            </a:r>
            <a:r>
              <a:rPr lang="en-US" sz="1600" dirty="0" smtClean="0"/>
              <a:t>WGSGs </a:t>
            </a:r>
            <a:r>
              <a:rPr lang="en-US" sz="1600" dirty="0"/>
              <a:t>may also be </a:t>
            </a:r>
            <a:r>
              <a:rPr lang="en-US" sz="1600" dirty="0" smtClean="0"/>
              <a:t>formed by </a:t>
            </a:r>
            <a:r>
              <a:rPr lang="en-US" sz="1600" dirty="0"/>
              <a:t>TAGs</a:t>
            </a:r>
            <a:r>
              <a:rPr lang="en-US" sz="1600" dirty="0" smtClean="0"/>
              <a:t>.</a:t>
            </a:r>
          </a:p>
          <a:p>
            <a:pPr marL="400050" lvl="1" indent="0">
              <a:buNone/>
            </a:pPr>
            <a:endParaRPr lang="en-US" sz="1600" dirty="0"/>
          </a:p>
          <a:p>
            <a:pPr marL="0" indent="0">
              <a:buNone/>
            </a:pPr>
            <a:r>
              <a:rPr lang="en-US" sz="1600" b="0" dirty="0"/>
              <a:t>The Study Group shall have a defined task with specific output and a specific time frame </a:t>
            </a:r>
            <a:r>
              <a:rPr lang="en-US" sz="1600" b="0" dirty="0" smtClean="0"/>
              <a:t>established </a:t>
            </a:r>
            <a:r>
              <a:rPr lang="en-US" sz="1600" b="0" dirty="0"/>
              <a:t>within which it is allowed to study the subject. It is expected that the work effort to </a:t>
            </a:r>
            <a:r>
              <a:rPr lang="en-US" sz="1600" b="0" dirty="0" smtClean="0"/>
              <a:t>develop </a:t>
            </a:r>
            <a:r>
              <a:rPr lang="en-US" sz="1600" b="0" dirty="0"/>
              <a:t>a PAR will originate in an ECSG or WGSG. A </a:t>
            </a:r>
            <a:r>
              <a:rPr lang="en-US" sz="1600" b="0" dirty="0" smtClean="0"/>
              <a:t>Study Group </a:t>
            </a:r>
            <a:r>
              <a:rPr lang="en-US" sz="1600" b="0" dirty="0"/>
              <a:t>shall report its </a:t>
            </a:r>
            <a:r>
              <a:rPr lang="en-US" sz="1600" b="0" dirty="0" smtClean="0"/>
              <a:t>recommendations</a:t>
            </a:r>
            <a:r>
              <a:rPr lang="en-US" sz="1600" b="0" dirty="0"/>
              <a:t>, shall have a limited lifetime, and is chartered plenary </a:t>
            </a:r>
            <a:r>
              <a:rPr lang="en-US" sz="1600" b="0" dirty="0" smtClean="0"/>
              <a:t>session-to-plenary session</a:t>
            </a:r>
            <a:r>
              <a:rPr lang="en-US" sz="1600" b="0" dirty="0"/>
              <a:t>. A study group is expected to submit a PAR to the EC for consideration by the 2nd </a:t>
            </a:r>
            <a:r>
              <a:rPr lang="en-US" sz="1600" b="0" dirty="0" smtClean="0"/>
              <a:t>plenary </a:t>
            </a:r>
            <a:r>
              <a:rPr lang="en-US" sz="1600" b="0" dirty="0"/>
              <a:t>session after its initiation. After the </a:t>
            </a:r>
            <a:r>
              <a:rPr lang="en-US" sz="1600" b="0" dirty="0" smtClean="0"/>
              <a:t>Study </a:t>
            </a:r>
            <a:r>
              <a:rPr lang="en-US" sz="1600" b="0" dirty="0"/>
              <a:t>Group recommendations have been accepted </a:t>
            </a:r>
            <a:r>
              <a:rPr lang="en-US" sz="1600" b="0" dirty="0" smtClean="0"/>
              <a:t>by </a:t>
            </a:r>
            <a:r>
              <a:rPr lang="en-US" sz="1600" b="0" dirty="0"/>
              <a:t>the parent body, the Study Group will be disbanded no later than the end of the next plenary </a:t>
            </a:r>
            <a:r>
              <a:rPr lang="en-US" sz="1600" b="0" dirty="0" smtClean="0"/>
              <a:t>session</a:t>
            </a:r>
            <a:r>
              <a:rPr lang="en-US" sz="1600" b="0" dirty="0"/>
              <a:t>. </a:t>
            </a:r>
            <a:r>
              <a:rPr lang="en-US" sz="1600" b="0" dirty="0" smtClean="0"/>
              <a:t>A </a:t>
            </a:r>
            <a:r>
              <a:rPr lang="en-US" sz="1600" b="0" dirty="0"/>
              <a:t>Study Group is disbanded upon approval of the PAR by the </a:t>
            </a:r>
            <a:r>
              <a:rPr lang="en-US" sz="1600" b="0" dirty="0" smtClean="0"/>
              <a:t>IEEE-SA </a:t>
            </a:r>
            <a:r>
              <a:rPr lang="en-US" sz="1600" b="0" dirty="0"/>
              <a:t>Standards </a:t>
            </a:r>
            <a:r>
              <a:rPr lang="en-US" sz="1600" b="0" dirty="0" smtClean="0"/>
              <a:t>Board</a:t>
            </a:r>
            <a:r>
              <a:rPr lang="en-US" sz="1600" b="0" dirty="0"/>
              <a:t>.</a:t>
            </a:r>
          </a:p>
          <a:p>
            <a:endParaRPr lang="en-US" b="0"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730721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802 LMSC </a:t>
            </a:r>
            <a:r>
              <a:rPr lang="en-US" sz="2800" dirty="0" smtClean="0"/>
              <a:t>OM: </a:t>
            </a:r>
            <a:r>
              <a:rPr lang="en-US" sz="2800" dirty="0" smtClean="0"/>
              <a:t>4.3 Study Groups</a:t>
            </a:r>
            <a:endParaRPr lang="en-US" sz="2800" dirty="0"/>
          </a:p>
        </p:txBody>
      </p:sp>
      <p:sp>
        <p:nvSpPr>
          <p:cNvPr id="3" name="Content Placeholder 2"/>
          <p:cNvSpPr>
            <a:spLocks noGrp="1"/>
          </p:cNvSpPr>
          <p:nvPr>
            <p:ph idx="1"/>
          </p:nvPr>
        </p:nvSpPr>
        <p:spPr>
          <a:xfrm>
            <a:off x="609600" y="1600200"/>
            <a:ext cx="8458200" cy="4724400"/>
          </a:xfrm>
        </p:spPr>
        <p:txBody>
          <a:bodyPr/>
          <a:lstStyle/>
          <a:p>
            <a:pPr marL="0" indent="0">
              <a:buNone/>
            </a:pPr>
            <a:r>
              <a:rPr lang="en-US" sz="2000" dirty="0" smtClean="0"/>
              <a:t>4.3.1 Study </a:t>
            </a:r>
            <a:r>
              <a:rPr lang="en-US" sz="2000" dirty="0"/>
              <a:t>group operation</a:t>
            </a:r>
          </a:p>
          <a:p>
            <a:pPr marL="0" indent="0">
              <a:buNone/>
            </a:pPr>
            <a:r>
              <a:rPr lang="en-US" sz="2000" b="0" dirty="0"/>
              <a:t>Progress of each Study Group shall be presented at the closing Sponsor meeting of each IEEE </a:t>
            </a:r>
            <a:r>
              <a:rPr lang="en-US" sz="2000" b="0" dirty="0" smtClean="0"/>
              <a:t>802 </a:t>
            </a:r>
            <a:r>
              <a:rPr lang="en-US" sz="2000" b="0" dirty="0"/>
              <a:t>LMSC plenary session by the appropriate WG, TAG, or ECSG Chair. Study Groups may </a:t>
            </a:r>
            <a:r>
              <a:rPr lang="en-US" sz="2000" b="0" dirty="0" smtClean="0"/>
              <a:t>elect </a:t>
            </a:r>
            <a:r>
              <a:rPr lang="en-US" sz="2000" b="0" dirty="0"/>
              <a:t>officers other than the Chair, if </a:t>
            </a:r>
            <a:r>
              <a:rPr lang="en-US" sz="2000" b="0" dirty="0" smtClean="0"/>
              <a:t>necessary, </a:t>
            </a:r>
            <a:r>
              <a:rPr lang="en-US" sz="2000" b="0" i="1" dirty="0"/>
              <a:t>and will follow the general operating </a:t>
            </a:r>
            <a:r>
              <a:rPr lang="en-US" sz="2000" b="0" i="1" dirty="0" smtClean="0"/>
              <a:t>procedures for </a:t>
            </a:r>
            <a:r>
              <a:rPr lang="en-US" sz="2000" b="0" i="1" dirty="0"/>
              <a:t>WGs specified in the IEEE 802 LMSC WG P&amp;P. </a:t>
            </a:r>
            <a:r>
              <a:rPr lang="en-US" sz="2000" b="0" i="1" dirty="0" smtClean="0"/>
              <a:t> </a:t>
            </a:r>
            <a:r>
              <a:rPr lang="en-US" sz="2000" b="0" dirty="0" smtClean="0"/>
              <a:t>Because </a:t>
            </a:r>
            <a:r>
              <a:rPr lang="en-US" sz="2000" b="0" dirty="0"/>
              <a:t>of the limited time duration of a </a:t>
            </a:r>
            <a:r>
              <a:rPr lang="en-US" sz="2000" b="0" dirty="0" smtClean="0"/>
              <a:t>Study </a:t>
            </a:r>
            <a:r>
              <a:rPr lang="en-US" sz="2000" b="0" dirty="0"/>
              <a:t>Group, no letter ballots are permitted.</a:t>
            </a:r>
          </a:p>
          <a:p>
            <a:pPr marL="0" indent="0">
              <a:buNone/>
            </a:pPr>
            <a:r>
              <a:rPr lang="en-US" sz="2000" b="0" dirty="0"/>
              <a:t>The election of an ECSG Vice Chair is subject to confirmation by the Sponsor.</a:t>
            </a:r>
          </a:p>
          <a:p>
            <a:pPr marL="0" indent="0">
              <a:buNone/>
            </a:pPr>
            <a:r>
              <a:rPr lang="en-US" sz="2000" dirty="0"/>
              <a:t>4.3.2 </a:t>
            </a:r>
            <a:r>
              <a:rPr lang="en-US" sz="2000" dirty="0" smtClean="0"/>
              <a:t>Voting </a:t>
            </a:r>
            <a:r>
              <a:rPr lang="en-US" sz="2000" dirty="0"/>
              <a:t>at study group meetings</a:t>
            </a:r>
          </a:p>
          <a:p>
            <a:pPr marL="0" indent="0">
              <a:buNone/>
            </a:pPr>
            <a:r>
              <a:rPr lang="en-US" sz="2000" b="0" dirty="0"/>
              <a:t>Any person attending a Study Group meeting may vote on all motions (including recommending </a:t>
            </a:r>
            <a:r>
              <a:rPr lang="en-US" sz="2000" b="0" dirty="0" smtClean="0"/>
              <a:t>approval </a:t>
            </a:r>
            <a:r>
              <a:rPr lang="en-US" sz="2000" b="0" dirty="0"/>
              <a:t>of a PAR). A vote is carried by 75% of those present and voting Approve or </a:t>
            </a:r>
            <a:r>
              <a:rPr lang="en-US" sz="2000" b="0" dirty="0" smtClean="0"/>
              <a:t>Disapprove</a:t>
            </a:r>
            <a:r>
              <a:rPr lang="en-US" sz="2000" b="0" dirty="0" smtClean="0"/>
              <a:t>.</a:t>
            </a:r>
          </a:p>
          <a:p>
            <a:pPr marL="0" indent="0">
              <a:buNone/>
            </a:pPr>
            <a:endParaRPr lang="en-US" sz="2000" b="0" dirty="0"/>
          </a:p>
          <a:p>
            <a:pPr marL="0" indent="0">
              <a:buNone/>
            </a:pPr>
            <a:r>
              <a:rPr lang="en-US" sz="1600" b="0" i="1" dirty="0" smtClean="0"/>
              <a:t>Comment: Clarify WG P&amp;P application to ECSG, WGSG; proposed resolution is to delete the italicized text.</a:t>
            </a:r>
            <a:endParaRPr lang="en-US" b="0" i="1"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1091197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Approved in July 2014</a:t>
            </a:r>
            <a:endParaRPr lang="en-US" dirty="0"/>
          </a:p>
        </p:txBody>
      </p:sp>
      <p:sp>
        <p:nvSpPr>
          <p:cNvPr id="3" name="Content Placeholder 2"/>
          <p:cNvSpPr>
            <a:spLocks noGrp="1"/>
          </p:cNvSpPr>
          <p:nvPr>
            <p:ph idx="1"/>
          </p:nvPr>
        </p:nvSpPr>
        <p:spPr>
          <a:xfrm>
            <a:off x="304800" y="1600200"/>
            <a:ext cx="8382000" cy="4724400"/>
          </a:xfrm>
        </p:spPr>
        <p:txBody>
          <a:bodyPr/>
          <a:lstStyle/>
          <a:p>
            <a:r>
              <a:rPr lang="en-US" b="0" dirty="0" smtClean="0"/>
              <a:t>Document </a:t>
            </a:r>
            <a:r>
              <a:rPr lang="en-US" dirty="0" smtClean="0">
                <a:hlinkClick r:id="rId3"/>
              </a:rPr>
              <a:t>11-14-0629-02</a:t>
            </a:r>
            <a:r>
              <a:rPr lang="en-US" dirty="0" smtClean="0"/>
              <a:t> </a:t>
            </a:r>
          </a:p>
          <a:p>
            <a:pPr lvl="1"/>
            <a:r>
              <a:rPr lang="en-US" dirty="0" smtClean="0"/>
              <a:t>Editorial clean-up, updated reference links, added definition section</a:t>
            </a:r>
          </a:p>
          <a:p>
            <a:pPr lvl="1"/>
            <a:r>
              <a:rPr lang="en-US" dirty="0" smtClean="0"/>
              <a:t>Move explanatory material to appendices</a:t>
            </a:r>
          </a:p>
          <a:p>
            <a:pPr lvl="1"/>
            <a:r>
              <a:rPr lang="en-US" dirty="0" smtClean="0"/>
              <a:t>Delete requirement for WG chair to approve teleconference changes </a:t>
            </a:r>
          </a:p>
          <a:p>
            <a:pPr lvl="1"/>
            <a:r>
              <a:rPr lang="en-US" dirty="0" smtClean="0"/>
              <a:t>Add “Former-Voter” category to section 7 (Voting Rights)</a:t>
            </a:r>
          </a:p>
          <a:p>
            <a:pPr lvl="1"/>
            <a:r>
              <a:rPr lang="en-US" dirty="0" smtClean="0"/>
              <a:t>Clarify Standing Committee operating rules</a:t>
            </a:r>
          </a:p>
          <a:p>
            <a:pPr lvl="1"/>
            <a:r>
              <a:rPr lang="en-US" dirty="0" smtClean="0"/>
              <a:t>LB response rate changed from 75% to 50% to align with 802 WG P&amp;P</a:t>
            </a:r>
          </a:p>
          <a:p>
            <a:pPr lvl="1"/>
            <a:r>
              <a:rPr lang="en-US" dirty="0" smtClean="0"/>
              <a:t>Document type changes: add liaison</a:t>
            </a:r>
          </a:p>
          <a:p>
            <a:pPr lvl="1"/>
            <a:r>
              <a:rPr lang="en-US" dirty="0" smtClean="0"/>
              <a:t>Add WG confirmation for external ANA requests</a:t>
            </a:r>
          </a:p>
          <a:p>
            <a:pPr lvl="1"/>
            <a:r>
              <a:rPr lang="en-US" dirty="0" smtClean="0"/>
              <a:t>Liaison officer text updated, change to require being a voting member</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September 2014</a:t>
            </a:r>
            <a:endParaRPr lang="en-US"/>
          </a:p>
        </p:txBody>
      </p:sp>
      <p:sp>
        <p:nvSpPr>
          <p:cNvPr id="307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a:t>
            </a:r>
            <a:r>
              <a:rPr lang="en-US" dirty="0" smtClean="0"/>
              <a:t>Slides </a:t>
            </a:r>
            <a:endParaRPr lang="en-US" dirty="0" smtClean="0"/>
          </a:p>
          <a:p>
            <a:pPr lvl="1">
              <a:buFontTx/>
              <a:buNone/>
            </a:pPr>
            <a:r>
              <a:rPr lang="en-US" dirty="0" smtClean="0"/>
              <a:t>	Current Policies and Procedures and Operations Manual for IEEE-SA, IEEE 802, and IEEE 802.11</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a:t>
            </a:r>
            <a:r>
              <a:rPr lang="en-US" dirty="0" smtClean="0"/>
              <a:t>Chair’s Guidelines</a:t>
            </a:r>
            <a:endParaRPr lang="en-US" dirty="0" smtClean="0"/>
          </a:p>
          <a:p>
            <a:pPr lvl="1">
              <a:buNone/>
            </a:pPr>
            <a:r>
              <a:rPr lang="en-US" dirty="0"/>
              <a:t>	Proposed revisions to 802.11 </a:t>
            </a:r>
            <a:r>
              <a:rPr lang="en-US" dirty="0" smtClean="0"/>
              <a:t>OM </a:t>
            </a: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Document </a:t>
            </a:r>
            <a:r>
              <a:rPr lang="en-US" dirty="0" smtClean="0">
                <a:hlinkClick r:id="rId3"/>
              </a:rPr>
              <a:t>11-14-0629-02 </a:t>
            </a:r>
            <a:r>
              <a:rPr lang="en-US" dirty="0" smtClean="0"/>
              <a:t>contains the current IEEE 902.11 Operations Manual (approved July 2014)</a:t>
            </a:r>
          </a:p>
          <a:p>
            <a:r>
              <a:rPr lang="en-US" b="0" dirty="0" smtClean="0"/>
              <a:t>No changes proposed at present; potential future </a:t>
            </a:r>
            <a:r>
              <a:rPr lang="en-US" b="0" dirty="0" smtClean="0"/>
              <a:t>changes</a:t>
            </a:r>
            <a:endParaRPr lang="en-US" dirty="0" smtClean="0"/>
          </a:p>
          <a:p>
            <a:pPr lvl="1"/>
            <a:r>
              <a:rPr lang="en-US" dirty="0" smtClean="0"/>
              <a:t>Any changes resulting from </a:t>
            </a:r>
            <a:r>
              <a:rPr lang="en-US" dirty="0" smtClean="0"/>
              <a:t>EC document changes</a:t>
            </a:r>
          </a:p>
          <a:p>
            <a:pPr lvl="1"/>
            <a:r>
              <a:rPr lang="en-US" dirty="0"/>
              <a:t>Any additional member proposed changes</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extLst>
      <p:ext uri="{BB962C8B-B14F-4D97-AF65-F5344CB8AC3E}">
        <p14:creationId xmlns:p14="http://schemas.microsoft.com/office/powerpoint/2010/main" val="3948953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2014</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C47E752A-6118-485D-B041-5BE35B5D632A}" type="slidenum">
              <a:rPr lang="en-US" altLang="en-US" sz="1200" b="0"/>
              <a:pPr>
                <a:spcBef>
                  <a:spcPct val="0"/>
                </a:spcBef>
                <a:buFontTx/>
                <a:buNone/>
              </a:pPr>
              <a:t>21</a:t>
            </a:fld>
            <a:endParaRPr lang="en-US" altLang="en-US" sz="1200" b="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September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Document </a:t>
            </a:r>
            <a:r>
              <a:rPr lang="en-US" dirty="0" smtClean="0">
                <a:hlinkClick r:id="rId3"/>
              </a:rPr>
              <a:t>11-14-0629-02 </a:t>
            </a:r>
            <a:r>
              <a:rPr lang="en-US" dirty="0" smtClean="0"/>
              <a:t>contains the current IEEE 902.11 Operations Manual (approved July 2014)</a:t>
            </a:r>
          </a:p>
          <a:p>
            <a:r>
              <a:rPr lang="en-US" b="0" dirty="0"/>
              <a:t>No changes proposed at present; potential future changes</a:t>
            </a:r>
            <a:endParaRPr lang="en-US" dirty="0"/>
          </a:p>
          <a:p>
            <a:pPr lvl="1"/>
            <a:r>
              <a:rPr lang="en-US" dirty="0"/>
              <a:t>Any changes resulting from EC document changes</a:t>
            </a:r>
          </a:p>
          <a:p>
            <a:pPr lvl="1"/>
            <a:r>
              <a:rPr lang="en-US" dirty="0"/>
              <a:t>Any additional member proposed changes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25</a:t>
            </a:fld>
            <a:endParaRPr lang="en-US"/>
          </a:p>
        </p:txBody>
      </p:sp>
    </p:spTree>
    <p:extLst>
      <p:ext uri="{BB962C8B-B14F-4D97-AF65-F5344CB8AC3E}">
        <p14:creationId xmlns:p14="http://schemas.microsoft.com/office/powerpoint/2010/main" val="6287337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Discussion on any </a:t>
            </a:r>
            <a:r>
              <a:rPr lang="en-US" dirty="0" smtClean="0"/>
              <a:t>proposed </a:t>
            </a:r>
            <a:r>
              <a:rPr lang="en-US" dirty="0" smtClean="0"/>
              <a:t>changes</a:t>
            </a:r>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27</a:t>
            </a:fld>
            <a:endParaRPr lang="en-US"/>
          </a:p>
        </p:txBody>
      </p:sp>
    </p:spTree>
    <p:extLst>
      <p:ext uri="{BB962C8B-B14F-4D97-AF65-F5344CB8AC3E}">
        <p14:creationId xmlns:p14="http://schemas.microsoft.com/office/powerpoint/2010/main" val="4171468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dirty="0"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September 2014</a:t>
            </a:r>
            <a:endParaRPr lang="en-US"/>
          </a:p>
        </p:txBody>
      </p:sp>
      <p:sp>
        <p:nvSpPr>
          <p:cNvPr id="4099" name="Footer Placeholder 2"/>
          <p:cNvSpPr>
            <a:spLocks noGrp="1"/>
          </p:cNvSpPr>
          <p:nvPr>
            <p:ph type="ftr" sz="quarter" idx="11"/>
          </p:nvPr>
        </p:nvSpPr>
        <p:spPr>
          <a:noFill/>
        </p:spPr>
        <p:txBody>
          <a:bodyPr/>
          <a:lstStyle/>
          <a:p>
            <a:r>
              <a:rPr lang="en-US" smtClean="0"/>
              <a:t>Dorothy Stanley (Aruba Networks)</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September 2014</a:t>
            </a:r>
            <a:endParaRPr lang="en-US"/>
          </a:p>
        </p:txBody>
      </p:sp>
      <p:sp>
        <p:nvSpPr>
          <p:cNvPr id="5123" name="Footer Placeholder 2"/>
          <p:cNvSpPr>
            <a:spLocks noGrp="1"/>
          </p:cNvSpPr>
          <p:nvPr>
            <p:ph type="ftr" sz="quarter" idx="11"/>
          </p:nvPr>
        </p:nvSpPr>
        <p:spPr>
          <a:noFill/>
        </p:spPr>
        <p:txBody>
          <a:bodyPr/>
          <a:lstStyle/>
          <a:p>
            <a:r>
              <a:rPr lang="en-US" smtClean="0"/>
              <a:t>Dorothy Stanley (Aruba Networks)</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September 2014</a:t>
            </a:r>
            <a:endParaRPr lang="en-US"/>
          </a:p>
        </p:txBody>
      </p:sp>
      <p:sp>
        <p:nvSpPr>
          <p:cNvPr id="6147" name="Footer Placeholder 2"/>
          <p:cNvSpPr>
            <a:spLocks noGrp="1"/>
          </p:cNvSpPr>
          <p:nvPr>
            <p:ph type="ftr" sz="quarter" idx="11"/>
          </p:nvPr>
        </p:nvSpPr>
        <p:spPr>
          <a:noFill/>
        </p:spPr>
        <p:txBody>
          <a:bodyPr/>
          <a:lstStyle/>
          <a:p>
            <a:r>
              <a:rPr lang="en-US" smtClean="0"/>
              <a:t>Dorothy Stanley (Aruba Networks)</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September 2014</a:t>
            </a:r>
            <a:endParaRPr lang="en-US"/>
          </a:p>
        </p:txBody>
      </p:sp>
      <p:sp>
        <p:nvSpPr>
          <p:cNvPr id="7171" name="Footer Placeholder 2"/>
          <p:cNvSpPr>
            <a:spLocks noGrp="1"/>
          </p:cNvSpPr>
          <p:nvPr>
            <p:ph type="ftr" sz="quarter" idx="11"/>
          </p:nvPr>
        </p:nvSpPr>
        <p:spPr>
          <a:noFill/>
        </p:spPr>
        <p:txBody>
          <a:bodyPr/>
          <a:lstStyle/>
          <a:p>
            <a:r>
              <a:rPr lang="en-US" smtClean="0"/>
              <a:t>Dorothy Stanley (Aruba Networks)</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September 2014</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Dorothy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21544</TotalTime>
  <Words>2499</Words>
  <Application>Microsoft Office PowerPoint</Application>
  <PresentationFormat>On-screen Show (4:3)</PresentationFormat>
  <Paragraphs>392</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802-11-Submission</vt:lpstr>
      <vt:lpstr>Document</vt:lpstr>
      <vt:lpstr>2nd  Vice Chair Report September 2014</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Summary of July 2014 IEEE 802 EC Rule Changes</vt:lpstr>
      <vt:lpstr>802 OM Rule Change: WG meetings</vt:lpstr>
      <vt:lpstr>802 OM Rule Change: membership retention/loss</vt:lpstr>
      <vt:lpstr>Potential IEEE 802 EC Rule Changes* for Nov 2014</vt:lpstr>
      <vt:lpstr>LMSC P&amp;P: 5.4 Study Groups - 1</vt:lpstr>
      <vt:lpstr>LMSC P&amp;P: 5.4 Study Groups - 2</vt:lpstr>
      <vt:lpstr>802 LMSC OM: 4.3 Study Groups</vt:lpstr>
      <vt:lpstr>IEEE 802.11 OM Approved in July 2014</vt:lpstr>
      <vt:lpstr>IEEE 802.11 OM Status/Changes</vt:lpstr>
      <vt:lpstr>Email Reflectors</vt:lpstr>
      <vt:lpstr>IEEE 802-ALL EMAIL List Server</vt:lpstr>
      <vt:lpstr>Reminder for Posting Documents</vt:lpstr>
      <vt:lpstr>Wednesday –  802.11 Mid-Week Plenary</vt:lpstr>
      <vt:lpstr>IEEE 802.11 OM Status/Changes</vt:lpstr>
      <vt:lpstr>Friday –  802.11 Closing Plenary</vt:lpstr>
      <vt:lpstr>IEEE 802.11 OM Changes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11-14/0499r0</dc:subject>
  <dc:creator>dstanley@arubanetworks.com</dc:creator>
  <cp:keywords>May 2014</cp:keywords>
  <dc:description>Dorothy Stanley (Aruba Networks)</dc:description>
  <cp:lastModifiedBy>Dorothy Stanley</cp:lastModifiedBy>
  <cp:revision>116</cp:revision>
  <cp:lastPrinted>2014-04-08T14:44:21Z</cp:lastPrinted>
  <dcterms:created xsi:type="dcterms:W3CDTF">2012-03-12T21:29:33Z</dcterms:created>
  <dcterms:modified xsi:type="dcterms:W3CDTF">2014-09-14T16:33:17Z</dcterms:modified>
</cp:coreProperties>
</file>