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0"/>
  </p:notesMasterIdLst>
  <p:handoutMasterIdLst>
    <p:handoutMasterId r:id="rId81"/>
  </p:handoutMasterIdLst>
  <p:sldIdLst>
    <p:sldId id="269" r:id="rId2"/>
    <p:sldId id="429" r:id="rId3"/>
    <p:sldId id="453" r:id="rId4"/>
    <p:sldId id="430" r:id="rId5"/>
    <p:sldId id="478" r:id="rId6"/>
    <p:sldId id="480" r:id="rId7"/>
    <p:sldId id="479" r:id="rId8"/>
    <p:sldId id="431" r:id="rId9"/>
    <p:sldId id="432" r:id="rId10"/>
    <p:sldId id="471" r:id="rId11"/>
    <p:sldId id="434" r:id="rId12"/>
    <p:sldId id="485" r:id="rId13"/>
    <p:sldId id="486" r:id="rId14"/>
    <p:sldId id="436" r:id="rId15"/>
    <p:sldId id="512" r:id="rId16"/>
    <p:sldId id="503" r:id="rId17"/>
    <p:sldId id="437" r:id="rId18"/>
    <p:sldId id="532" r:id="rId19"/>
    <p:sldId id="438" r:id="rId20"/>
    <p:sldId id="439" r:id="rId21"/>
    <p:sldId id="440" r:id="rId22"/>
    <p:sldId id="441" r:id="rId23"/>
    <p:sldId id="442" r:id="rId24"/>
    <p:sldId id="443" r:id="rId25"/>
    <p:sldId id="444" r:id="rId26"/>
    <p:sldId id="445" r:id="rId27"/>
    <p:sldId id="446" r:id="rId28"/>
    <p:sldId id="472" r:id="rId29"/>
    <p:sldId id="474" r:id="rId30"/>
    <p:sldId id="473" r:id="rId31"/>
    <p:sldId id="533" r:id="rId32"/>
    <p:sldId id="534" r:id="rId33"/>
    <p:sldId id="475" r:id="rId34"/>
    <p:sldId id="477" r:id="rId35"/>
    <p:sldId id="476" r:id="rId36"/>
    <p:sldId id="487" r:id="rId37"/>
    <p:sldId id="488" r:id="rId38"/>
    <p:sldId id="489" r:id="rId39"/>
    <p:sldId id="490" r:id="rId40"/>
    <p:sldId id="491" r:id="rId41"/>
    <p:sldId id="492" r:id="rId42"/>
    <p:sldId id="493" r:id="rId43"/>
    <p:sldId id="494" r:id="rId44"/>
    <p:sldId id="495" r:id="rId45"/>
    <p:sldId id="496" r:id="rId46"/>
    <p:sldId id="497" r:id="rId47"/>
    <p:sldId id="498" r:id="rId48"/>
    <p:sldId id="499" r:id="rId49"/>
    <p:sldId id="500" r:id="rId50"/>
    <p:sldId id="502" r:id="rId51"/>
    <p:sldId id="501" r:id="rId52"/>
    <p:sldId id="504" r:id="rId53"/>
    <p:sldId id="505" r:id="rId54"/>
    <p:sldId id="506" r:id="rId55"/>
    <p:sldId id="507" r:id="rId56"/>
    <p:sldId id="508" r:id="rId57"/>
    <p:sldId id="509" r:id="rId58"/>
    <p:sldId id="510" r:id="rId59"/>
    <p:sldId id="511" r:id="rId60"/>
    <p:sldId id="513" r:id="rId61"/>
    <p:sldId id="514" r:id="rId62"/>
    <p:sldId id="515" r:id="rId63"/>
    <p:sldId id="516" r:id="rId64"/>
    <p:sldId id="517" r:id="rId65"/>
    <p:sldId id="519" r:id="rId66"/>
    <p:sldId id="520" r:id="rId67"/>
    <p:sldId id="518" r:id="rId68"/>
    <p:sldId id="521" r:id="rId69"/>
    <p:sldId id="522" r:id="rId70"/>
    <p:sldId id="523" r:id="rId71"/>
    <p:sldId id="524" r:id="rId72"/>
    <p:sldId id="525" r:id="rId73"/>
    <p:sldId id="526" r:id="rId74"/>
    <p:sldId id="527" r:id="rId75"/>
    <p:sldId id="528" r:id="rId76"/>
    <p:sldId id="529" r:id="rId77"/>
    <p:sldId id="530" r:id="rId78"/>
    <p:sldId id="531" r:id="rId7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654" autoAdjust="0"/>
    <p:restoredTop sz="94671" autoAdjust="0"/>
  </p:normalViewPr>
  <p:slideViewPr>
    <p:cSldViewPr>
      <p:cViewPr varScale="1">
        <p:scale>
          <a:sx n="116" d="100"/>
          <a:sy n="116" d="100"/>
        </p:scale>
        <p:origin x="-1156" y="-6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960"/>
    </p:cViewPr>
  </p:sorterViewPr>
  <p:notesViewPr>
    <p:cSldViewPr>
      <p:cViewPr varScale="1">
        <p:scale>
          <a:sx n="55" d="100"/>
          <a:sy n="55" d="100"/>
        </p:scale>
        <p:origin x="-2892" y="-9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notesMaster" Target="notesMasters/notesMaster1.xml"/><Relationship Id="rId85" Type="http://schemas.openxmlformats.org/officeDocument/2006/relationships/tableStyles" Target="tableStyle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61" Type="http://schemas.openxmlformats.org/officeDocument/2006/relationships/slide" Target="slides/slide60.xml"/><Relationship Id="rId82"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smtClean="0"/>
              <a:t>David Halasz, OakTree Wireless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t>Page </a:t>
            </a:r>
            <a:fld id="{57331469-CC73-4F6F-814E-517B0B11AA8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290964951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smtClean="0"/>
              <a:t>doc.: IEEE 802.11-10/0xxxr0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Month Year</a:t>
            </a:r>
          </a:p>
        </p:txBody>
      </p:sp>
      <p:sp>
        <p:nvSpPr>
          <p:cNvPr id="2355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smtClean="0"/>
              <a:t>David Halasz, OakTree Wireless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Page </a:t>
            </a:r>
            <a:fld id="{7797EB75-BD9E-45DB-A35F-6C321BEA61EF}"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75845534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noFill/>
        </p:spPr>
        <p:txBody>
          <a:bodyPr/>
          <a:lstStyle/>
          <a:p>
            <a:r>
              <a:rPr lang="en-US" smtClean="0"/>
              <a:t>doc.: IEEE 802.11-10/0xxxr0</a:t>
            </a:r>
          </a:p>
        </p:txBody>
      </p:sp>
      <p:sp>
        <p:nvSpPr>
          <p:cNvPr id="24579" name="Rectangle 3"/>
          <p:cNvSpPr>
            <a:spLocks noGrp="1" noChangeArrowheads="1"/>
          </p:cNvSpPr>
          <p:nvPr>
            <p:ph type="dt" sz="quarter" idx="1"/>
          </p:nvPr>
        </p:nvSpPr>
        <p:spPr>
          <a:noFill/>
        </p:spPr>
        <p:txBody>
          <a:bodyPr/>
          <a:lstStyle/>
          <a:p>
            <a:r>
              <a:rPr lang="en-US" smtClean="0"/>
              <a:t>Month Year</a:t>
            </a:r>
          </a:p>
        </p:txBody>
      </p:sp>
      <p:sp>
        <p:nvSpPr>
          <p:cNvPr id="24580" name="Rectangle 6"/>
          <p:cNvSpPr>
            <a:spLocks noGrp="1" noChangeArrowheads="1"/>
          </p:cNvSpPr>
          <p:nvPr>
            <p:ph type="ftr" sz="quarter" idx="4"/>
          </p:nvPr>
        </p:nvSpPr>
        <p:spPr>
          <a:noFill/>
        </p:spPr>
        <p:txBody>
          <a:bodyPr/>
          <a:lstStyle/>
          <a:p>
            <a:pPr lvl="4"/>
            <a:r>
              <a:rPr lang="en-US" smtClean="0"/>
              <a:t>David Halasz, OakTree Wireless</a:t>
            </a:r>
          </a:p>
        </p:txBody>
      </p:sp>
      <p:sp>
        <p:nvSpPr>
          <p:cNvPr id="24581" name="Rectangle 7"/>
          <p:cNvSpPr>
            <a:spLocks noGrp="1" noChangeArrowheads="1"/>
          </p:cNvSpPr>
          <p:nvPr>
            <p:ph type="sldNum" sz="quarter" idx="5"/>
          </p:nvPr>
        </p:nvSpPr>
        <p:spPr>
          <a:noFill/>
        </p:spPr>
        <p:txBody>
          <a:bodyPr/>
          <a:lstStyle/>
          <a:p>
            <a:r>
              <a:rPr lang="en-US" smtClean="0"/>
              <a:t>Page </a:t>
            </a:r>
            <a:fld id="{EAA737DE-91F0-4B7D-8A18-ED5F5E01B10B}" type="slidenum">
              <a:rPr lang="en-US" smtClean="0"/>
              <a:pPr/>
              <a:t>1</a:t>
            </a:fld>
            <a:endParaRPr lang="en-US" smtClean="0"/>
          </a:p>
        </p:txBody>
      </p:sp>
      <p:sp>
        <p:nvSpPr>
          <p:cNvPr id="24582" name="Rectangle 2"/>
          <p:cNvSpPr>
            <a:spLocks noGrp="1" noRot="1" noChangeAspect="1" noChangeArrowheads="1" noTextEdit="1"/>
          </p:cNvSpPr>
          <p:nvPr>
            <p:ph type="sldImg"/>
          </p:nvPr>
        </p:nvSpPr>
        <p:spPr>
          <a:xfrm>
            <a:off x="1154113" y="701675"/>
            <a:ext cx="4625975" cy="3468688"/>
          </a:xfrm>
          <a:ln/>
        </p:spPr>
      </p:sp>
      <p:sp>
        <p:nvSpPr>
          <p:cNvPr id="2458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normAutofit/>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802.11-10/0xxxr0</a:t>
            </a:r>
            <a:endParaRPr lang="en-US"/>
          </a:p>
        </p:txBody>
      </p:sp>
      <p:sp>
        <p:nvSpPr>
          <p:cNvPr id="5" name="Date Placeholder 4"/>
          <p:cNvSpPr>
            <a:spLocks noGrp="1"/>
          </p:cNvSpPr>
          <p:nvPr>
            <p:ph type="dt" idx="11"/>
          </p:nvPr>
        </p:nvSpPr>
        <p:spPr/>
        <p:txBody>
          <a:bodyPr/>
          <a:lstStyle/>
          <a:p>
            <a:pPr>
              <a:defRPr/>
            </a:pPr>
            <a:r>
              <a:rPr lang="en-US" smtClean="0"/>
              <a:t>Month Year</a:t>
            </a:r>
            <a:endParaRPr lang="en-US"/>
          </a:p>
        </p:txBody>
      </p:sp>
      <p:sp>
        <p:nvSpPr>
          <p:cNvPr id="6" name="Footer Placeholder 5"/>
          <p:cNvSpPr>
            <a:spLocks noGrp="1"/>
          </p:cNvSpPr>
          <p:nvPr>
            <p:ph type="ftr" sz="quarter" idx="12"/>
          </p:nvPr>
        </p:nvSpPr>
        <p:spPr/>
        <p:txBody>
          <a:bodyPr/>
          <a:lstStyle/>
          <a:p>
            <a:pPr lvl="4">
              <a:defRPr/>
            </a:pPr>
            <a:r>
              <a:rPr lang="en-US" smtClean="0"/>
              <a:t>David Halasz, OakTree Wireless</a:t>
            </a:r>
            <a:endParaRPr lang="en-US"/>
          </a:p>
        </p:txBody>
      </p:sp>
      <p:sp>
        <p:nvSpPr>
          <p:cNvPr id="7" name="Slide Number Placeholder 6"/>
          <p:cNvSpPr>
            <a:spLocks noGrp="1"/>
          </p:cNvSpPr>
          <p:nvPr>
            <p:ph type="sldNum" sz="quarter" idx="13"/>
          </p:nvPr>
        </p:nvSpPr>
        <p:spPr/>
        <p:txBody>
          <a:bodyPr/>
          <a:lstStyle/>
          <a:p>
            <a:pPr>
              <a:defRPr/>
            </a:pPr>
            <a:r>
              <a:rPr lang="en-US" smtClean="0"/>
              <a:t>Page </a:t>
            </a:r>
            <a:fld id="{7797EB75-BD9E-45DB-A35F-6C321BEA61EF}" type="slidenum">
              <a:rPr lang="en-US" smtClean="0"/>
              <a:pPr>
                <a:defRPr/>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xfrm>
            <a:off x="3658444" y="8985250"/>
            <a:ext cx="76944" cy="184666"/>
          </a:xfrm>
          <a:noFill/>
        </p:spPr>
        <p:txBody>
          <a:bodyPr/>
          <a:lstStyle/>
          <a:p>
            <a:fld id="{C148BCD9-3FFE-463B-8303-E45EFEBFB909}" type="slidenum">
              <a:rPr lang="en-US"/>
              <a:pPr/>
              <a:t>23</a:t>
            </a:fld>
            <a:endParaRPr lang="en-US"/>
          </a:p>
        </p:txBody>
      </p:sp>
      <p:sp>
        <p:nvSpPr>
          <p:cNvPr id="8195" name="Rectangle 1026"/>
          <p:cNvSpPr>
            <a:spLocks noGrp="1" noChangeArrowheads="1"/>
          </p:cNvSpPr>
          <p:nvPr>
            <p:ph type="body" idx="1"/>
          </p:nvPr>
        </p:nvSpPr>
        <p:spPr>
          <a:noFill/>
          <a:ln/>
        </p:spPr>
        <p:txBody>
          <a:bodyPr lIns="91678" tIns="45035" rIns="91678" bIns="45035"/>
          <a:lstStyle/>
          <a:p>
            <a:endParaRPr lang="en-GB" smtClean="0"/>
          </a:p>
        </p:txBody>
      </p:sp>
      <p:sp>
        <p:nvSpPr>
          <p:cNvPr id="8196" name="Rectangle 1027"/>
          <p:cNvSpPr>
            <a:spLocks noGrp="1" noRot="1" noChangeAspect="1" noChangeArrowheads="1" noTextEdit="1"/>
          </p:cNvSpPr>
          <p:nvPr>
            <p:ph type="sldImg"/>
          </p:nvPr>
        </p:nvSpPr>
        <p:spPr>
          <a:xfrm>
            <a:off x="1154113" y="701675"/>
            <a:ext cx="4625975" cy="3468688"/>
          </a:xfrm>
          <a:ln w="12700" cap="flat">
            <a:solidFill>
              <a:schemeClr val="tx1"/>
            </a:solidFill>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7"/>
          <p:cNvSpPr>
            <a:spLocks noGrp="1" noChangeArrowheads="1"/>
          </p:cNvSpPr>
          <p:nvPr>
            <p:ph type="sldNum" sz="quarter" idx="5"/>
          </p:nvPr>
        </p:nvSpPr>
        <p:spPr>
          <a:xfrm>
            <a:off x="3658444" y="8985250"/>
            <a:ext cx="76944" cy="184666"/>
          </a:xfrm>
          <a:noFill/>
        </p:spPr>
        <p:txBody>
          <a:bodyPr/>
          <a:lstStyle/>
          <a:p>
            <a:fld id="{891470CF-0790-429C-9C1E-DF2518FDE296}" type="slidenum">
              <a:rPr lang="en-US"/>
              <a:pPr/>
              <a:t>24</a:t>
            </a:fld>
            <a:endParaRPr lang="en-US"/>
          </a:p>
        </p:txBody>
      </p:sp>
      <p:sp>
        <p:nvSpPr>
          <p:cNvPr id="9219" name="Rectangle 2"/>
          <p:cNvSpPr>
            <a:spLocks noGrp="1" noRot="1" noChangeAspect="1" noChangeArrowheads="1" noTextEdit="1"/>
          </p:cNvSpPr>
          <p:nvPr>
            <p:ph type="sldImg"/>
          </p:nvPr>
        </p:nvSpPr>
        <p:spPr>
          <a:xfrm>
            <a:off x="1154113" y="701675"/>
            <a:ext cx="4625975" cy="3468688"/>
          </a:xfrm>
          <a:ln/>
        </p:spPr>
      </p:sp>
      <p:sp>
        <p:nvSpPr>
          <p:cNvPr id="9220"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xfrm>
            <a:off x="3658444" y="8985250"/>
            <a:ext cx="76944" cy="184666"/>
          </a:xfrm>
          <a:noFill/>
        </p:spPr>
        <p:txBody>
          <a:bodyPr/>
          <a:lstStyle/>
          <a:p>
            <a:fld id="{38806DBD-9021-47CD-A4C0-7EADB7D8BB53}" type="slidenum">
              <a:rPr lang="en-US"/>
              <a:pPr/>
              <a:t>27</a:t>
            </a:fld>
            <a:endParaRPr lang="en-US"/>
          </a:p>
        </p:txBody>
      </p:sp>
      <p:sp>
        <p:nvSpPr>
          <p:cNvPr id="10243" name="Rectangle 2"/>
          <p:cNvSpPr>
            <a:spLocks noGrp="1" noRot="1" noChangeAspect="1" noChangeArrowheads="1" noTextEdit="1"/>
          </p:cNvSpPr>
          <p:nvPr>
            <p:ph type="sldImg"/>
          </p:nvPr>
        </p:nvSpPr>
        <p:spPr>
          <a:xfrm>
            <a:off x="1154113" y="701675"/>
            <a:ext cx="4625975" cy="3468688"/>
          </a:xfrm>
          <a:ln/>
        </p:spPr>
      </p:sp>
      <p:sp>
        <p:nvSpPr>
          <p:cNvPr id="10244"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a:xfrm>
            <a:off x="4095755" y="95706"/>
            <a:ext cx="218598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802.11-11/0291r0</a:t>
            </a:r>
          </a:p>
        </p:txBody>
      </p:sp>
      <p:sp>
        <p:nvSpPr>
          <p:cNvPr id="28675" name="Rectangle 3"/>
          <p:cNvSpPr>
            <a:spLocks noGrp="1" noChangeArrowheads="1"/>
          </p:cNvSpPr>
          <p:nvPr>
            <p:ph type="dt" sz="quarter" idx="1"/>
          </p:nvPr>
        </p:nvSpPr>
        <p:spPr>
          <a:xfrm>
            <a:off x="654050" y="95706"/>
            <a:ext cx="732573" cy="215444"/>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2010</a:t>
            </a:r>
          </a:p>
        </p:txBody>
      </p:sp>
      <p:sp>
        <p:nvSpPr>
          <p:cNvPr id="28676" name="Rectangle 6"/>
          <p:cNvSpPr>
            <a:spLocks noGrp="1" noChangeArrowheads="1"/>
          </p:cNvSpPr>
          <p:nvPr>
            <p:ph type="ftr" sz="quarter" idx="4"/>
          </p:nvPr>
        </p:nvSpPr>
        <p:spPr>
          <a:xfrm>
            <a:off x="3725782" y="8985250"/>
            <a:ext cx="2555956"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Aruba Networks</a:t>
            </a:r>
          </a:p>
        </p:txBody>
      </p:sp>
      <p:sp>
        <p:nvSpPr>
          <p:cNvPr id="28677" name="Rectangle 7"/>
          <p:cNvSpPr>
            <a:spLocks noGrp="1" noChangeArrowheads="1"/>
          </p:cNvSpPr>
          <p:nvPr>
            <p:ph type="sldNum" sz="quarter" idx="5"/>
          </p:nvPr>
        </p:nvSpPr>
        <p:spPr>
          <a:xfrm>
            <a:off x="3243267" y="8985250"/>
            <a:ext cx="492121"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Page </a:t>
            </a:r>
            <a:fld id="{246DB279-99DC-48BE-9D5D-D4BF4D44A32C}" type="slidenum">
              <a:rPr lang="en-US" altLang="ko-KR"/>
              <a:pPr/>
              <a:t>34</a:t>
            </a:fld>
            <a:endParaRPr lang="en-US" altLang="ko-KR"/>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27BAEC-4E92-428C-ACCA-21570D1D19F0}"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0B8A76E-7BA7-4C9B-837C-355FCD7B160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AA5FCF3-553F-4D02-B98B-995DD4F30E1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xfrm>
            <a:off x="696913" y="332601"/>
            <a:ext cx="1327351" cy="276999"/>
          </a:xfrm>
        </p:spPr>
        <p:txBody>
          <a:bodyPr/>
          <a:lstStyle>
            <a:lvl1pPr>
              <a:defRPr/>
            </a:lvl1pPr>
          </a:lstStyle>
          <a:p>
            <a:pPr>
              <a:defRPr/>
            </a:pPr>
            <a:r>
              <a:rPr lang="en-US" smtClean="0"/>
              <a:t>January 2014</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9F280238-5E03-4A90-BACD-D800220B2674}"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757BC58-BACD-405D-B618-E32E80D6B6E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B438A36A-A85A-4993-AA9A-DAE717E40F6A}"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8"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26762A5E-7C72-410F-BAC3-6E6D2737995E}"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4818DF38-7C2F-431A-BC51-69733072958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25721EC0-9E3F-4D94-B125-3AEE1BE7499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30909BE1-62D5-4B97-94AD-A28DFF66D96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smtClean="0"/>
              <a:t>January 2014</a:t>
            </a: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smtClean="0"/>
              <a:t>David Halasz (Qualcomm)</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FD5D6F34-4A63-4A43-9856-E699E89240BC}"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96913" y="332601"/>
            <a:ext cx="157960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pPr>
              <a:defRPr/>
            </a:pPr>
            <a:r>
              <a:rPr lang="en-US" smtClean="0"/>
              <a:t>January 2014</a:t>
            </a:r>
            <a:endParaRPr lang="en-US" dirty="0"/>
          </a:p>
        </p:txBody>
      </p:sp>
      <p:sp>
        <p:nvSpPr>
          <p:cNvPr id="1029" name="Rectangle 5"/>
          <p:cNvSpPr>
            <a:spLocks noGrp="1" noChangeArrowheads="1"/>
          </p:cNvSpPr>
          <p:nvPr>
            <p:ph type="ftr" sz="quarter" idx="3"/>
          </p:nvPr>
        </p:nvSpPr>
        <p:spPr bwMode="auto">
          <a:xfrm>
            <a:off x="7708761" y="6475413"/>
            <a:ext cx="83516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US" smtClean="0"/>
              <a:t>David Halasz (Qualcomm)</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t>Slide </a:t>
            </a:r>
            <a:fld id="{5FCE21BC-3A2D-4A13-9E57-C304A74846AF}" type="slidenum">
              <a:rPr lang="en-US"/>
              <a:pPr>
                <a:defRPr/>
              </a:pPr>
              <a:t>‹#›</a:t>
            </a:fld>
            <a:endParaRPr lang="en-US"/>
          </a:p>
        </p:txBody>
      </p:sp>
      <p:sp>
        <p:nvSpPr>
          <p:cNvPr id="1031" name="Rectangle 7"/>
          <p:cNvSpPr>
            <a:spLocks noChangeArrowheads="1"/>
          </p:cNvSpPr>
          <p:nvPr/>
        </p:nvSpPr>
        <p:spPr bwMode="auto">
          <a:xfrm>
            <a:off x="5162486" y="332601"/>
            <a:ext cx="3283014" cy="276999"/>
          </a:xfrm>
          <a:prstGeom prst="rect">
            <a:avLst/>
          </a:prstGeom>
          <a:noFill/>
          <a:ln w="9525">
            <a:noFill/>
            <a:miter lim="800000"/>
            <a:headEnd/>
            <a:tailEnd/>
          </a:ln>
          <a:effectLst/>
        </p:spPr>
        <p:txBody>
          <a:bodyPr wrap="none" lIns="0" tIns="0" rIns="0" bIns="0" anchor="b">
            <a:spAutoFit/>
          </a:bodyPr>
          <a:lstStyle/>
          <a:p>
            <a:pPr marL="457200" lvl="4" algn="r">
              <a:defRPr/>
            </a:pPr>
            <a:r>
              <a:rPr lang="en-US" sz="1800" b="1" dirty="0"/>
              <a:t>doc.: IEEE </a:t>
            </a:r>
            <a:r>
              <a:rPr lang="en-US" sz="1800" b="1" dirty="0" smtClean="0"/>
              <a:t>802.11-14/1029r6</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4/11-14-0796-09-00ah-tgah-lb203-comments-on-d2-0.xlsx" TargetMode="External"/><Relationship Id="rId2" Type="http://schemas.openxmlformats.org/officeDocument/2006/relationships/hyperlink" Target="https://mentor.ieee.org/802.11/dcn/14/11-14-1302-00-00ah-lb203-september-2014-f2f-motion.xlsx"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mentor.ieee.org/802.11/dcn/14/11-14-0796-08-00ah-tgah-lb203-comments-on-d2-0.xlsx" TargetMode="Externa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1/dcn/14/11-14-1259-00-00ah-tgah-mac-ad-hoc-agenda.pptx" TargetMode="External"/><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mentor.ieee.org/802.11/dcn/14/11-14-1259-01-00ah-tgah-mac-ad-hoc-agenda.pptx"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a:xfrm>
            <a:off x="696913" y="332601"/>
            <a:ext cx="1579600" cy="276999"/>
          </a:xfrm>
          <a:noFill/>
        </p:spPr>
        <p:txBody>
          <a:bodyPr/>
          <a:lstStyle/>
          <a:p>
            <a:r>
              <a:rPr lang="en-US" dirty="0" smtClean="0"/>
              <a:t>September 2014</a:t>
            </a:r>
          </a:p>
        </p:txBody>
      </p:sp>
      <p:sp>
        <p:nvSpPr>
          <p:cNvPr id="1028" name="Footer Placeholder 4"/>
          <p:cNvSpPr>
            <a:spLocks noGrp="1"/>
          </p:cNvSpPr>
          <p:nvPr>
            <p:ph type="ftr" sz="quarter" idx="11"/>
          </p:nvPr>
        </p:nvSpPr>
        <p:spPr>
          <a:xfrm>
            <a:off x="7328208" y="6475413"/>
            <a:ext cx="1215717" cy="184666"/>
          </a:xfrm>
          <a:noFill/>
        </p:spPr>
        <p:txBody>
          <a:bodyPr/>
          <a:lstStyle/>
          <a:p>
            <a:r>
              <a:rPr lang="en-US" dirty="0" smtClean="0"/>
              <a:t>Yongho </a:t>
            </a:r>
            <a:r>
              <a:rPr lang="en-US" dirty="0" err="1" smtClean="0"/>
              <a:t>Seok</a:t>
            </a:r>
            <a:r>
              <a:rPr lang="en-US" dirty="0" smtClean="0"/>
              <a:t> (Self)</a:t>
            </a:r>
          </a:p>
        </p:txBody>
      </p:sp>
      <p:sp>
        <p:nvSpPr>
          <p:cNvPr id="1029" name="Slide Number Placeholder 5"/>
          <p:cNvSpPr>
            <a:spLocks noGrp="1"/>
          </p:cNvSpPr>
          <p:nvPr>
            <p:ph type="sldNum" sz="quarter" idx="12"/>
          </p:nvPr>
        </p:nvSpPr>
        <p:spPr>
          <a:noFill/>
        </p:spPr>
        <p:txBody>
          <a:bodyPr/>
          <a:lstStyle/>
          <a:p>
            <a:r>
              <a:rPr lang="en-US" smtClean="0"/>
              <a:t>Slide </a:t>
            </a:r>
            <a:fld id="{0AAC8984-FAF7-4BDC-8A43-79AF6F406068}" type="slidenum">
              <a:rPr lang="en-US" smtClean="0"/>
              <a:pPr/>
              <a:t>1</a:t>
            </a:fld>
            <a:endParaRPr lang="en-US" smtClean="0"/>
          </a:p>
        </p:txBody>
      </p:sp>
      <p:sp>
        <p:nvSpPr>
          <p:cNvPr id="1030" name="Rectangle 2"/>
          <p:cNvSpPr>
            <a:spLocks noGrp="1" noChangeArrowheads="1"/>
          </p:cNvSpPr>
          <p:nvPr>
            <p:ph type="title"/>
          </p:nvPr>
        </p:nvSpPr>
        <p:spPr>
          <a:xfrm>
            <a:off x="685800" y="838200"/>
            <a:ext cx="7772400" cy="1066800"/>
          </a:xfrm>
          <a:noFill/>
        </p:spPr>
        <p:txBody>
          <a:bodyPr/>
          <a:lstStyle/>
          <a:p>
            <a:pPr eaLnBrk="1" hangingPunct="1"/>
            <a:r>
              <a:rPr lang="en-US" dirty="0" smtClean="0"/>
              <a:t>IEEE 802.11ah</a:t>
            </a:r>
            <a:br>
              <a:rPr lang="en-US" dirty="0" smtClean="0"/>
            </a:br>
            <a:r>
              <a:rPr lang="en-US" dirty="0" smtClean="0"/>
              <a:t>Sub 1 GHz license-exempt operation Agenda for September 2014</a:t>
            </a:r>
          </a:p>
        </p:txBody>
      </p:sp>
      <p:sp>
        <p:nvSpPr>
          <p:cNvPr id="1031" name="Rectangle 6"/>
          <p:cNvSpPr>
            <a:spLocks noGrp="1" noChangeArrowheads="1"/>
          </p:cNvSpPr>
          <p:nvPr>
            <p:ph type="body" idx="1"/>
          </p:nvPr>
        </p:nvSpPr>
        <p:spPr>
          <a:xfrm>
            <a:off x="685800" y="2111622"/>
            <a:ext cx="7772400" cy="381000"/>
          </a:xfrm>
          <a:noFill/>
        </p:spPr>
        <p:txBody>
          <a:bodyPr/>
          <a:lstStyle/>
          <a:p>
            <a:pPr algn="ctr" eaLnBrk="1" hangingPunct="1">
              <a:buFontTx/>
              <a:buNone/>
            </a:pPr>
            <a:r>
              <a:rPr lang="en-US" sz="2000" dirty="0" smtClean="0"/>
              <a:t>Date:</a:t>
            </a:r>
            <a:r>
              <a:rPr lang="en-US" sz="2000" b="0" dirty="0" smtClean="0"/>
              <a:t> 2014-09-18</a:t>
            </a:r>
          </a:p>
        </p:txBody>
      </p:sp>
      <p:graphicFrame>
        <p:nvGraphicFramePr>
          <p:cNvPr id="1026" name="Object 11"/>
          <p:cNvGraphicFramePr>
            <a:graphicFrameLocks noChangeAspect="1"/>
          </p:cNvGraphicFramePr>
          <p:nvPr>
            <p:extLst>
              <p:ext uri="{D42A27DB-BD31-4B8C-83A1-F6EECF244321}">
                <p14:modId xmlns:p14="http://schemas.microsoft.com/office/powerpoint/2010/main" val="1294359280"/>
              </p:ext>
            </p:extLst>
          </p:nvPr>
        </p:nvGraphicFramePr>
        <p:xfrm>
          <a:off x="533400" y="2657475"/>
          <a:ext cx="8077200" cy="3638550"/>
        </p:xfrm>
        <a:graphic>
          <a:graphicData uri="http://schemas.openxmlformats.org/presentationml/2006/ole">
            <mc:AlternateContent xmlns:mc="http://schemas.openxmlformats.org/markup-compatibility/2006">
              <mc:Choice xmlns:v="urn:schemas-microsoft-com:vml" Requires="v">
                <p:oleObj spid="_x0000_s2348" name="Document" r:id="rId4" imgW="8702097" imgH="4158057" progId="Word.Document.8">
                  <p:embed/>
                </p:oleObj>
              </mc:Choice>
              <mc:Fallback>
                <p:oleObj name="Document" r:id="rId4" imgW="8702097" imgH="4158057" progId="Word.Document.8">
                  <p:embed/>
                  <p:pic>
                    <p:nvPicPr>
                      <p:cNvPr id="0" name="Picture 889"/>
                      <p:cNvPicPr>
                        <a:picLocks noChangeAspect="1" noChangeArrowheads="1"/>
                      </p:cNvPicPr>
                      <p:nvPr/>
                    </p:nvPicPr>
                    <p:blipFill>
                      <a:blip r:embed="rId5"/>
                      <a:srcRect/>
                      <a:stretch>
                        <a:fillRect/>
                      </a:stretch>
                    </p:blipFill>
                    <p:spPr bwMode="auto">
                      <a:xfrm>
                        <a:off x="533400" y="2657475"/>
                        <a:ext cx="8077200" cy="3638550"/>
                      </a:xfrm>
                      <a:prstGeom prst="rect">
                        <a:avLst/>
                      </a:prstGeom>
                      <a:noFill/>
                      <a:extLst/>
                    </p:spPr>
                  </p:pic>
                </p:oleObj>
              </mc:Fallback>
            </mc:AlternateContent>
          </a:graphicData>
        </a:graphic>
      </p:graphicFrame>
      <p:sp>
        <p:nvSpPr>
          <p:cNvPr id="1032" name="Rectangle 12"/>
          <p:cNvSpPr>
            <a:spLocks noChangeArrowheads="1"/>
          </p:cNvSpPr>
          <p:nvPr/>
        </p:nvSpPr>
        <p:spPr bwMode="auto">
          <a:xfrm>
            <a:off x="533400" y="2320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dirty="0"/>
              <a:t>Authors:</a:t>
            </a:r>
            <a:endParaRPr lang="en-US" sz="2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EVE)</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smtClean="0"/>
              <a:t>James </a:t>
            </a:r>
            <a:r>
              <a:rPr lang="en-US" altLang="ko-KR" dirty="0"/>
              <a:t>Wang (</a:t>
            </a:r>
            <a:r>
              <a:rPr lang="en-US" altLang="ko-KR" dirty="0" err="1"/>
              <a:t>Mediatek</a:t>
            </a:r>
            <a:r>
              <a:rPr lang="en-US" altLang="ko-KR" dirty="0"/>
              <a:t>) - Tuesday EVE</a:t>
            </a:r>
            <a:br>
              <a:rPr lang="en-US" altLang="ko-KR" dirty="0"/>
            </a:br>
            <a:r>
              <a:rPr lang="en-US" altLang="ko-KR" dirty="0"/>
              <a:t>1254 0 </a:t>
            </a:r>
            <a:r>
              <a:rPr lang="en-US" altLang="ko-KR" dirty="0" err="1"/>
              <a:t>TGah</a:t>
            </a:r>
            <a:r>
              <a:rPr lang="en-US" altLang="ko-KR" dirty="0"/>
              <a:t> LB203 MAC Comment Resolution for </a:t>
            </a:r>
            <a:r>
              <a:rPr lang="en-US" altLang="ko-KR" dirty="0" err="1" smtClean="0"/>
              <a:t>Sectorization</a:t>
            </a:r>
            <a:endParaRPr lang="en-US" altLang="ko-KR" dirty="0" smtClean="0"/>
          </a:p>
          <a:p>
            <a:pPr lvl="1"/>
            <a:r>
              <a:rPr lang="en-US" altLang="ko-KR" dirty="0"/>
              <a:t>Matthew Fischer (Broadcom) - Tuesday </a:t>
            </a:r>
            <a:r>
              <a:rPr lang="en-US" altLang="ko-KR" dirty="0" smtClean="0"/>
              <a:t>EVE</a:t>
            </a:r>
            <a:r>
              <a:rPr lang="en-US" altLang="ko-KR" dirty="0"/>
              <a:t/>
            </a:r>
            <a:br>
              <a:rPr lang="en-US" altLang="ko-KR" dirty="0"/>
            </a:br>
            <a:r>
              <a:rPr lang="en-US" altLang="ko-KR" dirty="0" smtClean="0"/>
              <a:t>1140</a:t>
            </a:r>
            <a:r>
              <a:rPr lang="en-US" altLang="ko-KR" dirty="0"/>
              <a:t> 0 </a:t>
            </a:r>
            <a:r>
              <a:rPr lang="en-US" altLang="ko-KR" dirty="0" err="1"/>
              <a:t>TGah</a:t>
            </a:r>
            <a:r>
              <a:rPr lang="en-US" altLang="ko-KR" dirty="0"/>
              <a:t> LB203 </a:t>
            </a:r>
            <a:r>
              <a:rPr lang="en-US" altLang="ko-KR" dirty="0" err="1"/>
              <a:t>twt</a:t>
            </a:r>
            <a:r>
              <a:rPr lang="en-US" altLang="ko-KR" dirty="0"/>
              <a:t> behavior </a:t>
            </a:r>
            <a:r>
              <a:rPr lang="en-US" altLang="ko-KR" dirty="0" smtClean="0"/>
              <a:t>9-42a</a:t>
            </a:r>
            <a:endParaRPr lang="en-US" altLang="ko-KR" dirty="0"/>
          </a:p>
          <a:p>
            <a:pPr lvl="1"/>
            <a:r>
              <a:rPr lang="en-US" altLang="ko-KR" dirty="0" err="1"/>
              <a:t>Jianhan</a:t>
            </a:r>
            <a:r>
              <a:rPr lang="en-US" altLang="ko-KR" dirty="0"/>
              <a:t> Liu (</a:t>
            </a:r>
            <a:r>
              <a:rPr lang="en-US" altLang="ko-KR" dirty="0" err="1"/>
              <a:t>Mediatek</a:t>
            </a:r>
            <a:r>
              <a:rPr lang="en-US" altLang="ko-KR" dirty="0"/>
              <a:t> Inc.) - Tuesday EVE</a:t>
            </a:r>
            <a:br>
              <a:rPr lang="en-US" altLang="ko-KR" dirty="0"/>
            </a:br>
            <a:r>
              <a:rPr lang="en-US" altLang="ko-KR" dirty="0"/>
              <a:t>1247 0 </a:t>
            </a:r>
            <a:r>
              <a:rPr lang="en-US" altLang="ko-KR" dirty="0" err="1"/>
              <a:t>TGah</a:t>
            </a:r>
            <a:r>
              <a:rPr lang="en-US" altLang="ko-KR" dirty="0"/>
              <a:t> LB 203 Comment Resolution for 8.4.2.170</a:t>
            </a:r>
            <a:br>
              <a:rPr lang="en-US" altLang="ko-KR" dirty="0"/>
            </a:br>
            <a:r>
              <a:rPr lang="en-US" altLang="ko-KR" dirty="0"/>
              <a:t>1248 0 </a:t>
            </a:r>
            <a:r>
              <a:rPr lang="en-US" altLang="ko-KR" dirty="0" err="1"/>
              <a:t>TGah</a:t>
            </a:r>
            <a:r>
              <a:rPr lang="en-US" altLang="ko-KR" dirty="0"/>
              <a:t> LB 203 Comment Resolution for </a:t>
            </a:r>
            <a:r>
              <a:rPr lang="en-US" altLang="ko-KR" dirty="0" smtClean="0"/>
              <a:t>24.3.19</a:t>
            </a:r>
          </a:p>
          <a:p>
            <a:pPr lvl="1"/>
            <a:r>
              <a:rPr lang="en-US" altLang="ko-KR" dirty="0" err="1"/>
              <a:t>Kaying</a:t>
            </a:r>
            <a:r>
              <a:rPr lang="en-US" altLang="ko-KR" dirty="0"/>
              <a:t> </a:t>
            </a:r>
            <a:r>
              <a:rPr lang="en-US" altLang="ko-KR" dirty="0" err="1"/>
              <a:t>Lv</a:t>
            </a:r>
            <a:r>
              <a:rPr lang="en-US" altLang="ko-KR" dirty="0"/>
              <a:t> (ZTE) - Tuesday EVE</a:t>
            </a:r>
          </a:p>
          <a:p>
            <a:pPr marL="457200" lvl="1" indent="0">
              <a:buNone/>
            </a:pPr>
            <a:r>
              <a:rPr lang="en-US" altLang="ko-KR" dirty="0"/>
              <a:t>     1195 2 </a:t>
            </a:r>
            <a:r>
              <a:rPr lang="en-US" altLang="ko-KR" dirty="0" smtClean="0"/>
              <a:t>LB203-MAC-Resolution-9.56</a:t>
            </a:r>
          </a:p>
          <a:p>
            <a:pPr lvl="1"/>
            <a:r>
              <a:rPr lang="en-US" altLang="ko-KR" dirty="0" err="1" smtClean="0"/>
              <a:t>Jianhan</a:t>
            </a:r>
            <a:r>
              <a:rPr lang="en-US" altLang="ko-KR" dirty="0" smtClean="0"/>
              <a:t> </a:t>
            </a:r>
            <a:r>
              <a:rPr lang="en-US" altLang="ko-KR" dirty="0"/>
              <a:t>Liu (</a:t>
            </a:r>
            <a:r>
              <a:rPr lang="en-US" altLang="ko-KR" dirty="0" err="1"/>
              <a:t>Mediatek</a:t>
            </a:r>
            <a:r>
              <a:rPr lang="en-US" altLang="ko-KR" dirty="0"/>
              <a:t> Inc.) - Tuesday </a:t>
            </a:r>
            <a:r>
              <a:rPr lang="en-US" altLang="ko-KR" dirty="0" smtClean="0"/>
              <a:t>EVE</a:t>
            </a:r>
            <a:br>
              <a:rPr lang="en-US" altLang="ko-KR" dirty="0" smtClean="0"/>
            </a:br>
            <a:r>
              <a:rPr lang="en-US" altLang="ko-KR" dirty="0" smtClean="0"/>
              <a:t>1279 1 </a:t>
            </a:r>
            <a:r>
              <a:rPr lang="en-US" altLang="ko-KR" dirty="0"/>
              <a:t>LB 203 Comment Resolution for annex D</a:t>
            </a:r>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10</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87666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dirty="0" smtClean="0"/>
          </a:p>
          <a:p>
            <a:pPr lvl="1"/>
            <a:r>
              <a:rPr lang="en-US" altLang="ko-KR" sz="1200" dirty="0"/>
              <a:t>July 29 con. </a:t>
            </a:r>
            <a:r>
              <a:rPr lang="en-US" altLang="ko-KR" sz="1200" dirty="0" smtClean="0"/>
              <a:t>Call</a:t>
            </a:r>
          </a:p>
          <a:p>
            <a:pPr lvl="2"/>
            <a:r>
              <a:rPr lang="en-US" altLang="ko-KR" sz="1200" dirty="0"/>
              <a:t>lb203-mlme-comment-resolution (11-14/995r2, Yongho)</a:t>
            </a:r>
          </a:p>
          <a:p>
            <a:pPr lvl="1"/>
            <a:r>
              <a:rPr lang="en-US" altLang="ko-KR" sz="1200" dirty="0"/>
              <a:t>August 5 con. call</a:t>
            </a:r>
          </a:p>
          <a:p>
            <a:pPr lvl="2"/>
            <a:r>
              <a:rPr lang="en-US" altLang="ko-KR" sz="1200" b="0" dirty="0" smtClean="0"/>
              <a:t>lb203-clause-3-comment-resolution </a:t>
            </a:r>
            <a:r>
              <a:rPr lang="en-US" altLang="ko-KR" sz="1200" b="0" dirty="0"/>
              <a:t>(11-14/1012r1, Yongho) </a:t>
            </a:r>
            <a:endParaRPr lang="en-US" altLang="ko-KR" sz="1200" dirty="0"/>
          </a:p>
          <a:p>
            <a:pPr lvl="2"/>
            <a:r>
              <a:rPr lang="en-US" altLang="ko-KR" sz="1200" b="0" dirty="0" smtClean="0"/>
              <a:t>LB203-MAC-Resolution-9.3.2.4a </a:t>
            </a:r>
            <a:r>
              <a:rPr lang="en-US" altLang="ko-KR" sz="1200" b="0" dirty="0"/>
              <a:t>(</a:t>
            </a:r>
            <a:r>
              <a:rPr lang="en-US" altLang="ko-KR" sz="1200" b="0" dirty="0" smtClean="0"/>
              <a:t>11-14/1017r1, </a:t>
            </a:r>
            <a:r>
              <a:rPr lang="en-US" altLang="ko-KR" sz="1200" b="0" dirty="0"/>
              <a:t>Alfred) </a:t>
            </a:r>
            <a:endParaRPr lang="en-US" altLang="ko-KR" sz="1200" b="0" dirty="0" smtClean="0"/>
          </a:p>
          <a:p>
            <a:pPr lvl="2"/>
            <a:r>
              <a:rPr lang="en-US" altLang="ko-KR" sz="1200" dirty="0"/>
              <a:t>LB203-MAC-Resolution-9.42.6 (11-14/1018r0, Alfred) : The revision 1 is discussed on August 12 con. call</a:t>
            </a:r>
            <a:r>
              <a:rPr lang="en-US" altLang="ko-KR" sz="1200" dirty="0" smtClean="0"/>
              <a:t>.</a:t>
            </a:r>
          </a:p>
          <a:p>
            <a:pPr lvl="2"/>
            <a:r>
              <a:rPr lang="en-US" altLang="ko-KR" sz="1200" dirty="0"/>
              <a:t>MAC-Resolution-10.2.2.20 (11-14/1019r0, Alfred) : The revision 1 is discussed on August 12 con. call.</a:t>
            </a:r>
          </a:p>
          <a:p>
            <a:pPr lvl="2"/>
            <a:r>
              <a:rPr lang="en-US" altLang="ko-KR" sz="1200" dirty="0"/>
              <a:t>LB203-MAC-Resolution-10.46 and 10.49 (11-14/1020r0, </a:t>
            </a:r>
            <a:r>
              <a:rPr lang="en-US" altLang="ko-KR" sz="1200" dirty="0" smtClean="0"/>
              <a:t>Alfred)</a:t>
            </a:r>
          </a:p>
          <a:p>
            <a:pPr lvl="1"/>
            <a:r>
              <a:rPr lang="en-US" altLang="ko-KR" sz="1200" dirty="0"/>
              <a:t>August 12 con. call</a:t>
            </a:r>
          </a:p>
          <a:p>
            <a:pPr lvl="2"/>
            <a:r>
              <a:rPr lang="en-US" altLang="ko-KR" sz="1200" strike="sngStrike" dirty="0" smtClean="0"/>
              <a:t>lb203-clause-4-comment-resolution (11-14/1021r0, Yongho) : Presented on September F2F meeting </a:t>
            </a:r>
            <a:endParaRPr lang="en-US" altLang="ko-KR" sz="1200" b="0" strike="sngStrike" dirty="0" smtClean="0"/>
          </a:p>
          <a:p>
            <a:pPr lvl="2"/>
            <a:r>
              <a:rPr lang="en-US" altLang="ko-KR" sz="1200" dirty="0" smtClean="0"/>
              <a:t>LB203-MAC-Resolution-9.42.6 </a:t>
            </a:r>
            <a:r>
              <a:rPr lang="en-US" altLang="ko-KR" sz="1200" dirty="0"/>
              <a:t>(11-14/1018r1, Alfred</a:t>
            </a:r>
            <a:r>
              <a:rPr lang="en-US" altLang="ko-KR" sz="1200" dirty="0" smtClean="0"/>
              <a:t>)</a:t>
            </a:r>
          </a:p>
          <a:p>
            <a:pPr lvl="2"/>
            <a:r>
              <a:rPr lang="en-US" altLang="ko-KR" sz="1200" dirty="0"/>
              <a:t>MAC-Resolution-10.2.2.20 (11-14/1019r1, Alfred</a:t>
            </a:r>
            <a:r>
              <a:rPr lang="en-US" altLang="ko-KR" sz="1200" dirty="0" smtClean="0"/>
              <a:t>)</a:t>
            </a:r>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11</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04994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p:txBody>
          <a:bodyPr/>
          <a:lstStyle/>
          <a:p>
            <a:r>
              <a:rPr lang="en-US" altLang="ko-KR" dirty="0"/>
              <a:t>Submissions made during conference calls and ready for motion on Wednesday AM1 </a:t>
            </a:r>
            <a:endParaRPr lang="en-US" altLang="ko-KR" sz="1200" dirty="0" smtClean="0"/>
          </a:p>
          <a:p>
            <a:pPr lvl="1"/>
            <a:r>
              <a:rPr lang="en-US" altLang="ko-KR" sz="1200" dirty="0" smtClean="0"/>
              <a:t>August </a:t>
            </a:r>
            <a:r>
              <a:rPr lang="en-US" altLang="ko-KR" sz="1200" dirty="0"/>
              <a:t>19 con. </a:t>
            </a:r>
            <a:r>
              <a:rPr lang="en-US" altLang="ko-KR" sz="1200" dirty="0" smtClean="0"/>
              <a:t>Call</a:t>
            </a:r>
          </a:p>
          <a:p>
            <a:pPr lvl="2"/>
            <a:r>
              <a:rPr lang="en-US" altLang="ko-KR" sz="1200" dirty="0"/>
              <a:t>lb203-partial-aid-comment-resolution (11-14/1048r1, Yongho</a:t>
            </a:r>
            <a:r>
              <a:rPr lang="en-US" altLang="ko-KR" sz="1200" dirty="0" smtClean="0"/>
              <a:t>)</a:t>
            </a:r>
          </a:p>
          <a:p>
            <a:pPr lvl="2"/>
            <a:r>
              <a:rPr lang="en-US" altLang="ko-KR" sz="1200" dirty="0"/>
              <a:t>lb203-ndp-probe-request-comment-resolution (11-14/1049r1, Yongho) : The revision 2 is discussed on September 2 con. call</a:t>
            </a:r>
            <a:r>
              <a:rPr lang="en-US" altLang="ko-KR" sz="1200" dirty="0" smtClean="0"/>
              <a:t>.</a:t>
            </a:r>
          </a:p>
          <a:p>
            <a:pPr lvl="2"/>
            <a:r>
              <a:rPr lang="en-US" altLang="ko-KR" sz="1200" dirty="0"/>
              <a:t>LB203-MAC-Resolution-8.9_p1 (11-14/1045r1, Alfred</a:t>
            </a:r>
            <a:r>
              <a:rPr lang="en-US" altLang="ko-KR" sz="1200" dirty="0" smtClean="0"/>
              <a:t>)</a:t>
            </a:r>
          </a:p>
          <a:p>
            <a:pPr lvl="2"/>
            <a:r>
              <a:rPr lang="en-US" altLang="ko-KR" sz="1200" dirty="0"/>
              <a:t>LB203-MAC-Resolution-9.3.2.9_p1 (11-14/1046r0, Alfred</a:t>
            </a:r>
            <a:r>
              <a:rPr lang="en-US" altLang="ko-KR" sz="1200" dirty="0" smtClean="0"/>
              <a:t>)</a:t>
            </a:r>
            <a:endParaRPr lang="en-US" altLang="ko-KR" sz="1200" dirty="0"/>
          </a:p>
          <a:p>
            <a:pPr lvl="1"/>
            <a:r>
              <a:rPr lang="en-US" altLang="ko-KR" sz="1200" dirty="0"/>
              <a:t>August 26 con. </a:t>
            </a:r>
            <a:r>
              <a:rPr lang="en-US" altLang="ko-KR" sz="1200" dirty="0" smtClean="0"/>
              <a:t>Call</a:t>
            </a:r>
          </a:p>
          <a:p>
            <a:pPr lvl="2"/>
            <a:r>
              <a:rPr lang="en-US" altLang="ko-KR" sz="1200" dirty="0"/>
              <a:t>lb203-mac-comment-resolution-part1 (11-14/1054r3, Yongho</a:t>
            </a:r>
            <a:r>
              <a:rPr lang="en-US" altLang="ko-KR" sz="1200" dirty="0" smtClean="0"/>
              <a:t>)</a:t>
            </a:r>
          </a:p>
          <a:p>
            <a:pPr lvl="2"/>
            <a:r>
              <a:rPr lang="en-US" altLang="ko-KR" sz="1200" dirty="0"/>
              <a:t>lb203-mac-resolution-sub-clause-4-3-12b-1 (11-14/1061r1, Zander</a:t>
            </a:r>
            <a:r>
              <a:rPr lang="en-US" altLang="ko-KR" sz="1200" dirty="0" smtClean="0"/>
              <a:t>)</a:t>
            </a:r>
          </a:p>
          <a:p>
            <a:pPr lvl="2"/>
            <a:r>
              <a:rPr lang="en-US" altLang="ko-KR" sz="1200" dirty="0"/>
              <a:t>lb203-mac-resolution-8-4-2-170a-and-9-47-1 (11-14/1069r1, Yuan</a:t>
            </a:r>
            <a:r>
              <a:rPr lang="en-US" altLang="ko-KR" sz="1200" dirty="0" smtClean="0"/>
              <a:t>)</a:t>
            </a:r>
          </a:p>
          <a:p>
            <a:pPr lvl="2"/>
            <a:r>
              <a:rPr lang="en-US" altLang="ko-KR" sz="1200" dirty="0"/>
              <a:t>LB203-MAC-Resolution-8.3.4.2 (11-14/1062r0, Alfred) : The revision 1 is discussed on September 2 con. call</a:t>
            </a:r>
            <a:r>
              <a:rPr lang="en-US" altLang="ko-KR" sz="1200" dirty="0" smtClean="0"/>
              <a:t>.</a:t>
            </a:r>
          </a:p>
          <a:p>
            <a:pPr lvl="2"/>
            <a:r>
              <a:rPr lang="en-US" altLang="ko-KR" sz="1200" dirty="0"/>
              <a:t>LB203-MAC-Resolution-8.4.2.170n_f_g (11-14/1063r1, Alfred</a:t>
            </a:r>
            <a:r>
              <a:rPr lang="en-US" altLang="ko-KR" sz="1200" dirty="0" smtClean="0"/>
              <a:t>)</a:t>
            </a:r>
          </a:p>
          <a:p>
            <a:pPr lvl="2"/>
            <a:r>
              <a:rPr lang="en-US" altLang="ko-KR" sz="1200" dirty="0"/>
              <a:t>LB203-MAC-Resolution-8.4.2.170t_y_p (11-14/1064r0, Alfred</a:t>
            </a:r>
            <a:r>
              <a:rPr lang="en-US" altLang="ko-KR" sz="1200" dirty="0" smtClean="0"/>
              <a:t>)</a:t>
            </a:r>
          </a:p>
          <a:p>
            <a:pPr lvl="2"/>
            <a:r>
              <a:rPr lang="en-US" altLang="ko-KR" sz="1200" strike="sngStrike" dirty="0"/>
              <a:t>LB203-MAC-Resolution-8.8_up_to_8.8.4_p1 (</a:t>
            </a:r>
            <a:r>
              <a:rPr lang="en-US" altLang="ko-KR" sz="1200" strike="sngStrike" dirty="0" smtClean="0"/>
              <a:t>11-14/1065r2, </a:t>
            </a:r>
            <a:r>
              <a:rPr lang="en-US" altLang="ko-KR" sz="1200" strike="sngStrike" dirty="0"/>
              <a:t>Alfred) : Presented on September F2F meeting</a:t>
            </a:r>
          </a:p>
          <a:p>
            <a:pPr marL="0" indent="0" fontAlgn="t">
              <a:buNone/>
            </a:pPr>
            <a:endParaRPr lang="en-US" altLang="ko-KR" sz="1200" dirty="0"/>
          </a:p>
          <a:p>
            <a:pPr lvl="1"/>
            <a:endParaRPr lang="en-US" altLang="ko-KR" sz="800" dirty="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6118888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(Wednesday AM1</a:t>
            </a:r>
            <a:r>
              <a:rPr lang="en-US" altLang="ko-KR" dirty="0"/>
              <a:t>)</a:t>
            </a:r>
            <a:endParaRPr lang="en-US" dirty="0"/>
          </a:p>
        </p:txBody>
      </p:sp>
      <p:sp>
        <p:nvSpPr>
          <p:cNvPr id="3" name="Content Placeholder 2"/>
          <p:cNvSpPr>
            <a:spLocks noGrp="1"/>
          </p:cNvSpPr>
          <p:nvPr>
            <p:ph idx="1"/>
          </p:nvPr>
        </p:nvSpPr>
        <p:spPr>
          <a:xfrm>
            <a:off x="685800" y="1524000"/>
            <a:ext cx="7772400" cy="4114800"/>
          </a:xfrm>
        </p:spPr>
        <p:txBody>
          <a:bodyPr/>
          <a:lstStyle/>
          <a:p>
            <a:r>
              <a:rPr lang="en-US" altLang="ko-KR" dirty="0"/>
              <a:t>Submissions made during conference calls and ready for motion on Wednesday AM1 </a:t>
            </a:r>
            <a:endParaRPr lang="en-US" altLang="ko-KR" sz="800" dirty="0"/>
          </a:p>
          <a:p>
            <a:pPr lvl="1"/>
            <a:r>
              <a:rPr lang="en-US" altLang="ko-KR" sz="1200" dirty="0"/>
              <a:t>September 2 con. </a:t>
            </a:r>
            <a:r>
              <a:rPr lang="en-US" altLang="ko-KR" sz="1200" dirty="0" smtClean="0"/>
              <a:t>Call</a:t>
            </a:r>
          </a:p>
          <a:p>
            <a:pPr lvl="2"/>
            <a:r>
              <a:rPr lang="en-US" altLang="ko-KR" sz="1200" dirty="0"/>
              <a:t>LB203-MAC-Resolution-9.12_9.53_part_of_9.49 (11-14/1066r1, Alfred</a:t>
            </a:r>
            <a:r>
              <a:rPr lang="en-US" altLang="ko-KR" sz="1200" dirty="0" smtClean="0"/>
              <a:t>)</a:t>
            </a:r>
          </a:p>
          <a:p>
            <a:pPr lvl="2"/>
            <a:r>
              <a:rPr lang="en-US" altLang="ko-KR" sz="1200" strike="sngStrike" dirty="0"/>
              <a:t>LB203-MAC-Resolution-8.4.2.170k_x (11-14/1079r0, Alfred</a:t>
            </a:r>
            <a:r>
              <a:rPr lang="en-US" altLang="ko-KR" sz="1200" strike="sngStrike" dirty="0" smtClean="0"/>
              <a:t>) : Presented </a:t>
            </a:r>
            <a:r>
              <a:rPr lang="en-US" altLang="ko-KR" sz="1200" strike="sngStrike" dirty="0"/>
              <a:t>on September F2F </a:t>
            </a:r>
            <a:r>
              <a:rPr lang="en-US" altLang="ko-KR" sz="1200" strike="sngStrike" dirty="0" smtClean="0"/>
              <a:t>meeting</a:t>
            </a:r>
          </a:p>
          <a:p>
            <a:pPr lvl="2"/>
            <a:r>
              <a:rPr lang="en-US" altLang="ko-KR" sz="1200" dirty="0"/>
              <a:t>LB203-MAC-Resolution-Misc_part 1 (11-14/1067r0, Alfred</a:t>
            </a:r>
            <a:r>
              <a:rPr lang="en-US" altLang="ko-KR" sz="1200" dirty="0" smtClean="0"/>
              <a:t>)</a:t>
            </a:r>
          </a:p>
          <a:p>
            <a:pPr lvl="2"/>
            <a:r>
              <a:rPr lang="en-US" altLang="ko-KR" sz="1200" dirty="0"/>
              <a:t>LB203-MAC-Resolution-8.3.4.2 (11-14/1062r1, Alfred</a:t>
            </a:r>
            <a:r>
              <a:rPr lang="en-US" altLang="ko-KR" sz="1200" dirty="0" smtClean="0"/>
              <a:t>)</a:t>
            </a:r>
          </a:p>
          <a:p>
            <a:pPr lvl="2"/>
            <a:r>
              <a:rPr lang="en-US" altLang="ko-KR" sz="1200" dirty="0"/>
              <a:t>LB 203 Comment Resolution for 9.43.2 (11-14/1070r0, </a:t>
            </a:r>
            <a:r>
              <a:rPr lang="en-US" altLang="ko-KR" sz="1200" dirty="0" err="1"/>
              <a:t>Shoukang</a:t>
            </a:r>
            <a:r>
              <a:rPr lang="en-US" altLang="ko-KR" sz="1200" dirty="0" smtClean="0"/>
              <a:t>)</a:t>
            </a:r>
          </a:p>
          <a:p>
            <a:pPr lvl="2"/>
            <a:r>
              <a:rPr lang="en-US" altLang="ko-KR" sz="1200" dirty="0"/>
              <a:t>LB 203 Comment Resolution for 9.43.3 (11-14/1071r1, </a:t>
            </a:r>
            <a:r>
              <a:rPr lang="en-US" altLang="ko-KR" sz="1200" dirty="0" err="1"/>
              <a:t>Shoukang</a:t>
            </a:r>
            <a:r>
              <a:rPr lang="en-US" altLang="ko-KR" sz="1200" dirty="0"/>
              <a:t>)</a:t>
            </a:r>
            <a:endParaRPr lang="en-US" altLang="ko-KR" sz="1200" dirty="0" smtClean="0"/>
          </a:p>
          <a:p>
            <a:pPr lvl="2"/>
            <a:r>
              <a:rPr lang="en-US" altLang="ko-KR" sz="1200" strike="sngStrike" dirty="0"/>
              <a:t>lb-203-comment-resolution-for-10-24-13 (11-14/1072r1, </a:t>
            </a:r>
            <a:r>
              <a:rPr lang="en-US" altLang="ko-KR" sz="1200" strike="sngStrike" dirty="0" err="1"/>
              <a:t>Shoukang</a:t>
            </a:r>
            <a:r>
              <a:rPr lang="en-US" altLang="ko-KR" sz="1200" strike="sngStrike" dirty="0"/>
              <a:t>) : Presented on September F2F meeting  </a:t>
            </a:r>
          </a:p>
          <a:p>
            <a:pPr lvl="2"/>
            <a:r>
              <a:rPr lang="en-US" altLang="ko-KR" sz="1200" dirty="0"/>
              <a:t>lb203-ndp-probe-request-comment-resolution (11-14/1049r2, Yongho)</a:t>
            </a:r>
            <a:endParaRPr lang="en-US" altLang="ko-KR" sz="1200" dirty="0" smtClean="0"/>
          </a:p>
          <a:p>
            <a:pPr lvl="2"/>
            <a:r>
              <a:rPr lang="en-US" altLang="ko-KR" sz="1200" dirty="0"/>
              <a:t>LB 203 Comment Resolution for 9.44.1 (11-14/1087r1, Po-kai Huang</a:t>
            </a:r>
            <a:r>
              <a:rPr lang="en-US" altLang="ko-KR" sz="1200" dirty="0" smtClean="0"/>
              <a:t>)</a:t>
            </a:r>
            <a:endParaRPr lang="en-US" altLang="ko-KR" sz="1200" dirty="0"/>
          </a:p>
          <a:p>
            <a:pPr lvl="1"/>
            <a:r>
              <a:rPr lang="en-US" altLang="ko-KR" sz="1200" dirty="0"/>
              <a:t>September 9 con. </a:t>
            </a:r>
            <a:r>
              <a:rPr lang="en-US" altLang="ko-KR" sz="1200" dirty="0" smtClean="0"/>
              <a:t>Call</a:t>
            </a:r>
          </a:p>
          <a:p>
            <a:pPr lvl="2"/>
            <a:r>
              <a:rPr lang="en-US" altLang="ko-KR" sz="1200" dirty="0" smtClean="0"/>
              <a:t>LB203 </a:t>
            </a:r>
            <a:r>
              <a:rPr lang="en-US" altLang="ko-KR" sz="1200" dirty="0"/>
              <a:t>MAC resolution </a:t>
            </a:r>
            <a:r>
              <a:rPr lang="en-US" altLang="ko-KR" sz="1200" dirty="0" err="1"/>
              <a:t>subclause</a:t>
            </a:r>
            <a:r>
              <a:rPr lang="en-US" altLang="ko-KR" sz="1200" dirty="0"/>
              <a:t> 10.3.8 and 10.3.5.11 (</a:t>
            </a:r>
            <a:r>
              <a:rPr lang="en-US" altLang="ko-KR" sz="1200" dirty="0" smtClean="0"/>
              <a:t>11-14/1115r2, Zander)</a:t>
            </a:r>
          </a:p>
          <a:p>
            <a:pPr lvl="2"/>
            <a:r>
              <a:rPr lang="en-US" altLang="ko-KR" sz="1200" dirty="0" smtClean="0"/>
              <a:t>LB203 </a:t>
            </a:r>
            <a:r>
              <a:rPr lang="en-US" altLang="ko-KR" sz="1200" dirty="0"/>
              <a:t>MAC resolution sub-clause 8.4.1.x (</a:t>
            </a:r>
            <a:r>
              <a:rPr lang="en-US" altLang="ko-KR" sz="1200" dirty="0" smtClean="0"/>
              <a:t>11-14/1114r1, Zander)</a:t>
            </a:r>
          </a:p>
          <a:p>
            <a:pPr lvl="2"/>
            <a:r>
              <a:rPr lang="en-US" altLang="ko-KR" sz="1200" dirty="0" smtClean="0"/>
              <a:t>LB203 </a:t>
            </a:r>
            <a:r>
              <a:rPr lang="en-US" altLang="ko-KR" sz="1200" dirty="0"/>
              <a:t>MAC resolution subclauses-8.4.2.170r-8.6.24.5-9.21.5.8-9.7.6.5.4a-9.17-9.43 (</a:t>
            </a:r>
            <a:r>
              <a:rPr lang="en-US" altLang="ko-KR" sz="1200" dirty="0" smtClean="0"/>
              <a:t>11-14/1113r1, Zander)</a:t>
            </a:r>
          </a:p>
          <a:p>
            <a:pPr lvl="2"/>
            <a:r>
              <a:rPr lang="en-US" altLang="ko-KR" sz="1200" dirty="0" smtClean="0"/>
              <a:t>LB203 </a:t>
            </a:r>
            <a:r>
              <a:rPr lang="en-US" altLang="ko-KR" sz="1200" dirty="0"/>
              <a:t>MAC resolution </a:t>
            </a:r>
            <a:r>
              <a:rPr lang="en-US" altLang="ko-KR" sz="1200" dirty="0" err="1"/>
              <a:t>subclauses</a:t>
            </a:r>
            <a:r>
              <a:rPr lang="en-US" altLang="ko-KR" sz="1200" dirty="0"/>
              <a:t> 8.4.2.1-8.4.2.28-10.5-10.48  (</a:t>
            </a:r>
            <a:r>
              <a:rPr lang="en-US" altLang="ko-KR" sz="1200" dirty="0" smtClean="0"/>
              <a:t>11-14/1112r1, Zander)</a:t>
            </a:r>
          </a:p>
          <a:p>
            <a:pPr lvl="2"/>
            <a:r>
              <a:rPr lang="en-US" altLang="ko-KR" sz="1200" dirty="0" smtClean="0"/>
              <a:t>LB203-MAC-Resolution-8.4.2.170j </a:t>
            </a:r>
            <a:r>
              <a:rPr lang="en-US" altLang="ko-KR" sz="1200" dirty="0"/>
              <a:t>(11-14/1088r0, </a:t>
            </a:r>
            <a:r>
              <a:rPr lang="en-US" altLang="ko-KR" sz="1200" dirty="0" smtClean="0"/>
              <a:t>Alfred)</a:t>
            </a:r>
          </a:p>
          <a:p>
            <a:pPr lvl="2"/>
            <a:r>
              <a:rPr lang="en-US" altLang="ko-KR" sz="1200" dirty="0" smtClean="0"/>
              <a:t>LB203-MAC-Resolution-Misc_part </a:t>
            </a:r>
            <a:r>
              <a:rPr lang="en-US" altLang="ko-KR" sz="1200" dirty="0"/>
              <a:t>2 (</a:t>
            </a:r>
            <a:r>
              <a:rPr lang="en-US" altLang="ko-KR" sz="1200" dirty="0" smtClean="0"/>
              <a:t>11-14/1089r1, </a:t>
            </a:r>
            <a:r>
              <a:rPr lang="en-US" altLang="ko-KR" sz="1200" dirty="0"/>
              <a:t>Alfred)</a:t>
            </a:r>
          </a:p>
          <a:p>
            <a:pPr lvl="1"/>
            <a:endParaRPr lang="en-US" altLang="ko-KR" sz="1200" dirty="0" smtClean="0"/>
          </a:p>
          <a:p>
            <a:pPr marL="0" indent="0">
              <a:buNone/>
            </a:pPr>
            <a:endParaRPr lang="en-US" altLang="ko-KR" sz="1200" dirty="0" smtClean="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13</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6954081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AM1)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err="1"/>
              <a:t>Shahrnaz</a:t>
            </a:r>
            <a:r>
              <a:rPr lang="en-US" altLang="ko-KR" dirty="0"/>
              <a:t> </a:t>
            </a:r>
            <a:r>
              <a:rPr lang="en-US" altLang="ko-KR" dirty="0" err="1"/>
              <a:t>Azizi</a:t>
            </a:r>
            <a:r>
              <a:rPr lang="en-US" altLang="ko-KR" dirty="0"/>
              <a:t> (Intel Corporation)  - Wednesday AM1   </a:t>
            </a:r>
            <a:br>
              <a:rPr lang="en-US" altLang="ko-KR" dirty="0"/>
            </a:br>
            <a:r>
              <a:rPr lang="en-US" altLang="ko-KR" dirty="0"/>
              <a:t>1136 </a:t>
            </a:r>
            <a:r>
              <a:rPr lang="en-US" altLang="ko-KR" dirty="0" smtClean="0"/>
              <a:t>1</a:t>
            </a:r>
            <a:r>
              <a:rPr lang="en-US" altLang="ko-KR" dirty="0"/>
              <a:t> </a:t>
            </a:r>
            <a:r>
              <a:rPr lang="en-US" altLang="ko-KR" dirty="0" err="1"/>
              <a:t>TGah</a:t>
            </a:r>
            <a:r>
              <a:rPr lang="en-US" altLang="ko-KR" dirty="0"/>
              <a:t> LB 203 Comment Resolution for Timing Measurement related fixes to Clause 24 PHY  </a:t>
            </a:r>
            <a:endParaRPr lang="en-US" altLang="ko-KR" dirty="0" smtClean="0"/>
          </a:p>
          <a:p>
            <a:pPr lvl="1"/>
            <a:r>
              <a:rPr lang="en-US" altLang="ko-KR" dirty="0" err="1"/>
              <a:t>Liwen</a:t>
            </a:r>
            <a:r>
              <a:rPr lang="en-US" altLang="ko-KR" dirty="0"/>
              <a:t> Chu (Marvell) - Wednesday AM1 </a:t>
            </a:r>
            <a:r>
              <a:rPr lang="en-US" altLang="ko-KR" dirty="0" smtClean="0"/>
              <a:t/>
            </a:r>
            <a:br>
              <a:rPr lang="en-US" altLang="ko-KR" dirty="0" smtClean="0"/>
            </a:br>
            <a:r>
              <a:rPr lang="en-US" altLang="ko-KR" dirty="0" smtClean="0"/>
              <a:t>1240 2 </a:t>
            </a:r>
            <a:r>
              <a:rPr lang="en-US" altLang="ko-KR" dirty="0" err="1" smtClean="0"/>
              <a:t>TGah</a:t>
            </a:r>
            <a:r>
              <a:rPr lang="en-US" altLang="ko-KR" dirty="0" smtClean="0"/>
              <a:t> </a:t>
            </a:r>
            <a:r>
              <a:rPr lang="en-US" altLang="ko-KR" dirty="0"/>
              <a:t>LB203 Comment Resolution for </a:t>
            </a:r>
            <a:r>
              <a:rPr lang="en-US" altLang="ko-KR" dirty="0" smtClean="0"/>
              <a:t>9.3.6</a:t>
            </a:r>
            <a:br>
              <a:rPr lang="en-US" altLang="ko-KR" dirty="0" smtClean="0"/>
            </a:br>
            <a:r>
              <a:rPr lang="en-US" altLang="ko-KR" dirty="0" smtClean="0"/>
              <a:t>1241</a:t>
            </a:r>
            <a:r>
              <a:rPr lang="en-US" altLang="ko-KR" dirty="0"/>
              <a:t> 0 </a:t>
            </a:r>
            <a:r>
              <a:rPr lang="en-US" altLang="ko-KR" dirty="0" err="1"/>
              <a:t>TGah</a:t>
            </a:r>
            <a:r>
              <a:rPr lang="en-US" altLang="ko-KR" dirty="0"/>
              <a:t> LB MAC Resolution </a:t>
            </a:r>
            <a:r>
              <a:rPr lang="en-US" altLang="ko-KR" dirty="0" err="1" smtClean="0"/>
              <a:t>subclause</a:t>
            </a:r>
            <a:r>
              <a:rPr lang="en-US" altLang="ko-KR" dirty="0" smtClean="0"/>
              <a:t> </a:t>
            </a:r>
            <a:r>
              <a:rPr lang="en-US" altLang="ko-KR" dirty="0"/>
              <a:t>9.7.4 9.7.5 </a:t>
            </a:r>
            <a:br>
              <a:rPr lang="en-US" altLang="ko-KR" dirty="0"/>
            </a:br>
            <a:r>
              <a:rPr lang="en-US" altLang="ko-KR" dirty="0"/>
              <a:t>1245 </a:t>
            </a:r>
            <a:r>
              <a:rPr lang="en-US" altLang="ko-KR" dirty="0" smtClean="0"/>
              <a:t>1</a:t>
            </a:r>
            <a:r>
              <a:rPr lang="en-US" altLang="ko-KR" dirty="0"/>
              <a:t> </a:t>
            </a:r>
            <a:r>
              <a:rPr lang="en-US" altLang="ko-KR" dirty="0" err="1"/>
              <a:t>TGah</a:t>
            </a:r>
            <a:r>
              <a:rPr lang="en-US" altLang="ko-KR" dirty="0"/>
              <a:t> LB230 Comment Resolution for 9.30.3 </a:t>
            </a:r>
            <a:br>
              <a:rPr lang="en-US" altLang="ko-KR" dirty="0"/>
            </a:br>
            <a:r>
              <a:rPr lang="en-US" altLang="ko-KR" dirty="0"/>
              <a:t>1250 0 </a:t>
            </a:r>
            <a:r>
              <a:rPr lang="en-US" altLang="ko-KR" dirty="0" err="1"/>
              <a:t>TGah</a:t>
            </a:r>
            <a:r>
              <a:rPr lang="en-US" altLang="ko-KR" dirty="0"/>
              <a:t> LB203 Comment Resolution for 8.4.2.170v </a:t>
            </a:r>
            <a:br>
              <a:rPr lang="en-US" altLang="ko-KR" dirty="0"/>
            </a:br>
            <a:r>
              <a:rPr lang="en-US" altLang="ko-KR" dirty="0"/>
              <a:t>1251 0 </a:t>
            </a:r>
            <a:r>
              <a:rPr lang="en-US" altLang="ko-KR" dirty="0" err="1"/>
              <a:t>TGah</a:t>
            </a:r>
            <a:r>
              <a:rPr lang="en-US" altLang="ko-KR" dirty="0"/>
              <a:t> LB MAC Resolution </a:t>
            </a:r>
            <a:r>
              <a:rPr lang="en-US" altLang="ko-KR" dirty="0" err="1"/>
              <a:t>cubclause</a:t>
            </a:r>
            <a:r>
              <a:rPr lang="en-US" altLang="ko-KR" dirty="0"/>
              <a:t> </a:t>
            </a:r>
            <a:r>
              <a:rPr lang="en-US" altLang="ko-KR" dirty="0" smtClean="0"/>
              <a:t>9.3.2.7</a:t>
            </a:r>
            <a:br>
              <a:rPr lang="en-US" altLang="ko-KR" dirty="0" smtClean="0"/>
            </a:br>
            <a:r>
              <a:rPr lang="en-US" altLang="ko-KR" dirty="0" smtClean="0"/>
              <a:t>1271 0 </a:t>
            </a:r>
            <a:r>
              <a:rPr lang="fr-FR" altLang="ko-KR" dirty="0"/>
              <a:t>LB203 Comment Resolution CID </a:t>
            </a:r>
            <a:r>
              <a:rPr lang="fr-FR" altLang="ko-KR" dirty="0" smtClean="0"/>
              <a:t>3705 </a:t>
            </a:r>
            <a:r>
              <a:rPr lang="en-US" altLang="ko-KR" dirty="0"/>
              <a:t> </a:t>
            </a:r>
            <a:endParaRPr lang="en-US" altLang="ko-KR" dirty="0" smtClean="0"/>
          </a:p>
          <a:p>
            <a:pPr lvl="1"/>
            <a:r>
              <a:rPr lang="en-US" altLang="ko-KR" dirty="0"/>
              <a:t>Jae </a:t>
            </a:r>
            <a:r>
              <a:rPr lang="en-US" altLang="ko-KR" dirty="0" err="1"/>
              <a:t>Seung</a:t>
            </a:r>
            <a:r>
              <a:rPr lang="en-US" altLang="ko-KR" dirty="0"/>
              <a:t> Lee (ETRI) - Wednesday AM1</a:t>
            </a:r>
            <a:br>
              <a:rPr lang="en-US" altLang="ko-KR" dirty="0"/>
            </a:br>
            <a:r>
              <a:rPr lang="en-US" altLang="ko-KR" dirty="0"/>
              <a:t>1153 0 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smtClean="0"/>
              <a:t/>
            </a:r>
            <a:br>
              <a:rPr lang="en-US" altLang="ko-KR" dirty="0" smtClean="0"/>
            </a:br>
            <a:endParaRPr lang="en-US" altLang="ko-KR" dirty="0"/>
          </a:p>
          <a:p>
            <a:pPr lvl="1"/>
            <a:endParaRPr lang="en-US" altLang="ko-KR" dirty="0"/>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14</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90596488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PM1)</a:t>
            </a: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smtClean="0"/>
              <a:t>PHY and MAC</a:t>
            </a:r>
          </a:p>
          <a:p>
            <a:pPr lvl="1"/>
            <a:r>
              <a:rPr lang="en-US" altLang="ko-KR" dirty="0" smtClean="0"/>
              <a:t>Jae </a:t>
            </a:r>
            <a:r>
              <a:rPr lang="en-US" altLang="ko-KR" dirty="0" err="1"/>
              <a:t>Seung</a:t>
            </a:r>
            <a:r>
              <a:rPr lang="en-US" altLang="ko-KR" dirty="0"/>
              <a:t> Lee (ETRI) - Wednesday </a:t>
            </a:r>
            <a:r>
              <a:rPr lang="en-US" altLang="ko-KR" dirty="0" smtClean="0"/>
              <a:t>PM1</a:t>
            </a:r>
            <a:r>
              <a:rPr lang="en-US" altLang="ko-KR" dirty="0"/>
              <a:t/>
            </a:r>
            <a:br>
              <a:rPr lang="en-US" altLang="ko-KR" dirty="0"/>
            </a:br>
            <a:r>
              <a:rPr lang="en-US" altLang="ko-KR" dirty="0"/>
              <a:t>1153 </a:t>
            </a:r>
            <a:r>
              <a:rPr lang="en-US" altLang="ko-KR" dirty="0" smtClean="0"/>
              <a:t>1</a:t>
            </a:r>
            <a:r>
              <a:rPr lang="en-US" altLang="ko-KR" dirty="0"/>
              <a:t> </a:t>
            </a:r>
            <a:r>
              <a:rPr lang="en-US" altLang="ko-KR" dirty="0" err="1"/>
              <a:t>TGah</a:t>
            </a:r>
            <a:r>
              <a:rPr lang="en-US" altLang="ko-KR" dirty="0"/>
              <a:t> LB-203-mac-comment-resolution-on-sector-training-operation(</a:t>
            </a:r>
            <a:r>
              <a:rPr lang="en-US" altLang="ko-KR" dirty="0" err="1"/>
              <a:t>Cluase</a:t>
            </a:r>
            <a:r>
              <a:rPr lang="en-US" altLang="ko-KR" dirty="0"/>
              <a:t> 9.48.5)</a:t>
            </a:r>
            <a:br>
              <a:rPr lang="en-US" altLang="ko-KR" dirty="0"/>
            </a:br>
            <a:r>
              <a:rPr lang="en-US" altLang="ko-KR" dirty="0"/>
              <a:t>1154 0 </a:t>
            </a:r>
            <a:r>
              <a:rPr lang="en-US" altLang="ko-KR" dirty="0" err="1"/>
              <a:t>TGah</a:t>
            </a:r>
            <a:r>
              <a:rPr lang="en-US" altLang="ko-KR" dirty="0"/>
              <a:t> LB-203-mac-comment-resolution-on-short-probe-response(Clause 8.4.2.170s-8.8.5.3-10.1.4.1-10.1.4.3)</a:t>
            </a:r>
            <a:br>
              <a:rPr lang="en-US" altLang="ko-KR" dirty="0"/>
            </a:br>
            <a:r>
              <a:rPr lang="en-US" altLang="ko-KR" dirty="0"/>
              <a:t>1155 0 </a:t>
            </a:r>
            <a:r>
              <a:rPr lang="en-US" altLang="ko-KR" dirty="0" err="1"/>
              <a:t>TGah</a:t>
            </a:r>
            <a:r>
              <a:rPr lang="en-US" altLang="ko-KR" dirty="0"/>
              <a:t> LB-203-mac-comment-resolution-for-clauses-9-43-1 and 9-43-1-1</a:t>
            </a:r>
            <a:br>
              <a:rPr lang="en-US" altLang="ko-KR" dirty="0"/>
            </a:br>
            <a:r>
              <a:rPr lang="en-US" altLang="ko-KR" dirty="0"/>
              <a:t>1156 0 </a:t>
            </a:r>
            <a:r>
              <a:rPr lang="en-US" altLang="ko-KR" dirty="0" err="1"/>
              <a:t>TGah</a:t>
            </a:r>
            <a:r>
              <a:rPr lang="en-US" altLang="ko-KR" dirty="0"/>
              <a:t> </a:t>
            </a:r>
            <a:r>
              <a:rPr lang="en-US" altLang="ko-KR" dirty="0" smtClean="0"/>
              <a:t>LB-203-mac-comment-resolution-for-clauses-10.1.2-10.1.3</a:t>
            </a:r>
            <a:endParaRPr lang="en-US" altLang="ko-KR" dirty="0" smtClean="0">
              <a:solidFill>
                <a:srgbClr val="FF0000"/>
              </a:solidFill>
            </a:endParaRPr>
          </a:p>
          <a:p>
            <a:pPr lvl="1"/>
            <a:r>
              <a:rPr lang="en-US" altLang="ko-KR" dirty="0" smtClean="0"/>
              <a:t>Betty Zhao (Huawei) - Wednesday PM1</a:t>
            </a:r>
            <a:br>
              <a:rPr lang="en-US" altLang="ko-KR" dirty="0" smtClean="0"/>
            </a:br>
            <a:r>
              <a:rPr lang="en-US" altLang="ko-KR" dirty="0" smtClean="0"/>
              <a:t>1158 0 </a:t>
            </a:r>
            <a:r>
              <a:rPr lang="en-US" altLang="ko-KR" dirty="0" err="1" smtClean="0"/>
              <a:t>TGah</a:t>
            </a:r>
            <a:r>
              <a:rPr lang="en-US" altLang="ko-KR" dirty="0" smtClean="0"/>
              <a:t> LB203 MAC Resolution 9.50</a:t>
            </a:r>
          </a:p>
          <a:p>
            <a:pPr lvl="1"/>
            <a:endParaRPr lang="en-US" altLang="ko-KR" dirty="0"/>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15</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35917968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(Wednesday PM2)</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a:t>Alfred </a:t>
            </a:r>
            <a:r>
              <a:rPr lang="en-US" altLang="ko-KR" dirty="0" err="1"/>
              <a:t>Asterjadhi</a:t>
            </a:r>
            <a:r>
              <a:rPr lang="en-US" altLang="ko-KR" dirty="0"/>
              <a:t> (</a:t>
            </a:r>
            <a:r>
              <a:rPr lang="en-US" altLang="ko-KR" dirty="0" smtClean="0"/>
              <a:t>Qualcomm) - </a:t>
            </a:r>
            <a:r>
              <a:rPr lang="en-US" altLang="ko-KR" dirty="0"/>
              <a:t>Wednesday PM2</a:t>
            </a:r>
            <a:br>
              <a:rPr lang="en-US" altLang="ko-KR" dirty="0"/>
            </a:br>
            <a:r>
              <a:rPr lang="en-US" altLang="ko-KR" dirty="0" smtClean="0"/>
              <a:t>1105 </a:t>
            </a:r>
            <a:r>
              <a:rPr lang="en-US" altLang="ko-KR" dirty="0"/>
              <a:t>1 </a:t>
            </a:r>
            <a:r>
              <a:rPr lang="en-US" altLang="ko-KR" dirty="0" err="1"/>
              <a:t>TGah</a:t>
            </a:r>
            <a:r>
              <a:rPr lang="en-US" altLang="ko-KR" dirty="0"/>
              <a:t> </a:t>
            </a:r>
            <a:r>
              <a:rPr lang="en-US" altLang="ko-KR" dirty="0" smtClean="0"/>
              <a:t>lb-203-comment-resolution-for-8_4_2_170a-and-9_21_5_4</a:t>
            </a:r>
            <a:br>
              <a:rPr lang="en-US" altLang="ko-KR" dirty="0" smtClean="0"/>
            </a:br>
            <a:r>
              <a:rPr lang="en-US" altLang="ko-KR" dirty="0" smtClean="0"/>
              <a:t>1110 </a:t>
            </a:r>
            <a:r>
              <a:rPr lang="en-US" altLang="ko-KR" dirty="0"/>
              <a:t>1 </a:t>
            </a:r>
            <a:r>
              <a:rPr lang="en-US" altLang="ko-KR" dirty="0" err="1"/>
              <a:t>TGah</a:t>
            </a:r>
            <a:r>
              <a:rPr lang="en-US" altLang="ko-KR" dirty="0"/>
              <a:t> LB203 MAC resolution sub-clause </a:t>
            </a:r>
            <a:r>
              <a:rPr lang="en-US" altLang="ko-KR" dirty="0" smtClean="0"/>
              <a:t>8.4.2.6</a:t>
            </a:r>
            <a:br>
              <a:rPr lang="en-US" altLang="ko-KR" dirty="0" smtClean="0"/>
            </a:br>
            <a:r>
              <a:rPr lang="en-US" altLang="ko-KR" dirty="0" smtClean="0"/>
              <a:t>1111 </a:t>
            </a:r>
            <a:r>
              <a:rPr lang="en-US" altLang="ko-KR" dirty="0"/>
              <a:t>1 </a:t>
            </a:r>
            <a:r>
              <a:rPr lang="en-US" altLang="ko-KR" dirty="0" err="1"/>
              <a:t>TGah</a:t>
            </a:r>
            <a:r>
              <a:rPr lang="en-US" altLang="ko-KR" dirty="0"/>
              <a:t> LB203 MAC resolution sub-clause </a:t>
            </a:r>
            <a:r>
              <a:rPr lang="en-US" altLang="ko-KR" dirty="0" smtClean="0"/>
              <a:t>9.7.6.6</a:t>
            </a:r>
            <a:br>
              <a:rPr lang="en-US" altLang="ko-KR" dirty="0" smtClean="0"/>
            </a:br>
            <a:r>
              <a:rPr lang="en-US" altLang="ko-KR" dirty="0" smtClean="0"/>
              <a:t>1084 </a:t>
            </a:r>
            <a:r>
              <a:rPr lang="en-US" altLang="ko-KR" dirty="0"/>
              <a:t>1 </a:t>
            </a:r>
            <a:r>
              <a:rPr lang="en-US" altLang="ko-KR" dirty="0" err="1"/>
              <a:t>TGah</a:t>
            </a:r>
            <a:r>
              <a:rPr lang="en-US" altLang="ko-KR" dirty="0"/>
              <a:t> LB203 Comment Resolution for </a:t>
            </a:r>
            <a:r>
              <a:rPr lang="en-US" altLang="ko-KR" dirty="0" smtClean="0"/>
              <a:t>8.4.2.170l</a:t>
            </a:r>
            <a:br>
              <a:rPr lang="en-US" altLang="ko-KR" dirty="0" smtClean="0"/>
            </a:br>
            <a:r>
              <a:rPr lang="en-US" altLang="ko-KR" dirty="0" smtClean="0"/>
              <a:t>1288 0 </a:t>
            </a:r>
            <a:r>
              <a:rPr lang="en-US" altLang="ko-KR" dirty="0" err="1" smtClean="0"/>
              <a:t>TGah</a:t>
            </a:r>
            <a:r>
              <a:rPr lang="en-US" altLang="ko-KR" dirty="0" smtClean="0"/>
              <a:t> LB203-MAC-Resolution-editor_part_3</a:t>
            </a:r>
          </a:p>
          <a:p>
            <a:pPr lvl="1"/>
            <a:endParaRPr lang="en-US" altLang="ko-KR" dirty="0"/>
          </a:p>
          <a:p>
            <a:pPr marL="457200" lvl="1" indent="0">
              <a:buNone/>
            </a:pPr>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16</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073258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AM1)</a:t>
            </a:r>
            <a:endParaRPr lang="en-US" dirty="0"/>
          </a:p>
        </p:txBody>
      </p:sp>
      <p:sp>
        <p:nvSpPr>
          <p:cNvPr id="3" name="Content Placeholder 2"/>
          <p:cNvSpPr>
            <a:spLocks noGrp="1"/>
          </p:cNvSpPr>
          <p:nvPr>
            <p:ph idx="1"/>
          </p:nvPr>
        </p:nvSpPr>
        <p:spPr>
          <a:xfrm>
            <a:off x="685800" y="1752600"/>
            <a:ext cx="7772400" cy="4114800"/>
          </a:xfrm>
        </p:spPr>
        <p:txBody>
          <a:bodyPr/>
          <a:lstStyle/>
          <a:p>
            <a:r>
              <a:rPr lang="en-US" dirty="0" smtClean="0"/>
              <a:t>PHY and MAC</a:t>
            </a:r>
          </a:p>
          <a:p>
            <a:pPr lvl="1"/>
            <a:r>
              <a:rPr lang="en-US" altLang="ko-KR" dirty="0" err="1" smtClean="0"/>
              <a:t>Liwen</a:t>
            </a:r>
            <a:r>
              <a:rPr lang="en-US" altLang="ko-KR" dirty="0" smtClean="0"/>
              <a:t> </a:t>
            </a:r>
            <a:r>
              <a:rPr lang="en-US" altLang="ko-KR" dirty="0"/>
              <a:t>Chu (Marvell) </a:t>
            </a:r>
            <a:r>
              <a:rPr lang="en-US" altLang="ko-KR" dirty="0" smtClean="0"/>
              <a:t>– Thursday AM1</a:t>
            </a:r>
            <a:r>
              <a:rPr lang="en-US" altLang="ko-KR" dirty="0"/>
              <a:t/>
            </a:r>
            <a:br>
              <a:rPr lang="en-US" altLang="ko-KR" dirty="0"/>
            </a:br>
            <a:r>
              <a:rPr lang="en-US" altLang="ko-KR" dirty="0"/>
              <a:t>1252 0 </a:t>
            </a:r>
            <a:r>
              <a:rPr lang="en-US" altLang="ko-KR" dirty="0" err="1"/>
              <a:t>TGah</a:t>
            </a:r>
            <a:r>
              <a:rPr lang="en-US" altLang="ko-KR" dirty="0"/>
              <a:t> LB203 Comment Resolution for 8.2.3 8.2.4</a:t>
            </a:r>
            <a:br>
              <a:rPr lang="en-US" altLang="ko-KR" dirty="0"/>
            </a:br>
            <a:r>
              <a:rPr lang="en-US" altLang="ko-KR" dirty="0"/>
              <a:t>1289 0 </a:t>
            </a:r>
            <a:r>
              <a:rPr lang="en-US" altLang="ko-KR" dirty="0" err="1"/>
              <a:t>TGah</a:t>
            </a:r>
            <a:r>
              <a:rPr lang="en-US" altLang="ko-KR" dirty="0"/>
              <a:t> LB203 Comment Resolution for 8.3.2 8.3.3</a:t>
            </a:r>
            <a:br>
              <a:rPr lang="en-US" altLang="ko-KR" dirty="0"/>
            </a:br>
            <a:r>
              <a:rPr lang="en-US" altLang="ko-KR" dirty="0"/>
              <a:t>959   0 </a:t>
            </a:r>
            <a:r>
              <a:rPr lang="en-US" altLang="ko-KR" dirty="0" err="1"/>
              <a:t>TGah</a:t>
            </a:r>
            <a:r>
              <a:rPr lang="en-US" altLang="ko-KR" dirty="0"/>
              <a:t> LB 203 Comment Resolutions for </a:t>
            </a:r>
            <a:r>
              <a:rPr lang="en-US" altLang="ko-KR" dirty="0" smtClean="0"/>
              <a:t>Subclause10.47-A</a:t>
            </a:r>
          </a:p>
          <a:p>
            <a:pPr lvl="1"/>
            <a:r>
              <a:rPr lang="en-US" altLang="ko-KR" dirty="0" err="1" smtClean="0"/>
              <a:t>Chittabrata</a:t>
            </a:r>
            <a:r>
              <a:rPr lang="en-US" altLang="ko-KR" dirty="0" smtClean="0"/>
              <a:t> Ghosh (Nokia) – Thursday AM1</a:t>
            </a:r>
            <a:br>
              <a:rPr lang="en-US" altLang="ko-KR" dirty="0" smtClean="0"/>
            </a:br>
            <a:r>
              <a:rPr lang="en-US" altLang="ko-KR" dirty="0" smtClean="0"/>
              <a:t>1290 0 </a:t>
            </a:r>
            <a:r>
              <a:rPr lang="en-US" altLang="ko-KR" dirty="0" err="1" smtClean="0"/>
              <a:t>TGah</a:t>
            </a:r>
            <a:r>
              <a:rPr lang="en-US" altLang="ko-KR" dirty="0" smtClean="0"/>
              <a:t> LB 200 Comment Resolution for Clause 9.22.5</a:t>
            </a:r>
          </a:p>
          <a:p>
            <a:pPr lvl="1"/>
            <a:r>
              <a:rPr lang="en-US" altLang="ko-KR" dirty="0" smtClean="0"/>
              <a:t>Jae </a:t>
            </a:r>
            <a:r>
              <a:rPr lang="en-US" altLang="ko-KR" dirty="0" err="1" smtClean="0"/>
              <a:t>Seung</a:t>
            </a:r>
            <a:r>
              <a:rPr lang="en-US" altLang="ko-KR" dirty="0" smtClean="0"/>
              <a:t> Lee (ETRI) – Thursday AM1 </a:t>
            </a:r>
            <a:br>
              <a:rPr lang="en-US" altLang="ko-KR" dirty="0" smtClean="0"/>
            </a:br>
            <a:r>
              <a:rPr lang="en-US" altLang="ko-KR" dirty="0" smtClean="0"/>
              <a:t>1157 0 </a:t>
            </a:r>
            <a:r>
              <a:rPr lang="en-US" altLang="ko-KR" dirty="0" err="1" smtClean="0"/>
              <a:t>TGah</a:t>
            </a:r>
            <a:r>
              <a:rPr lang="en-US" altLang="ko-KR" dirty="0" smtClean="0"/>
              <a:t> LB-203-mac-comment-resolution-for-clauses-8.4.2.170a-8.4.2.170c-8.4.2.170d-10.45</a:t>
            </a:r>
            <a:br>
              <a:rPr lang="en-US" altLang="ko-KR" dirty="0" smtClean="0"/>
            </a:br>
            <a:r>
              <a:rPr lang="en-US" altLang="ko-KR" dirty="0" smtClean="0"/>
              <a:t>1154 0 </a:t>
            </a:r>
            <a:r>
              <a:rPr lang="en-US" altLang="ko-KR" dirty="0" err="1" smtClean="0"/>
              <a:t>TGah</a:t>
            </a:r>
            <a:r>
              <a:rPr lang="en-US" altLang="ko-KR" dirty="0" smtClean="0"/>
              <a:t> LB-203-mac-comment-resolution-on-short-probe-response(Clause 8.4.2.170s-8.8.5.3-10.1.4.1-10.1.4.3)</a:t>
            </a:r>
          </a:p>
          <a:p>
            <a:pPr lvl="1"/>
            <a:endParaRPr lang="en-US" altLang="ko-KR" dirty="0" smtClean="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17</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6803497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(Thursday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a:t>Yongho </a:t>
            </a:r>
            <a:r>
              <a:rPr lang="en-US" altLang="ko-KR" dirty="0" err="1"/>
              <a:t>Seok</a:t>
            </a:r>
            <a:r>
              <a:rPr lang="en-US" altLang="ko-KR" dirty="0"/>
              <a:t> (NEWRACOM) – Thursday </a:t>
            </a:r>
            <a:r>
              <a:rPr lang="en-US" altLang="ko-KR" dirty="0" smtClean="0"/>
              <a:t>AM2</a:t>
            </a:r>
            <a:r>
              <a:rPr lang="en-US" altLang="ko-KR" dirty="0"/>
              <a:t/>
            </a:r>
            <a:br>
              <a:rPr lang="en-US" altLang="ko-KR" dirty="0"/>
            </a:br>
            <a:r>
              <a:rPr lang="en-US" altLang="ko-KR" dirty="0"/>
              <a:t>1021 1 </a:t>
            </a:r>
            <a:r>
              <a:rPr lang="en-US" altLang="ko-KR" dirty="0" err="1" smtClean="0"/>
              <a:t>TGah</a:t>
            </a:r>
            <a:r>
              <a:rPr lang="en-US" altLang="ko-KR" dirty="0" smtClean="0"/>
              <a:t> lb203-clause-4-comment-resolution</a:t>
            </a:r>
            <a:br>
              <a:rPr lang="en-US" altLang="ko-KR" dirty="0" smtClean="0"/>
            </a:br>
            <a:r>
              <a:rPr lang="en-US" altLang="ko-KR" dirty="0" smtClean="0"/>
              <a:t>1094 2 </a:t>
            </a:r>
            <a:r>
              <a:rPr lang="en-US" altLang="ko-KR" dirty="0" err="1" smtClean="0"/>
              <a:t>TGah</a:t>
            </a:r>
            <a:r>
              <a:rPr lang="en-US" altLang="ko-KR" dirty="0" smtClean="0"/>
              <a:t> lb203-bidirectional-txop-comment-resolution</a:t>
            </a:r>
          </a:p>
          <a:p>
            <a:pPr lvl="1"/>
            <a:r>
              <a:rPr lang="en-US" altLang="ko-KR" dirty="0" smtClean="0"/>
              <a:t>Mitsuru </a:t>
            </a:r>
            <a:r>
              <a:rPr lang="en-US" altLang="ko-KR" dirty="0" err="1"/>
              <a:t>Iwaoka</a:t>
            </a:r>
            <a:r>
              <a:rPr lang="en-US" altLang="ko-KR" dirty="0"/>
              <a:t> (Yokogawa Elec. Co</a:t>
            </a:r>
            <a:r>
              <a:rPr lang="en-US" altLang="ko-KR" dirty="0" smtClean="0"/>
              <a:t>.)</a:t>
            </a:r>
            <a:r>
              <a:rPr lang="en-US" altLang="ko-KR" dirty="0"/>
              <a:t> – Thursday AM2</a:t>
            </a:r>
            <a:r>
              <a:rPr lang="en-US" altLang="ko-KR" dirty="0" smtClean="0"/>
              <a:t/>
            </a:r>
            <a:br>
              <a:rPr lang="en-US" altLang="ko-KR" dirty="0" smtClean="0"/>
            </a:br>
            <a:r>
              <a:rPr lang="en-US" altLang="ko-KR" dirty="0" smtClean="0"/>
              <a:t>1127 2 </a:t>
            </a:r>
            <a:r>
              <a:rPr lang="en-US" altLang="ko-KR" dirty="0" err="1" smtClean="0"/>
              <a:t>TGah</a:t>
            </a:r>
            <a:r>
              <a:rPr lang="en-US" altLang="ko-KR" dirty="0" smtClean="0"/>
              <a:t> LB203 </a:t>
            </a:r>
            <a:r>
              <a:rPr lang="en-US" altLang="ko-KR" dirty="0"/>
              <a:t>DLS/TDLS comment resolution for 8.6.13.3, 10.7 and 10.23</a:t>
            </a:r>
            <a:endParaRPr lang="en-US" altLang="ko-KR" dirty="0" smtClean="0"/>
          </a:p>
          <a:p>
            <a:pPr lvl="1"/>
            <a:r>
              <a:rPr lang="en-US" altLang="ko-KR" dirty="0"/>
              <a:t>Jae </a:t>
            </a:r>
            <a:r>
              <a:rPr lang="en-US" altLang="ko-KR" dirty="0" err="1"/>
              <a:t>Seung</a:t>
            </a:r>
            <a:r>
              <a:rPr lang="en-US" altLang="ko-KR" dirty="0"/>
              <a:t> Lee (ETRI) – Thursday </a:t>
            </a:r>
            <a:r>
              <a:rPr lang="en-US" altLang="ko-KR" dirty="0" smtClean="0"/>
              <a:t>AM1 </a:t>
            </a:r>
            <a:r>
              <a:rPr lang="en-US" altLang="ko-KR" dirty="0"/>
              <a:t/>
            </a:r>
            <a:br>
              <a:rPr lang="en-US" altLang="ko-KR" dirty="0"/>
            </a:br>
            <a:r>
              <a:rPr lang="en-US" altLang="ko-KR" dirty="0"/>
              <a:t>1157 </a:t>
            </a:r>
            <a:r>
              <a:rPr lang="en-US" altLang="ko-KR" dirty="0" smtClean="0"/>
              <a:t>2</a:t>
            </a:r>
            <a:r>
              <a:rPr lang="en-US" altLang="ko-KR" dirty="0"/>
              <a:t> </a:t>
            </a:r>
            <a:r>
              <a:rPr lang="en-US" altLang="ko-KR" dirty="0" err="1"/>
              <a:t>TGah</a:t>
            </a:r>
            <a:r>
              <a:rPr lang="en-US" altLang="ko-KR" dirty="0"/>
              <a:t> </a:t>
            </a:r>
            <a:r>
              <a:rPr lang="en-US" altLang="ko-KR" dirty="0" smtClean="0"/>
              <a:t>LB-203-mac-comment-resolution-for-clauses-8.4.2.170a-8.4.2.170c-8.4.2.170d-10.45</a:t>
            </a:r>
          </a:p>
          <a:p>
            <a:pPr lvl="1"/>
            <a:r>
              <a:rPr lang="en-US" altLang="ko-KR" dirty="0" err="1"/>
              <a:t>Chittabrata</a:t>
            </a:r>
            <a:r>
              <a:rPr lang="en-US" altLang="ko-KR" dirty="0"/>
              <a:t> Ghosh (Nokia) – Thursday AM1</a:t>
            </a:r>
            <a:br>
              <a:rPr lang="en-US" altLang="ko-KR" dirty="0"/>
            </a:br>
            <a:r>
              <a:rPr lang="en-US" altLang="ko-KR" dirty="0"/>
              <a:t>1290 </a:t>
            </a:r>
            <a:r>
              <a:rPr lang="en-US" altLang="ko-KR" dirty="0" smtClean="0"/>
              <a:t>3 </a:t>
            </a:r>
            <a:r>
              <a:rPr lang="en-US" altLang="ko-KR" dirty="0" err="1" smtClean="0"/>
              <a:t>TGah</a:t>
            </a:r>
            <a:r>
              <a:rPr lang="en-US" altLang="ko-KR" dirty="0" smtClean="0"/>
              <a:t> </a:t>
            </a:r>
            <a:r>
              <a:rPr lang="en-US" altLang="ko-KR" dirty="0"/>
              <a:t>LB 200 Comment Resolution for Clause 9.22.5</a:t>
            </a:r>
          </a:p>
          <a:p>
            <a:pPr lvl="1"/>
            <a:endParaRPr lang="en-US" altLang="ko-KR" dirty="0" smtClean="0"/>
          </a:p>
          <a:p>
            <a:pPr marL="457200" lvl="1" indent="0">
              <a:buNone/>
            </a:pPr>
            <a:endParaRPr lang="en-US" altLang="ko-KR" dirty="0"/>
          </a:p>
          <a:p>
            <a:pPr lvl="1"/>
            <a:endParaRPr lang="en-US" altLang="ko-KR" dirty="0" smtClean="0">
              <a:solidFill>
                <a:schemeClr val="bg2"/>
              </a:solidFill>
            </a:endParaRPr>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18</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8558060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a:t>
            </a:r>
            <a:r>
              <a:rPr lang="en-US" altLang="ko-KR" dirty="0" smtClean="0"/>
              <a:t>(Thursday PM2)</a:t>
            </a:r>
            <a:endParaRPr lang="en-US" dirty="0"/>
          </a:p>
        </p:txBody>
      </p:sp>
      <p:sp>
        <p:nvSpPr>
          <p:cNvPr id="3" name="Content Placeholder 2"/>
          <p:cNvSpPr>
            <a:spLocks noGrp="1"/>
          </p:cNvSpPr>
          <p:nvPr>
            <p:ph idx="1"/>
          </p:nvPr>
        </p:nvSpPr>
        <p:spPr/>
        <p:txBody>
          <a:bodyPr/>
          <a:lstStyle/>
          <a:p>
            <a:r>
              <a:rPr lang="en-US" altLang="ko-KR" dirty="0"/>
              <a:t>Submissions made during </a:t>
            </a:r>
            <a:r>
              <a:rPr lang="en-US" altLang="ko-KR" dirty="0" smtClean="0"/>
              <a:t>September F2F </a:t>
            </a:r>
            <a:r>
              <a:rPr lang="en-US" altLang="ko-KR" dirty="0"/>
              <a:t>meeting and ready for motion on Thursday </a:t>
            </a:r>
            <a:r>
              <a:rPr lang="en-US" altLang="ko-KR" dirty="0" smtClean="0"/>
              <a:t>PM2</a:t>
            </a:r>
          </a:p>
          <a:p>
            <a:pPr lvl="1"/>
            <a:r>
              <a:rPr lang="en-US" altLang="ko-KR" dirty="0" smtClean="0">
                <a:hlinkClick r:id="rId2"/>
              </a:rPr>
              <a:t>https</a:t>
            </a:r>
            <a:r>
              <a:rPr lang="en-US" altLang="ko-KR" dirty="0">
                <a:hlinkClick r:id="rId2"/>
              </a:rPr>
              <a:t>://</a:t>
            </a:r>
            <a:r>
              <a:rPr lang="en-US" altLang="ko-KR" dirty="0" smtClean="0">
                <a:hlinkClick r:id="rId2"/>
              </a:rPr>
              <a:t>mentor.ieee.org/802.11/dcn/14/11-14-1302-00-00ah-lb203-september-2014-f2f-motion.xlsx</a:t>
            </a:r>
            <a:endParaRPr lang="en-US" altLang="ko-KR" dirty="0" smtClean="0"/>
          </a:p>
          <a:p>
            <a:pPr lvl="1"/>
            <a:r>
              <a:rPr lang="en-US" altLang="ko-KR" dirty="0">
                <a:hlinkClick r:id="rId3"/>
              </a:rPr>
              <a:t>https://</a:t>
            </a:r>
            <a:r>
              <a:rPr lang="en-US" altLang="ko-KR" dirty="0" smtClean="0">
                <a:hlinkClick r:id="rId3"/>
              </a:rPr>
              <a:t>mentor.ieee.org/802.11/dcn/14/11-14-0796-09-00ah-tgah-lb203-comments-on-d2-0.xlsx</a:t>
            </a:r>
            <a:endParaRPr lang="en-US" altLang="ko-KR" dirty="0" smtClean="0"/>
          </a:p>
          <a:p>
            <a:pPr lvl="1"/>
            <a:endParaRPr lang="en-US" altLang="ko-KR" dirty="0"/>
          </a:p>
          <a:p>
            <a:pPr marL="457200" lvl="1" indent="0">
              <a:buNone/>
            </a:pPr>
            <a:endParaRPr lang="en-US" altLang="ko-KR" dirty="0" smtClean="0"/>
          </a:p>
          <a:p>
            <a:pPr lvl="1"/>
            <a:endParaRPr lang="en-US" altLang="ko-KR" dirty="0"/>
          </a:p>
          <a:p>
            <a:pPr lvl="1"/>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19</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Seok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39378541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dirty="0" smtClean="0"/>
              <a:t>IEEE 802.11ah Agenda</a:t>
            </a:r>
          </a:p>
        </p:txBody>
      </p:sp>
      <p:sp>
        <p:nvSpPr>
          <p:cNvPr id="15363" name="Content Placeholder 2"/>
          <p:cNvSpPr>
            <a:spLocks noGrp="1"/>
          </p:cNvSpPr>
          <p:nvPr>
            <p:ph idx="1"/>
          </p:nvPr>
        </p:nvSpPr>
        <p:spPr>
          <a:xfrm>
            <a:off x="685800" y="1447800"/>
            <a:ext cx="7772400" cy="4800600"/>
          </a:xfrm>
        </p:spPr>
        <p:txBody>
          <a:bodyPr/>
          <a:lstStyle/>
          <a:p>
            <a:pPr marL="609600" indent="-609600"/>
            <a:r>
              <a:rPr lang="en-US" dirty="0" smtClean="0"/>
              <a:t>Call for a secretary</a:t>
            </a:r>
          </a:p>
          <a:p>
            <a:pPr marL="609600" indent="-609600"/>
            <a:r>
              <a:rPr lang="en-US" dirty="0" smtClean="0"/>
              <a:t>IPR and other relevant </a:t>
            </a:r>
            <a:r>
              <a:rPr lang="en-US" dirty="0"/>
              <a:t>policy and </a:t>
            </a:r>
            <a:r>
              <a:rPr lang="en-US" dirty="0" smtClean="0"/>
              <a:t>procedures</a:t>
            </a:r>
          </a:p>
          <a:p>
            <a:pPr marL="609600" indent="-609600"/>
            <a:r>
              <a:rPr lang="en-US" dirty="0" smtClean="0"/>
              <a:t>Approve meeting minutes</a:t>
            </a:r>
          </a:p>
          <a:p>
            <a:pPr marL="1009650" lvl="1" indent="-609600"/>
            <a:r>
              <a:rPr lang="en-US" sz="1600" dirty="0" smtClean="0"/>
              <a:t>July meeting minutes (11-14/1013r0)</a:t>
            </a:r>
          </a:p>
          <a:p>
            <a:pPr marL="1009650" lvl="1" indent="-609600"/>
            <a:r>
              <a:rPr lang="en-US" sz="1600" dirty="0" smtClean="0"/>
              <a:t>July 29</a:t>
            </a:r>
            <a:r>
              <a:rPr lang="en-US" sz="1600" baseline="30000" dirty="0" smtClean="0"/>
              <a:t>th</a:t>
            </a:r>
            <a:r>
              <a:rPr lang="en-US" sz="1600" dirty="0" smtClean="0"/>
              <a:t> Conference call minutes (11-14/1011r0), </a:t>
            </a:r>
            <a:r>
              <a:rPr lang="en-US" altLang="ko-KR" sz="1600" dirty="0" smtClean="0"/>
              <a:t>August 5</a:t>
            </a:r>
            <a:r>
              <a:rPr lang="en-US" altLang="ko-KR" sz="1600" baseline="30000" dirty="0" smtClean="0"/>
              <a:t>th</a:t>
            </a:r>
            <a:r>
              <a:rPr lang="en-US" altLang="ko-KR" sz="1600" dirty="0" smtClean="0"/>
              <a:t> Conference </a:t>
            </a:r>
            <a:r>
              <a:rPr lang="en-US" altLang="ko-KR" sz="1600" dirty="0"/>
              <a:t>call minutes (</a:t>
            </a:r>
            <a:r>
              <a:rPr lang="en-US" altLang="ko-KR" sz="1600" dirty="0" smtClean="0"/>
              <a:t>11-14/1034r1), August 12</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11-14/1051r0), August 19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11-14/1056r0), </a:t>
            </a:r>
            <a:r>
              <a:rPr lang="en-US" altLang="ko-KR" sz="1600" dirty="0"/>
              <a:t>August </a:t>
            </a:r>
            <a:r>
              <a:rPr lang="en-US" altLang="ko-KR" sz="1600" dirty="0" smtClean="0"/>
              <a:t>26</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11-14/1075r0</a:t>
            </a:r>
            <a:r>
              <a:rPr lang="en-US" altLang="ko-KR" sz="1600" dirty="0"/>
              <a:t>), September </a:t>
            </a:r>
            <a:r>
              <a:rPr lang="en-US" altLang="ko-KR" sz="1600" dirty="0" smtClean="0"/>
              <a:t>2</a:t>
            </a:r>
            <a:r>
              <a:rPr lang="en-US" altLang="ko-KR" sz="1600" baseline="30000" dirty="0" smtClean="0"/>
              <a:t>nd</a:t>
            </a:r>
            <a:r>
              <a:rPr lang="en-US" altLang="ko-KR" sz="1600" dirty="0" smtClean="0"/>
              <a:t> Conference </a:t>
            </a:r>
            <a:r>
              <a:rPr lang="en-US" altLang="ko-KR" sz="1600" dirty="0"/>
              <a:t>call minutes (</a:t>
            </a:r>
            <a:r>
              <a:rPr lang="en-US" altLang="ko-KR" sz="1600" dirty="0" smtClean="0"/>
              <a:t>11-14/1144r0), September 9</a:t>
            </a:r>
            <a:r>
              <a:rPr lang="en-US" altLang="ko-KR" sz="1600" baseline="30000" dirty="0" smtClean="0"/>
              <a:t>th</a:t>
            </a:r>
            <a:r>
              <a:rPr lang="en-US" altLang="ko-KR" sz="1600" dirty="0" smtClean="0"/>
              <a:t> </a:t>
            </a:r>
            <a:r>
              <a:rPr lang="en-US" altLang="ko-KR" sz="1600" dirty="0"/>
              <a:t>Conference call minutes (</a:t>
            </a:r>
            <a:r>
              <a:rPr lang="en-US" altLang="ko-KR" sz="1600" dirty="0" smtClean="0"/>
              <a:t>11-14/1189r0)</a:t>
            </a:r>
            <a:endParaRPr lang="en-US" sz="1600" dirty="0" smtClean="0"/>
          </a:p>
          <a:p>
            <a:pPr marL="609600" indent="-609600"/>
            <a:r>
              <a:rPr lang="en-US" altLang="ko-KR" dirty="0" smtClean="0"/>
              <a:t>Address </a:t>
            </a:r>
            <a:r>
              <a:rPr lang="en-US" altLang="ko-KR" dirty="0"/>
              <a:t>Letter Ballot </a:t>
            </a:r>
            <a:r>
              <a:rPr lang="en-US" altLang="ko-KR" dirty="0" smtClean="0"/>
              <a:t>comments for Draft 2.0 </a:t>
            </a:r>
          </a:p>
          <a:p>
            <a:pPr marL="1009650" lvl="1" indent="-609600"/>
            <a:r>
              <a:rPr lang="en-US" altLang="ko-KR" dirty="0" err="1" smtClean="0"/>
              <a:t>TGah</a:t>
            </a:r>
            <a:r>
              <a:rPr lang="en-US" altLang="ko-KR" dirty="0" smtClean="0"/>
              <a:t> LB203 Comment spreadsheet (11-14/796r8)</a:t>
            </a:r>
          </a:p>
          <a:p>
            <a:pPr marL="609600" indent="-609600"/>
            <a:r>
              <a:rPr lang="en-US" altLang="ko-KR" dirty="0" smtClean="0"/>
              <a:t>Motion </a:t>
            </a:r>
            <a:r>
              <a:rPr lang="en-US" altLang="ko-KR" dirty="0"/>
              <a:t>for draft </a:t>
            </a:r>
            <a:r>
              <a:rPr lang="en-US" altLang="ko-KR" dirty="0" smtClean="0"/>
              <a:t>text</a:t>
            </a:r>
            <a:endParaRPr lang="en-US" altLang="ko-KR" dirty="0"/>
          </a:p>
          <a:p>
            <a:pPr marL="609600" indent="-609600"/>
            <a:r>
              <a:rPr lang="en-US" altLang="ko-KR" dirty="0"/>
              <a:t>Conference call plan</a:t>
            </a:r>
          </a:p>
          <a:p>
            <a:pPr marL="609600" indent="-609600"/>
            <a:r>
              <a:rPr lang="en-US" altLang="ko-KR" dirty="0"/>
              <a:t>Timeline review</a:t>
            </a:r>
          </a:p>
          <a:p>
            <a:pPr marL="1009650" lvl="1" indent="-609600"/>
            <a:endParaRPr lang="en-US" dirty="0" smtClean="0"/>
          </a:p>
        </p:txBody>
      </p:sp>
      <p:sp>
        <p:nvSpPr>
          <p:cNvPr id="15366" name="Slide Number Placeholder 5"/>
          <p:cNvSpPr>
            <a:spLocks noGrp="1"/>
          </p:cNvSpPr>
          <p:nvPr>
            <p:ph type="sldNum" sz="quarter" idx="12"/>
          </p:nvPr>
        </p:nvSpPr>
        <p:spPr>
          <a:noFill/>
        </p:spPr>
        <p:txBody>
          <a:bodyPr/>
          <a:lstStyle/>
          <a:p>
            <a:r>
              <a:rPr lang="en-US" smtClean="0"/>
              <a:t>Slide </a:t>
            </a:r>
            <a:fld id="{38F0476F-A4BB-476C-A2BA-863251181211}" type="slidenum">
              <a:rPr lang="en-US" smtClean="0"/>
              <a:pPr/>
              <a:t>2</a:t>
            </a:fld>
            <a:endParaRPr lang="en-US" smtClean="0"/>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7"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28309351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Task group document motions</a:t>
            </a:r>
            <a:endParaRPr lang="en-US" dirty="0"/>
          </a:p>
        </p:txBody>
      </p:sp>
      <p:sp>
        <p:nvSpPr>
          <p:cNvPr id="3" name="Content Placeholder 2"/>
          <p:cNvSpPr>
            <a:spLocks noGrp="1"/>
          </p:cNvSpPr>
          <p:nvPr>
            <p:ph idx="1"/>
          </p:nvPr>
        </p:nvSpPr>
        <p:spPr/>
        <p:txBody>
          <a:bodyPr/>
          <a:lstStyle/>
          <a:p>
            <a:pPr marL="609600" indent="-609600"/>
            <a:r>
              <a:rPr lang="en-US" dirty="0" smtClean="0"/>
              <a:t>Motion for update to draft text</a:t>
            </a:r>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20</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2676919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 cont.</a:t>
            </a:r>
            <a:br>
              <a:rPr lang="en-US" dirty="0" smtClean="0"/>
            </a:br>
            <a:r>
              <a:rPr lang="en-US" dirty="0" smtClean="0"/>
              <a:t>Teleconferences</a:t>
            </a:r>
            <a:endParaRPr lang="en-US" dirty="0"/>
          </a:p>
        </p:txBody>
      </p:sp>
      <p:sp>
        <p:nvSpPr>
          <p:cNvPr id="3" name="Content Placeholder 2"/>
          <p:cNvSpPr>
            <a:spLocks noGrp="1"/>
          </p:cNvSpPr>
          <p:nvPr>
            <p:ph idx="1"/>
          </p:nvPr>
        </p:nvSpPr>
        <p:spPr/>
        <p:txBody>
          <a:bodyPr/>
          <a:lstStyle/>
          <a:p>
            <a:pPr marL="609600" indent="-609600"/>
            <a:r>
              <a:rPr lang="en-US" altLang="ko-KR" dirty="0" smtClean="0"/>
              <a:t>October </a:t>
            </a:r>
            <a:r>
              <a:rPr lang="en-US" altLang="ko-KR" dirty="0" smtClean="0"/>
              <a:t>21 </a:t>
            </a:r>
            <a:r>
              <a:rPr lang="en-US" altLang="ko-KR" dirty="0"/>
              <a:t>(Tuesday), 8PM ET for 2 </a:t>
            </a:r>
            <a:r>
              <a:rPr lang="en-US" altLang="ko-KR" dirty="0" smtClean="0"/>
              <a:t>hour</a:t>
            </a:r>
          </a:p>
          <a:p>
            <a:pPr marL="609600" indent="-609600"/>
            <a:r>
              <a:rPr lang="en-US" altLang="ko-KR" dirty="0"/>
              <a:t>October </a:t>
            </a:r>
            <a:r>
              <a:rPr lang="en-US" altLang="ko-KR" dirty="0" smtClean="0"/>
              <a:t>28 </a:t>
            </a:r>
            <a:r>
              <a:rPr lang="en-US" altLang="ko-KR" dirty="0"/>
              <a:t>(Tuesday), 8PM ET for 2 </a:t>
            </a:r>
            <a:r>
              <a:rPr lang="en-US" altLang="ko-KR" dirty="0" smtClean="0"/>
              <a:t>hour</a:t>
            </a:r>
          </a:p>
          <a:p>
            <a:pPr marL="609600" indent="-609600"/>
            <a:endParaRPr lang="en-US" altLang="ko-KR" dirty="0" smtClean="0"/>
          </a:p>
          <a:p>
            <a:pPr marL="609600" indent="-609600"/>
            <a:endParaRPr lang="en-US" altLang="ko-KR" dirty="0" smtClean="0"/>
          </a:p>
          <a:p>
            <a:pPr marL="609600" indent="-609600"/>
            <a:endParaRPr lang="en-US" altLang="ko-KR" dirty="0" smtClean="0"/>
          </a:p>
          <a:p>
            <a:pPr marL="609600" indent="-609600"/>
            <a:endParaRPr lang="en-US" dirty="0"/>
          </a:p>
        </p:txBody>
      </p:sp>
      <p:sp>
        <p:nvSpPr>
          <p:cNvPr id="6" name="Slide Number Placeholder 5"/>
          <p:cNvSpPr>
            <a:spLocks noGrp="1"/>
          </p:cNvSpPr>
          <p:nvPr>
            <p:ph type="sldNum" sz="quarter" idx="12"/>
          </p:nvPr>
        </p:nvSpPr>
        <p:spPr/>
        <p:txBody>
          <a:bodyPr/>
          <a:lstStyle/>
          <a:p>
            <a:pPr>
              <a:defRPr/>
            </a:pPr>
            <a:r>
              <a:rPr lang="en-US" dirty="0" smtClean="0"/>
              <a:t>Slide </a:t>
            </a:r>
            <a:fld id="{9F280238-5E03-4A90-BACD-D800220B2674}" type="slidenum">
              <a:rPr lang="en-US" smtClean="0"/>
              <a:pPr>
                <a:defRPr/>
              </a:pPr>
              <a:t>21</a:t>
            </a:fld>
            <a:endParaRPr lang="en-US" dirty="0"/>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55402749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Timeline</a:t>
            </a:r>
            <a:endParaRPr lang="en-US" dirty="0"/>
          </a:p>
        </p:txBody>
      </p:sp>
      <p:sp>
        <p:nvSpPr>
          <p:cNvPr id="3" name="Content Placeholder 2"/>
          <p:cNvSpPr>
            <a:spLocks noGrp="1"/>
          </p:cNvSpPr>
          <p:nvPr>
            <p:ph idx="1"/>
          </p:nvPr>
        </p:nvSpPr>
        <p:spPr/>
        <p:txBody>
          <a:bodyPr/>
          <a:lstStyle/>
          <a:p>
            <a:r>
              <a:rPr lang="en-US" dirty="0" smtClean="0"/>
              <a:t>Review 11/285</a:t>
            </a:r>
          </a:p>
          <a:p>
            <a:pPr lvl="1">
              <a:buNone/>
            </a:pPr>
            <a:endParaRPr lang="en-US" dirty="0">
              <a:solidFill>
                <a:srgbClr val="00B050"/>
              </a:solidFill>
            </a:endParaRP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22</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84842022"/>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1027"/>
          <p:cNvSpPr>
            <a:spLocks noGrp="1" noChangeArrowheads="1"/>
          </p:cNvSpPr>
          <p:nvPr>
            <p:ph type="body" idx="1"/>
          </p:nvPr>
        </p:nvSpPr>
        <p:spPr>
          <a:xfrm>
            <a:off x="228600" y="1981200"/>
            <a:ext cx="8763000" cy="4343400"/>
          </a:xfrm>
          <a:noFill/>
        </p:spPr>
        <p:txBody>
          <a:bodyPr lIns="90487" tIns="44450" rIns="90487" bIns="44450"/>
          <a:lstStyle/>
          <a:p>
            <a:pPr>
              <a:lnSpc>
                <a:spcPct val="80000"/>
              </a:lnSpc>
              <a:spcAft>
                <a:spcPct val="30000"/>
              </a:spcAft>
              <a:buFont typeface="Monotype Sorts"/>
              <a:buNone/>
            </a:pPr>
            <a:r>
              <a:rPr lang="en-US" sz="1800" b="1" dirty="0" smtClean="0"/>
              <a:t>	</a:t>
            </a:r>
            <a:r>
              <a:rPr lang="en-US" sz="1200" b="1" dirty="0" smtClean="0"/>
              <a:t>The IEEE-SA strongly recommends that at each WG meeting the chair or a designee:</a:t>
            </a:r>
            <a:endParaRPr lang="en-US" sz="1200" dirty="0" smtClean="0"/>
          </a:p>
          <a:p>
            <a:pPr lvl="1">
              <a:lnSpc>
                <a:spcPct val="80000"/>
              </a:lnSpc>
            </a:pPr>
            <a:r>
              <a:rPr lang="en-US" sz="1200" b="1" dirty="0" smtClean="0"/>
              <a:t>Show slides #1 through #4 of this presentation</a:t>
            </a:r>
          </a:p>
          <a:p>
            <a:pPr lvl="1">
              <a:lnSpc>
                <a:spcPct val="80000"/>
              </a:lnSpc>
            </a:pPr>
            <a:r>
              <a:rPr lang="en-US" sz="1200" b="1" dirty="0" smtClean="0"/>
              <a:t>Advise the WG attendees that:</a:t>
            </a:r>
            <a:r>
              <a:rPr lang="en-US" sz="1200" dirty="0" smtClean="0"/>
              <a:t> </a:t>
            </a:r>
          </a:p>
          <a:p>
            <a:pPr lvl="2">
              <a:lnSpc>
                <a:spcPct val="80000"/>
              </a:lnSpc>
            </a:pPr>
            <a:r>
              <a:rPr lang="en-US" sz="1200" dirty="0" smtClean="0"/>
              <a:t>The IEEE’s patent policy is consistent with the ANSI patent policy and is described in Clause 6 of the </a:t>
            </a:r>
            <a:r>
              <a:rPr lang="en-US" sz="1200" i="1" dirty="0" smtClean="0"/>
              <a:t>IEEE-SA Standards Board Bylaws</a:t>
            </a:r>
            <a:r>
              <a:rPr lang="en-US" sz="1200" dirty="0" smtClean="0"/>
              <a:t>;</a:t>
            </a:r>
          </a:p>
          <a:p>
            <a:pPr lvl="2">
              <a:lnSpc>
                <a:spcPct val="80000"/>
              </a:lnSpc>
            </a:pPr>
            <a:r>
              <a:rPr lang="en-US" sz="1200" dirty="0" smtClean="0"/>
              <a:t>Early identification of patent claims which may be essential for the use of standards under development is strongly encouraged; </a:t>
            </a:r>
          </a:p>
          <a:p>
            <a:pPr lvl="2">
              <a:lnSpc>
                <a:spcPct val="80000"/>
              </a:lnSpc>
            </a:pPr>
            <a:r>
              <a:rPr lang="en-US" sz="1200" dirty="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sz="1200" dirty="0" smtClean="0"/>
            </a:br>
            <a:endParaRPr lang="en-US" sz="1200" dirty="0" smtClean="0"/>
          </a:p>
          <a:p>
            <a:pPr lvl="1">
              <a:lnSpc>
                <a:spcPct val="20000"/>
              </a:lnSpc>
            </a:pPr>
            <a:r>
              <a:rPr lang="en-US" sz="1200" b="1" dirty="0" smtClean="0"/>
              <a:t>Instruct the WG Secretary to record in the minutes of the relevant WG meeting:</a:t>
            </a:r>
            <a:r>
              <a:rPr lang="en-US" sz="1200" dirty="0" smtClean="0"/>
              <a:t> </a:t>
            </a:r>
          </a:p>
          <a:p>
            <a:pPr lvl="2">
              <a:lnSpc>
                <a:spcPct val="80000"/>
              </a:lnSpc>
            </a:pPr>
            <a:r>
              <a:rPr lang="en-US" sz="1200" dirty="0" smtClean="0"/>
              <a:t>That the foregoing information was provided and that slides 1 through 4 (and this slide 0, if applicable) were shown; </a:t>
            </a:r>
          </a:p>
          <a:p>
            <a:pPr lvl="2">
              <a:lnSpc>
                <a:spcPct val="80000"/>
              </a:lnSpc>
            </a:pPr>
            <a:r>
              <a:rPr lang="en-US" sz="1200" dirty="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pPr>
            <a:r>
              <a:rPr lang="en-US" sz="1200" dirty="0" smtClean="0"/>
              <a:t>Any responses that were given, specifically the patent claim(s)/patent application claim(s) and/or the holder of the patent claim(s)/patent application claim(s) that were identified (if any) and by whom.</a:t>
            </a:r>
          </a:p>
          <a:p>
            <a:pPr lvl="2">
              <a:lnSpc>
                <a:spcPct val="80000"/>
              </a:lnSpc>
            </a:pPr>
            <a:endParaRPr lang="en-US" sz="1200" dirty="0" smtClean="0"/>
          </a:p>
          <a:p>
            <a:pPr lvl="1">
              <a:lnSpc>
                <a:spcPct val="80000"/>
              </a:lnSpc>
              <a:spcBef>
                <a:spcPct val="5000"/>
              </a:spcBef>
            </a:pPr>
            <a:r>
              <a:rPr lang="en-US" sz="1200" dirty="0" smtClean="0"/>
              <a:t>The WG Chair shall ensure that a request is made to any identified holders of potential essential patent claim(s) to complete and submit a Letter of Assurance.</a:t>
            </a:r>
          </a:p>
          <a:p>
            <a:pPr lvl="1">
              <a:lnSpc>
                <a:spcPct val="80000"/>
              </a:lnSpc>
              <a:spcBef>
                <a:spcPct val="5000"/>
              </a:spcBef>
            </a:pPr>
            <a:r>
              <a:rPr lang="en-US" sz="1200" dirty="0" smtClean="0"/>
              <a:t>It is recommended that the WG chair review the guidance in </a:t>
            </a:r>
            <a:r>
              <a:rPr lang="en-US" sz="1200" i="1" dirty="0" smtClean="0"/>
              <a:t>IEEE-SA Standards Board Operations Manual</a:t>
            </a:r>
            <a:r>
              <a:rPr lang="en-US" sz="1200" dirty="0" smtClean="0"/>
              <a:t> 6.3.5 and in FAQs 12 and 12a on inclusion of potential Essential Patent Claims by incorporation or by reference.</a:t>
            </a:r>
            <a:r>
              <a:rPr lang="en-US" sz="1200" dirty="0" smtClean="0">
                <a:solidFill>
                  <a:srgbClr val="FF3300"/>
                </a:solidFill>
              </a:rPr>
              <a:t> </a:t>
            </a:r>
          </a:p>
          <a:p>
            <a:pPr lvl="1">
              <a:lnSpc>
                <a:spcPct val="80000"/>
              </a:lnSpc>
              <a:spcBef>
                <a:spcPct val="5000"/>
              </a:spcBef>
              <a:buFont typeface="Monotype Sorts"/>
              <a:buNone/>
            </a:pPr>
            <a:endParaRPr lang="en-US" sz="1200" dirty="0" smtClean="0"/>
          </a:p>
          <a:p>
            <a:pPr lvl="1">
              <a:lnSpc>
                <a:spcPct val="80000"/>
              </a:lnSpc>
              <a:spcBef>
                <a:spcPct val="5000"/>
              </a:spcBef>
              <a:buFont typeface="Monotype Sorts"/>
              <a:buNone/>
            </a:pPr>
            <a:r>
              <a:rPr lang="en-US" sz="1200" dirty="0" smtClean="0"/>
              <a:t>	Note: </a:t>
            </a:r>
            <a:r>
              <a:rPr lang="en-US" sz="1200" b="1" dirty="0" smtClean="0"/>
              <a:t>WG</a:t>
            </a:r>
            <a:r>
              <a:rPr lang="en-US" sz="1200" dirty="0" smtClean="0"/>
              <a:t> includes Working Groups, Task Groups, and other standards-developing committees with a PAR approved by the IEEE-SA Standards Board.</a:t>
            </a:r>
          </a:p>
        </p:txBody>
      </p:sp>
      <p:sp>
        <p:nvSpPr>
          <p:cNvPr id="2051" name="Rectangle 1026"/>
          <p:cNvSpPr>
            <a:spLocks noGrp="1" noChangeArrowheads="1"/>
          </p:cNvSpPr>
          <p:nvPr>
            <p:ph type="title"/>
          </p:nvPr>
        </p:nvSpPr>
        <p:spPr>
          <a:xfrm>
            <a:off x="533400" y="990600"/>
            <a:ext cx="7772400" cy="609600"/>
          </a:xfrm>
          <a:noFill/>
        </p:spPr>
        <p:txBody>
          <a:bodyPr lIns="90487" tIns="44450" rIns="90487" bIns="44450"/>
          <a:lstStyle/>
          <a:p>
            <a:r>
              <a:rPr lang="en-US" sz="2800" u="sng" dirty="0" smtClean="0"/>
              <a:t>Instructions for the WG Chair</a:t>
            </a:r>
          </a:p>
        </p:txBody>
      </p:sp>
      <p:sp>
        <p:nvSpPr>
          <p:cNvPr id="2052" name="Rectangle 1028"/>
          <p:cNvSpPr>
            <a:spLocks noChangeArrowheads="1"/>
          </p:cNvSpPr>
          <p:nvPr/>
        </p:nvSpPr>
        <p:spPr bwMode="auto">
          <a:xfrm>
            <a:off x="685800" y="-228600"/>
            <a:ext cx="7772400" cy="1069975"/>
          </a:xfrm>
          <a:prstGeom prst="rect">
            <a:avLst/>
          </a:prstGeom>
          <a:noFill/>
          <a:ln w="9525">
            <a:noFill/>
            <a:miter lim="800000"/>
            <a:headEnd/>
            <a:tailEnd/>
          </a:ln>
        </p:spPr>
        <p:txBody>
          <a:bodyPr anchor="ctr"/>
          <a:lstStyle/>
          <a:p>
            <a:pPr algn="ctr"/>
            <a:endParaRPr lang="en-GB" sz="3200" b="1" u="sng">
              <a:solidFill>
                <a:srgbClr val="000099"/>
              </a:solidFill>
              <a:latin typeface="Arial" pitchFamily="34" charset="0"/>
            </a:endParaRPr>
          </a:p>
        </p:txBody>
      </p:sp>
      <p:sp>
        <p:nvSpPr>
          <p:cNvPr id="2053" name="Rectangle 1029"/>
          <p:cNvSpPr>
            <a:spLocks noChangeArrowheads="1"/>
          </p:cNvSpPr>
          <p:nvPr/>
        </p:nvSpPr>
        <p:spPr bwMode="auto">
          <a:xfrm>
            <a:off x="381000" y="914400"/>
            <a:ext cx="8458200" cy="5562600"/>
          </a:xfrm>
          <a:prstGeom prst="rect">
            <a:avLst/>
          </a:prstGeom>
          <a:noFill/>
          <a:ln w="9525">
            <a:noFill/>
            <a:miter lim="800000"/>
            <a:headEnd/>
            <a:tailEnd/>
          </a:ln>
        </p:spPr>
        <p:txBody>
          <a:bodyPr/>
          <a:lstStyle/>
          <a:p>
            <a:pPr marL="233363" indent="-180975">
              <a:spcBef>
                <a:spcPct val="20000"/>
              </a:spcBef>
              <a:buClr>
                <a:srgbClr val="CC3300"/>
              </a:buClr>
              <a:buSzPct val="50000"/>
              <a:buFont typeface="Monotype Sorts"/>
              <a:buChar char="l"/>
            </a:pPr>
            <a:endParaRPr lang="en-GB" sz="1800">
              <a:solidFill>
                <a:srgbClr val="000099"/>
              </a:solidFill>
              <a:latin typeface="Arial" pitchFamily="34" charset="0"/>
            </a:endParaRPr>
          </a:p>
        </p:txBody>
      </p:sp>
      <p:sp>
        <p:nvSpPr>
          <p:cNvPr id="2054" name="Text Box 1030"/>
          <p:cNvSpPr txBox="1">
            <a:spLocks noChangeArrowheads="1"/>
          </p:cNvSpPr>
          <p:nvPr/>
        </p:nvSpPr>
        <p:spPr bwMode="auto">
          <a:xfrm>
            <a:off x="0" y="6486525"/>
            <a:ext cx="1914525" cy="304800"/>
          </a:xfrm>
          <a:prstGeom prst="rect">
            <a:avLst/>
          </a:prstGeom>
          <a:noFill/>
          <a:ln w="9525">
            <a:noFill/>
            <a:miter lim="800000"/>
            <a:headEnd/>
            <a:tailEnd/>
          </a:ln>
        </p:spPr>
        <p:txBody>
          <a:bodyPr wrap="none">
            <a:spAutoFit/>
          </a:bodyPr>
          <a:lstStyle/>
          <a:p>
            <a:r>
              <a:rPr lang="en-US" sz="1400" b="1"/>
              <a:t>(Optional to be shown)</a:t>
            </a:r>
          </a:p>
        </p:txBody>
      </p:sp>
      <p:sp>
        <p:nvSpPr>
          <p:cNvPr id="8" name="Slide Number Placeholder 7"/>
          <p:cNvSpPr>
            <a:spLocks noGrp="1"/>
          </p:cNvSpPr>
          <p:nvPr>
            <p:ph type="sldNum" sz="quarter" idx="12"/>
          </p:nvPr>
        </p:nvSpPr>
        <p:spPr/>
        <p:txBody>
          <a:bodyPr/>
          <a:lstStyle/>
          <a:p>
            <a:pPr>
              <a:defRPr/>
            </a:pPr>
            <a:r>
              <a:rPr lang="en-US" smtClean="0"/>
              <a:t>Slide </a:t>
            </a:r>
            <a:fld id="{9F280238-5E03-4A90-BACD-D800220B2674}" type="slidenum">
              <a:rPr lang="en-US" smtClean="0"/>
              <a:pPr>
                <a:defRPr/>
              </a:pPr>
              <a:t>23</a:t>
            </a:fld>
            <a:endParaRPr lang="en-US"/>
          </a:p>
        </p:txBody>
      </p:sp>
      <p:sp>
        <p:nvSpPr>
          <p:cNvPr id="10"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318025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81000" y="838200"/>
            <a:ext cx="8458200" cy="609600"/>
          </a:xfrm>
        </p:spPr>
        <p:txBody>
          <a:bodyPr/>
          <a:lstStyle/>
          <a:p>
            <a:r>
              <a:rPr lang="en-US" sz="3200" u="sng" dirty="0" smtClean="0"/>
              <a:t>Participants, Patents, and Duty to Inform</a:t>
            </a:r>
          </a:p>
        </p:txBody>
      </p:sp>
      <p:sp>
        <p:nvSpPr>
          <p:cNvPr id="3075"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3076" name="Rectangle 4"/>
          <p:cNvSpPr>
            <a:spLocks noChangeArrowheads="1"/>
          </p:cNvSpPr>
          <p:nvPr/>
        </p:nvSpPr>
        <p:spPr bwMode="auto">
          <a:xfrm>
            <a:off x="533400" y="1600200"/>
            <a:ext cx="8229600" cy="39624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500" u="sng" dirty="0">
              <a:solidFill>
                <a:srgbClr val="FF0000"/>
              </a:solidFill>
              <a:latin typeface="Arial" pitchFamily="34" charset="0"/>
            </a:endParaRPr>
          </a:p>
          <a:p>
            <a:pPr marL="230188" indent="-230188">
              <a:spcBef>
                <a:spcPct val="20000"/>
              </a:spcBef>
              <a:buClr>
                <a:srgbClr val="CC3300"/>
              </a:buClr>
              <a:buSzPct val="50000"/>
              <a:buFont typeface="Monotype Sorts"/>
              <a:buNone/>
            </a:pPr>
            <a:r>
              <a:rPr lang="en-US" sz="1600" b="1" dirty="0">
                <a:solidFill>
                  <a:srgbClr val="000099"/>
                </a:solidFill>
                <a:latin typeface="Arial" pitchFamily="34" charset="0"/>
              </a:rPr>
              <a:t>	</a:t>
            </a:r>
            <a:r>
              <a:rPr lang="en-US" b="1" dirty="0">
                <a:solidFill>
                  <a:srgbClr val="000099"/>
                </a:solidFill>
                <a:latin typeface="Arial" pitchFamily="34" charset="0"/>
              </a:rPr>
              <a:t>All participants in this meeting have certain obligations under the IEEE-SA Patent Policy.  Participants: </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a:buChar char="l"/>
            </a:pPr>
            <a:r>
              <a:rPr lang="en-US" b="1" dirty="0">
                <a:solidFill>
                  <a:srgbClr val="000099"/>
                </a:solidFill>
                <a:latin typeface="Arial" pitchFamily="34" charset="0"/>
              </a:rPr>
              <a:t>“Personal awareness” means that the participant “is personally aware that the holder may have a potential Essential Patent Claim,” even if the participant is not personally aware of the specific patents or</a:t>
            </a:r>
            <a:r>
              <a:rPr lang="en-US" b="1" dirty="0">
                <a:solidFill>
                  <a:srgbClr val="FF3300"/>
                </a:solidFill>
                <a:latin typeface="Arial" pitchFamily="34" charset="0"/>
              </a:rPr>
              <a:t> </a:t>
            </a:r>
            <a:r>
              <a:rPr lang="en-US" b="1" dirty="0">
                <a:solidFill>
                  <a:srgbClr val="000099"/>
                </a:solidFill>
                <a:latin typeface="Arial" pitchFamily="34" charset="0"/>
              </a:rPr>
              <a:t>patent claims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“Should inform the IEEE (or cause the IEEE to be informed)” of the identity of “any other holders of such potential Essential Patent Claims” (that is, third parties that are not affiliated with the participant, with the participant’s employer, or with anyone else that the participant is from or otherwise represents)</a:t>
            </a:r>
          </a:p>
          <a:p>
            <a:pPr marL="630238" lvl="1" indent="-285750">
              <a:spcBef>
                <a:spcPct val="20000"/>
              </a:spcBef>
              <a:buClr>
                <a:srgbClr val="CC3300"/>
              </a:buClr>
              <a:buSzPct val="50000"/>
              <a:buFont typeface="Monotype Sorts"/>
              <a:buChar char="l"/>
            </a:pPr>
            <a:r>
              <a:rPr lang="en-US" b="1" dirty="0">
                <a:solidFill>
                  <a:srgbClr val="000099"/>
                </a:solidFill>
                <a:latin typeface="Arial" pitchFamily="34" charset="0"/>
              </a:rPr>
              <a:t>The above does not apply if the patent</a:t>
            </a:r>
            <a:r>
              <a:rPr lang="en-US" b="1" dirty="0">
                <a:solidFill>
                  <a:srgbClr val="FF3300"/>
                </a:solidFill>
                <a:latin typeface="Arial" pitchFamily="34" charset="0"/>
              </a:rPr>
              <a:t> </a:t>
            </a:r>
            <a:r>
              <a:rPr lang="en-US" b="1" dirty="0">
                <a:solidFill>
                  <a:srgbClr val="000099"/>
                </a:solidFill>
                <a:latin typeface="Arial" pitchFamily="34"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a:buNone/>
            </a:pPr>
            <a:r>
              <a:rPr lang="en-GB" dirty="0">
                <a:solidFill>
                  <a:srgbClr val="000099"/>
                </a:solidFill>
                <a:latin typeface="Arial" pitchFamily="34" charset="0"/>
              </a:rPr>
              <a:t>		Quoted text excerpted from IEEE-SA Standards Board Bylaws </a:t>
            </a:r>
            <a:r>
              <a:rPr lang="en-GB" dirty="0" err="1">
                <a:solidFill>
                  <a:srgbClr val="000099"/>
                </a:solidFill>
                <a:latin typeface="Arial" pitchFamily="34" charset="0"/>
              </a:rPr>
              <a:t>subclause</a:t>
            </a:r>
            <a:r>
              <a:rPr lang="en-GB" dirty="0">
                <a:solidFill>
                  <a:srgbClr val="000099"/>
                </a:solidFill>
                <a:latin typeface="Arial" pitchFamily="34" charset="0"/>
              </a:rPr>
              <a:t> 6.2</a:t>
            </a:r>
            <a:endParaRPr lang="en-US" dirty="0">
              <a:solidFill>
                <a:srgbClr val="000099"/>
              </a:solidFill>
              <a:latin typeface="Arial" pitchFamily="34" charset="0"/>
            </a:endParaRP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Early identification of holders of potential Essential Patent Claims is strongly encouraged</a:t>
            </a:r>
          </a:p>
          <a:p>
            <a:pPr marL="230188" indent="-230188">
              <a:spcBef>
                <a:spcPct val="20000"/>
              </a:spcBef>
              <a:buClr>
                <a:srgbClr val="CC3300"/>
              </a:buClr>
              <a:buSzPct val="50000"/>
              <a:buFont typeface="Monotype Sorts"/>
              <a:buChar char="l"/>
            </a:pPr>
            <a:r>
              <a:rPr lang="en-US" b="1" dirty="0">
                <a:solidFill>
                  <a:srgbClr val="000099"/>
                </a:solidFill>
                <a:latin typeface="Arial" pitchFamily="34" charset="0"/>
              </a:rPr>
              <a:t>No duty to perform a patent search</a:t>
            </a:r>
            <a:endParaRPr lang="en-GB" b="1" dirty="0">
              <a:solidFill>
                <a:srgbClr val="000099"/>
              </a:solidFill>
              <a:latin typeface="Arial" pitchFamily="34" charset="0"/>
            </a:endParaRPr>
          </a:p>
        </p:txBody>
      </p:sp>
      <p:sp>
        <p:nvSpPr>
          <p:cNvPr id="3077" name="Text Box 5"/>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#1</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24</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25575592"/>
      </p:ext>
    </p:extLst>
  </p:cSld>
  <p:clrMapOvr>
    <a:masterClrMapping/>
  </p:clrMapOv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09600" y="685800"/>
            <a:ext cx="7772400" cy="762000"/>
          </a:xfrm>
        </p:spPr>
        <p:txBody>
          <a:bodyPr/>
          <a:lstStyle/>
          <a:p>
            <a:r>
              <a:rPr lang="en-GB" u="sng" dirty="0" smtClean="0"/>
              <a:t>Patent Related Links</a:t>
            </a:r>
            <a:endParaRPr lang="en-US" u="sng" dirty="0" smtClean="0"/>
          </a:p>
        </p:txBody>
      </p:sp>
      <p:sp>
        <p:nvSpPr>
          <p:cNvPr id="4099" name="Rectangle 3"/>
          <p:cNvSpPr>
            <a:spLocks noGrp="1" noChangeArrowheads="1"/>
          </p:cNvSpPr>
          <p:nvPr>
            <p:ph type="body" idx="1"/>
          </p:nvPr>
        </p:nvSpPr>
        <p:spPr>
          <a:xfrm>
            <a:off x="0" y="1524000"/>
            <a:ext cx="8991600" cy="3505200"/>
          </a:xfrm>
        </p:spPr>
        <p:txBody>
          <a:bodyPr/>
          <a:lstStyle/>
          <a:p>
            <a:pPr lvl="1">
              <a:lnSpc>
                <a:spcPct val="90000"/>
              </a:lnSpc>
              <a:buFont typeface="Monotype Sorts"/>
              <a:buNone/>
            </a:pPr>
            <a:r>
              <a:rPr lang="en-US" sz="2400" dirty="0" smtClean="0">
                <a:cs typeface="Times New Roman" pitchFamily="18" charset="0"/>
              </a:rPr>
              <a:t>	All participants should be familiar with their obligations under the IEEE-SA Policies &amp; Procedures for standards development.</a:t>
            </a:r>
          </a:p>
          <a:p>
            <a:pPr lvl="1">
              <a:lnSpc>
                <a:spcPct val="90000"/>
              </a:lnSpc>
              <a:buFont typeface="Monotype Sorts"/>
              <a:buNone/>
            </a:pPr>
            <a:r>
              <a:rPr lang="en-US" sz="2400" dirty="0" smtClean="0">
                <a:cs typeface="Times New Roman" pitchFamily="18" charset="0"/>
              </a:rPr>
              <a:t>	Patent Policy is stated in these sources:</a:t>
            </a:r>
          </a:p>
          <a:p>
            <a:pPr lvl="1">
              <a:lnSpc>
                <a:spcPct val="90000"/>
              </a:lnSpc>
              <a:buFont typeface="Monotype Sorts"/>
              <a:buNone/>
            </a:pPr>
            <a:r>
              <a:rPr lang="en-GB" sz="2400" dirty="0" smtClean="0"/>
              <a:t>		IEEE-SA Standards Boards Bylaws</a:t>
            </a:r>
          </a:p>
          <a:p>
            <a:pPr lvl="1">
              <a:lnSpc>
                <a:spcPct val="90000"/>
              </a:lnSpc>
              <a:buFont typeface="Monotype Sorts"/>
              <a:buNone/>
            </a:pPr>
            <a:r>
              <a:rPr lang="en-US" sz="2100" dirty="0" smtClean="0"/>
              <a:t>		</a:t>
            </a:r>
            <a:r>
              <a:rPr lang="en-US" sz="2100" i="1" dirty="0" smtClean="0"/>
              <a:t>http://standards.ieee.org/guides/bylaws/sect6-7.html#6</a:t>
            </a:r>
          </a:p>
          <a:p>
            <a:pPr lvl="1">
              <a:lnSpc>
                <a:spcPct val="90000"/>
              </a:lnSpc>
              <a:buFont typeface="Monotype Sorts"/>
              <a:buNone/>
            </a:pPr>
            <a:r>
              <a:rPr lang="en-GB" sz="2400" dirty="0" smtClean="0"/>
              <a:t>		IEEE-SA Standards Board Operations Manual</a:t>
            </a:r>
          </a:p>
          <a:p>
            <a:pPr lvl="1">
              <a:lnSpc>
                <a:spcPct val="90000"/>
              </a:lnSpc>
              <a:buFont typeface="Monotype Sorts"/>
              <a:buNone/>
            </a:pPr>
            <a:r>
              <a:rPr lang="en-US" sz="2400" dirty="0" smtClean="0"/>
              <a:t>		</a:t>
            </a:r>
            <a:r>
              <a:rPr lang="en-US" sz="2100" i="1" dirty="0" smtClean="0"/>
              <a:t>http://standards.ieee.org/guides/opman/sect6.html#6.3</a:t>
            </a:r>
            <a:endParaRPr lang="en-US" sz="2400" dirty="0" smtClean="0"/>
          </a:p>
          <a:p>
            <a:pPr lvl="1">
              <a:lnSpc>
                <a:spcPct val="90000"/>
              </a:lnSpc>
              <a:buFont typeface="Monotype Sorts"/>
              <a:buNone/>
            </a:pPr>
            <a:r>
              <a:rPr lang="en-US" sz="2400" dirty="0" smtClean="0">
                <a:cs typeface="Times New Roman" pitchFamily="18" charset="0"/>
              </a:rPr>
              <a:t>	Material about the patent policy is available at</a:t>
            </a:r>
            <a:r>
              <a:rPr lang="en-US" sz="2400" dirty="0" smtClean="0"/>
              <a:t> </a:t>
            </a:r>
          </a:p>
          <a:p>
            <a:pPr lvl="1">
              <a:lnSpc>
                <a:spcPct val="90000"/>
              </a:lnSpc>
              <a:buFont typeface="Monotype Sorts"/>
              <a:buNone/>
            </a:pPr>
            <a:r>
              <a:rPr lang="en-US" sz="2400" dirty="0" smtClean="0"/>
              <a:t>		</a:t>
            </a:r>
            <a:r>
              <a:rPr lang="en-US" sz="2100" i="1" dirty="0" smtClean="0"/>
              <a:t>http://standards.ieee.org/board/pat/pat-material.html</a:t>
            </a:r>
          </a:p>
        </p:txBody>
      </p:sp>
      <p:sp>
        <p:nvSpPr>
          <p:cNvPr id="4100" name="Text Box 6"/>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#2</a:t>
            </a:r>
            <a:endParaRPr lang="en-US"/>
          </a:p>
        </p:txBody>
      </p:sp>
      <p:sp>
        <p:nvSpPr>
          <p:cNvPr id="4101" name="Rectangle 7"/>
          <p:cNvSpPr>
            <a:spLocks noChangeArrowheads="1"/>
          </p:cNvSpPr>
          <p:nvPr/>
        </p:nvSpPr>
        <p:spPr bwMode="auto">
          <a:xfrm>
            <a:off x="1295400" y="5273675"/>
            <a:ext cx="6781800" cy="822325"/>
          </a:xfrm>
          <a:prstGeom prst="rect">
            <a:avLst/>
          </a:prstGeom>
          <a:noFill/>
          <a:ln w="9525">
            <a:noFill/>
            <a:miter lim="800000"/>
            <a:headEnd/>
            <a:tailEnd/>
          </a:ln>
        </p:spPr>
        <p:txBody>
          <a:bodyPr>
            <a:spAutoFit/>
          </a:bodyPr>
          <a:lstStyle/>
          <a:p>
            <a:r>
              <a:rPr lang="en-US" sz="1200" b="1" dirty="0">
                <a:solidFill>
                  <a:srgbClr val="000099"/>
                </a:solidFill>
                <a:latin typeface="Arial" pitchFamily="34"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a:buNone/>
            </a:pPr>
            <a:endParaRPr lang="en-US" sz="1200" b="1" dirty="0">
              <a:solidFill>
                <a:srgbClr val="000099"/>
              </a:solidFill>
              <a:latin typeface="Arial" pitchFamily="34" charset="0"/>
            </a:endParaRPr>
          </a:p>
          <a:p>
            <a:pPr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This slide set is available at http://standards.ieee.org/board/pat/pat-slideset.ppt </a:t>
            </a:r>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25</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82552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1026"/>
          <p:cNvSpPr>
            <a:spLocks noGrp="1" noChangeArrowheads="1"/>
          </p:cNvSpPr>
          <p:nvPr>
            <p:ph type="title"/>
          </p:nvPr>
        </p:nvSpPr>
        <p:spPr>
          <a:xfrm>
            <a:off x="304800" y="381000"/>
            <a:ext cx="8686800" cy="1143000"/>
          </a:xfrm>
        </p:spPr>
        <p:txBody>
          <a:bodyPr/>
          <a:lstStyle/>
          <a:p>
            <a:r>
              <a:rPr lang="en-US" smtClean="0"/>
              <a:t>Call for Potentially Essential Patents</a:t>
            </a:r>
          </a:p>
        </p:txBody>
      </p:sp>
      <p:sp>
        <p:nvSpPr>
          <p:cNvPr id="5123" name="Rectangle 1027"/>
          <p:cNvSpPr>
            <a:spLocks noGrp="1" noChangeArrowheads="1"/>
          </p:cNvSpPr>
          <p:nvPr>
            <p:ph type="body" idx="1"/>
          </p:nvPr>
        </p:nvSpPr>
        <p:spPr/>
        <p:txBody>
          <a:bodyPr/>
          <a:lstStyle/>
          <a:p>
            <a:r>
              <a:rPr lang="en-US" sz="280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2000" smtClean="0"/>
              <a:t>Either speak up now or</a:t>
            </a:r>
          </a:p>
          <a:p>
            <a:pPr lvl="1"/>
            <a:r>
              <a:rPr lang="en-US" sz="2000" smtClean="0"/>
              <a:t>Provide the chair of this group with the identity of the holder(s) of any and all such claims as soon as possible or</a:t>
            </a:r>
          </a:p>
          <a:p>
            <a:pPr lvl="1"/>
            <a:r>
              <a:rPr lang="en-US" sz="2000" smtClean="0"/>
              <a:t>Cause an LOA to be submitted</a:t>
            </a:r>
          </a:p>
        </p:txBody>
      </p:sp>
      <p:sp>
        <p:nvSpPr>
          <p:cNvPr id="5124" name="Text Box 1028"/>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#3</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26</a:t>
            </a:fld>
            <a:endParaRPr lang="en-US"/>
          </a:p>
        </p:txBody>
      </p:sp>
      <p:sp>
        <p:nvSpPr>
          <p:cNvPr id="8"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0"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39525866"/>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381000" y="1066800"/>
            <a:ext cx="8458200" cy="609600"/>
          </a:xfrm>
        </p:spPr>
        <p:txBody>
          <a:bodyPr/>
          <a:lstStyle/>
          <a:p>
            <a:r>
              <a:rPr lang="en-US" sz="3200" u="sng" dirty="0" smtClean="0"/>
              <a:t>Other Guidelines for IEEE WG Meetings</a:t>
            </a:r>
          </a:p>
        </p:txBody>
      </p:sp>
      <p:sp>
        <p:nvSpPr>
          <p:cNvPr id="6147"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b="1" u="sng">
              <a:solidFill>
                <a:srgbClr val="000099"/>
              </a:solidFill>
              <a:latin typeface="Helvetica" pitchFamily="34" charset="0"/>
            </a:endParaRPr>
          </a:p>
        </p:txBody>
      </p:sp>
      <p:sp>
        <p:nvSpPr>
          <p:cNvPr id="6148" name="Rectangle 4"/>
          <p:cNvSpPr>
            <a:spLocks noChangeArrowheads="1"/>
          </p:cNvSpPr>
          <p:nvPr/>
        </p:nvSpPr>
        <p:spPr bwMode="auto">
          <a:xfrm>
            <a:off x="533400" y="1828800"/>
            <a:ext cx="8229600" cy="4495800"/>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a:buChar char="l"/>
            </a:pPr>
            <a:endParaRPr lang="en-US" sz="700" u="sng" dirty="0">
              <a:solidFill>
                <a:srgbClr val="FF0000"/>
              </a:solidFill>
              <a:latin typeface="Arial" pitchFamily="34" charset="0"/>
            </a:endParaRPr>
          </a:p>
          <a:p>
            <a:pPr marL="230188" indent="-230188">
              <a:lnSpc>
                <a:spcPct val="80000"/>
              </a:lnSpc>
              <a:spcBef>
                <a:spcPct val="20000"/>
              </a:spcBef>
              <a:spcAft>
                <a:spcPct val="40000"/>
              </a:spcAft>
              <a:buClr>
                <a:srgbClr val="CC3300"/>
              </a:buClr>
              <a:buSzPct val="50000"/>
              <a:buFont typeface="Monotype Sorts"/>
              <a:buChar char="l"/>
            </a:pPr>
            <a:r>
              <a:rPr lang="en-US" sz="1800" b="1" dirty="0">
                <a:solidFill>
                  <a:srgbClr val="000099"/>
                </a:solidFill>
                <a:latin typeface="Arial" pitchFamily="34"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Monotype Sorts"/>
              <a:buChar char="l"/>
            </a:pPr>
            <a:r>
              <a:rPr lang="en-US" sz="1400" dirty="0">
                <a:solidFill>
                  <a:srgbClr val="000099"/>
                </a:solidFill>
                <a:latin typeface="Arial" pitchFamily="34"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a:buChar char="l"/>
            </a:pPr>
            <a:r>
              <a:rPr lang="en-GB" sz="1400" dirty="0">
                <a:solidFill>
                  <a:srgbClr val="000099"/>
                </a:solidFill>
                <a:latin typeface="Arial" pitchFamily="34" charset="0"/>
              </a:rPr>
              <a:t>Technical considerations remain primary focus</a:t>
            </a:r>
            <a:endParaRPr lang="en-US" sz="1400" dirty="0">
              <a:solidFill>
                <a:srgbClr val="000099"/>
              </a:solidFill>
              <a:latin typeface="Arial" pitchFamily="34" charset="0"/>
            </a:endParaRP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a:buChar char="l"/>
            </a:pPr>
            <a:r>
              <a:rPr lang="en-US" sz="1600" b="1" dirty="0">
                <a:solidFill>
                  <a:srgbClr val="000099"/>
                </a:solidFill>
                <a:latin typeface="Arial" pitchFamily="34" charset="0"/>
              </a:rPr>
              <a:t>Don’t be silent if inappropriate topics are discussed … do formally object.</a:t>
            </a:r>
          </a:p>
          <a:p>
            <a:pPr marL="230188" indent="-230188" algn="ctr">
              <a:lnSpc>
                <a:spcPct val="80000"/>
              </a:lnSpc>
              <a:spcBef>
                <a:spcPct val="20000"/>
              </a:spcBef>
              <a:buClr>
                <a:srgbClr val="CC3300"/>
              </a:buClr>
              <a:buSzPct val="50000"/>
              <a:buFont typeface="Monotype Sorts"/>
              <a:buNone/>
            </a:pPr>
            <a:r>
              <a:rPr lang="en-US" sz="1000" b="1" dirty="0">
                <a:solidFill>
                  <a:srgbClr val="000099"/>
                </a:solidFill>
                <a:latin typeface="Arial" pitchFamily="34" charset="0"/>
              </a:rPr>
              <a:t>---------------------------------------------------------------   </a:t>
            </a:r>
            <a:endParaRPr lang="en-US" sz="1200" b="1" dirty="0">
              <a:solidFill>
                <a:srgbClr val="000099"/>
              </a:solidFill>
              <a:latin typeface="Arial" pitchFamily="34" charset="0"/>
            </a:endParaRPr>
          </a:p>
          <a:p>
            <a:pPr marL="230188" indent="-230188" algn="ctr">
              <a:lnSpc>
                <a:spcPct val="80000"/>
              </a:lnSpc>
              <a:spcBef>
                <a:spcPct val="20000"/>
              </a:spcBef>
              <a:buClr>
                <a:srgbClr val="CC3300"/>
              </a:buClr>
              <a:buSzPct val="50000"/>
              <a:buFont typeface="Monotype Sorts"/>
              <a:buNone/>
            </a:pPr>
            <a:r>
              <a:rPr lang="en-US" sz="1200" b="1" dirty="0">
                <a:solidFill>
                  <a:srgbClr val="000099"/>
                </a:solidFill>
                <a:latin typeface="Arial" pitchFamily="34" charset="0"/>
              </a:rPr>
              <a:t>See </a:t>
            </a:r>
            <a:r>
              <a:rPr lang="en-US" sz="1200" b="1" i="1" dirty="0">
                <a:solidFill>
                  <a:srgbClr val="000099"/>
                </a:solidFill>
                <a:latin typeface="Arial" pitchFamily="34" charset="0"/>
              </a:rPr>
              <a:t>IEEE-SA Standards Board Operations Manual</a:t>
            </a:r>
            <a:r>
              <a:rPr lang="en-US" sz="1200" b="1" dirty="0">
                <a:solidFill>
                  <a:srgbClr val="000099"/>
                </a:solidFill>
                <a:latin typeface="Arial" pitchFamily="34" charset="0"/>
              </a:rPr>
              <a:t>, clause 5.3.10 and </a:t>
            </a:r>
            <a:r>
              <a:rPr lang="en-GB" sz="1200" b="1" dirty="0">
                <a:solidFill>
                  <a:srgbClr val="000099"/>
                </a:solidFill>
                <a:latin typeface="Arial" pitchFamily="34" charset="0"/>
              </a:rPr>
              <a:t>“Promoting Competition and Innovation: What You Need to Know about the IEEE Standards Association's Antitrust and Competition Policy”</a:t>
            </a:r>
            <a:r>
              <a:rPr lang="en-US" sz="1200" b="1" dirty="0">
                <a:solidFill>
                  <a:srgbClr val="000099"/>
                </a:solidFill>
                <a:latin typeface="Arial" pitchFamily="34" charset="0"/>
              </a:rPr>
              <a:t> for more details.</a:t>
            </a:r>
          </a:p>
        </p:txBody>
      </p:sp>
      <p:sp>
        <p:nvSpPr>
          <p:cNvPr id="6149" name="Text Box 7"/>
          <p:cNvSpPr txBox="1">
            <a:spLocks noChangeArrowheads="1"/>
          </p:cNvSpPr>
          <p:nvPr/>
        </p:nvSpPr>
        <p:spPr bwMode="auto">
          <a:xfrm>
            <a:off x="57150" y="6438900"/>
            <a:ext cx="952500" cy="366713"/>
          </a:xfrm>
          <a:prstGeom prst="rect">
            <a:avLst/>
          </a:prstGeom>
          <a:noFill/>
          <a:ln w="9525">
            <a:noFill/>
            <a:miter lim="800000"/>
            <a:headEnd/>
            <a:tailEnd/>
          </a:ln>
        </p:spPr>
        <p:txBody>
          <a:bodyPr wrap="none">
            <a:spAutoFit/>
          </a:bodyPr>
          <a:lstStyle/>
          <a:p>
            <a:r>
              <a:rPr lang="en-US" sz="1800" b="1" u="sng"/>
              <a:t>Slide #4</a:t>
            </a:r>
            <a:endParaRPr lang="en-US"/>
          </a:p>
        </p:txBody>
      </p:sp>
      <p:sp>
        <p:nvSpPr>
          <p:cNvPr id="7" name="Slide Number Placeholder 6"/>
          <p:cNvSpPr>
            <a:spLocks noGrp="1"/>
          </p:cNvSpPr>
          <p:nvPr>
            <p:ph type="sldNum" sz="quarter" idx="12"/>
          </p:nvPr>
        </p:nvSpPr>
        <p:spPr/>
        <p:txBody>
          <a:bodyPr/>
          <a:lstStyle/>
          <a:p>
            <a:pPr>
              <a:defRPr/>
            </a:pPr>
            <a:r>
              <a:rPr lang="en-US" smtClean="0"/>
              <a:t>Slide </a:t>
            </a:r>
            <a:fld id="{9F280238-5E03-4A90-BACD-D800220B2674}" type="slidenum">
              <a:rPr lang="en-US" smtClean="0"/>
              <a:pPr>
                <a:defRPr/>
              </a:pPr>
              <a:t>27</a:t>
            </a:fld>
            <a:endParaRPr lang="en-US"/>
          </a:p>
        </p:txBody>
      </p:sp>
      <p:sp>
        <p:nvSpPr>
          <p:cNvPr id="9"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11"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71260686"/>
      </p:ext>
    </p:extLst>
  </p:cSld>
  <p:clrMapOvr>
    <a:masterClrMapping/>
  </p:clrMapOv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1</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t>
            </a:r>
            <a:r>
              <a:rPr lang="en-GB" altLang="ko-KR" dirty="0" smtClean="0"/>
              <a:t>approve </a:t>
            </a:r>
            <a:r>
              <a:rPr lang="en-GB" altLang="ko-KR" dirty="0"/>
              <a:t>minutes of F2F </a:t>
            </a:r>
            <a:r>
              <a:rPr lang="en-GB" altLang="ko-KR" dirty="0" smtClean="0"/>
              <a:t>July meeting (11-14/1013r0) </a:t>
            </a:r>
            <a:r>
              <a:rPr lang="en-GB" altLang="ko-KR" dirty="0"/>
              <a:t>and conf call minutes </a:t>
            </a:r>
            <a:r>
              <a:rPr lang="en-GB" altLang="ko-KR" dirty="0" smtClean="0"/>
              <a:t>(</a:t>
            </a:r>
            <a:r>
              <a:rPr lang="en-US" altLang="ko-KR" dirty="0" smtClean="0"/>
              <a:t>11-14/1011r0, 11-14/1034r1, 11-14/1051r0, 11-14/1056r0, 11-14/1075r0, 11-14/1144r0, </a:t>
            </a:r>
            <a:r>
              <a:rPr lang="en-US" altLang="ko-KR" dirty="0"/>
              <a:t>11-14/1189r0</a:t>
            </a:r>
            <a:r>
              <a:rPr lang="en-GB" altLang="ko-KR" dirty="0" smtClean="0"/>
              <a:t>)</a:t>
            </a:r>
            <a:endParaRPr lang="ko-KR" altLang="ko-KR" dirty="0"/>
          </a:p>
          <a:p>
            <a:pPr lvl="1"/>
            <a:r>
              <a:rPr lang="en-US" altLang="ko-KR" dirty="0" smtClean="0"/>
              <a:t>Move</a:t>
            </a:r>
            <a:r>
              <a:rPr lang="en-US" altLang="ko-KR" dirty="0"/>
              <a:t>: </a:t>
            </a:r>
            <a:r>
              <a:rPr lang="en-US" altLang="ko-KR" dirty="0" err="1"/>
              <a:t>Shahrnaz</a:t>
            </a:r>
            <a:r>
              <a:rPr lang="en-US" altLang="ko-KR" dirty="0"/>
              <a:t> </a:t>
            </a:r>
            <a:r>
              <a:rPr lang="en-US" altLang="ko-KR" dirty="0" err="1"/>
              <a:t>Azizi</a:t>
            </a:r>
            <a:r>
              <a:rPr lang="en-US" altLang="ko-KR" dirty="0"/>
              <a:t> 	Second</a:t>
            </a:r>
            <a:r>
              <a:rPr lang="en-US" altLang="ko-KR" dirty="0" smtClean="0"/>
              <a:t>: </a:t>
            </a:r>
            <a:r>
              <a:rPr lang="en-US" altLang="ko-KR" dirty="0" err="1" smtClean="0"/>
              <a:t>Liwen</a:t>
            </a:r>
            <a:r>
              <a:rPr lang="en-US" altLang="ko-KR" dirty="0" smtClean="0"/>
              <a:t> Chu</a:t>
            </a:r>
            <a:endParaRPr lang="ko-KR" altLang="ko-KR" dirty="0"/>
          </a:p>
          <a:p>
            <a:pPr lvl="1"/>
            <a:r>
              <a:rPr lang="en-US" altLang="ko-KR" dirty="0"/>
              <a:t>Discussions</a:t>
            </a:r>
            <a:r>
              <a:rPr lang="en-US" altLang="ko-KR" dirty="0" smtClean="0"/>
              <a:t>: </a:t>
            </a:r>
            <a:r>
              <a:rPr lang="en-US" altLang="ko-KR" dirty="0" smtClean="0"/>
              <a:t>None</a:t>
            </a:r>
            <a:endParaRPr lang="ko-KR" altLang="ko-KR" dirty="0"/>
          </a:p>
          <a:p>
            <a:pPr lvl="1"/>
            <a:r>
              <a:rPr lang="en-US" altLang="ko-KR" dirty="0"/>
              <a:t>Motion passed u</a:t>
            </a:r>
            <a:r>
              <a:rPr lang="en-GB" altLang="ko-KR" dirty="0" err="1"/>
              <a:t>nanimously</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8211533"/>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2</a:t>
            </a:r>
            <a:endParaRPr lang="ko-KR" altLang="en-US" dirty="0"/>
          </a:p>
        </p:txBody>
      </p:sp>
      <p:sp>
        <p:nvSpPr>
          <p:cNvPr id="3" name="내용 개체 틀 2"/>
          <p:cNvSpPr>
            <a:spLocks noGrp="1"/>
          </p:cNvSpPr>
          <p:nvPr>
            <p:ph idx="1"/>
          </p:nvPr>
        </p:nvSpPr>
        <p:spPr/>
        <p:txBody>
          <a:bodyPr/>
          <a:lstStyle/>
          <a:p>
            <a:r>
              <a:rPr lang="en-US" altLang="ko-KR" dirty="0" smtClean="0"/>
              <a:t>Move </a:t>
            </a:r>
            <a:r>
              <a:rPr lang="en-US" altLang="ko-KR" dirty="0"/>
              <a:t>to adopt the Comment Resolutions in </a:t>
            </a:r>
            <a:r>
              <a:rPr lang="en-US" altLang="ko-KR" dirty="0" smtClean="0"/>
              <a:t>11-14/1280r0 </a:t>
            </a:r>
            <a:r>
              <a:rPr lang="en-US" altLang="ko-KR" dirty="0"/>
              <a:t>with the following </a:t>
            </a:r>
            <a:r>
              <a:rPr lang="en-US" altLang="ko-KR" dirty="0" smtClean="0"/>
              <a:t>tab:</a:t>
            </a:r>
          </a:p>
          <a:p>
            <a:pPr lvl="1"/>
            <a:r>
              <a:rPr lang="en-US" altLang="ko-KR" dirty="0" smtClean="0"/>
              <a:t>MAC Motion 1</a:t>
            </a:r>
            <a:endParaRPr lang="en-US" altLang="ko-KR" dirty="0"/>
          </a:p>
          <a:p>
            <a:endParaRPr lang="en-US" altLang="ko-KR" b="1" dirty="0" smtClean="0"/>
          </a:p>
          <a:p>
            <a:pPr lvl="1"/>
            <a:r>
              <a:rPr lang="en-US" altLang="ko-KR" dirty="0"/>
              <a:t>Move: Alfred </a:t>
            </a:r>
            <a:r>
              <a:rPr lang="en-US" altLang="ko-KR" dirty="0" err="1" smtClean="0"/>
              <a:t>Asterjadhi</a:t>
            </a:r>
            <a:r>
              <a:rPr lang="en-US" altLang="ko-KR" dirty="0" smtClean="0"/>
              <a:t>	Second: </a:t>
            </a:r>
            <a:r>
              <a:rPr lang="en-US" altLang="ko-KR" dirty="0"/>
              <a:t>Eugene </a:t>
            </a:r>
            <a:r>
              <a:rPr lang="en-US" altLang="ko-KR" dirty="0" err="1"/>
              <a:t>Baik</a:t>
            </a:r>
            <a:r>
              <a:rPr lang="en-US" altLang="ko-KR" dirty="0"/>
              <a:t> </a:t>
            </a:r>
            <a:endParaRPr lang="en-US" altLang="ko-KR" dirty="0" smtClean="0"/>
          </a:p>
          <a:p>
            <a:pPr lvl="1"/>
            <a:r>
              <a:rPr lang="en-US" altLang="ko-KR" dirty="0" smtClean="0"/>
              <a:t>Discussions: None </a:t>
            </a:r>
            <a:endParaRPr lang="ko-KR" altLang="ko-KR" dirty="0"/>
          </a:p>
          <a:p>
            <a:pPr lvl="1"/>
            <a:r>
              <a:rPr lang="en-US" altLang="ko-KR" dirty="0"/>
              <a:t>Yes : </a:t>
            </a:r>
            <a:r>
              <a:rPr lang="en-US" altLang="ko-KR" dirty="0" smtClean="0"/>
              <a:t>No</a:t>
            </a:r>
            <a:r>
              <a:rPr lang="en-US" altLang="ko-KR" dirty="0"/>
              <a:t>: </a:t>
            </a:r>
            <a:r>
              <a:rPr lang="en-US" altLang="ko-KR" dirty="0" smtClean="0"/>
              <a:t>Abstain</a:t>
            </a:r>
            <a:r>
              <a:rPr lang="en-US" altLang="ko-KR" dirty="0"/>
              <a:t>: 	</a:t>
            </a:r>
            <a:endParaRPr lang="ko-KR" altLang="ko-KR" dirty="0"/>
          </a:p>
          <a:p>
            <a:pPr lvl="1"/>
            <a:r>
              <a:rPr lang="en-US" altLang="ko-KR" dirty="0"/>
              <a:t>Motion passed u</a:t>
            </a:r>
            <a:r>
              <a:rPr lang="en-GB" altLang="ko-KR" dirty="0" err="1"/>
              <a:t>nanimously</a:t>
            </a:r>
            <a:endParaRPr lang="en-US" altLang="ko-KR"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29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201805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Content Placeholder 2"/>
          <p:cNvSpPr>
            <a:spLocks noGrp="1"/>
          </p:cNvSpPr>
          <p:nvPr>
            <p:ph idx="1"/>
          </p:nvPr>
        </p:nvSpPr>
        <p:spPr>
          <a:xfrm>
            <a:off x="685800" y="1981200"/>
            <a:ext cx="7772400" cy="4114800"/>
          </a:xfrm>
        </p:spPr>
        <p:txBody>
          <a:bodyPr/>
          <a:lstStyle/>
          <a:p>
            <a:r>
              <a:rPr lang="en-US" dirty="0" err="1" smtClean="0"/>
              <a:t>TGah</a:t>
            </a:r>
            <a:r>
              <a:rPr lang="en-US" dirty="0" smtClean="0"/>
              <a:t> Status Reports</a:t>
            </a:r>
          </a:p>
          <a:p>
            <a:pPr lvl="1"/>
            <a:r>
              <a:rPr lang="en-US" altLang="ko-KR" dirty="0" err="1" smtClean="0"/>
              <a:t>TGah</a:t>
            </a:r>
            <a:r>
              <a:rPr lang="en-US" altLang="ko-KR" dirty="0" smtClean="0"/>
              <a:t> Letter Ballots Status</a:t>
            </a:r>
          </a:p>
          <a:p>
            <a:pPr lvl="1"/>
            <a:endParaRPr lang="en-US" altLang="ko-KR" dirty="0"/>
          </a:p>
          <a:p>
            <a:pPr lvl="1"/>
            <a:endParaRPr lang="en-US" altLang="ko-KR" dirty="0" smtClean="0"/>
          </a:p>
          <a:p>
            <a:pPr lvl="1"/>
            <a:endParaRPr lang="en-US" altLang="ko-KR" dirty="0"/>
          </a:p>
          <a:p>
            <a:pPr lvl="1"/>
            <a:endParaRPr lang="en-US" altLang="ko-KR" dirty="0" smtClean="0"/>
          </a:p>
          <a:p>
            <a:pPr marL="457200" lvl="1" indent="0">
              <a:buNone/>
            </a:pPr>
            <a:endParaRPr lang="en-US" altLang="ko-KR" dirty="0" smtClean="0"/>
          </a:p>
          <a:p>
            <a:pPr lvl="1"/>
            <a:r>
              <a:rPr lang="en-US" altLang="ko-KR" dirty="0" err="1" smtClean="0"/>
              <a:t>TGah</a:t>
            </a:r>
            <a:r>
              <a:rPr lang="en-US" altLang="ko-KR" dirty="0" smtClean="0"/>
              <a:t> Draft Status </a:t>
            </a:r>
          </a:p>
          <a:p>
            <a:pPr lvl="2"/>
            <a:r>
              <a:rPr lang="en-US" altLang="ko-KR" sz="1800" dirty="0" err="1"/>
              <a:t>TGah</a:t>
            </a:r>
            <a:r>
              <a:rPr lang="en-US" altLang="ko-KR" sz="1800" dirty="0"/>
              <a:t> Draft </a:t>
            </a:r>
            <a:r>
              <a:rPr lang="en-US" altLang="ko-KR" sz="1800" dirty="0" smtClean="0"/>
              <a:t>1.0 failed the </a:t>
            </a:r>
            <a:r>
              <a:rPr lang="en-US" altLang="ko-KR" sz="1800" dirty="0"/>
              <a:t>WG motion</a:t>
            </a:r>
            <a:endParaRPr lang="en-US" altLang="ko-KR" sz="1800" dirty="0" smtClean="0"/>
          </a:p>
          <a:p>
            <a:pPr lvl="2"/>
            <a:r>
              <a:rPr lang="en-US" altLang="ko-KR" sz="1800" dirty="0" err="1" smtClean="0"/>
              <a:t>TGah</a:t>
            </a:r>
            <a:r>
              <a:rPr lang="en-US" altLang="ko-KR" sz="1800" dirty="0" smtClean="0"/>
              <a:t> Draft 2.0 passed the WG motion	</a:t>
            </a:r>
          </a:p>
          <a:p>
            <a:pPr lvl="3"/>
            <a:r>
              <a:rPr lang="en-US" altLang="ko-KR" sz="1800" dirty="0" smtClean="0"/>
              <a:t>Can access </a:t>
            </a:r>
            <a:r>
              <a:rPr lang="en-US" altLang="ko-KR" sz="1800" dirty="0" err="1" smtClean="0"/>
              <a:t>TGah</a:t>
            </a:r>
            <a:r>
              <a:rPr lang="en-US" altLang="ko-KR" sz="1800" dirty="0" smtClean="0"/>
              <a:t> </a:t>
            </a:r>
            <a:r>
              <a:rPr lang="en-US" altLang="ko-KR" sz="1800" dirty="0"/>
              <a:t>Draft </a:t>
            </a:r>
            <a:r>
              <a:rPr lang="en-US" altLang="ko-KR" sz="1800" dirty="0" smtClean="0"/>
              <a:t>2.0 from IEEE store</a:t>
            </a:r>
          </a:p>
          <a:p>
            <a:pPr lvl="2"/>
            <a:r>
              <a:rPr lang="en-US" altLang="ko-KR" sz="1800" dirty="0" err="1"/>
              <a:t>TGah</a:t>
            </a:r>
            <a:r>
              <a:rPr lang="en-US" altLang="ko-KR" sz="1800" dirty="0"/>
              <a:t> Draft 2.1 is available on a member area</a:t>
            </a:r>
          </a:p>
          <a:p>
            <a:pPr lvl="2"/>
            <a:endParaRPr lang="en-US" altLang="ko-KR" sz="2500" dirty="0" smtClean="0"/>
          </a:p>
          <a:p>
            <a:pPr lvl="3"/>
            <a:endParaRPr lang="en-US" altLang="ko-KR" dirty="0" smtClean="0"/>
          </a:p>
          <a:p>
            <a:pPr lvl="3"/>
            <a:endParaRPr lang="en-US" altLang="ko-KR" dirty="0"/>
          </a:p>
          <a:p>
            <a:endParaRPr lang="en-US" altLang="ko-KR" dirty="0" smtClean="0"/>
          </a:p>
          <a:p>
            <a:pPr lvl="1"/>
            <a:endParaRPr lang="en-US" dirty="0"/>
          </a:p>
          <a:p>
            <a:pPr lvl="1"/>
            <a:endParaRPr lang="en-US" dirty="0"/>
          </a:p>
        </p:txBody>
      </p:sp>
      <p:sp>
        <p:nvSpPr>
          <p:cNvPr id="2" name="제목 1"/>
          <p:cNvSpPr>
            <a:spLocks noGrp="1"/>
          </p:cNvSpPr>
          <p:nvPr>
            <p:ph type="title"/>
          </p:nvPr>
        </p:nvSpPr>
        <p:spPr/>
        <p:txBody>
          <a:bodyPr/>
          <a:lstStyle/>
          <a:p>
            <a:r>
              <a:rPr lang="en-US" altLang="ko-KR" dirty="0"/>
              <a:t>Submissions (Monday PM1)</a:t>
            </a:r>
            <a:endParaRPr lang="ko-KR" altLang="en-US" dirty="0"/>
          </a:p>
        </p:txBody>
      </p:sp>
      <p:sp>
        <p:nvSpPr>
          <p:cNvPr id="4" name="날짜 개체 틀 3"/>
          <p:cNvSpPr>
            <a:spLocks noGrp="1"/>
          </p:cNvSpPr>
          <p:nvPr>
            <p:ph type="dt" sz="half" idx="10"/>
          </p:nvPr>
        </p:nvSpPr>
        <p:spPr>
          <a:xfrm>
            <a:off x="696913" y="332601"/>
            <a:ext cx="1579600" cy="276999"/>
          </a:xfrm>
        </p:spPr>
        <p:txBody>
          <a:bodyPr/>
          <a:lstStyle/>
          <a:p>
            <a:r>
              <a:rPr lang="en-US" altLang="ko-KR" dirty="0"/>
              <a:t>September 2014</a:t>
            </a:r>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a:t>
            </a:fld>
            <a:endParaRPr lang="en-US"/>
          </a:p>
        </p:txBody>
      </p:sp>
      <p:graphicFrame>
        <p:nvGraphicFramePr>
          <p:cNvPr id="11" name="표 10"/>
          <p:cNvGraphicFramePr>
            <a:graphicFrameLocks noGrp="1"/>
          </p:cNvGraphicFramePr>
          <p:nvPr>
            <p:extLst>
              <p:ext uri="{D42A27DB-BD31-4B8C-83A1-F6EECF244321}">
                <p14:modId xmlns:p14="http://schemas.microsoft.com/office/powerpoint/2010/main" val="292457325"/>
              </p:ext>
            </p:extLst>
          </p:nvPr>
        </p:nvGraphicFramePr>
        <p:xfrm>
          <a:off x="457202" y="2838450"/>
          <a:ext cx="8305798" cy="1733550"/>
        </p:xfrm>
        <a:graphic>
          <a:graphicData uri="http://schemas.openxmlformats.org/drawingml/2006/table">
            <a:tbl>
              <a:tblPr/>
              <a:tblGrid>
                <a:gridCol w="533400"/>
                <a:gridCol w="533400"/>
                <a:gridCol w="457200"/>
                <a:gridCol w="762000"/>
                <a:gridCol w="725818"/>
                <a:gridCol w="588220"/>
                <a:gridCol w="588220"/>
                <a:gridCol w="588220"/>
                <a:gridCol w="588220"/>
                <a:gridCol w="588220"/>
                <a:gridCol w="588220"/>
                <a:gridCol w="588220"/>
                <a:gridCol w="588220"/>
                <a:gridCol w="588220"/>
              </a:tblGrid>
              <a:tr h="0">
                <a:tc>
                  <a:txBody>
                    <a:bodyPr/>
                    <a:lstStyle/>
                    <a:p>
                      <a:pPr marL="0" marR="0" algn="ctr">
                        <a:spcBef>
                          <a:spcPts val="0"/>
                        </a:spcBef>
                        <a:spcAft>
                          <a:spcPts val="0"/>
                        </a:spcAft>
                      </a:pPr>
                      <a:r>
                        <a:rPr lang="en-US" sz="1000" b="1" dirty="0">
                          <a:solidFill>
                            <a:srgbClr val="000000"/>
                          </a:solidFill>
                          <a:effectLst/>
                          <a:latin typeface="Arial"/>
                        </a:rPr>
                        <a:t>TG/WG</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err="1">
                          <a:solidFill>
                            <a:srgbClr val="000000"/>
                          </a:solidFill>
                          <a:effectLst/>
                          <a:latin typeface="Arial"/>
                        </a:rPr>
                        <a:t>BallotID</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 Close Date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Title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BallotType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Pool</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dirty="0">
                          <a:solidFill>
                            <a:srgbClr val="000000"/>
                          </a:solidFill>
                          <a:effectLst/>
                          <a:latin typeface="Arial"/>
                        </a:rPr>
                        <a:t>Approve</a:t>
                      </a:r>
                      <a:endParaRPr lang="en-US" dirty="0">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Disapprove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%Return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%Abstain</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%Approve</a:t>
                      </a:r>
                      <a:endParaRPr lang="en-US">
                        <a:effectLst/>
                        <a:latin typeface="arial"/>
                      </a:endParaRPr>
                    </a:p>
                  </a:txBody>
                  <a:tcPr marL="9525" marR="9525" marT="9525" marB="9525" anchor="ctr">
                    <a:lnL>
                      <a:noFill/>
                    </a:lnL>
                    <a:lnR>
                      <a:noFill/>
                    </a:lnR>
                    <a:lnT>
                      <a:noFill/>
                    </a:lnT>
                    <a:lnB>
                      <a:noFill/>
                    </a:lnB>
                    <a:solidFill>
                      <a:srgbClr val="C0C0C0"/>
                    </a:solidFill>
                  </a:tcPr>
                </a:tc>
                <a:tc>
                  <a:txBody>
                    <a:bodyPr/>
                    <a:lstStyle/>
                    <a:p>
                      <a:pPr marL="0" marR="0" algn="ctr">
                        <a:spcBef>
                          <a:spcPts val="0"/>
                        </a:spcBef>
                        <a:spcAft>
                          <a:spcPts val="0"/>
                        </a:spcAft>
                      </a:pPr>
                      <a:r>
                        <a:rPr lang="en-US" sz="1000" b="1">
                          <a:solidFill>
                            <a:srgbClr val="000000"/>
                          </a:solidFill>
                          <a:effectLst/>
                          <a:latin typeface="Arial"/>
                        </a:rPr>
                        <a:t>Invalid</a:t>
                      </a:r>
                      <a:endParaRPr lang="en-US">
                        <a:effectLst/>
                        <a:latin typeface="arial"/>
                      </a:endParaRPr>
                    </a:p>
                  </a:txBody>
                  <a:tcPr marL="9525" marR="9525" marT="9525" marB="9525" anchor="ctr">
                    <a:lnL>
                      <a:noFill/>
                    </a:lnL>
                    <a:lnR>
                      <a:noFill/>
                    </a:lnR>
                    <a:lnT>
                      <a:noFill/>
                    </a:lnT>
                    <a:lnB>
                      <a:noFill/>
                    </a:lnB>
                    <a:solidFill>
                      <a:srgbClr val="C0C0C0"/>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04 November 2013</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1.0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323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144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54</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218</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67.49</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8.26</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72.73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a:solidFill>
                            <a:srgbClr val="000000"/>
                          </a:solidFill>
                          <a:effectLst/>
                          <a:latin typeface="Arial"/>
                        </a:rPr>
                        <a:t>2</a:t>
                      </a:r>
                      <a:endParaRPr lang="ko-KR" altLang="en-US" dirty="0">
                        <a:effectLst/>
                        <a:latin typeface="arial"/>
                      </a:endParaRPr>
                    </a:p>
                  </a:txBody>
                  <a:tcPr marL="9525" marR="9525" marT="9525" marB="9525">
                    <a:lnL>
                      <a:noFill/>
                    </a:lnL>
                    <a:lnR>
                      <a:noFill/>
                    </a:lnR>
                    <a:lnT>
                      <a:noFill/>
                    </a:lnT>
                    <a:lnB>
                      <a:noFill/>
                    </a:lnB>
                    <a:solidFill>
                      <a:srgbClr val="FFFFFF"/>
                    </a:solidFill>
                  </a:tcPr>
                </a:tc>
              </a:tr>
              <a:tr h="0">
                <a:tc>
                  <a:txBody>
                    <a:bodyPr/>
                    <a:lstStyle/>
                    <a:p>
                      <a:pPr marL="0" marR="0">
                        <a:spcBef>
                          <a:spcPts val="0"/>
                        </a:spcBef>
                        <a:spcAft>
                          <a:spcPts val="0"/>
                        </a:spcAft>
                      </a:pPr>
                      <a:r>
                        <a:rPr lang="en-US" sz="1000">
                          <a:solidFill>
                            <a:srgbClr val="000000"/>
                          </a:solidFill>
                          <a:effectLst/>
                          <a:latin typeface="Arial"/>
                        </a:rPr>
                        <a:t>TGah</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203</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sz="1000">
                          <a:solidFill>
                            <a:srgbClr val="000000"/>
                          </a:solidFill>
                          <a:effectLst/>
                          <a:latin typeface="Arial"/>
                        </a:rPr>
                        <a:t>05 July 2014</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IEEE 802.11ah Draft 2.0 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spcBef>
                          <a:spcPts val="0"/>
                        </a:spcBef>
                        <a:spcAft>
                          <a:spcPts val="0"/>
                        </a:spcAft>
                      </a:pPr>
                      <a:r>
                        <a:rPr lang="en-US" sz="1000">
                          <a:solidFill>
                            <a:srgbClr val="000000"/>
                          </a:solidFill>
                          <a:effectLst/>
                          <a:latin typeface="Arial"/>
                        </a:rPr>
                        <a:t>Technical</a:t>
                      </a:r>
                      <a:endParaRPr 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330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204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43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24</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a:solidFill>
                            <a:srgbClr val="000000"/>
                          </a:solidFill>
                          <a:effectLst/>
                          <a:latin typeface="Arial"/>
                        </a:rPr>
                        <a:t>240</a:t>
                      </a:r>
                      <a:endParaRPr lang="ko-KR" altLang="en-US">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83.03</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8.76</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82.59</a:t>
                      </a:r>
                      <a:endParaRPr lang="ko-KR" altLang="en-US" dirty="0">
                        <a:effectLst/>
                        <a:latin typeface="arial"/>
                      </a:endParaRPr>
                    </a:p>
                  </a:txBody>
                  <a:tcPr marL="9525" marR="9525" marT="9525" marB="9525">
                    <a:lnL>
                      <a:noFill/>
                    </a:lnL>
                    <a:lnR>
                      <a:noFill/>
                    </a:lnR>
                    <a:lnT>
                      <a:noFill/>
                    </a:lnT>
                    <a:lnB>
                      <a:noFill/>
                    </a:lnB>
                    <a:solidFill>
                      <a:srgbClr val="FFFFFF"/>
                    </a:solidFill>
                  </a:tcPr>
                </a:tc>
                <a:tc>
                  <a:txBody>
                    <a:bodyPr/>
                    <a:lstStyle/>
                    <a:p>
                      <a:pPr marL="0" marR="0" algn="r">
                        <a:spcBef>
                          <a:spcPts val="0"/>
                        </a:spcBef>
                        <a:spcAft>
                          <a:spcPts val="0"/>
                        </a:spcAft>
                      </a:pPr>
                      <a:r>
                        <a:rPr lang="en-US" altLang="ko-KR" sz="1000" dirty="0" smtClean="0">
                          <a:solidFill>
                            <a:srgbClr val="000000"/>
                          </a:solidFill>
                          <a:effectLst/>
                          <a:latin typeface="Arial"/>
                        </a:rPr>
                        <a:t>3</a:t>
                      </a:r>
                      <a:endParaRPr lang="ko-KR" altLang="en-US" dirty="0">
                        <a:effectLst/>
                        <a:latin typeface="arial"/>
                      </a:endParaRPr>
                    </a:p>
                  </a:txBody>
                  <a:tcPr marL="9525" marR="9525" marT="9525" marB="9525">
                    <a:lnL>
                      <a:noFill/>
                    </a:lnL>
                    <a:lnR>
                      <a:noFill/>
                    </a:lnR>
                    <a:lnT>
                      <a:noFill/>
                    </a:lnT>
                    <a:lnB>
                      <a:noFill/>
                    </a:lnB>
                    <a:solidFill>
                      <a:srgbClr val="FFFFFF"/>
                    </a:solidFill>
                  </a:tcPr>
                </a:tc>
              </a:tr>
            </a:tbl>
          </a:graphicData>
        </a:graphic>
      </p:graphicFrame>
      <p:sp>
        <p:nvSpPr>
          <p:cNvPr id="12" name="Rectangle 3"/>
          <p:cNvSpPr>
            <a:spLocks noChangeArrowheads="1"/>
          </p:cNvSpPr>
          <p:nvPr/>
        </p:nvSpPr>
        <p:spPr bwMode="auto">
          <a:xfrm>
            <a:off x="685800" y="27352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ko-KR" altLang="en-US"/>
          </a:p>
        </p:txBody>
      </p:sp>
    </p:spTree>
    <p:extLst>
      <p:ext uri="{BB962C8B-B14F-4D97-AF65-F5344CB8AC3E}">
        <p14:creationId xmlns:p14="http://schemas.microsoft.com/office/powerpoint/2010/main" val="3579884995"/>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3</a:t>
            </a:r>
            <a:endParaRPr lang="ko-KR" altLang="en-US" dirty="0"/>
          </a:p>
        </p:txBody>
      </p:sp>
      <p:sp>
        <p:nvSpPr>
          <p:cNvPr id="3" name="내용 개체 틀 2"/>
          <p:cNvSpPr>
            <a:spLocks noGrp="1"/>
          </p:cNvSpPr>
          <p:nvPr>
            <p:ph idx="1"/>
          </p:nvPr>
        </p:nvSpPr>
        <p:spPr/>
        <p:txBody>
          <a:bodyPr/>
          <a:lstStyle/>
          <a:p>
            <a:r>
              <a:rPr lang="en-US" altLang="ko-KR" dirty="0" smtClean="0"/>
              <a:t>Move to adopt the Comment Resolutions in 11-14/1302r0 with the following tab:</a:t>
            </a:r>
            <a:endParaRPr lang="ko-KR" altLang="ko-KR" dirty="0" smtClean="0"/>
          </a:p>
          <a:p>
            <a:pPr lvl="1"/>
            <a:r>
              <a:rPr lang="en-US" altLang="ko-KR" dirty="0" smtClean="0"/>
              <a:t>September F2F Motion</a:t>
            </a:r>
            <a:endParaRPr lang="en-US" altLang="ko-KR" dirty="0"/>
          </a:p>
          <a:p>
            <a:pPr lvl="1"/>
            <a:r>
              <a:rPr lang="en-US" altLang="ko-KR" dirty="0" smtClean="0"/>
              <a:t>except for the Comment Resolution of CID 3394</a:t>
            </a:r>
            <a:r>
              <a:rPr lang="en-US" altLang="ko-KR" dirty="0"/>
              <a:t>, 3941, </a:t>
            </a:r>
            <a:r>
              <a:rPr lang="en-US" altLang="ko-KR" dirty="0" smtClean="0"/>
              <a:t>4015, 3498 </a:t>
            </a:r>
            <a:endParaRPr lang="en-US" altLang="ko-KR" b="1" dirty="0" smtClean="0"/>
          </a:p>
          <a:p>
            <a:pPr marL="457200" lvl="1" indent="0">
              <a:buNone/>
            </a:pPr>
            <a:endParaRPr lang="en-US" altLang="ko-KR" b="1" dirty="0" smtClean="0"/>
          </a:p>
          <a:p>
            <a:pPr lvl="1"/>
            <a:r>
              <a:rPr lang="en-US" altLang="ko-KR" dirty="0" smtClean="0"/>
              <a:t>Move</a:t>
            </a:r>
            <a:r>
              <a:rPr lang="en-US" altLang="ko-KR" dirty="0"/>
              <a:t>: </a:t>
            </a:r>
            <a:r>
              <a:rPr lang="en-US" altLang="ko-KR" dirty="0"/>
              <a:t>Alfred </a:t>
            </a:r>
            <a:r>
              <a:rPr lang="en-US" altLang="ko-KR" dirty="0" err="1"/>
              <a:t>Asterjadhi</a:t>
            </a:r>
            <a:r>
              <a:rPr lang="en-US" altLang="ko-KR" dirty="0"/>
              <a:t> </a:t>
            </a:r>
            <a:r>
              <a:rPr lang="en-US" altLang="ko-KR" dirty="0" smtClean="0"/>
              <a:t>	Second</a:t>
            </a:r>
            <a:r>
              <a:rPr lang="en-US" altLang="ko-KR" dirty="0" smtClean="0"/>
              <a:t>: Ken Mori</a:t>
            </a:r>
            <a:endParaRPr lang="ko-KR" altLang="ko-KR" dirty="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10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a:t>
            </a:r>
            <a:r>
              <a:rPr lang="en-US" altLang="ko-KR" dirty="0"/>
              <a:t> </a:t>
            </a:r>
            <a:r>
              <a:rPr lang="en-US" altLang="ko-KR" dirty="0" smtClean="0"/>
              <a:t>Passed</a:t>
            </a:r>
            <a:endParaRPr lang="en-US" altLang="ko-KR" dirty="0" smtClean="0"/>
          </a:p>
          <a:p>
            <a:pPr lvl="1"/>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06392253"/>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4</a:t>
            </a:r>
            <a:endParaRPr lang="ko-KR" altLang="en-US" dirty="0"/>
          </a:p>
        </p:txBody>
      </p:sp>
      <p:sp>
        <p:nvSpPr>
          <p:cNvPr id="3" name="내용 개체 틀 2"/>
          <p:cNvSpPr>
            <a:spLocks noGrp="1"/>
          </p:cNvSpPr>
          <p:nvPr>
            <p:ph idx="1"/>
          </p:nvPr>
        </p:nvSpPr>
        <p:spPr/>
        <p:txBody>
          <a:bodyPr/>
          <a:lstStyle/>
          <a:p>
            <a:r>
              <a:rPr lang="en-US" altLang="ko-KR" dirty="0"/>
              <a:t>Move to adopt the comment resolution of CID 3394, 3941, 4015 as shown in </a:t>
            </a:r>
            <a:r>
              <a:rPr lang="en-US" altLang="ko-KR" dirty="0" smtClean="0"/>
              <a:t>11-14/1135r3</a:t>
            </a:r>
            <a:endParaRPr lang="en-US" altLang="ko-KR" dirty="0"/>
          </a:p>
          <a:p>
            <a:pPr lvl="1"/>
            <a:endParaRPr lang="en-US" altLang="ko-KR" b="1" dirty="0" smtClean="0"/>
          </a:p>
          <a:p>
            <a:pPr lvl="1"/>
            <a:r>
              <a:rPr lang="en-US" altLang="ko-KR" dirty="0"/>
              <a:t>Move: </a:t>
            </a:r>
            <a:r>
              <a:rPr lang="en-US" altLang="ko-KR" dirty="0"/>
              <a:t>Eugene </a:t>
            </a:r>
            <a:r>
              <a:rPr lang="en-US" altLang="ko-KR" dirty="0" err="1"/>
              <a:t>Baik</a:t>
            </a:r>
            <a:r>
              <a:rPr lang="en-US" altLang="ko-KR" dirty="0"/>
              <a:t> </a:t>
            </a:r>
            <a:r>
              <a:rPr lang="en-US" altLang="ko-KR" dirty="0" smtClean="0"/>
              <a:t>	Second</a:t>
            </a:r>
            <a:r>
              <a:rPr lang="en-US" altLang="ko-KR" dirty="0"/>
              <a:t>: </a:t>
            </a:r>
            <a:r>
              <a:rPr lang="en-US" altLang="ko-KR" dirty="0" err="1"/>
              <a:t>Chittabrata</a:t>
            </a:r>
            <a:r>
              <a:rPr lang="en-US" altLang="ko-KR" dirty="0"/>
              <a:t> Ghosh</a:t>
            </a:r>
            <a:r>
              <a:rPr lang="en-US" altLang="en-US" dirty="0"/>
              <a:t> </a:t>
            </a:r>
            <a:endParaRPr lang="en-US" altLang="ko-KR" dirty="0" smtClean="0"/>
          </a:p>
          <a:p>
            <a:pPr lvl="1"/>
            <a:r>
              <a:rPr lang="en-US" altLang="ko-KR" dirty="0" smtClean="0"/>
              <a:t>Discussions</a:t>
            </a:r>
            <a:r>
              <a:rPr lang="en-US" altLang="ko-KR" dirty="0" smtClean="0"/>
              <a:t>: None</a:t>
            </a:r>
            <a:endParaRPr lang="ko-KR" altLang="ko-KR" dirty="0"/>
          </a:p>
          <a:p>
            <a:pPr lvl="1"/>
            <a:r>
              <a:rPr lang="en-US" altLang="ko-KR" dirty="0"/>
              <a:t>Yes : </a:t>
            </a:r>
            <a:r>
              <a:rPr lang="en-US" altLang="ko-KR" dirty="0" smtClean="0"/>
              <a:t>10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31</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smtClean="0"/>
              <a:t>September 2014</a:t>
            </a:r>
          </a:p>
        </p:txBody>
      </p:sp>
    </p:spTree>
    <p:extLst>
      <p:ext uri="{BB962C8B-B14F-4D97-AF65-F5344CB8AC3E}">
        <p14:creationId xmlns:p14="http://schemas.microsoft.com/office/powerpoint/2010/main" val="2694818860"/>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a:t>
            </a:r>
            <a:r>
              <a:rPr lang="en-US" altLang="ko-KR" dirty="0"/>
              <a:t>5</a:t>
            </a:r>
            <a:endParaRPr lang="ko-KR" altLang="en-US" dirty="0"/>
          </a:p>
        </p:txBody>
      </p:sp>
      <p:sp>
        <p:nvSpPr>
          <p:cNvPr id="3" name="내용 개체 틀 2"/>
          <p:cNvSpPr>
            <a:spLocks noGrp="1"/>
          </p:cNvSpPr>
          <p:nvPr>
            <p:ph idx="1"/>
          </p:nvPr>
        </p:nvSpPr>
        <p:spPr/>
        <p:txBody>
          <a:bodyPr/>
          <a:lstStyle/>
          <a:p>
            <a:r>
              <a:rPr lang="en-US" altLang="ko-KR" dirty="0"/>
              <a:t>Move to adopt the </a:t>
            </a:r>
            <a:r>
              <a:rPr lang="en-US" altLang="ko-KR" dirty="0" smtClean="0"/>
              <a:t>comment resolution of CID 3498 as </a:t>
            </a:r>
            <a:r>
              <a:rPr lang="en-US" altLang="ko-KR" dirty="0"/>
              <a:t>shown in </a:t>
            </a:r>
            <a:r>
              <a:rPr lang="en-US" altLang="ko-KR" dirty="0" smtClean="0"/>
              <a:t>11-14/1153r1</a:t>
            </a:r>
            <a:endParaRPr lang="en-US" altLang="ko-KR" dirty="0"/>
          </a:p>
          <a:p>
            <a:pPr lvl="1"/>
            <a:endParaRPr lang="en-US" altLang="ko-KR" b="1" dirty="0" smtClean="0"/>
          </a:p>
          <a:p>
            <a:pPr lvl="1"/>
            <a:r>
              <a:rPr lang="en-US" altLang="ko-KR" dirty="0"/>
              <a:t>Move: </a:t>
            </a:r>
            <a:r>
              <a:rPr lang="en-US" altLang="ko-KR" dirty="0"/>
              <a:t>Eugene </a:t>
            </a:r>
            <a:r>
              <a:rPr lang="en-US" altLang="ko-KR" dirty="0" err="1"/>
              <a:t>Baik</a:t>
            </a:r>
            <a:r>
              <a:rPr lang="en-US" altLang="ko-KR" dirty="0"/>
              <a:t> </a:t>
            </a:r>
            <a:r>
              <a:rPr lang="en-US" altLang="ko-KR" dirty="0" smtClean="0"/>
              <a:t>	Second</a:t>
            </a:r>
            <a:r>
              <a:rPr lang="en-US" altLang="ko-KR" dirty="0" smtClean="0"/>
              <a:t>: </a:t>
            </a:r>
            <a:r>
              <a:rPr lang="en-US" altLang="ko-KR" dirty="0" err="1"/>
              <a:t>Rojan</a:t>
            </a:r>
            <a:r>
              <a:rPr lang="en-US" altLang="ko-KR" dirty="0"/>
              <a:t> </a:t>
            </a:r>
            <a:r>
              <a:rPr lang="en-US" altLang="ko-KR" dirty="0" err="1"/>
              <a:t>Chitrakar</a:t>
            </a:r>
            <a:r>
              <a:rPr lang="en-US" altLang="ko-KR" dirty="0"/>
              <a:t> </a:t>
            </a:r>
            <a:endParaRPr lang="en-US" altLang="ko-KR" dirty="0" smtClean="0"/>
          </a:p>
          <a:p>
            <a:pPr lvl="1"/>
            <a:r>
              <a:rPr lang="en-US" altLang="ko-KR" dirty="0" smtClean="0"/>
              <a:t>Discussions: None</a:t>
            </a:r>
            <a:endParaRPr lang="ko-KR" altLang="ko-KR" dirty="0" smtClean="0"/>
          </a:p>
          <a:p>
            <a:pPr lvl="1"/>
            <a:r>
              <a:rPr lang="en-US" altLang="ko-KR" dirty="0" smtClean="0"/>
              <a:t>Yes </a:t>
            </a:r>
            <a:r>
              <a:rPr lang="en-US" altLang="ko-KR" dirty="0"/>
              <a:t>: </a:t>
            </a:r>
            <a:r>
              <a:rPr lang="en-US" altLang="ko-KR" dirty="0" smtClean="0"/>
              <a:t>13 No</a:t>
            </a:r>
            <a:r>
              <a:rPr lang="en-US" altLang="ko-KR" dirty="0"/>
              <a:t>: </a:t>
            </a:r>
            <a:r>
              <a:rPr lang="en-US" altLang="ko-KR" dirty="0" smtClean="0"/>
              <a:t>0 Abstain: 0 </a:t>
            </a:r>
            <a:r>
              <a:rPr lang="en-US" altLang="ko-KR" dirty="0"/>
              <a:t>	</a:t>
            </a:r>
            <a:endParaRPr lang="ko-KR" altLang="ko-KR" dirty="0"/>
          </a:p>
          <a:p>
            <a:pPr lvl="1"/>
            <a:r>
              <a:rPr lang="en-US" altLang="ko-KR" dirty="0" smtClean="0"/>
              <a:t>Motion passed</a:t>
            </a:r>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32</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smtClean="0"/>
              <a:t>September 2014</a:t>
            </a:r>
          </a:p>
        </p:txBody>
      </p:sp>
    </p:spTree>
    <p:extLst>
      <p:ext uri="{BB962C8B-B14F-4D97-AF65-F5344CB8AC3E}">
        <p14:creationId xmlns:p14="http://schemas.microsoft.com/office/powerpoint/2010/main" val="681793886"/>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Motion 6</a:t>
            </a:r>
            <a:endParaRPr lang="ko-KR" altLang="en-US" dirty="0"/>
          </a:p>
        </p:txBody>
      </p:sp>
      <p:sp>
        <p:nvSpPr>
          <p:cNvPr id="3" name="내용 개체 틀 2"/>
          <p:cNvSpPr>
            <a:spLocks noGrp="1"/>
          </p:cNvSpPr>
          <p:nvPr>
            <p:ph idx="1"/>
          </p:nvPr>
        </p:nvSpPr>
        <p:spPr/>
        <p:txBody>
          <a:bodyPr/>
          <a:lstStyle/>
          <a:p>
            <a:r>
              <a:rPr lang="en-US" altLang="ko-KR" dirty="0"/>
              <a:t>Move to instruct the Editor to generate </a:t>
            </a:r>
            <a:r>
              <a:rPr lang="en-US" altLang="ko-KR" dirty="0" smtClean="0"/>
              <a:t>D2.2 </a:t>
            </a:r>
            <a:r>
              <a:rPr lang="en-US" altLang="ko-KR" dirty="0"/>
              <a:t>of the draft based on motions passed in </a:t>
            </a:r>
            <a:r>
              <a:rPr lang="en-US" altLang="ko-KR" dirty="0" err="1"/>
              <a:t>TGah</a:t>
            </a:r>
            <a:r>
              <a:rPr lang="en-US" altLang="ko-KR" dirty="0"/>
              <a:t> at the </a:t>
            </a:r>
            <a:r>
              <a:rPr lang="en-US" altLang="ko-KR" dirty="0" smtClean="0"/>
              <a:t>September face-to-face </a:t>
            </a:r>
            <a:r>
              <a:rPr lang="en-US" altLang="ko-KR" dirty="0"/>
              <a:t>meeting</a:t>
            </a:r>
            <a:r>
              <a:rPr lang="en-US" altLang="ko-KR" dirty="0" smtClean="0"/>
              <a:t>.</a:t>
            </a:r>
          </a:p>
          <a:p>
            <a:pPr lvl="1"/>
            <a:r>
              <a:rPr lang="en-US" altLang="ko-KR" dirty="0"/>
              <a:t>Move: </a:t>
            </a:r>
            <a:r>
              <a:rPr lang="en-US" altLang="ko-KR" dirty="0"/>
              <a:t>Eugene </a:t>
            </a:r>
            <a:r>
              <a:rPr lang="en-US" altLang="ko-KR" dirty="0" err="1"/>
              <a:t>Baik</a:t>
            </a:r>
            <a:r>
              <a:rPr lang="en-US" altLang="ko-KR" dirty="0"/>
              <a:t> </a:t>
            </a:r>
            <a:r>
              <a:rPr lang="en-US" altLang="ko-KR" dirty="0"/>
              <a:t>	Second</a:t>
            </a:r>
            <a:r>
              <a:rPr lang="en-US" altLang="ko-KR" dirty="0"/>
              <a:t>: </a:t>
            </a:r>
            <a:r>
              <a:rPr lang="en-US" altLang="ko-KR" dirty="0" err="1"/>
              <a:t>Chittabrata</a:t>
            </a:r>
            <a:r>
              <a:rPr lang="en-US" altLang="ko-KR" dirty="0"/>
              <a:t> Ghosh </a:t>
            </a:r>
            <a:endParaRPr lang="ko-KR" altLang="ko-KR" dirty="0" smtClean="0"/>
          </a:p>
          <a:p>
            <a:pPr lvl="1"/>
            <a:r>
              <a:rPr lang="en-US" altLang="ko-KR" dirty="0" smtClean="0"/>
              <a:t>Discussions: None </a:t>
            </a:r>
          </a:p>
          <a:p>
            <a:pPr lvl="1"/>
            <a:r>
              <a:rPr lang="en-US" altLang="ko-KR" dirty="0" smtClean="0"/>
              <a:t>Yes </a:t>
            </a:r>
            <a:r>
              <a:rPr lang="en-US" altLang="ko-KR" dirty="0"/>
              <a:t>: </a:t>
            </a:r>
            <a:r>
              <a:rPr lang="en-US" altLang="ko-KR" dirty="0" smtClean="0"/>
              <a:t>11 No</a:t>
            </a:r>
            <a:r>
              <a:rPr lang="en-US" altLang="ko-KR" dirty="0"/>
              <a:t>: </a:t>
            </a:r>
            <a:r>
              <a:rPr lang="en-US" altLang="ko-KR" dirty="0" smtClean="0"/>
              <a:t>0 Abstain</a:t>
            </a:r>
            <a:r>
              <a:rPr lang="en-US" altLang="ko-KR" dirty="0"/>
              <a:t>: </a:t>
            </a:r>
            <a:r>
              <a:rPr lang="en-US" altLang="ko-KR" dirty="0" smtClean="0"/>
              <a:t>0 </a:t>
            </a:r>
            <a:r>
              <a:rPr lang="en-US" altLang="ko-KR" dirty="0"/>
              <a:t>	</a:t>
            </a:r>
            <a:endParaRPr lang="ko-KR" altLang="ko-KR" dirty="0"/>
          </a:p>
          <a:p>
            <a:pPr lvl="1"/>
            <a:r>
              <a:rPr lang="en-US" altLang="ko-KR" dirty="0" smtClean="0"/>
              <a:t>Motion passed</a:t>
            </a:r>
            <a:endParaRPr lang="en-US" altLang="ko-KR" dirty="0"/>
          </a:p>
          <a:p>
            <a:pPr lvl="1"/>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33</a:t>
            </a:fld>
            <a:endParaRPr lang="en-US"/>
          </a:p>
        </p:txBody>
      </p:sp>
      <p:sp>
        <p:nvSpPr>
          <p:cNvPr id="7" name="Date Placeholder 3"/>
          <p:cNvSpPr>
            <a:spLocks noGrp="1"/>
          </p:cNvSpPr>
          <p:nvPr>
            <p:ph type="dt" sz="half" idx="10"/>
          </p:nvPr>
        </p:nvSpPr>
        <p:spPr>
          <a:xfrm>
            <a:off x="696913" y="332601"/>
            <a:ext cx="1579600" cy="276999"/>
          </a:xfrm>
        </p:spPr>
        <p:txBody>
          <a:bodyPr/>
          <a:lstStyle/>
          <a:p>
            <a:r>
              <a:rPr lang="en-US" altLang="ko-KR" dirty="0"/>
              <a:t>September 2014</a:t>
            </a:r>
          </a:p>
        </p:txBody>
      </p:sp>
    </p:spTree>
    <p:extLst>
      <p:ext uri="{BB962C8B-B14F-4D97-AF65-F5344CB8AC3E}">
        <p14:creationId xmlns:p14="http://schemas.microsoft.com/office/powerpoint/2010/main" val="195433614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a:xfrm>
            <a:off x="696913" y="332601"/>
            <a:ext cx="1579600" cy="276999"/>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sz="1800" dirty="0"/>
              <a:t>September 2014</a:t>
            </a:r>
          </a:p>
        </p:txBody>
      </p:sp>
      <p:sp>
        <p:nvSpPr>
          <p:cNvPr id="14339" name="Footer Placeholder 4"/>
          <p:cNvSpPr>
            <a:spLocks noGrp="1"/>
          </p:cNvSpPr>
          <p:nvPr>
            <p:ph type="ftr" sz="quarter" idx="11"/>
          </p:nvPr>
        </p:nvSpPr>
        <p:spPr>
          <a:xfrm>
            <a:off x="7328208" y="6475413"/>
            <a:ext cx="1215717" cy="184666"/>
          </a:xfrm>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r>
              <a:rPr lang="en-US" altLang="ko-KR" dirty="0"/>
              <a:t>Yongho </a:t>
            </a:r>
            <a:r>
              <a:rPr lang="en-US" altLang="ko-KR" dirty="0" err="1"/>
              <a:t>Seok</a:t>
            </a:r>
            <a:r>
              <a:rPr lang="en-US" altLang="ko-KR" dirty="0"/>
              <a:t> (Self)</a:t>
            </a:r>
          </a:p>
        </p:txBody>
      </p:sp>
      <p:sp>
        <p:nvSpPr>
          <p:cNvPr id="14340" name="Slide Number Placeholder 5"/>
          <p:cNvSpPr>
            <a:spLocks noGrp="1"/>
          </p:cNvSpPr>
          <p:nvPr>
            <p:ph type="sldNum" sz="quarter" idx="12"/>
          </p:nvPr>
        </p:nvSpPr>
        <p:spPr>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ltLang="ko-KR"/>
              <a:t>Slide </a:t>
            </a:r>
            <a:fld id="{B3235CB7-2FAB-4EE3-927D-3AB5717EB3ED}" type="slidenum">
              <a:rPr lang="en-US" altLang="ko-KR"/>
              <a:pPr/>
              <a:t>34</a:t>
            </a:fld>
            <a:endParaRPr lang="en-US" altLang="ko-KR"/>
          </a:p>
        </p:txBody>
      </p:sp>
      <p:sp>
        <p:nvSpPr>
          <p:cNvPr id="23557" name="Rectangle 2"/>
          <p:cNvSpPr>
            <a:spLocks noGrp="1" noChangeArrowheads="1"/>
          </p:cNvSpPr>
          <p:nvPr>
            <p:ph type="title"/>
          </p:nvPr>
        </p:nvSpPr>
        <p:spPr/>
        <p:txBody>
          <a:bodyPr/>
          <a:lstStyle/>
          <a:p>
            <a:r>
              <a:rPr lang="en-US" altLang="en-US" dirty="0" smtClean="0"/>
              <a:t>Motion 7</a:t>
            </a:r>
          </a:p>
        </p:txBody>
      </p:sp>
      <p:sp>
        <p:nvSpPr>
          <p:cNvPr id="23558" name="Rectangle 3"/>
          <p:cNvSpPr>
            <a:spLocks noGrp="1" noChangeArrowheads="1"/>
          </p:cNvSpPr>
          <p:nvPr>
            <p:ph type="body" idx="1"/>
          </p:nvPr>
        </p:nvSpPr>
        <p:spPr>
          <a:xfrm>
            <a:off x="685800" y="1676400"/>
            <a:ext cx="7772400" cy="3810000"/>
          </a:xfrm>
        </p:spPr>
        <p:txBody>
          <a:bodyPr/>
          <a:lstStyle/>
          <a:p>
            <a:r>
              <a:rPr lang="en-US" altLang="en-US" dirty="0" smtClean="0"/>
              <a:t>Having approved comment resolutions for all of the comments received from LB203 on P802.11ah D2.0 </a:t>
            </a:r>
          </a:p>
          <a:p>
            <a:r>
              <a:rPr lang="en-US" altLang="en-US" dirty="0" smtClean="0"/>
              <a:t>Instruct the </a:t>
            </a:r>
            <a:r>
              <a:rPr lang="en-US" altLang="en-US" dirty="0" err="1" smtClean="0"/>
              <a:t>TGah</a:t>
            </a:r>
            <a:r>
              <a:rPr lang="en-US" altLang="en-US" dirty="0" smtClean="0"/>
              <a:t> editor to prepare P802.11ah D3.0 </a:t>
            </a:r>
            <a:r>
              <a:rPr lang="en-US" altLang="en-US" dirty="0"/>
              <a:t>from P802.11ah </a:t>
            </a:r>
            <a:r>
              <a:rPr lang="en-US" altLang="en-US" dirty="0" smtClean="0"/>
              <a:t>D2.1 incorporating these resolutions and changes approved by </a:t>
            </a:r>
            <a:r>
              <a:rPr lang="en-US" altLang="en-US" dirty="0" err="1" smtClean="0"/>
              <a:t>TGah</a:t>
            </a:r>
            <a:r>
              <a:rPr lang="en-US" altLang="en-US" dirty="0" smtClean="0"/>
              <a:t> at this session and</a:t>
            </a:r>
          </a:p>
          <a:p>
            <a:r>
              <a:rPr lang="en-US" altLang="en-US" dirty="0" smtClean="0"/>
              <a:t>Approve a 15 day Working Group </a:t>
            </a:r>
            <a:r>
              <a:rPr lang="en-US" altLang="en-US" dirty="0"/>
              <a:t>Recirculation </a:t>
            </a:r>
            <a:r>
              <a:rPr lang="en-US" altLang="en-US" dirty="0" smtClean="0"/>
              <a:t>Ballot asking the question “Should P802.11ah D3.0 be forwarded to Sponsor Ballot?”  </a:t>
            </a:r>
          </a:p>
          <a:p>
            <a:r>
              <a:rPr lang="en-US" altLang="en-US" dirty="0" smtClean="0"/>
              <a:t>Moved</a:t>
            </a:r>
            <a:r>
              <a:rPr lang="en-US" altLang="en-US" dirty="0" smtClean="0"/>
              <a:t>: </a:t>
            </a:r>
            <a:r>
              <a:rPr lang="en-US" altLang="ko-KR" dirty="0" smtClean="0"/>
              <a:t>Alfred </a:t>
            </a:r>
            <a:r>
              <a:rPr lang="en-US" altLang="ko-KR" dirty="0" err="1"/>
              <a:t>Asterjadhi</a:t>
            </a:r>
            <a:r>
              <a:rPr lang="en-US" altLang="ko-KR" dirty="0"/>
              <a:t> </a:t>
            </a:r>
            <a:endParaRPr lang="en-US" altLang="en-US" dirty="0" smtClean="0"/>
          </a:p>
          <a:p>
            <a:r>
              <a:rPr lang="en-US" altLang="en-US" dirty="0" smtClean="0"/>
              <a:t>Seconded</a:t>
            </a:r>
            <a:r>
              <a:rPr lang="en-US" altLang="en-US" dirty="0" smtClean="0"/>
              <a:t>: </a:t>
            </a:r>
            <a:r>
              <a:rPr lang="en-US" altLang="ko-KR" dirty="0" err="1"/>
              <a:t>Chittabrata</a:t>
            </a:r>
            <a:r>
              <a:rPr lang="en-US" altLang="ko-KR" dirty="0"/>
              <a:t> Ghosh</a:t>
            </a:r>
            <a:r>
              <a:rPr lang="en-US" altLang="en-US" dirty="0" smtClean="0"/>
              <a:t> </a:t>
            </a:r>
            <a:endParaRPr lang="en-US" altLang="ko-KR" dirty="0" smtClean="0"/>
          </a:p>
          <a:p>
            <a:r>
              <a:rPr lang="en-US" altLang="en-US" dirty="0" smtClean="0"/>
              <a:t>Result</a:t>
            </a:r>
            <a:r>
              <a:rPr lang="en-US" altLang="en-US" dirty="0" smtClean="0"/>
              <a:t>:  Motion Passed (Y:12  N:0  A:0) </a:t>
            </a:r>
            <a:endParaRPr lang="en-US" altLang="en-US" dirty="0" smtClean="0"/>
          </a:p>
        </p:txBody>
      </p:sp>
    </p:spTree>
    <p:extLst>
      <p:ext uri="{BB962C8B-B14F-4D97-AF65-F5344CB8AC3E}">
        <p14:creationId xmlns:p14="http://schemas.microsoft.com/office/powerpoint/2010/main" val="374656413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3767, 3810, 4144, 3637, 3575, 3579, 3678, 3911, 4134, 4175, 3748, </a:t>
            </a:r>
            <a:r>
              <a:rPr lang="en-GB" altLang="ko-KR" dirty="0" smtClean="0"/>
              <a:t>4002 as shown in 11-14/1090r0?</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58844009"/>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3764, 3765, 3766, </a:t>
            </a:r>
            <a:r>
              <a:rPr lang="en-GB" altLang="ko-KR" dirty="0" smtClean="0"/>
              <a:t>3906</a:t>
            </a:r>
            <a:r>
              <a:rPr lang="en-US" altLang="ko-KR" dirty="0"/>
              <a:t> </a:t>
            </a:r>
            <a:r>
              <a:rPr lang="en-GB" altLang="ko-KR" dirty="0" smtClean="0"/>
              <a:t>as shown in 11-14/1116r1?</a:t>
            </a:r>
          </a:p>
          <a:p>
            <a:pPr lvl="1"/>
            <a:r>
              <a:rPr lang="en-US" altLang="ko-KR" dirty="0"/>
              <a:t>Motion passed u</a:t>
            </a:r>
            <a:r>
              <a:rPr lang="en-GB" altLang="ko-KR" dirty="0" err="1"/>
              <a:t>nanimously</a:t>
            </a:r>
            <a:endParaRPr lang="ko-KR" altLang="en-US" dirty="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9345225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3042, 3876, 4115, 3032, 3373, 3629, 3952, 3953, 3875, 4101, </a:t>
            </a:r>
            <a:r>
              <a:rPr lang="en-GB" altLang="ko-KR" dirty="0" smtClean="0"/>
              <a:t>3877</a:t>
            </a:r>
            <a:r>
              <a:rPr lang="en-US" altLang="ko-KR" dirty="0" smtClean="0"/>
              <a:t> </a:t>
            </a:r>
            <a:r>
              <a:rPr lang="en-GB" altLang="ko-KR" dirty="0" smtClean="0"/>
              <a:t>as shown in 11-14/1117r1?</a:t>
            </a:r>
          </a:p>
          <a:p>
            <a:pPr lvl="1"/>
            <a:r>
              <a:rPr lang="en-GB" altLang="ko-KR" dirty="0" smtClean="0"/>
              <a:t>Postponed</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87340094"/>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3202, 3416, 3420, 3421, 3422, 3857, 3163, 3203, 3419, 3856, 4193, </a:t>
            </a:r>
            <a:r>
              <a:rPr lang="en-GB" altLang="ko-KR" dirty="0" smtClean="0"/>
              <a:t>4194 as shown in 11-14/1118r0?</a:t>
            </a:r>
          </a:p>
          <a:p>
            <a:pPr lvl="1"/>
            <a:r>
              <a:rPr lang="en-GB" altLang="ko-KR" dirty="0"/>
              <a:t>Postponed and p</a:t>
            </a:r>
            <a:r>
              <a:rPr lang="en-GB" altLang="ko-KR" dirty="0" smtClean="0"/>
              <a:t>re-motioned in Tuesday EVE </a:t>
            </a:r>
            <a:r>
              <a:rPr lang="en-GB" altLang="ko-KR" dirty="0"/>
              <a:t>(MAC Ad-Hoc) </a:t>
            </a:r>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65734851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5</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3010, 3743, 3964, 4163, </a:t>
            </a:r>
            <a:r>
              <a:rPr lang="en-GB" altLang="ko-KR" dirty="0" smtClean="0"/>
              <a:t>3264 as shown in 11-14/1119r0?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39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70045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PM1)</a:t>
            </a:r>
            <a:endParaRPr lang="en-US" dirty="0"/>
          </a:p>
        </p:txBody>
      </p:sp>
      <p:sp>
        <p:nvSpPr>
          <p:cNvPr id="3" name="Content Placeholder 2"/>
          <p:cNvSpPr>
            <a:spLocks noGrp="1"/>
          </p:cNvSpPr>
          <p:nvPr>
            <p:ph idx="1"/>
          </p:nvPr>
        </p:nvSpPr>
        <p:spPr>
          <a:xfrm>
            <a:off x="685800" y="1981200"/>
            <a:ext cx="4038600" cy="4114800"/>
          </a:xfrm>
        </p:spPr>
        <p:txBody>
          <a:bodyPr/>
          <a:lstStyle/>
          <a:p>
            <a:r>
              <a:rPr lang="en-US" dirty="0" err="1" smtClean="0"/>
              <a:t>TGah</a:t>
            </a:r>
            <a:r>
              <a:rPr lang="en-US" dirty="0" smtClean="0"/>
              <a:t> LB203 comment resolution spreadsheet </a:t>
            </a:r>
          </a:p>
          <a:p>
            <a:pPr lvl="1"/>
            <a:r>
              <a:rPr lang="en-US" dirty="0">
                <a:hlinkClick r:id="rId2"/>
              </a:rPr>
              <a:t>https://</a:t>
            </a:r>
            <a:r>
              <a:rPr lang="en-US" dirty="0" smtClean="0">
                <a:hlinkClick r:id="rId2"/>
              </a:rPr>
              <a:t>mentor.ieee.org/802.11/dcn/14/11-14-0796-08-00ah-tgah-lb203-comments-on-d2-0.xlsx</a:t>
            </a:r>
            <a:endParaRPr lang="en-US" dirty="0" smtClean="0"/>
          </a:p>
          <a:p>
            <a:r>
              <a:rPr lang="en-US" dirty="0" smtClean="0"/>
              <a:t>Total 1214 comments</a:t>
            </a:r>
          </a:p>
          <a:p>
            <a:pPr lvl="1"/>
            <a:r>
              <a:rPr lang="en-US" dirty="0" smtClean="0"/>
              <a:t>EDITOR: 293 comments</a:t>
            </a:r>
          </a:p>
          <a:p>
            <a:pPr lvl="1"/>
            <a:r>
              <a:rPr lang="en-US" dirty="0" smtClean="0"/>
              <a:t>PHY: 66 comments</a:t>
            </a:r>
          </a:p>
          <a:p>
            <a:pPr lvl="1"/>
            <a:r>
              <a:rPr lang="en-US" dirty="0" smtClean="0"/>
              <a:t>MAC: 855 comments</a:t>
            </a:r>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graphicFrame>
        <p:nvGraphicFramePr>
          <p:cNvPr id="5" name="표 4"/>
          <p:cNvGraphicFramePr>
            <a:graphicFrameLocks noGrp="1"/>
          </p:cNvGraphicFramePr>
          <p:nvPr>
            <p:extLst>
              <p:ext uri="{D42A27DB-BD31-4B8C-83A1-F6EECF244321}">
                <p14:modId xmlns:p14="http://schemas.microsoft.com/office/powerpoint/2010/main" val="1532092477"/>
              </p:ext>
            </p:extLst>
          </p:nvPr>
        </p:nvGraphicFramePr>
        <p:xfrm>
          <a:off x="4724400" y="2000057"/>
          <a:ext cx="3886200" cy="4248343"/>
        </p:xfrm>
        <a:graphic>
          <a:graphicData uri="http://schemas.openxmlformats.org/drawingml/2006/table">
            <a:tbl>
              <a:tblPr/>
              <a:tblGrid>
                <a:gridCol w="304800"/>
                <a:gridCol w="527535"/>
                <a:gridCol w="904275"/>
                <a:gridCol w="1074795"/>
                <a:gridCol w="1074795"/>
              </a:tblGrid>
              <a:tr h="220587">
                <a:tc gridSpan="2">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latinLnBrk="1"/>
                      <a:endParaRPr lang="ko-KR" altLang="en-US"/>
                    </a:p>
                  </a:txBody>
                  <a:tcPr/>
                </a:tc>
                <a:tc>
                  <a:txBody>
                    <a:bodyPr/>
                    <a:lstStyle/>
                    <a:p>
                      <a:pPr algn="l" fontAlgn="ctr"/>
                      <a:r>
                        <a:rPr lang="en-US" sz="900" b="0" i="0" u="none" strike="noStrike" dirty="0">
                          <a:solidFill>
                            <a:srgbClr val="000000"/>
                          </a:solidFill>
                          <a:effectLst/>
                          <a:latin typeface="Arial Unicode MS"/>
                        </a:rPr>
                        <a:t>Assignee</a:t>
                      </a:r>
                    </a:p>
                  </a:txBody>
                  <a:tcPr marL="4242" marR="4242" marT="4242" marB="0" anchor="ctr">
                    <a:lnL w="635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Unresolved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44230">
                <a:tc rowSpan="26">
                  <a:txBody>
                    <a:bodyPr/>
                    <a:lstStyle/>
                    <a:p>
                      <a:pPr algn="l" fontAlgn="ctr"/>
                      <a:r>
                        <a:rPr lang="en-US" sz="900" b="0" i="0" u="none" strike="noStrike" dirty="0">
                          <a:solidFill>
                            <a:srgbClr val="000000"/>
                          </a:solidFill>
                          <a:effectLst/>
                          <a:latin typeface="Arial Unicode MS"/>
                        </a:rPr>
                        <a:t>LB </a:t>
                      </a:r>
                      <a:r>
                        <a:rPr lang="en-US" sz="900" b="0" i="0" u="none" strike="noStrike" dirty="0" smtClean="0">
                          <a:solidFill>
                            <a:srgbClr val="000000"/>
                          </a:solidFill>
                          <a:effectLst/>
                          <a:latin typeface="Arial Unicode MS"/>
                        </a:rPr>
                        <a:t>203</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EDITOR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305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MAC</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Alfred </a:t>
                      </a:r>
                      <a:r>
                        <a:rPr lang="en-US" sz="900" b="0" i="0" u="none" strike="noStrike" dirty="0" err="1">
                          <a:solidFill>
                            <a:srgbClr val="000000"/>
                          </a:solidFill>
                          <a:effectLst/>
                          <a:latin typeface="Arial Unicode MS"/>
                        </a:rPr>
                        <a:t>Asterjadhi</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167</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Liwen</a:t>
                      </a:r>
                      <a:r>
                        <a:rPr lang="en-US" sz="900" b="0" i="0" u="none" strike="noStrike" dirty="0">
                          <a:solidFill>
                            <a:srgbClr val="000000"/>
                          </a:solidFill>
                          <a:effectLst/>
                          <a:latin typeface="Arial Unicode MS"/>
                        </a:rPr>
                        <a:t> Chu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Yongho </a:t>
                      </a:r>
                      <a:r>
                        <a:rPr lang="en-US" sz="900" b="0" i="0" u="none" strike="noStrike" dirty="0" err="1">
                          <a:solidFill>
                            <a:srgbClr val="000000"/>
                          </a:solidFill>
                          <a:effectLst/>
                          <a:latin typeface="Arial Unicode MS"/>
                        </a:rPr>
                        <a:t>Seok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75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Matthew Fischer</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Zander Lei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Jason Lee</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Chittabrata</a:t>
                      </a:r>
                      <a:r>
                        <a:rPr lang="en-US" sz="900" b="0" i="0" u="none" strike="noStrike" dirty="0">
                          <a:solidFill>
                            <a:srgbClr val="000000"/>
                          </a:solidFill>
                          <a:effectLst/>
                          <a:latin typeface="Arial Unicode MS"/>
                        </a:rPr>
                        <a:t> Ghosh</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Kaiying</a:t>
                      </a:r>
                      <a:r>
                        <a:rPr lang="en-US" sz="900" b="0" i="0" u="none" strike="noStrike" dirty="0">
                          <a:solidFill>
                            <a:srgbClr val="000000"/>
                          </a:solidFill>
                          <a:effectLst/>
                          <a:latin typeface="Arial Unicode MS"/>
                        </a:rPr>
                        <a:t> </a:t>
                      </a:r>
                      <a:r>
                        <a:rPr lang="en-US" sz="900" b="0" i="0" u="none" strike="noStrike" dirty="0" err="1">
                          <a:solidFill>
                            <a:srgbClr val="000000"/>
                          </a:solidFill>
                          <a:effectLst/>
                          <a:latin typeface="Arial Unicode MS"/>
                        </a:rPr>
                        <a:t>Lv</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31</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Kenichi Mori</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James Wang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13</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Yuan Zhou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Shoukang</a:t>
                      </a:r>
                      <a:r>
                        <a:rPr lang="en-US" sz="900" b="0" i="0" u="none" strike="noStrike" dirty="0">
                          <a:solidFill>
                            <a:srgbClr val="000000"/>
                          </a:solidFill>
                          <a:effectLst/>
                          <a:latin typeface="Arial Unicode MS"/>
                        </a:rPr>
                        <a:t> Zheng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Po-kai Huang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Hongyuan</a:t>
                      </a:r>
                      <a:r>
                        <a:rPr lang="en-US" sz="900" b="0" i="0" u="none" strike="noStrike" dirty="0">
                          <a:solidFill>
                            <a:srgbClr val="000000"/>
                          </a:solidFill>
                          <a:effectLst/>
                          <a:latin typeface="Arial Unicode MS"/>
                        </a:rPr>
                        <a:t> Zhang</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2</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140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3444">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PHY</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en-US" sz="900" b="0" i="0" u="none" strike="noStrike" dirty="0">
                          <a:solidFill>
                            <a:srgbClr val="000000"/>
                          </a:solidFill>
                          <a:effectLst/>
                          <a:latin typeface="Arial Unicode MS"/>
                        </a:rPr>
                        <a:t>Eugene </a:t>
                      </a:r>
                      <a:r>
                        <a:rPr lang="en-US" sz="900" b="0" i="0" u="none" strike="noStrike" dirty="0" err="1">
                          <a:solidFill>
                            <a:srgbClr val="000000"/>
                          </a:solidFill>
                          <a:effectLst/>
                          <a:latin typeface="Arial Unicode MS"/>
                        </a:rPr>
                        <a:t>Baik</a:t>
                      </a:r>
                      <a:endParaRPr lang="en-US" sz="900" b="0" i="0" u="none" strike="noStrike" dirty="0">
                        <a:solidFill>
                          <a:srgbClr val="000000"/>
                        </a:solidFill>
                        <a:effectLst/>
                        <a:latin typeface="Arial Unicode MS"/>
                      </a:endParaRP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c>
                  <a:txBody>
                    <a:bodyPr/>
                    <a:lstStyle/>
                    <a:p>
                      <a:pPr algn="r" fontAlgn="ctr"/>
                      <a:r>
                        <a:rPr lang="en-US" altLang="ko-KR" sz="900" b="0" i="0" u="none" strike="noStrike" dirty="0">
                          <a:solidFill>
                            <a:srgbClr val="000000"/>
                          </a:solidFill>
                          <a:effectLst/>
                          <a:latin typeface="Arial Unicode MS"/>
                        </a:rPr>
                        <a:t>25</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Jianhan</a:t>
                      </a:r>
                      <a:r>
                        <a:rPr lang="en-US" sz="900" b="0" i="0" u="none" strike="noStrike" dirty="0">
                          <a:solidFill>
                            <a:srgbClr val="000000"/>
                          </a:solidFill>
                          <a:effectLst/>
                          <a:latin typeface="Arial Unicode MS"/>
                        </a:rPr>
                        <a:t> Liu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err="1">
                          <a:solidFill>
                            <a:srgbClr val="000000"/>
                          </a:solidFill>
                          <a:effectLst/>
                          <a:latin typeface="Arial Unicode MS"/>
                        </a:rPr>
                        <a:t>Mingguang</a:t>
                      </a:r>
                      <a:r>
                        <a:rPr lang="en-US" sz="900" b="0" i="0" u="none" strike="noStrike" dirty="0">
                          <a:solidFill>
                            <a:srgbClr val="000000"/>
                          </a:solidFill>
                          <a:effectLst/>
                          <a:latin typeface="Arial Unicode MS"/>
                        </a:rPr>
                        <a:t> Xu</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18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en-US" sz="900" b="0" i="0" u="none" strike="noStrike" dirty="0">
                          <a:solidFill>
                            <a:srgbClr val="000000"/>
                          </a:solidFill>
                          <a:effectLst/>
                          <a:latin typeface="Arial Unicode MS"/>
                        </a:rPr>
                        <a:t>Sun Bo</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c>
                  <a:txBody>
                    <a:bodyPr/>
                    <a:lstStyle/>
                    <a:p>
                      <a:pPr algn="r" fontAlgn="ctr"/>
                      <a:r>
                        <a:rPr lang="en-US" altLang="ko-KR" sz="900" b="0" i="0" u="none" strike="noStrike" dirty="0">
                          <a:solidFill>
                            <a:srgbClr val="000000"/>
                          </a:solidFill>
                          <a:effectLst/>
                          <a:latin typeface="Arial Unicode MS"/>
                        </a:rPr>
                        <a:t>4</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tcPr>
                </a:tc>
              </a:tr>
              <a:tr h="144230">
                <a:tc v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en-US" sz="900" b="0" i="0" u="none" strike="noStrike" dirty="0">
                          <a:solidFill>
                            <a:srgbClr val="000000"/>
                          </a:solidFill>
                          <a:effectLst/>
                          <a:latin typeface="Arial Unicode MS"/>
                        </a:rPr>
                        <a:t>(Unassigned)</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l" fontAlgn="ct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10</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tcPr>
                </a:tc>
              </a:tr>
              <a:tr h="144230">
                <a:tc gridSpan="3">
                  <a:txBody>
                    <a:bodyPr/>
                    <a:lstStyle/>
                    <a:p>
                      <a:pPr algn="l" fontAlgn="ctr"/>
                      <a:r>
                        <a:rPr lang="en-US" sz="900" b="0" i="0" u="none" strike="noStrike" dirty="0" smtClean="0">
                          <a:solidFill>
                            <a:srgbClr val="000000"/>
                          </a:solidFill>
                          <a:effectLst/>
                          <a:latin typeface="Arial Unicode MS"/>
                        </a:rPr>
                        <a:t>Summary</a:t>
                      </a:r>
                      <a:r>
                        <a:rPr lang="ko-KR" altLang="en-US" sz="900" b="0" i="0" u="none" strike="noStrike" dirty="0">
                          <a:solidFill>
                            <a:srgbClr val="000000"/>
                          </a:solidFill>
                          <a:effectLst/>
                          <a:latin typeface="Arial Unicode MS"/>
                        </a:rPr>
                        <a:t>　　</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hMerge="1">
                  <a:txBody>
                    <a:bodyPr/>
                    <a:lstStyle/>
                    <a:p>
                      <a:pPr algn="l" fontAlgn="ctr"/>
                      <a:endParaRPr lang="ko-KR" altLang="en-US" sz="900" b="0" i="0" u="none" strike="noStrike" dirty="0">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pPr algn="l" fontAlgn="ctr"/>
                      <a:endParaRPr lang="ko-KR" altLang="en-US" sz="900" b="0" i="0" u="none" strike="noStrike">
                        <a:solidFill>
                          <a:srgbClr val="000000"/>
                        </a:solidFill>
                        <a:effectLst/>
                        <a:latin typeface="Arial Unicode MS"/>
                      </a:endParaRPr>
                    </a:p>
                  </a:txBody>
                  <a:tcPr marL="4242" marR="4242" marT="424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366</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r" fontAlgn="ctr"/>
                      <a:r>
                        <a:rPr lang="en-US" altLang="ko-KR" sz="900" b="0" i="0" u="none" strike="noStrike" dirty="0">
                          <a:solidFill>
                            <a:srgbClr val="000000"/>
                          </a:solidFill>
                          <a:effectLst/>
                          <a:latin typeface="Arial Unicode MS"/>
                        </a:rPr>
                        <a:t>848</a:t>
                      </a:r>
                    </a:p>
                  </a:txBody>
                  <a:tcPr marL="4242" marR="4242" marT="4242"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700771900"/>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6</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3306, 3755 as shown in 11-14/1096r0?</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85662218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3187, </a:t>
            </a:r>
            <a:r>
              <a:rPr lang="en-GB" altLang="ko-KR" dirty="0" smtClean="0"/>
              <a:t>3602 as shown in 11-14/1072r4?</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755414218"/>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3283, 3260, 3693, 3706, 3707, 3708, 3231, 3417, 3761, 3762, </a:t>
            </a:r>
            <a:r>
              <a:rPr lang="en-GB" altLang="ko-KR" dirty="0" smtClean="0"/>
              <a:t>3763</a:t>
            </a:r>
            <a:r>
              <a:rPr lang="en-US" altLang="ko-KR" dirty="0"/>
              <a:t> </a:t>
            </a:r>
            <a:r>
              <a:rPr lang="en-GB" altLang="ko-KR" dirty="0" smtClean="0"/>
              <a:t>as shown in 11-14/1124r1?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70155373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a:t>
            </a:r>
            <a:r>
              <a:rPr lang="en-US" altLang="ko-KR" dirty="0"/>
              <a:t>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4148, 3823, 3040, 3822, 3821, 3820, 3662, 3522, 3824, 3664, 3663, 3107, 3105, 3104 </a:t>
            </a:r>
            <a:r>
              <a:rPr lang="en-GB" altLang="ko-KR" dirty="0" smtClean="0"/>
              <a:t>as shown in 11-14/1094r1?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62775499"/>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3284, 3741, 3740, 3314, 3752, 3804 </a:t>
            </a:r>
            <a:r>
              <a:rPr lang="en-GB" altLang="ko-KR" dirty="0" smtClean="0"/>
              <a:t>as shown in 11-14/1095r1?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600994371"/>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 for CID </a:t>
            </a:r>
            <a:r>
              <a:rPr lang="en-GB" altLang="ko-KR" dirty="0"/>
              <a:t>3172, 3272, 3732,  3844, 3845, </a:t>
            </a:r>
            <a:r>
              <a:rPr lang="en-GB" altLang="ko-KR" dirty="0" smtClean="0"/>
              <a:t>3954</a:t>
            </a:r>
            <a:r>
              <a:rPr lang="en-US" altLang="ko-KR" dirty="0"/>
              <a:t> </a:t>
            </a:r>
            <a:r>
              <a:rPr lang="en-GB" altLang="ko-KR" dirty="0" smtClean="0"/>
              <a:t>as shown in 11-14/1197r1?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58486704"/>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a:t>
            </a:r>
            <a:r>
              <a:rPr lang="en-GB" altLang="ko-KR" dirty="0"/>
              <a:t>3067, 3111, 3112, 3144</a:t>
            </a:r>
            <a:r>
              <a:rPr lang="en-GB" altLang="ko-KR" dirty="0" smtClean="0"/>
              <a:t>, 3145, 3684</a:t>
            </a:r>
            <a:r>
              <a:rPr lang="en-GB" altLang="ko-KR" dirty="0"/>
              <a:t>, </a:t>
            </a:r>
            <a:r>
              <a:rPr lang="en-GB" altLang="ko-KR" dirty="0" smtClean="0"/>
              <a:t>3685, 3808, 4154, 4165</a:t>
            </a:r>
            <a:r>
              <a:rPr lang="en-US" altLang="ko-KR" dirty="0" smtClean="0"/>
              <a:t> </a:t>
            </a:r>
            <a:r>
              <a:rPr lang="en-GB" altLang="ko-KR" dirty="0" smtClean="0"/>
              <a:t>as shown in 11-14/1195r2?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68585051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 for CID xxx as shown in 11-14/1196r0?</a:t>
            </a:r>
          </a:p>
          <a:p>
            <a:pPr lvl="1"/>
            <a:r>
              <a:rPr lang="en-GB" altLang="ko-KR" dirty="0" smtClean="0"/>
              <a:t>Postponed and </a:t>
            </a:r>
            <a:r>
              <a:rPr lang="en-GB" altLang="ko-KR" dirty="0"/>
              <a:t>pre-motioned </a:t>
            </a:r>
            <a:r>
              <a:rPr lang="en-GB" altLang="ko-KR" dirty="0" smtClean="0"/>
              <a:t>in Monday EVE (MAC Ad-Hoc) </a:t>
            </a:r>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136389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14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11-14/1126r1?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23790808"/>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15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11-14/1125r1?</a:t>
            </a:r>
          </a:p>
          <a:p>
            <a:pPr lvl="1"/>
            <a:r>
              <a:rPr lang="en-US" altLang="ko-KR" dirty="0" smtClean="0"/>
              <a:t>Y</a:t>
            </a:r>
          </a:p>
          <a:p>
            <a:pPr lvl="1"/>
            <a:r>
              <a:rPr lang="en-US" altLang="ko-KR" dirty="0" smtClean="0"/>
              <a:t>N</a:t>
            </a:r>
          </a:p>
          <a:p>
            <a:pPr lvl="1"/>
            <a:r>
              <a:rPr lang="en-US" altLang="ko-KR" dirty="0" smtClean="0"/>
              <a:t>Abs</a:t>
            </a:r>
          </a:p>
          <a:p>
            <a:pPr lvl="1"/>
            <a:endParaRPr lang="en-US" altLang="ko-KR" dirty="0" smtClean="0"/>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49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0939787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PM1)</a:t>
            </a:r>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
        <p:nvSpPr>
          <p:cNvPr id="10" name="Content Placeholder 2"/>
          <p:cNvSpPr>
            <a:spLocks noGrp="1"/>
          </p:cNvSpPr>
          <p:nvPr>
            <p:ph idx="1"/>
          </p:nvPr>
        </p:nvSpPr>
        <p:spPr>
          <a:xfrm>
            <a:off x="685800" y="1981200"/>
            <a:ext cx="7772400" cy="4114800"/>
          </a:xfrm>
        </p:spPr>
        <p:txBody>
          <a:bodyPr/>
          <a:lstStyle/>
          <a:p>
            <a:r>
              <a:rPr lang="en-US" dirty="0" smtClean="0"/>
              <a:t>Sep 2014 F2F Submission List </a:t>
            </a:r>
          </a:p>
          <a:p>
            <a:pPr lvl="1"/>
            <a:r>
              <a:rPr lang="en-US" altLang="ko-KR" dirty="0"/>
              <a:t>Please refer </a:t>
            </a:r>
            <a:r>
              <a:rPr lang="en-US" altLang="ko-KR" dirty="0" smtClean="0"/>
              <a:t>“Sep </a:t>
            </a:r>
            <a:r>
              <a:rPr lang="en-US" altLang="ko-KR" dirty="0"/>
              <a:t>2014 F2F Submission </a:t>
            </a:r>
            <a:r>
              <a:rPr lang="en-US" altLang="ko-KR" dirty="0" smtClean="0"/>
              <a:t>List” worksheet from </a:t>
            </a:r>
            <a:r>
              <a:rPr lang="en-US" altLang="ko-KR" dirty="0">
                <a:hlinkClick r:id="rId2"/>
              </a:rPr>
              <a:t>https://</a:t>
            </a:r>
            <a:r>
              <a:rPr lang="en-US" altLang="ko-KR" dirty="0" smtClean="0">
                <a:hlinkClick r:id="rId2"/>
              </a:rPr>
              <a:t>mentor.ieee.org/802.11/dcn/14/11-14-0796-08-00ah-tgah-lb203-comments-on-d2-0.xlsx</a:t>
            </a:r>
            <a:endParaRPr lang="en-US" altLang="ko-KR" dirty="0"/>
          </a:p>
          <a:p>
            <a:pPr marL="457200" lvl="1" indent="0">
              <a:buNone/>
            </a:pPr>
            <a:endParaRPr lang="en-US" dirty="0"/>
          </a:p>
          <a:p>
            <a:r>
              <a:rPr lang="en-US" dirty="0" smtClean="0"/>
              <a:t>PHY and MAC</a:t>
            </a:r>
          </a:p>
          <a:p>
            <a:pPr lvl="1"/>
            <a:r>
              <a:rPr lang="en-US" dirty="0" smtClean="0"/>
              <a:t>11-14/1090r0</a:t>
            </a:r>
          </a:p>
          <a:p>
            <a:pPr lvl="1"/>
            <a:r>
              <a:rPr lang="en-GB" altLang="ko-KR" dirty="0" smtClean="0"/>
              <a:t>11-14/1116r1</a:t>
            </a:r>
          </a:p>
          <a:p>
            <a:pPr lvl="1"/>
            <a:r>
              <a:rPr lang="en-GB" altLang="ko-KR" dirty="0" smtClean="0"/>
              <a:t>11-14/1117r1</a:t>
            </a:r>
          </a:p>
          <a:p>
            <a:pPr lvl="1"/>
            <a:r>
              <a:rPr lang="en-GB" altLang="ko-KR" dirty="0" smtClean="0"/>
              <a:t>11-14/1118r0</a:t>
            </a:r>
          </a:p>
          <a:p>
            <a:pPr lvl="1"/>
            <a:r>
              <a:rPr lang="en-GB" altLang="ko-KR" dirty="0"/>
              <a:t>11-14/1119r0</a:t>
            </a:r>
            <a:endParaRPr lang="en-US" dirty="0"/>
          </a:p>
          <a:p>
            <a:pPr lvl="1"/>
            <a:endParaRPr lang="en-US" dirty="0" smtClean="0"/>
          </a:p>
        </p:txBody>
      </p:sp>
    </p:spTree>
    <p:extLst>
      <p:ext uri="{BB962C8B-B14F-4D97-AF65-F5344CB8AC3E}">
        <p14:creationId xmlns:p14="http://schemas.microsoft.com/office/powerpoint/2010/main" val="5366716"/>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16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CIDs 3074, 3075, 4183, 4189 and 4190 as shown in 11-14/1097r1?</a:t>
            </a:r>
          </a:p>
          <a:p>
            <a:pPr lvl="1"/>
            <a:r>
              <a:rPr lang="en-US" altLang="ko-KR" dirty="0" smtClean="0"/>
              <a:t>Y</a:t>
            </a:r>
          </a:p>
          <a:p>
            <a:pPr lvl="1"/>
            <a:r>
              <a:rPr lang="en-US" altLang="ko-KR" dirty="0" smtClean="0"/>
              <a:t>N</a:t>
            </a:r>
          </a:p>
          <a:p>
            <a:pPr lvl="1"/>
            <a:r>
              <a:rPr lang="en-US" altLang="ko-KR" dirty="0" smtClean="0"/>
              <a:t>Abs</a:t>
            </a:r>
          </a:p>
          <a:p>
            <a:pPr lvl="1"/>
            <a:endParaRPr lang="ko-KR" altLang="en-US" dirty="0"/>
          </a:p>
          <a:p>
            <a:pPr lvl="1"/>
            <a:r>
              <a:rPr lang="en-US" altLang="ko-KR" dirty="0"/>
              <a:t>Motion passed u</a:t>
            </a:r>
            <a:r>
              <a:rPr lang="en-GB" altLang="ko-KR" dirty="0" err="1"/>
              <a:t>nanimously</a:t>
            </a:r>
            <a:endParaRPr lang="ko-KR" altLang="en-US" dirty="0"/>
          </a:p>
          <a:p>
            <a:pPr lvl="1"/>
            <a:endParaRPr lang="en-GB" altLang="ko-KR" dirty="0" smtClean="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17 (PHY Ad-Hoc)</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all CIDs as shown in 11-14/1120r1?</a:t>
            </a:r>
          </a:p>
          <a:p>
            <a:pPr lvl="1"/>
            <a:r>
              <a:rPr lang="en-US" altLang="ko-KR" dirty="0" smtClean="0"/>
              <a:t>Y: 9</a:t>
            </a:r>
          </a:p>
          <a:p>
            <a:pPr lvl="1"/>
            <a:r>
              <a:rPr lang="en-US" altLang="ko-KR" dirty="0" smtClean="0"/>
              <a:t>N: 0</a:t>
            </a:r>
          </a:p>
          <a:p>
            <a:pPr lvl="1"/>
            <a:r>
              <a:rPr lang="en-US" altLang="ko-KR" dirty="0" smtClean="0"/>
              <a:t>Abs: 0</a:t>
            </a:r>
          </a:p>
          <a:p>
            <a:pPr lvl="1"/>
            <a:endParaRPr lang="ko-KR" altLang="en-US" dirty="0"/>
          </a:p>
          <a:p>
            <a:pPr lvl="1"/>
            <a:r>
              <a:rPr lang="en-US" altLang="ko-KR" dirty="0"/>
              <a:t>Motion </a:t>
            </a:r>
            <a:r>
              <a:rPr lang="en-US" altLang="ko-KR" dirty="0" smtClean="0"/>
              <a:t>passed</a:t>
            </a:r>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5778138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3624, 3729, 3825, 3826, 3827, 3828, 3829, 3830, 3831, 3832, 3833, 3834, 3835, 3836, 3837, 3838, 3839, 4110, </a:t>
            </a:r>
            <a:r>
              <a:rPr lang="en-GB" altLang="ko-KR" dirty="0" smtClean="0"/>
              <a:t>4111 as shown in 11-14/1137r1?</a:t>
            </a:r>
          </a:p>
          <a:p>
            <a:pPr lvl="1"/>
            <a:r>
              <a:rPr lang="en-US" altLang="ko-KR" dirty="0"/>
              <a:t>Motion passed u</a:t>
            </a:r>
            <a:r>
              <a:rPr lang="en-GB" altLang="ko-KR" dirty="0" err="1"/>
              <a:t>nanimously</a:t>
            </a:r>
            <a:endParaRPr lang="ko-KR" altLang="en-US" dirty="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02753"/>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19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4106 as shown in 11-14/1138r1?</a:t>
            </a:r>
          </a:p>
          <a:p>
            <a:pPr lvl="1"/>
            <a:r>
              <a:rPr lang="en-US" altLang="ko-KR" dirty="0"/>
              <a:t>Motion passed u</a:t>
            </a:r>
            <a:r>
              <a:rPr lang="en-GB" altLang="ko-KR" dirty="0" err="1"/>
              <a:t>nanimously</a:t>
            </a:r>
            <a:endParaRPr lang="ko-KR" altLang="en-US" dirty="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91037852"/>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3021, 3263, 3514, 3515, 3517, 3642, 3643, 3644, 3469, </a:t>
            </a:r>
            <a:r>
              <a:rPr lang="en-GB" altLang="ko-KR" dirty="0" smtClean="0"/>
              <a:t>3470 as shown in 11-14/1139r1?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10204860"/>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3212, 3381, 3449, 3450, 3451, 3452, 3495, 3496, 3665, 3666, 3886, 4138, 4203, 3043, 4129, 3020, 3464, 3465, 3466, 3467, 3468, 3721</a:t>
            </a:r>
            <a:r>
              <a:rPr lang="en-GB" altLang="ko-KR" dirty="0" smtClean="0"/>
              <a:t> as shown in 11-14/1254r1?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45698002"/>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3037, 3038, 3349, 3350, 3351, 3353, 3354, 3355, 3356, 3537, 3540, 3541, 3542, 3543, 3544, 3545, 3623, 3788, 3789, 3790, 3791, 3792, 3793, 3794, 3795, 3796, 3797, 3798, 3799, 3726, 3727, </a:t>
            </a:r>
            <a:r>
              <a:rPr lang="en-GB" altLang="ko-KR" dirty="0" smtClean="0"/>
              <a:t>3492 as shown in 11-14/1140r1?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052805372"/>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3617</a:t>
            </a:r>
            <a:r>
              <a:rPr lang="en-GB" altLang="ko-KR" dirty="0"/>
              <a:t>, </a:t>
            </a:r>
            <a:r>
              <a:rPr lang="en-GB" altLang="ko-KR" dirty="0" smtClean="0"/>
              <a:t>3962 </a:t>
            </a:r>
            <a:r>
              <a:rPr lang="en-US" altLang="ko-KR" dirty="0" smtClean="0"/>
              <a:t>a</a:t>
            </a:r>
            <a:r>
              <a:rPr lang="en-GB" altLang="ko-KR" dirty="0" smtClean="0"/>
              <a:t>s shown in 11-14/1248r1?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19841608"/>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3523, 3524, 3525</a:t>
            </a:r>
            <a:r>
              <a:rPr lang="en-GB" altLang="ko-KR" dirty="0" smtClean="0"/>
              <a:t> </a:t>
            </a:r>
            <a:r>
              <a:rPr lang="en-US" altLang="ko-KR" dirty="0" smtClean="0"/>
              <a:t>a</a:t>
            </a:r>
            <a:r>
              <a:rPr lang="en-GB" altLang="ko-KR" dirty="0" smtClean="0"/>
              <a:t>s shown in 11-14/1247r2?</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560959172"/>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4121</a:t>
            </a:r>
            <a:r>
              <a:rPr lang="en-GB" altLang="ko-KR" dirty="0" smtClean="0"/>
              <a:t>,  4122 </a:t>
            </a:r>
            <a:r>
              <a:rPr lang="en-US" altLang="ko-KR" dirty="0" smtClean="0"/>
              <a:t>a</a:t>
            </a:r>
            <a:r>
              <a:rPr lang="en-GB" altLang="ko-KR" dirty="0" smtClean="0"/>
              <a:t>s shown in 11-14/1279r1?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59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7410030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ko-KR" dirty="0"/>
              <a:t>Submissions (Monday </a:t>
            </a:r>
            <a:r>
              <a:rPr lang="en-US" altLang="ko-KR" dirty="0" smtClean="0"/>
              <a:t>PM2)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GB" altLang="ko-KR" dirty="0" smtClean="0"/>
              <a:t>11-14/1096r0</a:t>
            </a:r>
          </a:p>
          <a:p>
            <a:pPr lvl="1"/>
            <a:r>
              <a:rPr lang="en-GB" altLang="ko-KR" dirty="0" smtClean="0"/>
              <a:t>11-14/1072r4</a:t>
            </a:r>
          </a:p>
          <a:p>
            <a:pPr lvl="1"/>
            <a:r>
              <a:rPr lang="pt-BR" altLang="ko-KR" dirty="0"/>
              <a:t>11-14/1124r1</a:t>
            </a:r>
          </a:p>
          <a:p>
            <a:pPr lvl="1"/>
            <a:r>
              <a:rPr lang="pt-BR" altLang="ko-KR" dirty="0"/>
              <a:t>11-14/1094r1</a:t>
            </a:r>
          </a:p>
          <a:p>
            <a:pPr lvl="1"/>
            <a:r>
              <a:rPr lang="pt-BR" altLang="ko-KR" dirty="0"/>
              <a:t>11-14/1095r1</a:t>
            </a:r>
          </a:p>
          <a:p>
            <a:pPr lvl="1"/>
            <a:r>
              <a:rPr lang="pt-BR" altLang="ko-KR" dirty="0" smtClean="0"/>
              <a:t>11-14/1197r1</a:t>
            </a:r>
          </a:p>
          <a:p>
            <a:pPr lvl="1"/>
            <a:r>
              <a:rPr lang="en-GB" altLang="ko-KR" dirty="0"/>
              <a:t>11-14/1195r2</a:t>
            </a:r>
            <a:endParaRPr lang="pt-BR" altLang="ko-KR" dirty="0"/>
          </a:p>
          <a:p>
            <a:pPr lvl="1"/>
            <a:r>
              <a:rPr lang="pt-BR" altLang="ko-KR" dirty="0"/>
              <a:t>11-14/1196r0</a:t>
            </a:r>
            <a:endParaRPr lang="en-US" altLang="ko-KR" dirty="0"/>
          </a:p>
          <a:p>
            <a:pPr lvl="1"/>
            <a:endParaRPr lang="en-US" altLang="ko-KR" dirty="0" smtClean="0"/>
          </a:p>
          <a:p>
            <a:pPr lvl="1"/>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5253708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3534, </a:t>
            </a:r>
            <a:r>
              <a:rPr lang="en-GB" altLang="ko-KR" dirty="0" smtClean="0"/>
              <a:t>3535 </a:t>
            </a:r>
            <a:r>
              <a:rPr lang="en-US" altLang="ko-KR" dirty="0" smtClean="0"/>
              <a:t>a</a:t>
            </a:r>
            <a:r>
              <a:rPr lang="en-GB" altLang="ko-KR" dirty="0" smtClean="0"/>
              <a:t>s shown in 11-14/1136r1?</a:t>
            </a:r>
          </a:p>
          <a:p>
            <a:pPr lvl="1"/>
            <a:r>
              <a:rPr lang="en-US" altLang="ko-KR" dirty="0"/>
              <a:t>Motion passed u</a:t>
            </a:r>
            <a:r>
              <a:rPr lang="en-GB" altLang="ko-KR" dirty="0" err="1"/>
              <a:t>nanimously</a:t>
            </a:r>
            <a:endParaRPr lang="ko-KR" altLang="en-US" dirty="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829493584"/>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27</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3768, 3769, 3770 </a:t>
            </a:r>
            <a:r>
              <a:rPr lang="en-US" altLang="ko-KR" dirty="0" smtClean="0"/>
              <a:t>a</a:t>
            </a:r>
            <a:r>
              <a:rPr lang="en-GB" altLang="ko-KR" dirty="0" smtClean="0"/>
              <a:t>s shown in 11-14/1240r3?</a:t>
            </a:r>
          </a:p>
          <a:p>
            <a:pPr lvl="1"/>
            <a:r>
              <a:rPr lang="en-US" altLang="ko-KR" dirty="0"/>
              <a:t>Motion passed u</a:t>
            </a:r>
            <a:r>
              <a:rPr lang="en-GB" altLang="ko-KR" dirty="0" err="1"/>
              <a:t>nanimously</a:t>
            </a:r>
            <a:endParaRPr lang="ko-KR" altLang="en-US" dirty="0"/>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43618674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28</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3773, 3944, 3378, 3774, 3907</a:t>
            </a:r>
            <a:r>
              <a:rPr lang="en-GB" altLang="ko-KR" dirty="0" smtClean="0"/>
              <a:t> </a:t>
            </a:r>
            <a:r>
              <a:rPr lang="en-US" altLang="ko-KR" dirty="0" smtClean="0"/>
              <a:t>a</a:t>
            </a:r>
            <a:r>
              <a:rPr lang="en-GB" altLang="ko-KR" dirty="0" smtClean="0"/>
              <a:t>s shown in 11-14/1241r0?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910107118"/>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29</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3036, 3487, 3488, 3489, 3490, 3491, </a:t>
            </a:r>
            <a:r>
              <a:rPr lang="en-GB" altLang="ko-KR" dirty="0" smtClean="0"/>
              <a:t>3787 </a:t>
            </a:r>
            <a:r>
              <a:rPr lang="en-US" altLang="ko-KR" dirty="0" smtClean="0"/>
              <a:t>a</a:t>
            </a:r>
            <a:r>
              <a:rPr lang="en-GB" altLang="ko-KR" dirty="0" smtClean="0"/>
              <a:t>s shown in 11-14/1245r1?</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70909419"/>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30</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3278, 3279, 3280, 3008 </a:t>
            </a:r>
            <a:r>
              <a:rPr lang="en-US" altLang="ko-KR" dirty="0" smtClean="0"/>
              <a:t>a</a:t>
            </a:r>
            <a:r>
              <a:rPr lang="en-GB" altLang="ko-KR" dirty="0" smtClean="0"/>
              <a:t>s shown in 11-14/1250r0?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30989405"/>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31</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3343, 3679, 3759, 3760, 3809 </a:t>
            </a:r>
            <a:r>
              <a:rPr lang="en-US" altLang="ko-KR" dirty="0" smtClean="0"/>
              <a:t>a</a:t>
            </a:r>
            <a:r>
              <a:rPr lang="en-GB" altLang="ko-KR" dirty="0" smtClean="0"/>
              <a:t>s shown in 11-14/1251r0?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402594461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32</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3705 </a:t>
            </a:r>
            <a:r>
              <a:rPr lang="en-US" altLang="ko-KR" dirty="0" smtClean="0"/>
              <a:t>a</a:t>
            </a:r>
            <a:r>
              <a:rPr lang="en-GB" altLang="ko-KR" dirty="0" smtClean="0"/>
              <a:t>s shown in 11-14/1271r0?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532695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33</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a:t>3497, 3498, 3627, </a:t>
            </a:r>
            <a:r>
              <a:rPr lang="en-US" altLang="ko-KR" dirty="0" smtClean="0"/>
              <a:t>3628 </a:t>
            </a:r>
            <a:r>
              <a:rPr lang="en-US" altLang="ko-KR" dirty="0"/>
              <a:t>a</a:t>
            </a:r>
            <a:r>
              <a:rPr lang="en-GB" altLang="ko-KR" dirty="0" smtClean="0"/>
              <a:t>s shown in 11-14/1153r0?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8026816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34</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a:t>3276, 4012, 3169, 3170, 3054, 3582, 3851, 4027, </a:t>
            </a:r>
            <a:r>
              <a:rPr lang="en-US" altLang="ko-KR" dirty="0" smtClean="0"/>
              <a:t>3171 a</a:t>
            </a:r>
            <a:r>
              <a:rPr lang="en-GB" altLang="ko-KR" dirty="0" smtClean="0"/>
              <a:t>s shown in 11-14/1154r0?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558061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35</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US" altLang="ko-KR" dirty="0" smtClean="0"/>
              <a:t>a</a:t>
            </a:r>
            <a:r>
              <a:rPr lang="en-GB" altLang="ko-KR" dirty="0"/>
              <a:t>s 3276, 4012, 3169, 3170, 3054, 3582, 3851, 4027, 3171 </a:t>
            </a:r>
            <a:r>
              <a:rPr lang="en-GB" altLang="ko-KR" dirty="0" smtClean="0"/>
              <a:t>shown in 11-14/1155r0?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69</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14571313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(Monday EVE)</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 </a:t>
            </a:r>
            <a:endParaRPr lang="en-US" altLang="ko-KR" dirty="0" smtClean="0"/>
          </a:p>
          <a:p>
            <a:pPr lvl="2"/>
            <a:r>
              <a:rPr lang="en-US" altLang="ko-KR" sz="2000" dirty="0"/>
              <a:t>11-14/1126r1</a:t>
            </a:r>
          </a:p>
          <a:p>
            <a:pPr lvl="2"/>
            <a:r>
              <a:rPr lang="en-US" altLang="ko-KR" sz="2000" dirty="0"/>
              <a:t>11-14/1125r1</a:t>
            </a:r>
          </a:p>
          <a:p>
            <a:pPr lvl="2"/>
            <a:r>
              <a:rPr lang="en-US" altLang="ko-KR" sz="2000" dirty="0"/>
              <a:t>11-14/1097r1</a:t>
            </a:r>
          </a:p>
          <a:p>
            <a:pPr lvl="2"/>
            <a:r>
              <a:rPr lang="en-US" altLang="ko-KR" sz="2000" dirty="0" smtClean="0"/>
              <a:t>11-14/1120r1</a:t>
            </a:r>
            <a:endParaRPr lang="en-US" altLang="ko-KR" sz="2000"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mentor.ieee.org/802.11/dcn/14/11-14-1259-00-00ah-tgah-mac-ad-hoc-agenda.pptx</a:t>
            </a:r>
            <a:endParaRPr lang="en-US" altLang="ko-KR" sz="2000" dirty="0" smtClean="0"/>
          </a:p>
          <a:p>
            <a:pPr lvl="2"/>
            <a:endParaRPr lang="en-US" altLang="ko-KR" sz="2000" dirty="0" smtClean="0"/>
          </a:p>
          <a:p>
            <a:pPr lvl="2"/>
            <a:endParaRPr lang="en-US" altLang="ko-KR" sz="2000"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485985093"/>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36</a:t>
            </a:r>
            <a:endParaRPr lang="ko-KR" altLang="en-US" dirty="0"/>
          </a:p>
        </p:txBody>
      </p:sp>
      <p:sp>
        <p:nvSpPr>
          <p:cNvPr id="3" name="내용 개체 틀 2"/>
          <p:cNvSpPr>
            <a:spLocks noGrp="1"/>
          </p:cNvSpPr>
          <p:nvPr>
            <p:ph idx="1"/>
          </p:nvPr>
        </p:nvSpPr>
        <p:spPr/>
        <p:txBody>
          <a:bodyPr/>
          <a:lstStyle/>
          <a:p>
            <a:r>
              <a:rPr lang="en-GB" altLang="ko-KR" dirty="0" smtClean="0"/>
              <a:t>Do you accept the comment resolutions for CID </a:t>
            </a:r>
            <a:r>
              <a:rPr lang="en-GB" altLang="ko-KR" dirty="0"/>
              <a:t>3164, 3046, 3166, 3049, 3050, 3167, 3051, 3630, </a:t>
            </a:r>
            <a:r>
              <a:rPr lang="en-GB" altLang="ko-KR" dirty="0" smtClean="0"/>
              <a:t>3052 </a:t>
            </a:r>
            <a:r>
              <a:rPr lang="en-US" altLang="ko-KR" dirty="0" smtClean="0"/>
              <a:t>a</a:t>
            </a:r>
            <a:r>
              <a:rPr lang="en-GB" altLang="ko-KR" dirty="0"/>
              <a:t>s </a:t>
            </a:r>
            <a:r>
              <a:rPr lang="en-GB" altLang="ko-KR" dirty="0" smtClean="0"/>
              <a:t>shown in 11-14/1156r0?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70</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076744528"/>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37</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11-14/1158r0?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71</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08867908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38</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US" altLang="ko-KR" dirty="0" smtClean="0"/>
              <a:t>a</a:t>
            </a:r>
            <a:r>
              <a:rPr lang="en-GB" altLang="ko-KR" dirty="0"/>
              <a:t>s </a:t>
            </a:r>
            <a:r>
              <a:rPr lang="en-GB" altLang="ko-KR" dirty="0" smtClean="0"/>
              <a:t>shown in 11-14/1158r0?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72</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133032771"/>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39</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11-14/1105r0?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73</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133032771"/>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40</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3377, 3501, </a:t>
            </a:r>
            <a:r>
              <a:rPr lang="en-GB" altLang="ko-KR" dirty="0" smtClean="0"/>
              <a:t>3849</a:t>
            </a:r>
            <a:r>
              <a:rPr lang="en-US" altLang="ko-KR" dirty="0"/>
              <a:t> </a:t>
            </a:r>
            <a:r>
              <a:rPr lang="en-US" altLang="ko-KR" dirty="0" smtClean="0"/>
              <a:t>a</a:t>
            </a:r>
            <a:r>
              <a:rPr lang="en-GB" altLang="ko-KR" dirty="0"/>
              <a:t>s </a:t>
            </a:r>
            <a:r>
              <a:rPr lang="en-GB" altLang="ko-KR" dirty="0" smtClean="0"/>
              <a:t>shown in 11-14/1110r0?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74</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502048310"/>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41</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3380, 3775 </a:t>
            </a:r>
            <a:r>
              <a:rPr lang="en-US" altLang="ko-KR" dirty="0" smtClean="0"/>
              <a:t>a</a:t>
            </a:r>
            <a:r>
              <a:rPr lang="en-GB" altLang="ko-KR" dirty="0"/>
              <a:t>s </a:t>
            </a:r>
            <a:r>
              <a:rPr lang="en-GB" altLang="ko-KR" dirty="0" smtClean="0"/>
              <a:t>shown in 11-14/1111r0?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75</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799416865"/>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42</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3023, </a:t>
            </a:r>
            <a:r>
              <a:rPr lang="en-GB" altLang="ko-KR" dirty="0" smtClean="0"/>
              <a:t>3269 </a:t>
            </a:r>
            <a:r>
              <a:rPr lang="en-US" altLang="ko-KR" dirty="0" smtClean="0"/>
              <a:t>a</a:t>
            </a:r>
            <a:r>
              <a:rPr lang="en-GB" altLang="ko-KR" dirty="0"/>
              <a:t>s </a:t>
            </a:r>
            <a:r>
              <a:rPr lang="en-GB" altLang="ko-KR" dirty="0" smtClean="0"/>
              <a:t>shown in 11-14/1084r0?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76</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889795123"/>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43</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3023, </a:t>
            </a:r>
            <a:r>
              <a:rPr lang="en-GB" altLang="ko-KR" dirty="0" smtClean="0"/>
              <a:t>3269 </a:t>
            </a:r>
            <a:r>
              <a:rPr lang="en-US" altLang="ko-KR" dirty="0" smtClean="0"/>
              <a:t>a</a:t>
            </a:r>
            <a:r>
              <a:rPr lang="en-GB" altLang="ko-KR" dirty="0"/>
              <a:t>s </a:t>
            </a:r>
            <a:r>
              <a:rPr lang="en-GB" altLang="ko-KR" dirty="0" smtClean="0"/>
              <a:t>shown in 11-14/1084r0?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77</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83035858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Pre-motion 44</a:t>
            </a:r>
            <a:endParaRPr lang="ko-KR" altLang="en-US" dirty="0"/>
          </a:p>
        </p:txBody>
      </p:sp>
      <p:sp>
        <p:nvSpPr>
          <p:cNvPr id="3" name="내용 개체 틀 2"/>
          <p:cNvSpPr>
            <a:spLocks noGrp="1"/>
          </p:cNvSpPr>
          <p:nvPr>
            <p:ph idx="1"/>
          </p:nvPr>
        </p:nvSpPr>
        <p:spPr/>
        <p:txBody>
          <a:bodyPr/>
          <a:lstStyle/>
          <a:p>
            <a:pPr lvl="0"/>
            <a:r>
              <a:rPr lang="en-GB" altLang="ko-KR" dirty="0" smtClean="0"/>
              <a:t>Do you accept the comment resolutions for CID </a:t>
            </a:r>
            <a:r>
              <a:rPr lang="en-GB" altLang="ko-KR" dirty="0"/>
              <a:t>3015, 3932, </a:t>
            </a:r>
            <a:r>
              <a:rPr lang="en-GB" altLang="ko-KR" dirty="0" smtClean="0"/>
              <a:t>3016</a:t>
            </a:r>
            <a:r>
              <a:rPr lang="en-US" altLang="ko-KR" dirty="0" smtClean="0"/>
              <a:t>, </a:t>
            </a:r>
            <a:r>
              <a:rPr lang="en-GB" altLang="ko-KR" dirty="0" smtClean="0"/>
              <a:t>3041</a:t>
            </a:r>
            <a:r>
              <a:rPr lang="en-GB" altLang="ko-KR" dirty="0"/>
              <a:t>, 3045, 3047, 3048, </a:t>
            </a:r>
            <a:r>
              <a:rPr lang="en-GB" altLang="ko-KR" dirty="0" smtClean="0"/>
              <a:t>3053</a:t>
            </a:r>
            <a:r>
              <a:rPr lang="en-US" altLang="ko-KR" dirty="0" smtClean="0"/>
              <a:t>, </a:t>
            </a:r>
            <a:r>
              <a:rPr lang="en-GB" altLang="ko-KR" dirty="0" smtClean="0"/>
              <a:t>3119</a:t>
            </a:r>
            <a:r>
              <a:rPr lang="en-GB" altLang="ko-KR" dirty="0"/>
              <a:t>, 3120, 3253, 3291, 3342, 3390, 3393, 3428, 3460, 3462, 3463, 3476, 3478, </a:t>
            </a:r>
            <a:r>
              <a:rPr lang="en-GB" altLang="ko-KR" dirty="0" smtClean="0"/>
              <a:t>3526</a:t>
            </a:r>
            <a:r>
              <a:rPr lang="en-GB" altLang="ko-KR" dirty="0"/>
              <a:t>, </a:t>
            </a:r>
            <a:r>
              <a:rPr lang="en-GB" altLang="ko-KR" dirty="0" smtClean="0"/>
              <a:t>3606 </a:t>
            </a:r>
            <a:r>
              <a:rPr lang="en-US" altLang="ko-KR" dirty="0" smtClean="0"/>
              <a:t>a</a:t>
            </a:r>
            <a:r>
              <a:rPr lang="en-GB" altLang="ko-KR" dirty="0"/>
              <a:t>s </a:t>
            </a:r>
            <a:r>
              <a:rPr lang="en-GB" altLang="ko-KR" dirty="0" smtClean="0"/>
              <a:t>shown in 11-14/1288r0?</a:t>
            </a:r>
          </a:p>
          <a:p>
            <a:pPr lvl="1"/>
            <a:endParaRPr lang="en-GB" altLang="ko-KR" dirty="0" smtClean="0"/>
          </a:p>
          <a:p>
            <a:pPr lvl="1"/>
            <a:endParaRPr lang="en-GB" altLang="ko-KR" dirty="0" smtClean="0"/>
          </a:p>
          <a:p>
            <a:pPr lvl="1"/>
            <a:endParaRPr lang="ko-KR" altLang="en-US" dirty="0"/>
          </a:p>
          <a:p>
            <a:pPr lvl="1"/>
            <a:endParaRPr lang="en-GB" altLang="ko-KR" dirty="0" smtClean="0"/>
          </a:p>
          <a:p>
            <a:pPr lvl="1"/>
            <a:endParaRPr lang="en-GB" altLang="ko-KR" dirty="0" smtClean="0"/>
          </a:p>
          <a:p>
            <a:pPr lvl="1"/>
            <a:endParaRPr lang="en-GB" altLang="ko-KR" dirty="0" smtClean="0"/>
          </a:p>
          <a:p>
            <a:pPr lvl="1"/>
            <a:endParaRPr lang="en-GB" altLang="ko-KR" dirty="0" smtClean="0"/>
          </a:p>
          <a:p>
            <a:pPr lvl="1"/>
            <a:endParaRPr lang="en-GB" altLang="ko-KR" dirty="0" smtClean="0"/>
          </a:p>
          <a:p>
            <a:pPr marL="457200" lvl="1" indent="0">
              <a:buNone/>
            </a:pPr>
            <a:endParaRPr lang="en-GB" altLang="ko-KR" dirty="0" smtClean="0"/>
          </a:p>
          <a:p>
            <a:pPr lvl="1"/>
            <a:endParaRPr lang="ko-KR" altLang="en-US" dirty="0"/>
          </a:p>
          <a:p>
            <a:pPr marL="0" indent="0">
              <a:buNone/>
            </a:pPr>
            <a:endParaRPr lang="en-GB" altLang="ko-KR" dirty="0"/>
          </a:p>
          <a:p>
            <a:endParaRPr lang="ko-KR" altLang="en-US" dirty="0"/>
          </a:p>
        </p:txBody>
      </p:sp>
      <p:sp>
        <p:nvSpPr>
          <p:cNvPr id="5" name="바닥글 개체 틀 4"/>
          <p:cNvSpPr>
            <a:spLocks noGrp="1"/>
          </p:cNvSpPr>
          <p:nvPr>
            <p:ph type="ftr" sz="quarter" idx="11"/>
          </p:nvPr>
        </p:nvSpPr>
        <p:spPr>
          <a:xfrm>
            <a:off x="7328208" y="6475413"/>
            <a:ext cx="1215717" cy="184666"/>
          </a:xfrm>
        </p:spPr>
        <p:txBody>
          <a:bodyPr/>
          <a:lstStyle/>
          <a:p>
            <a:r>
              <a:rPr lang="en-US" altLang="ko-KR" dirty="0"/>
              <a:t>Yongho </a:t>
            </a:r>
            <a:r>
              <a:rPr lang="en-US" altLang="ko-KR" dirty="0" err="1"/>
              <a:t>Seok</a:t>
            </a:r>
            <a:r>
              <a:rPr lang="en-US" altLang="ko-KR" dirty="0"/>
              <a:t> (Self)</a:t>
            </a:r>
          </a:p>
        </p:txBody>
      </p:sp>
      <p:sp>
        <p:nvSpPr>
          <p:cNvPr id="6" name="슬라이드 번호 개체 틀 5"/>
          <p:cNvSpPr>
            <a:spLocks noGrp="1"/>
          </p:cNvSpPr>
          <p:nvPr>
            <p:ph type="sldNum" sz="quarter" idx="12"/>
          </p:nvPr>
        </p:nvSpPr>
        <p:spPr/>
        <p:txBody>
          <a:bodyPr/>
          <a:lstStyle/>
          <a:p>
            <a:pPr>
              <a:defRPr/>
            </a:pPr>
            <a:r>
              <a:rPr lang="en-US" smtClean="0"/>
              <a:t>Slide </a:t>
            </a:r>
            <a:fld id="{9F280238-5E03-4A90-BACD-D800220B2674}" type="slidenum">
              <a:rPr lang="en-US" smtClean="0"/>
              <a:pPr>
                <a:defRPr/>
              </a:pPr>
              <a:t>78</a:t>
            </a:fld>
            <a:endParaRPr lang="en-US"/>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220280957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AM1)</a:t>
            </a:r>
            <a:endParaRPr lang="en-US" dirty="0"/>
          </a:p>
        </p:txBody>
      </p:sp>
      <p:sp>
        <p:nvSpPr>
          <p:cNvPr id="3" name="Content Placeholder 2"/>
          <p:cNvSpPr>
            <a:spLocks noGrp="1"/>
          </p:cNvSpPr>
          <p:nvPr>
            <p:ph idx="1"/>
          </p:nvPr>
        </p:nvSpPr>
        <p:spPr/>
        <p:txBody>
          <a:bodyPr/>
          <a:lstStyle/>
          <a:p>
            <a:r>
              <a:rPr lang="en-US" altLang="ko-KR" dirty="0"/>
              <a:t>Ad-hoc Session </a:t>
            </a:r>
          </a:p>
          <a:p>
            <a:pPr lvl="1"/>
            <a:r>
              <a:rPr lang="en-US" altLang="ko-KR" dirty="0"/>
              <a:t>PHY Ad-hoc (Room #1</a:t>
            </a:r>
            <a:r>
              <a:rPr lang="en-US" altLang="ko-KR" dirty="0" smtClean="0"/>
              <a:t>) </a:t>
            </a:r>
          </a:p>
          <a:p>
            <a:pPr lvl="2"/>
            <a:r>
              <a:rPr lang="en-US" altLang="ko-KR" sz="2000" dirty="0" smtClean="0"/>
              <a:t>No</a:t>
            </a:r>
            <a:r>
              <a:rPr lang="ko-KR" altLang="en-US" sz="2000" dirty="0" smtClean="0"/>
              <a:t> </a:t>
            </a:r>
            <a:r>
              <a:rPr lang="en-US" altLang="ko-KR" sz="2000" dirty="0" smtClean="0"/>
              <a:t>submissions</a:t>
            </a:r>
            <a:r>
              <a:rPr lang="en-US" altLang="ko-KR" dirty="0" smtClean="0"/>
              <a:t> </a:t>
            </a:r>
            <a:endParaRPr lang="en-US" altLang="ko-KR" dirty="0"/>
          </a:p>
          <a:p>
            <a:pPr lvl="1"/>
            <a:r>
              <a:rPr lang="en-US" altLang="ko-KR" dirty="0"/>
              <a:t>MAC Ad-hoc (Room #2</a:t>
            </a:r>
            <a:r>
              <a:rPr lang="en-US" altLang="ko-KR" dirty="0" smtClean="0"/>
              <a:t>)</a:t>
            </a:r>
          </a:p>
          <a:p>
            <a:pPr lvl="2"/>
            <a:r>
              <a:rPr lang="en-US" altLang="ko-KR" sz="2000" dirty="0">
                <a:hlinkClick r:id="rId2"/>
              </a:rPr>
              <a:t>https://</a:t>
            </a:r>
            <a:r>
              <a:rPr lang="en-US" altLang="ko-KR" sz="2000" dirty="0" smtClean="0">
                <a:hlinkClick r:id="rId2"/>
              </a:rPr>
              <a:t>mentor.ieee.org/802.11/dcn/14/11-14-1259-01-00ah-tgah-mac-ad-hoc-agenda.pptx</a:t>
            </a:r>
            <a:endParaRPr lang="en-US" altLang="ko-KR" sz="2000" dirty="0" smtClean="0"/>
          </a:p>
          <a:p>
            <a:pPr lvl="2"/>
            <a:endParaRPr lang="en-US" altLang="ko-KR" dirty="0"/>
          </a:p>
          <a:p>
            <a:pPr marL="457200" lvl="1" indent="0">
              <a:buNone/>
            </a:pPr>
            <a:endParaRPr lang="en-US" altLang="ko-KR" dirty="0"/>
          </a:p>
          <a:p>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8</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328005569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Submissions (Tuesday AM2)</a:t>
            </a:r>
            <a:endParaRPr lang="en-US" dirty="0"/>
          </a:p>
        </p:txBody>
      </p:sp>
      <p:sp>
        <p:nvSpPr>
          <p:cNvPr id="3" name="Content Placeholder 2"/>
          <p:cNvSpPr>
            <a:spLocks noGrp="1"/>
          </p:cNvSpPr>
          <p:nvPr>
            <p:ph idx="1"/>
          </p:nvPr>
        </p:nvSpPr>
        <p:spPr/>
        <p:txBody>
          <a:bodyPr/>
          <a:lstStyle/>
          <a:p>
            <a:r>
              <a:rPr lang="en-US" dirty="0" smtClean="0"/>
              <a:t>PHY and MAC</a:t>
            </a:r>
          </a:p>
          <a:p>
            <a:pPr lvl="1"/>
            <a:r>
              <a:rPr lang="en-US" altLang="ko-KR" dirty="0" smtClean="0"/>
              <a:t>Matthew </a:t>
            </a:r>
            <a:r>
              <a:rPr lang="en-US" altLang="ko-KR" dirty="0"/>
              <a:t>Fischer (Broadcom) - Tuesday AM2 </a:t>
            </a:r>
            <a:br>
              <a:rPr lang="en-US" altLang="ko-KR" dirty="0"/>
            </a:br>
            <a:r>
              <a:rPr lang="en-US" altLang="ko-KR" dirty="0"/>
              <a:t>1137 0 </a:t>
            </a:r>
            <a:r>
              <a:rPr lang="en-US" altLang="ko-KR" dirty="0" err="1"/>
              <a:t>TGah</a:t>
            </a:r>
            <a:r>
              <a:rPr lang="en-US" altLang="ko-KR" dirty="0"/>
              <a:t> LB203 SST operation CIDs</a:t>
            </a:r>
            <a:br>
              <a:rPr lang="en-US" altLang="ko-KR" dirty="0"/>
            </a:br>
            <a:r>
              <a:rPr lang="en-US" altLang="ko-KR" dirty="0"/>
              <a:t>1138 0 </a:t>
            </a:r>
            <a:r>
              <a:rPr lang="en-US" altLang="ko-KR" dirty="0" err="1"/>
              <a:t>TGah</a:t>
            </a:r>
            <a:r>
              <a:rPr lang="en-US" altLang="ko-KR" dirty="0"/>
              <a:t> LB203 TCLAS element CIDs</a:t>
            </a:r>
            <a:br>
              <a:rPr lang="en-US" altLang="ko-KR" dirty="0"/>
            </a:br>
            <a:r>
              <a:rPr lang="en-US" altLang="ko-KR" dirty="0"/>
              <a:t>1139 0 </a:t>
            </a:r>
            <a:r>
              <a:rPr lang="en-US" altLang="ko-KR" dirty="0" err="1"/>
              <a:t>TGah</a:t>
            </a:r>
            <a:r>
              <a:rPr lang="en-US" altLang="ko-KR" dirty="0"/>
              <a:t> LB203 </a:t>
            </a:r>
            <a:r>
              <a:rPr lang="en-US" altLang="ko-KR" dirty="0" err="1"/>
              <a:t>twt</a:t>
            </a:r>
            <a:r>
              <a:rPr lang="en-US" altLang="ko-KR" dirty="0"/>
              <a:t> element</a:t>
            </a:r>
            <a:br>
              <a:rPr lang="en-US" altLang="ko-KR" dirty="0"/>
            </a:br>
            <a:endParaRPr lang="en-US" altLang="ko-KR" dirty="0"/>
          </a:p>
          <a:p>
            <a:pPr lvl="1"/>
            <a:endParaRPr lang="en-US" altLang="ko-KR" dirty="0"/>
          </a:p>
          <a:p>
            <a:pPr lvl="1"/>
            <a:endParaRPr lang="en-US" altLang="ko-KR" dirty="0" smtClean="0"/>
          </a:p>
          <a:p>
            <a:pPr lvl="1"/>
            <a:endParaRPr lang="en-US" dirty="0"/>
          </a:p>
          <a:p>
            <a:pPr lvl="1"/>
            <a:endParaRPr lang="en-US" dirty="0"/>
          </a:p>
        </p:txBody>
      </p:sp>
      <p:sp>
        <p:nvSpPr>
          <p:cNvPr id="6" name="Slide Number Placeholder 5"/>
          <p:cNvSpPr>
            <a:spLocks noGrp="1"/>
          </p:cNvSpPr>
          <p:nvPr>
            <p:ph type="sldNum" sz="quarter" idx="12"/>
          </p:nvPr>
        </p:nvSpPr>
        <p:spPr/>
        <p:txBody>
          <a:bodyPr/>
          <a:lstStyle/>
          <a:p>
            <a:pPr>
              <a:defRPr/>
            </a:pPr>
            <a:r>
              <a:rPr lang="en-US" smtClean="0"/>
              <a:t>Slide </a:t>
            </a:r>
            <a:fld id="{9F280238-5E03-4A90-BACD-D800220B2674}" type="slidenum">
              <a:rPr lang="en-US" smtClean="0"/>
              <a:pPr>
                <a:defRPr/>
              </a:pPr>
              <a:t>9</a:t>
            </a:fld>
            <a:endParaRPr lang="en-US"/>
          </a:p>
        </p:txBody>
      </p:sp>
      <p:sp>
        <p:nvSpPr>
          <p:cNvPr id="7" name="Footer Placeholder 4"/>
          <p:cNvSpPr>
            <a:spLocks noGrp="1"/>
          </p:cNvSpPr>
          <p:nvPr>
            <p:ph type="ftr" sz="quarter" idx="11"/>
          </p:nvPr>
        </p:nvSpPr>
        <p:spPr>
          <a:xfrm>
            <a:off x="7328208" y="6475413"/>
            <a:ext cx="1215717" cy="184666"/>
          </a:xfrm>
          <a:noFill/>
        </p:spPr>
        <p:txBody>
          <a:bodyPr/>
          <a:lstStyle/>
          <a:p>
            <a:r>
              <a:rPr lang="en-US" altLang="ko-KR" dirty="0"/>
              <a:t>Yongho </a:t>
            </a:r>
            <a:r>
              <a:rPr lang="en-US" altLang="ko-KR" dirty="0" err="1"/>
              <a:t>Seok</a:t>
            </a:r>
            <a:r>
              <a:rPr lang="en-US" altLang="ko-KR" dirty="0"/>
              <a:t> (Self)</a:t>
            </a:r>
          </a:p>
        </p:txBody>
      </p:sp>
      <p:sp>
        <p:nvSpPr>
          <p:cNvPr id="8" name="Date Placeholder 3"/>
          <p:cNvSpPr>
            <a:spLocks noGrp="1"/>
          </p:cNvSpPr>
          <p:nvPr>
            <p:ph type="dt" sz="quarter" idx="10"/>
          </p:nvPr>
        </p:nvSpPr>
        <p:spPr>
          <a:xfrm>
            <a:off x="696913" y="332601"/>
            <a:ext cx="1579600" cy="276999"/>
          </a:xfrm>
          <a:noFill/>
        </p:spPr>
        <p:txBody>
          <a:bodyPr/>
          <a:lstStyle/>
          <a:p>
            <a:r>
              <a:rPr lang="en-US" altLang="ko-KR" dirty="0"/>
              <a:t>September 2014</a:t>
            </a:r>
          </a:p>
        </p:txBody>
      </p:sp>
    </p:spTree>
    <p:extLst>
      <p:ext uri="{BB962C8B-B14F-4D97-AF65-F5344CB8AC3E}">
        <p14:creationId xmlns:p14="http://schemas.microsoft.com/office/powerpoint/2010/main" val="1607802573"/>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PathProtect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802-11-PathProtection</Template>
  <TotalTime>12673</TotalTime>
  <Words>3647</Words>
  <Application>Microsoft Office PowerPoint</Application>
  <PresentationFormat>화면 슬라이드 쇼(4:3)</PresentationFormat>
  <Paragraphs>1112</Paragraphs>
  <Slides>78</Slides>
  <Notes>6</Notes>
  <HiddenSlides>0</HiddenSlides>
  <MMClips>0</MMClips>
  <ScaleCrop>false</ScaleCrop>
  <HeadingPairs>
    <vt:vector size="6" baseType="variant">
      <vt:variant>
        <vt:lpstr>테마</vt:lpstr>
      </vt:variant>
      <vt:variant>
        <vt:i4>1</vt:i4>
      </vt:variant>
      <vt:variant>
        <vt:lpstr>포함된 OLE 서버</vt:lpstr>
      </vt:variant>
      <vt:variant>
        <vt:i4>1</vt:i4>
      </vt:variant>
      <vt:variant>
        <vt:lpstr>슬라이드 제목</vt:lpstr>
      </vt:variant>
      <vt:variant>
        <vt:i4>78</vt:i4>
      </vt:variant>
    </vt:vector>
  </HeadingPairs>
  <TitlesOfParts>
    <vt:vector size="80" baseType="lpstr">
      <vt:lpstr>802-11-PathProtection</vt:lpstr>
      <vt:lpstr>Document</vt:lpstr>
      <vt:lpstr>IEEE 802.11ah Sub 1 GHz license-exempt operation Agenda for September 2014</vt:lpstr>
      <vt:lpstr>IEEE 802.11ah Agenda</vt:lpstr>
      <vt:lpstr>Submissions (Monday PM1)</vt:lpstr>
      <vt:lpstr>Submissions (Monday PM1)</vt:lpstr>
      <vt:lpstr>Submissions (Monday PM1)</vt:lpstr>
      <vt:lpstr>Submissions (Monday PM2)</vt:lpstr>
      <vt:lpstr>Submissions (Monday EVE)</vt:lpstr>
      <vt:lpstr>Submissions (Tuesday AM1)</vt:lpstr>
      <vt:lpstr>Submissions (Tuesday AM2)</vt:lpstr>
      <vt:lpstr>Submissions (Tuesday EVE)</vt:lpstr>
      <vt:lpstr>Submissions (Wednesday AM1)</vt:lpstr>
      <vt:lpstr>Submissions (Wednesday AM1)</vt:lpstr>
      <vt:lpstr>Submissions (Wednesday AM1)</vt:lpstr>
      <vt:lpstr>Submissions (Wednesday AM1)</vt:lpstr>
      <vt:lpstr>Submissions (Wednesday PM1)</vt:lpstr>
      <vt:lpstr>Submissions (Wednesday PM2)</vt:lpstr>
      <vt:lpstr>Submissions (Thursday AM1)</vt:lpstr>
      <vt:lpstr>Submissions (Thursday AM2)</vt:lpstr>
      <vt:lpstr>Submissions (Thursday PM2)</vt:lpstr>
      <vt:lpstr>Task group document motions</vt:lpstr>
      <vt:lpstr>Agenda cont. Teleconferences</vt:lpstr>
      <vt:lpstr>Timeline</vt:lpstr>
      <vt:lpstr>Instructions for the WG Chair</vt:lpstr>
      <vt:lpstr>Participants, Patents, and Duty to Inform</vt:lpstr>
      <vt:lpstr>Patent Related Links</vt:lpstr>
      <vt:lpstr>Call for Potentially Essential Patents</vt:lpstr>
      <vt:lpstr>Other Guidelines for IEEE WG Meetings</vt:lpstr>
      <vt:lpstr>Motion 1</vt:lpstr>
      <vt:lpstr>Motion 2</vt:lpstr>
      <vt:lpstr>Motion 3</vt:lpstr>
      <vt:lpstr>Motion 4</vt:lpstr>
      <vt:lpstr>Motion 5</vt:lpstr>
      <vt:lpstr>Motion 6</vt:lpstr>
      <vt:lpstr>Motion 7</vt:lpstr>
      <vt:lpstr>Pre-motion 1</vt:lpstr>
      <vt:lpstr>Pre-motion 2</vt:lpstr>
      <vt:lpstr>Pre-motion 3</vt:lpstr>
      <vt:lpstr>Pre-motion 4</vt:lpstr>
      <vt:lpstr>Pre-motion 5</vt:lpstr>
      <vt:lpstr>Pre-motion 6</vt:lpstr>
      <vt:lpstr>Pre-motion 7</vt:lpstr>
      <vt:lpstr>Pre-motion 8</vt:lpstr>
      <vt:lpstr>Pre-motion 9</vt:lpstr>
      <vt:lpstr>Pre-motion 10</vt:lpstr>
      <vt:lpstr>Pre-motion 11</vt:lpstr>
      <vt:lpstr>Pre-motion 12</vt:lpstr>
      <vt:lpstr>Pre-motion 13</vt:lpstr>
      <vt:lpstr>Pre-motion 14 (PHY Ad-Hoc)</vt:lpstr>
      <vt:lpstr>Pre-motion 15 (PHY Ad-Hoc)</vt:lpstr>
      <vt:lpstr>Pre-motion 16 (PHY Ad-Hoc)</vt:lpstr>
      <vt:lpstr>Pre-motion 17 (PHY Ad-Hoc)</vt:lpstr>
      <vt:lpstr>Pre-motion 18</vt:lpstr>
      <vt:lpstr>Pre-motion 19</vt:lpstr>
      <vt:lpstr>Pre-motion 20</vt:lpstr>
      <vt:lpstr>Pre-motion 21</vt:lpstr>
      <vt:lpstr>Pre-motion 22</vt:lpstr>
      <vt:lpstr>Pre-motion 23</vt:lpstr>
      <vt:lpstr>Pre-motion 24</vt:lpstr>
      <vt:lpstr>Pre-motion 25</vt:lpstr>
      <vt:lpstr>Pre-motion 26</vt:lpstr>
      <vt:lpstr>Pre-motion 27</vt:lpstr>
      <vt:lpstr>Pre-motion 28</vt:lpstr>
      <vt:lpstr>Pre-motion 29</vt:lpstr>
      <vt:lpstr>Pre-motion 30</vt:lpstr>
      <vt:lpstr>Pre-motion 31</vt:lpstr>
      <vt:lpstr>Pre-motion 32</vt:lpstr>
      <vt:lpstr>Pre-motion 33</vt:lpstr>
      <vt:lpstr>Pre-motion 34</vt:lpstr>
      <vt:lpstr>Pre-motion 35</vt:lpstr>
      <vt:lpstr>Pre-motion 36</vt:lpstr>
      <vt:lpstr>Pre-motion 37</vt:lpstr>
      <vt:lpstr>Pre-motion 38</vt:lpstr>
      <vt:lpstr>Pre-motion 39</vt:lpstr>
      <vt:lpstr>Pre-motion 40</vt:lpstr>
      <vt:lpstr>Pre-motion 41</vt:lpstr>
      <vt:lpstr>Pre-motion 42</vt:lpstr>
      <vt:lpstr>Pre-motion 43</vt:lpstr>
      <vt:lpstr>Pre-motion 44</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802.11ah January 2012 Agenda</dc:title>
  <dc:creator>David Halasz</dc:creator>
  <cp:lastModifiedBy>Yongho</cp:lastModifiedBy>
  <cp:revision>1187</cp:revision>
  <cp:lastPrinted>1998-02-10T13:28:06Z</cp:lastPrinted>
  <dcterms:created xsi:type="dcterms:W3CDTF">2009-11-09T00:32:22Z</dcterms:created>
  <dcterms:modified xsi:type="dcterms:W3CDTF">2014-09-18T13:38:20Z</dcterms:modified>
</cp:coreProperties>
</file>