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69" r:id="rId2"/>
    <p:sldId id="429" r:id="rId3"/>
    <p:sldId id="453" r:id="rId4"/>
    <p:sldId id="430" r:id="rId5"/>
    <p:sldId id="478" r:id="rId6"/>
    <p:sldId id="480" r:id="rId7"/>
    <p:sldId id="479" r:id="rId8"/>
    <p:sldId id="431" r:id="rId9"/>
    <p:sldId id="432" r:id="rId10"/>
    <p:sldId id="471" r:id="rId11"/>
    <p:sldId id="434" r:id="rId12"/>
    <p:sldId id="485" r:id="rId13"/>
    <p:sldId id="486" r:id="rId14"/>
    <p:sldId id="436" r:id="rId15"/>
    <p:sldId id="512" r:id="rId16"/>
    <p:sldId id="503" r:id="rId17"/>
    <p:sldId id="437" r:id="rId18"/>
    <p:sldId id="438" r:id="rId19"/>
    <p:sldId id="439" r:id="rId20"/>
    <p:sldId id="440" r:id="rId21"/>
    <p:sldId id="441" r:id="rId22"/>
    <p:sldId id="442" r:id="rId23"/>
    <p:sldId id="443" r:id="rId24"/>
    <p:sldId id="444" r:id="rId25"/>
    <p:sldId id="445" r:id="rId26"/>
    <p:sldId id="446" r:id="rId27"/>
    <p:sldId id="472" r:id="rId28"/>
    <p:sldId id="473" r:id="rId29"/>
    <p:sldId id="474" r:id="rId30"/>
    <p:sldId id="475" r:id="rId31"/>
    <p:sldId id="477" r:id="rId32"/>
    <p:sldId id="476" r:id="rId33"/>
    <p:sldId id="487" r:id="rId34"/>
    <p:sldId id="488" r:id="rId35"/>
    <p:sldId id="489" r:id="rId36"/>
    <p:sldId id="490" r:id="rId37"/>
    <p:sldId id="491" r:id="rId38"/>
    <p:sldId id="492" r:id="rId39"/>
    <p:sldId id="493" r:id="rId40"/>
    <p:sldId id="494" r:id="rId41"/>
    <p:sldId id="495" r:id="rId42"/>
    <p:sldId id="496" r:id="rId43"/>
    <p:sldId id="497" r:id="rId44"/>
    <p:sldId id="498" r:id="rId45"/>
    <p:sldId id="499" r:id="rId46"/>
    <p:sldId id="500" r:id="rId47"/>
    <p:sldId id="502" r:id="rId48"/>
    <p:sldId id="501" r:id="rId49"/>
    <p:sldId id="504" r:id="rId50"/>
    <p:sldId id="505" r:id="rId51"/>
    <p:sldId id="506" r:id="rId52"/>
    <p:sldId id="507" r:id="rId53"/>
    <p:sldId id="508" r:id="rId54"/>
    <p:sldId id="509" r:id="rId55"/>
    <p:sldId id="510" r:id="rId56"/>
    <p:sldId id="511" r:id="rId5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4" autoAdjust="0"/>
    <p:restoredTop sz="94671" autoAdjust="0"/>
  </p:normalViewPr>
  <p:slideViewPr>
    <p:cSldViewPr>
      <p:cViewPr>
        <p:scale>
          <a:sx n="75" d="100"/>
          <a:sy n="75" d="100"/>
        </p:scale>
        <p:origin x="-2352" y="-9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31</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802.11-14/1029r4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4/11-14-1259-00-00ah-tgah-mac-ad-hoc-agenda.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4/11-14-1259-01-00ah-tgah-mac-ad-hoc-agenda.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dirty="0" smtClean="0"/>
              <a:t>September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2014-09-17</a:t>
            </a:r>
          </a:p>
        </p:txBody>
      </p:sp>
      <p:graphicFrame>
        <p:nvGraphicFramePr>
          <p:cNvPr id="1026" name="Object 11"/>
          <p:cNvGraphicFramePr>
            <a:graphicFrameLocks noChangeAspect="1"/>
          </p:cNvGraphicFramePr>
          <p:nvPr>
            <p:extLst>
              <p:ext uri="{D42A27DB-BD31-4B8C-83A1-F6EECF244321}">
                <p14:modId xmlns:p14="http://schemas.microsoft.com/office/powerpoint/2010/main" val="1294359280"/>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229" name="Document" r:id="rId4" imgW="8702097" imgH="4158057" progId="Word.Document.8">
                  <p:embed/>
                </p:oleObj>
              </mc:Choice>
              <mc:Fallback>
                <p:oleObj name="Document" r:id="rId4" imgW="8702097" imgH="4158057"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PHY and MAC</a:t>
            </a:r>
          </a:p>
          <a:p>
            <a:pPr lvl="1"/>
            <a:r>
              <a:rPr lang="en-US" altLang="ko-KR" dirty="0" smtClean="0"/>
              <a:t>James </a:t>
            </a:r>
            <a:r>
              <a:rPr lang="en-US" altLang="ko-KR" dirty="0"/>
              <a:t>Wang (</a:t>
            </a:r>
            <a:r>
              <a:rPr lang="en-US" altLang="ko-KR" dirty="0" err="1"/>
              <a:t>Mediatek</a:t>
            </a:r>
            <a:r>
              <a:rPr lang="en-US" altLang="ko-KR" dirty="0"/>
              <a:t>) - Tuesday EVE</a:t>
            </a:r>
            <a:br>
              <a:rPr lang="en-US" altLang="ko-KR" dirty="0"/>
            </a:br>
            <a:r>
              <a:rPr lang="en-US" altLang="ko-KR" dirty="0"/>
              <a:t>1254 0 </a:t>
            </a:r>
            <a:r>
              <a:rPr lang="en-US" altLang="ko-KR" dirty="0" err="1"/>
              <a:t>TGah</a:t>
            </a:r>
            <a:r>
              <a:rPr lang="en-US" altLang="ko-KR" dirty="0"/>
              <a:t> LB203 MAC Comment Resolution for </a:t>
            </a:r>
            <a:r>
              <a:rPr lang="en-US" altLang="ko-KR" dirty="0" err="1" smtClean="0"/>
              <a:t>Sectorization</a:t>
            </a:r>
            <a:endParaRPr lang="en-US" altLang="ko-KR" dirty="0" smtClean="0"/>
          </a:p>
          <a:p>
            <a:pPr lvl="1"/>
            <a:r>
              <a:rPr lang="en-US" altLang="ko-KR" dirty="0"/>
              <a:t>Matthew Fischer (Broadcom) - Tuesday </a:t>
            </a:r>
            <a:r>
              <a:rPr lang="en-US" altLang="ko-KR" dirty="0" smtClean="0"/>
              <a:t>EVE</a:t>
            </a:r>
            <a:r>
              <a:rPr lang="en-US" altLang="ko-KR" dirty="0"/>
              <a:t/>
            </a:r>
            <a:br>
              <a:rPr lang="en-US" altLang="ko-KR" dirty="0"/>
            </a:br>
            <a:r>
              <a:rPr lang="en-US" altLang="ko-KR" dirty="0" smtClean="0"/>
              <a:t>1140</a:t>
            </a:r>
            <a:r>
              <a:rPr lang="en-US" altLang="ko-KR" dirty="0"/>
              <a:t> 0 </a:t>
            </a:r>
            <a:r>
              <a:rPr lang="en-US" altLang="ko-KR" dirty="0" err="1"/>
              <a:t>TGah</a:t>
            </a:r>
            <a:r>
              <a:rPr lang="en-US" altLang="ko-KR" dirty="0"/>
              <a:t> LB203 </a:t>
            </a:r>
            <a:r>
              <a:rPr lang="en-US" altLang="ko-KR" dirty="0" err="1"/>
              <a:t>twt</a:t>
            </a:r>
            <a:r>
              <a:rPr lang="en-US" altLang="ko-KR" dirty="0"/>
              <a:t> behavior </a:t>
            </a:r>
            <a:r>
              <a:rPr lang="en-US" altLang="ko-KR" dirty="0" smtClean="0"/>
              <a:t>9-42a</a:t>
            </a:r>
            <a:endParaRPr lang="en-US" altLang="ko-KR" dirty="0"/>
          </a:p>
          <a:p>
            <a:pPr lvl="1"/>
            <a:r>
              <a:rPr lang="en-US" altLang="ko-KR" dirty="0" err="1"/>
              <a:t>Jianhan</a:t>
            </a:r>
            <a:r>
              <a:rPr lang="en-US" altLang="ko-KR" dirty="0"/>
              <a:t> Liu (</a:t>
            </a:r>
            <a:r>
              <a:rPr lang="en-US" altLang="ko-KR" dirty="0" err="1"/>
              <a:t>Mediatek</a:t>
            </a:r>
            <a:r>
              <a:rPr lang="en-US" altLang="ko-KR" dirty="0"/>
              <a:t> Inc.) - Tuesday EVE</a:t>
            </a:r>
            <a:br>
              <a:rPr lang="en-US" altLang="ko-KR" dirty="0"/>
            </a:br>
            <a:r>
              <a:rPr lang="en-US" altLang="ko-KR" dirty="0"/>
              <a:t>1247 0 </a:t>
            </a:r>
            <a:r>
              <a:rPr lang="en-US" altLang="ko-KR" dirty="0" err="1"/>
              <a:t>TGah</a:t>
            </a:r>
            <a:r>
              <a:rPr lang="en-US" altLang="ko-KR" dirty="0"/>
              <a:t> LB 203 Comment Resolution for 8.4.2.170</a:t>
            </a:r>
            <a:br>
              <a:rPr lang="en-US" altLang="ko-KR" dirty="0"/>
            </a:br>
            <a:r>
              <a:rPr lang="en-US" altLang="ko-KR" dirty="0"/>
              <a:t>1248 0 </a:t>
            </a:r>
            <a:r>
              <a:rPr lang="en-US" altLang="ko-KR" dirty="0" err="1"/>
              <a:t>TGah</a:t>
            </a:r>
            <a:r>
              <a:rPr lang="en-US" altLang="ko-KR" dirty="0"/>
              <a:t> LB 203 Comment Resolution for </a:t>
            </a:r>
            <a:r>
              <a:rPr lang="en-US" altLang="ko-KR" dirty="0" smtClean="0"/>
              <a:t>24.3.19</a:t>
            </a:r>
          </a:p>
          <a:p>
            <a:pPr lvl="1"/>
            <a:r>
              <a:rPr lang="en-US" altLang="ko-KR" dirty="0" err="1" smtClean="0"/>
              <a:t>Kaying</a:t>
            </a:r>
            <a:r>
              <a:rPr lang="en-US" altLang="ko-KR" dirty="0" smtClean="0"/>
              <a:t> </a:t>
            </a:r>
            <a:r>
              <a:rPr lang="en-US" altLang="ko-KR" dirty="0" err="1" smtClean="0"/>
              <a:t>Lv</a:t>
            </a:r>
            <a:r>
              <a:rPr lang="en-US" altLang="ko-KR" dirty="0" smtClean="0"/>
              <a:t> (ZTE) </a:t>
            </a:r>
            <a:r>
              <a:rPr lang="en-US" altLang="ko-KR" dirty="0"/>
              <a:t>- Tuesday </a:t>
            </a:r>
            <a:r>
              <a:rPr lang="en-US" altLang="ko-KR" dirty="0" smtClean="0"/>
              <a:t>EVE</a:t>
            </a:r>
          </a:p>
          <a:p>
            <a:pPr marL="457200" lvl="1" indent="0">
              <a:buNone/>
            </a:pPr>
            <a:r>
              <a:rPr lang="en-US" altLang="ko-KR" dirty="0" smtClean="0"/>
              <a:t>     1195 2 </a:t>
            </a:r>
            <a:r>
              <a:rPr lang="en-US" altLang="ko-KR" dirty="0"/>
              <a:t>LB203-MAC-Resolution-9.56</a:t>
            </a:r>
            <a:endParaRPr lang="en-US" altLang="ko-KR" dirty="0" smtClean="0"/>
          </a:p>
          <a:p>
            <a:pPr marL="457200" lvl="1" indent="0">
              <a:buNone/>
            </a:pPr>
            <a:r>
              <a:rPr lang="en-US" altLang="ko-KR" dirty="0"/>
              <a:t> </a:t>
            </a:r>
            <a:r>
              <a:rPr lang="en-US" altLang="ko-KR" dirty="0" err="1" smtClean="0"/>
              <a:t>Jianhan</a:t>
            </a:r>
            <a:r>
              <a:rPr lang="en-US" altLang="ko-KR" dirty="0" smtClean="0"/>
              <a:t> </a:t>
            </a:r>
            <a:r>
              <a:rPr lang="en-US" altLang="ko-KR" dirty="0"/>
              <a:t>Liu (</a:t>
            </a:r>
            <a:r>
              <a:rPr lang="en-US" altLang="ko-KR" dirty="0" err="1"/>
              <a:t>Mediatek</a:t>
            </a:r>
            <a:r>
              <a:rPr lang="en-US" altLang="ko-KR" dirty="0"/>
              <a:t> Inc.) - Tuesday EVE</a:t>
            </a:r>
            <a:br>
              <a:rPr lang="en-US" altLang="ko-KR" dirty="0"/>
            </a:br>
            <a:r>
              <a:rPr lang="en-US" altLang="ko-KR" dirty="0" smtClean="0"/>
              <a:t>     1279 1 </a:t>
            </a:r>
            <a:r>
              <a:rPr lang="en-US" altLang="ko-KR" dirty="0"/>
              <a:t>LB 203 Comment Resolution for annex D</a:t>
            </a:r>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876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dirty="0" smtClean="0"/>
          </a:p>
          <a:p>
            <a:pPr lvl="1"/>
            <a:r>
              <a:rPr lang="en-US" altLang="ko-KR" sz="1200" dirty="0"/>
              <a:t>July 29 con. </a:t>
            </a:r>
            <a:r>
              <a:rPr lang="en-US" altLang="ko-KR" sz="1200" dirty="0" smtClean="0"/>
              <a:t>Call</a:t>
            </a:r>
          </a:p>
          <a:p>
            <a:pPr lvl="2"/>
            <a:r>
              <a:rPr lang="en-US" altLang="ko-KR" sz="1200" dirty="0"/>
              <a:t>lb203-mlme-comment-resolution (11-14/995r2, Yongho)</a:t>
            </a:r>
          </a:p>
          <a:p>
            <a:pPr lvl="1"/>
            <a:r>
              <a:rPr lang="en-US" altLang="ko-KR" sz="1200" dirty="0"/>
              <a:t>August 5 con. call</a:t>
            </a:r>
          </a:p>
          <a:p>
            <a:pPr lvl="2"/>
            <a:r>
              <a:rPr lang="en-US" altLang="ko-KR" sz="1200" b="0" dirty="0" smtClean="0"/>
              <a:t>lb203-clause-3-comment-resolution </a:t>
            </a:r>
            <a:r>
              <a:rPr lang="en-US" altLang="ko-KR" sz="1200" b="0" dirty="0"/>
              <a:t>(11-14/1012r1, Yongho) </a:t>
            </a:r>
            <a:endParaRPr lang="en-US" altLang="ko-KR" sz="1200" dirty="0"/>
          </a:p>
          <a:p>
            <a:pPr lvl="2"/>
            <a:r>
              <a:rPr lang="en-US" altLang="ko-KR" sz="1200" b="0" dirty="0" smtClean="0"/>
              <a:t>LB203-MAC-Resolution-9.3.2.4a </a:t>
            </a:r>
            <a:r>
              <a:rPr lang="en-US" altLang="ko-KR" sz="1200" b="0" dirty="0"/>
              <a:t>(</a:t>
            </a:r>
            <a:r>
              <a:rPr lang="en-US" altLang="ko-KR" sz="1200" b="0" dirty="0" smtClean="0"/>
              <a:t>11-14/1017r1, </a:t>
            </a:r>
            <a:r>
              <a:rPr lang="en-US" altLang="ko-KR" sz="1200" b="0" dirty="0"/>
              <a:t>Alfred) </a:t>
            </a:r>
            <a:endParaRPr lang="en-US" altLang="ko-KR" sz="1200" b="0" dirty="0" smtClean="0"/>
          </a:p>
          <a:p>
            <a:pPr lvl="2"/>
            <a:r>
              <a:rPr lang="en-US" altLang="ko-KR" sz="1200" dirty="0"/>
              <a:t>LB203-MAC-Resolution-9.42.6 (11-14/1018r0, Alfred) : The revision 1 is discussed on August 12 con. call</a:t>
            </a:r>
            <a:r>
              <a:rPr lang="en-US" altLang="ko-KR" sz="1200" dirty="0" smtClean="0"/>
              <a:t>.</a:t>
            </a:r>
          </a:p>
          <a:p>
            <a:pPr lvl="2"/>
            <a:r>
              <a:rPr lang="en-US" altLang="ko-KR" sz="1200" dirty="0"/>
              <a:t>MAC-Resolution-10.2.2.20 (11-14/1019r0, Alfred) : The revision 1 is discussed on August 12 con. call.</a:t>
            </a:r>
          </a:p>
          <a:p>
            <a:pPr lvl="2"/>
            <a:r>
              <a:rPr lang="en-US" altLang="ko-KR" sz="1200" dirty="0"/>
              <a:t>LB203-MAC-Resolution-10.46 and 10.49 (11-14/1020r0, </a:t>
            </a:r>
            <a:r>
              <a:rPr lang="en-US" altLang="ko-KR" sz="1200" dirty="0" smtClean="0"/>
              <a:t>Alfred)</a:t>
            </a:r>
          </a:p>
          <a:p>
            <a:pPr lvl="1"/>
            <a:r>
              <a:rPr lang="en-US" altLang="ko-KR" sz="1200" dirty="0"/>
              <a:t>August 12 con. call</a:t>
            </a:r>
          </a:p>
          <a:p>
            <a:pPr lvl="2"/>
            <a:r>
              <a:rPr lang="en-US" altLang="ko-KR" sz="1200" strike="sngStrike" dirty="0" smtClean="0"/>
              <a:t>lb203-clause-4-comment-resolution (11-14/1021r0, Yongho) : Presented on September F2F meeting </a:t>
            </a:r>
            <a:endParaRPr lang="en-US" altLang="ko-KR" sz="1200" b="0" strike="sngStrike" dirty="0" smtClean="0"/>
          </a:p>
          <a:p>
            <a:pPr lvl="2"/>
            <a:r>
              <a:rPr lang="en-US" altLang="ko-KR" sz="1200" dirty="0" smtClean="0"/>
              <a:t>LB203-MAC-Resolution-9.42.6 </a:t>
            </a:r>
            <a:r>
              <a:rPr lang="en-US" altLang="ko-KR" sz="1200" dirty="0"/>
              <a:t>(11-14/1018r1, Alfred</a:t>
            </a:r>
            <a:r>
              <a:rPr lang="en-US" altLang="ko-KR" sz="1200" dirty="0" smtClean="0"/>
              <a:t>)</a:t>
            </a:r>
          </a:p>
          <a:p>
            <a:pPr lvl="2"/>
            <a:r>
              <a:rPr lang="en-US" altLang="ko-KR" sz="1200" dirty="0"/>
              <a:t>MAC-Resolution-10.2.2.20 (11-14/1019r1, Alfred</a:t>
            </a:r>
            <a:r>
              <a:rPr lang="en-US" altLang="ko-KR" sz="1200" dirty="0" smtClean="0"/>
              <a:t>)</a:t>
            </a:r>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sz="1200" dirty="0" smtClean="0"/>
          </a:p>
          <a:p>
            <a:pPr lvl="1"/>
            <a:r>
              <a:rPr lang="en-US" altLang="ko-KR" sz="1200" dirty="0" smtClean="0"/>
              <a:t>August </a:t>
            </a:r>
            <a:r>
              <a:rPr lang="en-US" altLang="ko-KR" sz="1200" dirty="0"/>
              <a:t>19 con. </a:t>
            </a:r>
            <a:r>
              <a:rPr lang="en-US" altLang="ko-KR" sz="1200" dirty="0" smtClean="0"/>
              <a:t>Call</a:t>
            </a:r>
          </a:p>
          <a:p>
            <a:pPr lvl="2"/>
            <a:r>
              <a:rPr lang="en-US" altLang="ko-KR" sz="1200" dirty="0"/>
              <a:t>lb203-partial-aid-comment-resolution (11-14/1048r1, Yongho</a:t>
            </a:r>
            <a:r>
              <a:rPr lang="en-US" altLang="ko-KR" sz="1200" dirty="0" smtClean="0"/>
              <a:t>)</a:t>
            </a:r>
          </a:p>
          <a:p>
            <a:pPr lvl="2"/>
            <a:r>
              <a:rPr lang="en-US" altLang="ko-KR" sz="1200" dirty="0"/>
              <a:t>lb203-ndp-probe-request-comment-resolution (11-14/1049r1, Yongho) : The revision 2 is discussed on September 2 con. call</a:t>
            </a:r>
            <a:r>
              <a:rPr lang="en-US" altLang="ko-KR" sz="1200" dirty="0" smtClean="0"/>
              <a:t>.</a:t>
            </a:r>
          </a:p>
          <a:p>
            <a:pPr lvl="2"/>
            <a:r>
              <a:rPr lang="en-US" altLang="ko-KR" sz="1200" dirty="0"/>
              <a:t>LB203-MAC-Resolution-8.9_p1 (11-14/1045r1, Alfred</a:t>
            </a:r>
            <a:r>
              <a:rPr lang="en-US" altLang="ko-KR" sz="1200" dirty="0" smtClean="0"/>
              <a:t>)</a:t>
            </a:r>
          </a:p>
          <a:p>
            <a:pPr lvl="2"/>
            <a:r>
              <a:rPr lang="en-US" altLang="ko-KR" sz="1200" dirty="0"/>
              <a:t>LB203-MAC-Resolution-9.3.2.9_p1 (11-14/1046r0, Alfred</a:t>
            </a:r>
            <a:r>
              <a:rPr lang="en-US" altLang="ko-KR" sz="1200" dirty="0" smtClean="0"/>
              <a:t>)</a:t>
            </a:r>
            <a:endParaRPr lang="en-US" altLang="ko-KR" sz="1200" dirty="0"/>
          </a:p>
          <a:p>
            <a:pPr lvl="1"/>
            <a:r>
              <a:rPr lang="en-US" altLang="ko-KR" sz="1200" dirty="0"/>
              <a:t>August 26 con. </a:t>
            </a:r>
            <a:r>
              <a:rPr lang="en-US" altLang="ko-KR" sz="1200" dirty="0" smtClean="0"/>
              <a:t>Call</a:t>
            </a:r>
          </a:p>
          <a:p>
            <a:pPr lvl="2"/>
            <a:r>
              <a:rPr lang="en-US" altLang="ko-KR" sz="1200" dirty="0"/>
              <a:t>lb203-mac-comment-resolution-part1 (11-14/1054r3, Yongho</a:t>
            </a:r>
            <a:r>
              <a:rPr lang="en-US" altLang="ko-KR" sz="1200" dirty="0" smtClean="0"/>
              <a:t>)</a:t>
            </a:r>
          </a:p>
          <a:p>
            <a:pPr lvl="2"/>
            <a:r>
              <a:rPr lang="en-US" altLang="ko-KR" sz="1200" dirty="0"/>
              <a:t>lb203-mac-resolution-sub-clause-4-3-12b-1 (11-14/1061r1, Zander</a:t>
            </a:r>
            <a:r>
              <a:rPr lang="en-US" altLang="ko-KR" sz="1200" dirty="0" smtClean="0"/>
              <a:t>)</a:t>
            </a:r>
          </a:p>
          <a:p>
            <a:pPr lvl="2"/>
            <a:r>
              <a:rPr lang="en-US" altLang="ko-KR" sz="1200" dirty="0"/>
              <a:t>lb203-mac-resolution-8-4-2-170a-and-9-47-1 (11-14/1069r1, Yuan</a:t>
            </a:r>
            <a:r>
              <a:rPr lang="en-US" altLang="ko-KR" sz="1200" dirty="0" smtClean="0"/>
              <a:t>)</a:t>
            </a:r>
          </a:p>
          <a:p>
            <a:pPr lvl="2"/>
            <a:r>
              <a:rPr lang="en-US" altLang="ko-KR" sz="1200" dirty="0"/>
              <a:t>LB203-MAC-Resolution-8.3.4.2 (11-14/1062r0, Alfred) : The revision 1 is discussed on September 2 con. call</a:t>
            </a:r>
            <a:r>
              <a:rPr lang="en-US" altLang="ko-KR" sz="1200" dirty="0" smtClean="0"/>
              <a:t>.</a:t>
            </a:r>
          </a:p>
          <a:p>
            <a:pPr lvl="2"/>
            <a:r>
              <a:rPr lang="en-US" altLang="ko-KR" sz="1200" dirty="0"/>
              <a:t>LB203-MAC-Resolution-8.4.2.170n_f_g (11-14/1063r1, Alfred</a:t>
            </a:r>
            <a:r>
              <a:rPr lang="en-US" altLang="ko-KR" sz="1200" dirty="0" smtClean="0"/>
              <a:t>)</a:t>
            </a:r>
          </a:p>
          <a:p>
            <a:pPr lvl="2"/>
            <a:r>
              <a:rPr lang="en-US" altLang="ko-KR" sz="1200" dirty="0"/>
              <a:t>LB203-MAC-Resolution-8.4.2.170t_y_p (11-14/1064r0, Alfred</a:t>
            </a:r>
            <a:r>
              <a:rPr lang="en-US" altLang="ko-KR" sz="1200" dirty="0" smtClean="0"/>
              <a:t>)</a:t>
            </a:r>
          </a:p>
          <a:p>
            <a:pPr lvl="2"/>
            <a:r>
              <a:rPr lang="en-US" altLang="ko-KR" sz="1200" strike="sngStrike" dirty="0"/>
              <a:t>LB203-MAC-Resolution-8.8_up_to_8.8.4_p1 (</a:t>
            </a:r>
            <a:r>
              <a:rPr lang="en-US" altLang="ko-KR" sz="1200" strike="sngStrike" dirty="0" smtClean="0"/>
              <a:t>11-14/1065r2, </a:t>
            </a:r>
            <a:r>
              <a:rPr lang="en-US" altLang="ko-KR" sz="1200" strike="sngStrike" dirty="0"/>
              <a:t>Alfred) : Presented on September F2F meeting</a:t>
            </a:r>
          </a:p>
          <a:p>
            <a:pPr marL="0" indent="0" fontAlgn="t">
              <a:buNone/>
            </a:pPr>
            <a:endParaRPr lang="en-US" altLang="ko-KR" sz="1200" dirty="0"/>
          </a:p>
          <a:p>
            <a:pPr lvl="1"/>
            <a:endParaRPr lang="en-US" altLang="ko-KR" sz="800" dirty="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61188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524000"/>
            <a:ext cx="7772400" cy="4114800"/>
          </a:xfrm>
        </p:spPr>
        <p:txBody>
          <a:bodyPr/>
          <a:lstStyle/>
          <a:p>
            <a:r>
              <a:rPr lang="en-US" altLang="ko-KR" dirty="0"/>
              <a:t>Submissions made during conference calls and ready for motion on Wednesday AM1 </a:t>
            </a:r>
            <a:endParaRPr lang="en-US" altLang="ko-KR" sz="800" dirty="0"/>
          </a:p>
          <a:p>
            <a:pPr lvl="1"/>
            <a:r>
              <a:rPr lang="en-US" altLang="ko-KR" sz="1200" dirty="0"/>
              <a:t>September 2 con. </a:t>
            </a:r>
            <a:r>
              <a:rPr lang="en-US" altLang="ko-KR" sz="1200" dirty="0" smtClean="0"/>
              <a:t>Call</a:t>
            </a:r>
          </a:p>
          <a:p>
            <a:pPr lvl="2"/>
            <a:r>
              <a:rPr lang="en-US" altLang="ko-KR" sz="1200" dirty="0"/>
              <a:t>LB203-MAC-Resolution-9.12_9.53_part_of_9.49 (11-14/1066r1, Alfred</a:t>
            </a:r>
            <a:r>
              <a:rPr lang="en-US" altLang="ko-KR" sz="1200" dirty="0" smtClean="0"/>
              <a:t>)</a:t>
            </a:r>
          </a:p>
          <a:p>
            <a:pPr lvl="2"/>
            <a:r>
              <a:rPr lang="en-US" altLang="ko-KR" sz="1200" strike="sngStrike" dirty="0"/>
              <a:t>LB203-MAC-Resolution-8.4.2.170k_x (11-14/1079r0, Alfred</a:t>
            </a:r>
            <a:r>
              <a:rPr lang="en-US" altLang="ko-KR" sz="1200" strike="sngStrike" dirty="0" smtClean="0"/>
              <a:t>) : Presented </a:t>
            </a:r>
            <a:r>
              <a:rPr lang="en-US" altLang="ko-KR" sz="1200" strike="sngStrike" dirty="0"/>
              <a:t>on September F2F </a:t>
            </a:r>
            <a:r>
              <a:rPr lang="en-US" altLang="ko-KR" sz="1200" strike="sngStrike" dirty="0" smtClean="0"/>
              <a:t>meeting</a:t>
            </a:r>
          </a:p>
          <a:p>
            <a:pPr lvl="2"/>
            <a:r>
              <a:rPr lang="en-US" altLang="ko-KR" sz="1200" dirty="0"/>
              <a:t>LB203-MAC-Resolution-Misc_part 1 (11-14/1067r0, Alfred</a:t>
            </a:r>
            <a:r>
              <a:rPr lang="en-US" altLang="ko-KR" sz="1200" dirty="0" smtClean="0"/>
              <a:t>)</a:t>
            </a:r>
          </a:p>
          <a:p>
            <a:pPr lvl="2"/>
            <a:r>
              <a:rPr lang="en-US" altLang="ko-KR" sz="1200" dirty="0"/>
              <a:t>LB203-MAC-Resolution-8.3.4.2 (11-14/1062r1, Alfred</a:t>
            </a:r>
            <a:r>
              <a:rPr lang="en-US" altLang="ko-KR" sz="1200" dirty="0" smtClean="0"/>
              <a:t>)</a:t>
            </a:r>
          </a:p>
          <a:p>
            <a:pPr lvl="2"/>
            <a:r>
              <a:rPr lang="en-US" altLang="ko-KR" sz="1200" dirty="0"/>
              <a:t>LB 203 Comment Resolution for 9.43.2 (11-14/1070r0, </a:t>
            </a:r>
            <a:r>
              <a:rPr lang="en-US" altLang="ko-KR" sz="1200" dirty="0" err="1"/>
              <a:t>Shoukang</a:t>
            </a:r>
            <a:r>
              <a:rPr lang="en-US" altLang="ko-KR" sz="1200" dirty="0" smtClean="0"/>
              <a:t>)</a:t>
            </a:r>
          </a:p>
          <a:p>
            <a:pPr lvl="2"/>
            <a:r>
              <a:rPr lang="en-US" altLang="ko-KR" sz="1200" dirty="0"/>
              <a:t>LB 203 Comment Resolution for 9.43.3 (11-14/1071r1, </a:t>
            </a:r>
            <a:r>
              <a:rPr lang="en-US" altLang="ko-KR" sz="1200" dirty="0" err="1"/>
              <a:t>Shoukang</a:t>
            </a:r>
            <a:r>
              <a:rPr lang="en-US" altLang="ko-KR" sz="1200" dirty="0"/>
              <a:t>)</a:t>
            </a:r>
            <a:endParaRPr lang="en-US" altLang="ko-KR" sz="1200" dirty="0" smtClean="0"/>
          </a:p>
          <a:p>
            <a:pPr lvl="2"/>
            <a:r>
              <a:rPr lang="en-US" altLang="ko-KR" sz="1200" strike="sngStrike" dirty="0"/>
              <a:t>lb-203-comment-resolution-for-10-24-13 (11-14/1072r1, </a:t>
            </a:r>
            <a:r>
              <a:rPr lang="en-US" altLang="ko-KR" sz="1200" strike="sngStrike" dirty="0" err="1"/>
              <a:t>Shoukang</a:t>
            </a:r>
            <a:r>
              <a:rPr lang="en-US" altLang="ko-KR" sz="1200" strike="sngStrike" dirty="0"/>
              <a:t>) : Presented on September F2F meeting  </a:t>
            </a:r>
          </a:p>
          <a:p>
            <a:pPr lvl="2"/>
            <a:r>
              <a:rPr lang="en-US" altLang="ko-KR" sz="1200" dirty="0"/>
              <a:t>lb203-ndp-probe-request-comment-resolution (11-14/1049r2, Yongho)</a:t>
            </a:r>
            <a:endParaRPr lang="en-US" altLang="ko-KR" sz="1200" dirty="0" smtClean="0"/>
          </a:p>
          <a:p>
            <a:pPr lvl="2"/>
            <a:r>
              <a:rPr lang="en-US" altLang="ko-KR" sz="1200" dirty="0"/>
              <a:t>LB 203 Comment Resolution for 9.44.1 (11-14/1087r1, Po-kai Huang</a:t>
            </a:r>
            <a:r>
              <a:rPr lang="en-US" altLang="ko-KR" sz="1200" dirty="0" smtClean="0"/>
              <a:t>)</a:t>
            </a:r>
            <a:endParaRPr lang="en-US" altLang="ko-KR" sz="1200" dirty="0"/>
          </a:p>
          <a:p>
            <a:pPr lvl="1"/>
            <a:r>
              <a:rPr lang="en-US" altLang="ko-KR" sz="1200" dirty="0"/>
              <a:t>September 9 con. </a:t>
            </a:r>
            <a:r>
              <a:rPr lang="en-US" altLang="ko-KR" sz="1200" dirty="0" smtClean="0"/>
              <a:t>Call</a:t>
            </a:r>
          </a:p>
          <a:p>
            <a:pPr lvl="2"/>
            <a:r>
              <a:rPr lang="en-US" altLang="ko-KR" sz="1200" dirty="0" smtClean="0"/>
              <a:t>LB203 </a:t>
            </a:r>
            <a:r>
              <a:rPr lang="en-US" altLang="ko-KR" sz="1200" dirty="0"/>
              <a:t>MAC resolution </a:t>
            </a:r>
            <a:r>
              <a:rPr lang="en-US" altLang="ko-KR" sz="1200" dirty="0" err="1"/>
              <a:t>subclause</a:t>
            </a:r>
            <a:r>
              <a:rPr lang="en-US" altLang="ko-KR" sz="1200" dirty="0"/>
              <a:t> 10.3.8 and 10.3.5.11 (</a:t>
            </a:r>
            <a:r>
              <a:rPr lang="en-US" altLang="ko-KR" sz="1200" dirty="0" smtClean="0"/>
              <a:t>11-14/1115r2, Zander)</a:t>
            </a:r>
          </a:p>
          <a:p>
            <a:pPr lvl="2"/>
            <a:r>
              <a:rPr lang="en-US" altLang="ko-KR" sz="1200" dirty="0" smtClean="0"/>
              <a:t>LB203 </a:t>
            </a:r>
            <a:r>
              <a:rPr lang="en-US" altLang="ko-KR" sz="1200" dirty="0"/>
              <a:t>MAC resolution sub-clause 8.4.1.x (</a:t>
            </a:r>
            <a:r>
              <a:rPr lang="en-US" altLang="ko-KR" sz="1200" dirty="0" smtClean="0"/>
              <a:t>11-14/1114r1, Zander)</a:t>
            </a:r>
          </a:p>
          <a:p>
            <a:pPr lvl="2"/>
            <a:r>
              <a:rPr lang="en-US" altLang="ko-KR" sz="1200" dirty="0" smtClean="0"/>
              <a:t>LB203 </a:t>
            </a:r>
            <a:r>
              <a:rPr lang="en-US" altLang="ko-KR" sz="1200" dirty="0"/>
              <a:t>MAC resolution subclauses-8.4.2.170r-8.6.24.5-9.21.5.8-9.7.6.5.4a-9.17-9.43 (</a:t>
            </a:r>
            <a:r>
              <a:rPr lang="en-US" altLang="ko-KR" sz="1200" dirty="0" smtClean="0"/>
              <a:t>11-14/1113r1, Zander)</a:t>
            </a:r>
          </a:p>
          <a:p>
            <a:pPr lvl="2"/>
            <a:r>
              <a:rPr lang="en-US" altLang="ko-KR" sz="1200" dirty="0" smtClean="0"/>
              <a:t>LB203 </a:t>
            </a:r>
            <a:r>
              <a:rPr lang="en-US" altLang="ko-KR" sz="1200" dirty="0"/>
              <a:t>MAC resolution </a:t>
            </a:r>
            <a:r>
              <a:rPr lang="en-US" altLang="ko-KR" sz="1200" dirty="0" err="1"/>
              <a:t>subclauses</a:t>
            </a:r>
            <a:r>
              <a:rPr lang="en-US" altLang="ko-KR" sz="1200" dirty="0"/>
              <a:t> 8.4.2.1-8.4.2.28-10.5-10.48  (</a:t>
            </a:r>
            <a:r>
              <a:rPr lang="en-US" altLang="ko-KR" sz="1200" dirty="0" smtClean="0"/>
              <a:t>11-14/1112r1, Zander)</a:t>
            </a:r>
          </a:p>
          <a:p>
            <a:pPr lvl="2"/>
            <a:r>
              <a:rPr lang="en-US" altLang="ko-KR" sz="1200" dirty="0" smtClean="0"/>
              <a:t>LB203-MAC-Resolution-8.4.2.170j </a:t>
            </a:r>
            <a:r>
              <a:rPr lang="en-US" altLang="ko-KR" sz="1200" dirty="0"/>
              <a:t>(11-14/1088r0, </a:t>
            </a:r>
            <a:r>
              <a:rPr lang="en-US" altLang="ko-KR" sz="1200" dirty="0" smtClean="0"/>
              <a:t>Alfred)</a:t>
            </a:r>
          </a:p>
          <a:p>
            <a:pPr lvl="2"/>
            <a:r>
              <a:rPr lang="en-US" altLang="ko-KR" sz="1200" dirty="0" smtClean="0"/>
              <a:t>LB203-MAC-Resolution-Misc_part </a:t>
            </a:r>
            <a:r>
              <a:rPr lang="en-US" altLang="ko-KR" sz="1200" dirty="0"/>
              <a:t>2 (</a:t>
            </a:r>
            <a:r>
              <a:rPr lang="en-US" altLang="ko-KR" sz="1200" dirty="0" smtClean="0"/>
              <a:t>11-14/1089r1, </a:t>
            </a:r>
            <a:r>
              <a:rPr lang="en-US" altLang="ko-KR" sz="1200" dirty="0"/>
              <a:t>Alfred)</a:t>
            </a:r>
          </a:p>
          <a:p>
            <a:pPr lvl="1"/>
            <a:endParaRPr lang="en-US" altLang="ko-KR" sz="1200" dirty="0" smtClean="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69540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err="1"/>
              <a:t>Shahrnaz</a:t>
            </a:r>
            <a:r>
              <a:rPr lang="en-US" altLang="ko-KR" dirty="0"/>
              <a:t> </a:t>
            </a:r>
            <a:r>
              <a:rPr lang="en-US" altLang="ko-KR" dirty="0" err="1"/>
              <a:t>Azizi</a:t>
            </a:r>
            <a:r>
              <a:rPr lang="en-US" altLang="ko-KR" dirty="0"/>
              <a:t> (Intel Corporation)  - Wednesday AM1   </a:t>
            </a:r>
            <a:br>
              <a:rPr lang="en-US" altLang="ko-KR" dirty="0"/>
            </a:br>
            <a:r>
              <a:rPr lang="en-US" altLang="ko-KR" dirty="0"/>
              <a:t>1136 0 </a:t>
            </a:r>
            <a:r>
              <a:rPr lang="en-US" altLang="ko-KR" dirty="0" err="1"/>
              <a:t>TGah</a:t>
            </a:r>
            <a:r>
              <a:rPr lang="en-US" altLang="ko-KR" dirty="0"/>
              <a:t> LB 203 Comment Resolution for Timing Measurement related fixes to Clause 24 PHY  </a:t>
            </a:r>
            <a:endParaRPr lang="en-US" altLang="ko-KR" dirty="0" smtClean="0"/>
          </a:p>
          <a:p>
            <a:pPr lvl="1"/>
            <a:r>
              <a:rPr lang="en-US" altLang="ko-KR" dirty="0" err="1"/>
              <a:t>Liwen</a:t>
            </a:r>
            <a:r>
              <a:rPr lang="en-US" altLang="ko-KR" dirty="0"/>
              <a:t> Chu (Marvell) - Tuesday EVE</a:t>
            </a:r>
            <a:br>
              <a:rPr lang="en-US" altLang="ko-KR" dirty="0"/>
            </a:br>
            <a:r>
              <a:rPr lang="en-US" altLang="ko-KR" dirty="0"/>
              <a:t>1241 0 </a:t>
            </a:r>
            <a:r>
              <a:rPr lang="en-US" altLang="ko-KR" dirty="0" err="1"/>
              <a:t>TGah</a:t>
            </a:r>
            <a:r>
              <a:rPr lang="en-US" altLang="ko-KR" dirty="0"/>
              <a:t> LB MAC Resolution </a:t>
            </a:r>
            <a:r>
              <a:rPr lang="en-US" altLang="ko-KR" dirty="0" err="1"/>
              <a:t>cubclause</a:t>
            </a:r>
            <a:r>
              <a:rPr lang="en-US" altLang="ko-KR" dirty="0"/>
              <a:t> 9.7.4 9.7.5 </a:t>
            </a:r>
            <a:br>
              <a:rPr lang="en-US" altLang="ko-KR" dirty="0"/>
            </a:br>
            <a:r>
              <a:rPr lang="en-US" altLang="ko-KR" dirty="0"/>
              <a:t>1245 0 </a:t>
            </a:r>
            <a:r>
              <a:rPr lang="en-US" altLang="ko-KR" dirty="0" err="1"/>
              <a:t>TGah</a:t>
            </a:r>
            <a:r>
              <a:rPr lang="en-US" altLang="ko-KR" dirty="0"/>
              <a:t> LB230 Comment Resolution for 9.30.3 </a:t>
            </a:r>
            <a:br>
              <a:rPr lang="en-US" altLang="ko-KR" dirty="0"/>
            </a:br>
            <a:r>
              <a:rPr lang="en-US" altLang="ko-KR" dirty="0"/>
              <a:t>1250 0 </a:t>
            </a:r>
            <a:r>
              <a:rPr lang="en-US" altLang="ko-KR" dirty="0" err="1"/>
              <a:t>TGah</a:t>
            </a:r>
            <a:r>
              <a:rPr lang="en-US" altLang="ko-KR" dirty="0"/>
              <a:t> LB203 Comment Resolution for 8.4.2.170v </a:t>
            </a:r>
            <a:br>
              <a:rPr lang="en-US" altLang="ko-KR" dirty="0"/>
            </a:br>
            <a:r>
              <a:rPr lang="en-US" altLang="ko-KR" dirty="0"/>
              <a:t>1251 0 </a:t>
            </a:r>
            <a:r>
              <a:rPr lang="en-US" altLang="ko-KR" dirty="0" err="1"/>
              <a:t>TGah</a:t>
            </a:r>
            <a:r>
              <a:rPr lang="en-US" altLang="ko-KR" dirty="0"/>
              <a:t> LB MAC Resolution </a:t>
            </a:r>
            <a:r>
              <a:rPr lang="en-US" altLang="ko-KR" dirty="0" err="1"/>
              <a:t>cubclause</a:t>
            </a:r>
            <a:r>
              <a:rPr lang="en-US" altLang="ko-KR" dirty="0"/>
              <a:t> 9.3.2.7 </a:t>
            </a:r>
            <a:br>
              <a:rPr lang="en-US" altLang="ko-KR" dirty="0"/>
            </a:br>
            <a:r>
              <a:rPr lang="en-US" altLang="ko-KR" dirty="0"/>
              <a:t>1252 0 </a:t>
            </a:r>
            <a:r>
              <a:rPr lang="en-US" altLang="ko-KR" dirty="0" err="1"/>
              <a:t>TGah</a:t>
            </a:r>
            <a:r>
              <a:rPr lang="en-US" altLang="ko-KR" dirty="0"/>
              <a:t> LB203 Comment Resolution for 8.2.3 </a:t>
            </a:r>
            <a:r>
              <a:rPr lang="en-US" altLang="ko-KR" dirty="0" smtClean="0"/>
              <a:t>8.2.4</a:t>
            </a:r>
          </a:p>
          <a:p>
            <a:pPr marL="457200" lvl="1" indent="0">
              <a:buNone/>
            </a:pPr>
            <a:r>
              <a:rPr lang="en-US" altLang="ko-KR" dirty="0"/>
              <a:t> </a:t>
            </a:r>
            <a:r>
              <a:rPr lang="en-US" altLang="ko-KR" dirty="0" smtClean="0"/>
              <a:t>    1271 0 </a:t>
            </a:r>
            <a:r>
              <a:rPr lang="fr-FR" altLang="ko-KR" dirty="0"/>
              <a:t>LB203 Comment Resolution CID 3705 </a:t>
            </a:r>
            <a:r>
              <a:rPr lang="en-US" altLang="ko-KR" dirty="0"/>
              <a:t> </a:t>
            </a:r>
            <a:endParaRPr lang="en-US" altLang="ko-KR" dirty="0" smtClean="0"/>
          </a:p>
          <a:p>
            <a:pPr lvl="1"/>
            <a:r>
              <a:rPr lang="en-US" altLang="ko-KR" dirty="0" smtClean="0"/>
              <a:t>Betty </a:t>
            </a:r>
            <a:r>
              <a:rPr lang="en-US" altLang="ko-KR" dirty="0"/>
              <a:t>Zhao (Huawei) - Tuesday AM2</a:t>
            </a:r>
            <a:br>
              <a:rPr lang="en-US" altLang="ko-KR" dirty="0"/>
            </a:br>
            <a:r>
              <a:rPr lang="en-US" altLang="ko-KR" dirty="0"/>
              <a:t>1158 0 </a:t>
            </a:r>
            <a:r>
              <a:rPr lang="en-US" altLang="ko-KR" dirty="0" err="1"/>
              <a:t>TGah</a:t>
            </a:r>
            <a:r>
              <a:rPr lang="en-US" altLang="ko-KR" dirty="0"/>
              <a:t> LB203 MAC Resolution 9.50</a:t>
            </a:r>
          </a:p>
          <a:p>
            <a:pPr lvl="1"/>
            <a:endParaRPr lang="en-US" altLang="ko-KR" dirty="0"/>
          </a:p>
          <a:p>
            <a:pPr lvl="1"/>
            <a:endParaRPr lang="en-US" altLang="ko-KR" dirty="0"/>
          </a:p>
          <a:p>
            <a:pPr lvl="1"/>
            <a:endParaRPr lang="en-US" altLang="ko-KR" dirty="0"/>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14</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smtClean="0"/>
              <a:t>Jae </a:t>
            </a:r>
            <a:r>
              <a:rPr lang="en-US" altLang="ko-KR" dirty="0" err="1"/>
              <a:t>Seung</a:t>
            </a:r>
            <a:r>
              <a:rPr lang="en-US" altLang="ko-KR" dirty="0"/>
              <a:t> Lee (ETRI) - Wednesday AM1</a:t>
            </a:r>
            <a:br>
              <a:rPr lang="en-US" altLang="ko-KR" dirty="0"/>
            </a:br>
            <a:r>
              <a:rPr lang="en-US" altLang="ko-KR" dirty="0"/>
              <a:t>1153 0 </a:t>
            </a:r>
            <a:r>
              <a:rPr lang="en-US" altLang="ko-KR" dirty="0" err="1"/>
              <a:t>TGah</a:t>
            </a:r>
            <a:r>
              <a:rPr lang="en-US" altLang="ko-KR" dirty="0"/>
              <a:t> LB-203-mac-comment-resolution-on-sector-training-operation(</a:t>
            </a:r>
            <a:r>
              <a:rPr lang="en-US" altLang="ko-KR" dirty="0" err="1"/>
              <a:t>Cluase</a:t>
            </a:r>
            <a:r>
              <a:rPr lang="en-US" altLang="ko-KR" dirty="0"/>
              <a:t> 9.48.5)</a:t>
            </a:r>
            <a:br>
              <a:rPr lang="en-US" altLang="ko-KR" dirty="0"/>
            </a:br>
            <a:r>
              <a:rPr lang="en-US" altLang="ko-KR" dirty="0"/>
              <a:t>1154 0 </a:t>
            </a:r>
            <a:r>
              <a:rPr lang="en-US" altLang="ko-KR" dirty="0" err="1"/>
              <a:t>TGah</a:t>
            </a:r>
            <a:r>
              <a:rPr lang="en-US" altLang="ko-KR" dirty="0"/>
              <a:t> LB-203-mac-comment-resolution-on-short-probe-response(Clause 8.4.2.170s-8.8.5.3-10.1.4.1-10.1.4.3)</a:t>
            </a:r>
            <a:br>
              <a:rPr lang="en-US" altLang="ko-KR" dirty="0"/>
            </a:br>
            <a:r>
              <a:rPr lang="en-US" altLang="ko-KR" dirty="0"/>
              <a:t>1155 0 </a:t>
            </a:r>
            <a:r>
              <a:rPr lang="en-US" altLang="ko-KR" dirty="0" err="1"/>
              <a:t>TGah</a:t>
            </a:r>
            <a:r>
              <a:rPr lang="en-US" altLang="ko-KR" dirty="0"/>
              <a:t> LB-203-mac-comment-resolution-for-clauses-9-43-1 and 9-43-1-1</a:t>
            </a:r>
            <a:br>
              <a:rPr lang="en-US" altLang="ko-KR" dirty="0"/>
            </a:br>
            <a:r>
              <a:rPr lang="en-US" altLang="ko-KR" dirty="0"/>
              <a:t>1156 0 </a:t>
            </a:r>
            <a:r>
              <a:rPr lang="en-US" altLang="ko-KR" dirty="0" err="1"/>
              <a:t>TGah</a:t>
            </a:r>
            <a:r>
              <a:rPr lang="en-US" altLang="ko-KR" dirty="0"/>
              <a:t> LB-203-mac-comment-resolution-for-clauses-10.1.2-10.1.3</a:t>
            </a:r>
            <a:br>
              <a:rPr lang="en-US" altLang="ko-KR" dirty="0"/>
            </a:br>
            <a:r>
              <a:rPr lang="en-US" altLang="ko-KR" dirty="0"/>
              <a:t>1157 0 </a:t>
            </a:r>
            <a:r>
              <a:rPr lang="en-US" altLang="ko-KR" dirty="0" err="1"/>
              <a:t>TGah</a:t>
            </a:r>
            <a:r>
              <a:rPr lang="en-US" altLang="ko-KR" dirty="0"/>
              <a:t> LB-203-mac-comment-resolution-for-clauses-8.4.2.170a-8.4.2.170c-8.4.2.170d-10.45</a:t>
            </a: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15</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359179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Alfred </a:t>
            </a:r>
            <a:r>
              <a:rPr lang="en-US" altLang="ko-KR" dirty="0" err="1"/>
              <a:t>Asterjadhi</a:t>
            </a:r>
            <a:r>
              <a:rPr lang="en-US" altLang="ko-KR" dirty="0"/>
              <a:t> (</a:t>
            </a:r>
            <a:r>
              <a:rPr lang="en-US" altLang="ko-KR" dirty="0" smtClean="0"/>
              <a:t>Qualcomm) - </a:t>
            </a:r>
            <a:r>
              <a:rPr lang="en-US" altLang="ko-KR" dirty="0"/>
              <a:t>Wednesday PM2</a:t>
            </a:r>
            <a:br>
              <a:rPr lang="en-US" altLang="ko-KR" dirty="0"/>
            </a:br>
            <a:r>
              <a:rPr lang="en-US" altLang="ko-KR" dirty="0" smtClean="0"/>
              <a:t>1105 </a:t>
            </a:r>
            <a:r>
              <a:rPr lang="en-US" altLang="ko-KR" dirty="0"/>
              <a:t>1 </a:t>
            </a:r>
            <a:r>
              <a:rPr lang="en-US" altLang="ko-KR" dirty="0" err="1"/>
              <a:t>TGah</a:t>
            </a:r>
            <a:r>
              <a:rPr lang="en-US" altLang="ko-KR" dirty="0"/>
              <a:t> </a:t>
            </a:r>
            <a:r>
              <a:rPr lang="en-US" altLang="ko-KR" dirty="0" smtClean="0"/>
              <a:t>lb-203-comment-resolution-for-8_4_2_170a-and-9_21_5_4</a:t>
            </a:r>
            <a:br>
              <a:rPr lang="en-US" altLang="ko-KR" dirty="0" smtClean="0"/>
            </a:br>
            <a:r>
              <a:rPr lang="en-US" altLang="ko-KR" dirty="0" smtClean="0"/>
              <a:t>1110 </a:t>
            </a:r>
            <a:r>
              <a:rPr lang="en-US" altLang="ko-KR" dirty="0"/>
              <a:t>1 </a:t>
            </a:r>
            <a:r>
              <a:rPr lang="en-US" altLang="ko-KR" dirty="0" err="1"/>
              <a:t>TGah</a:t>
            </a:r>
            <a:r>
              <a:rPr lang="en-US" altLang="ko-KR" dirty="0"/>
              <a:t> LB203 MAC resolution sub-clause </a:t>
            </a:r>
            <a:r>
              <a:rPr lang="en-US" altLang="ko-KR" dirty="0" smtClean="0"/>
              <a:t>8.4.2.6</a:t>
            </a:r>
            <a:br>
              <a:rPr lang="en-US" altLang="ko-KR" dirty="0" smtClean="0"/>
            </a:br>
            <a:r>
              <a:rPr lang="en-US" altLang="ko-KR" dirty="0" smtClean="0"/>
              <a:t>1111 </a:t>
            </a:r>
            <a:r>
              <a:rPr lang="en-US" altLang="ko-KR" dirty="0"/>
              <a:t>1 </a:t>
            </a:r>
            <a:r>
              <a:rPr lang="en-US" altLang="ko-KR" dirty="0" err="1"/>
              <a:t>TGah</a:t>
            </a:r>
            <a:r>
              <a:rPr lang="en-US" altLang="ko-KR" dirty="0"/>
              <a:t> LB203 MAC resolution sub-clause </a:t>
            </a:r>
            <a:r>
              <a:rPr lang="en-US" altLang="ko-KR" dirty="0" smtClean="0"/>
              <a:t>9.7.6.6</a:t>
            </a:r>
            <a:br>
              <a:rPr lang="en-US" altLang="ko-KR" dirty="0" smtClean="0"/>
            </a:br>
            <a:r>
              <a:rPr lang="en-US" altLang="ko-KR" dirty="0" smtClean="0"/>
              <a:t>1084 </a:t>
            </a:r>
            <a:r>
              <a:rPr lang="en-US" altLang="ko-KR" dirty="0"/>
              <a:t>1 </a:t>
            </a:r>
            <a:r>
              <a:rPr lang="en-US" altLang="ko-KR" dirty="0" err="1"/>
              <a:t>TGah</a:t>
            </a:r>
            <a:r>
              <a:rPr lang="en-US" altLang="ko-KR" dirty="0"/>
              <a:t> LB203 Comment Resolution for 8.4.2.170l</a:t>
            </a:r>
            <a:endParaRPr lang="en-US" altLang="ko-KR" dirty="0" smtClean="0"/>
          </a:p>
          <a:p>
            <a:pPr lvl="1"/>
            <a:r>
              <a:rPr lang="en-US" altLang="ko-KR" dirty="0" smtClean="0"/>
              <a:t>Yongho </a:t>
            </a:r>
            <a:r>
              <a:rPr lang="en-US" altLang="ko-KR" dirty="0" err="1" smtClean="0"/>
              <a:t>Seok</a:t>
            </a:r>
            <a:r>
              <a:rPr lang="en-US" altLang="ko-KR" dirty="0" smtClean="0"/>
              <a:t> (NEWRACOM) </a:t>
            </a:r>
            <a:r>
              <a:rPr lang="en-US" altLang="ko-KR" dirty="0"/>
              <a:t>- Wednesday </a:t>
            </a:r>
            <a:r>
              <a:rPr lang="en-US" altLang="ko-KR" dirty="0" smtClean="0"/>
              <a:t>PM2</a:t>
            </a:r>
            <a:br>
              <a:rPr lang="en-US" altLang="ko-KR" dirty="0" smtClean="0"/>
            </a:br>
            <a:r>
              <a:rPr lang="en-US" altLang="ko-KR" dirty="0" smtClean="0"/>
              <a:t>1021 1 lb203-clause-4-comment-resolution</a:t>
            </a:r>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16</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07325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TBD</a:t>
            </a:r>
            <a:endParaRPr lang="ko-KR" altLang="en-US"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17</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a:t>
            </a:r>
            <a:r>
              <a:rPr lang="en-US" altLang="ko-KR" dirty="0"/>
              <a:t>meeting and ready for motion on Thursday PM2</a:t>
            </a:r>
          </a:p>
          <a:p>
            <a:pPr lvl="1"/>
            <a:r>
              <a:rPr lang="en-US" altLang="ko-KR" dirty="0"/>
              <a:t>TBD</a:t>
            </a:r>
          </a:p>
          <a:p>
            <a:pPr marL="457200" lvl="1" indent="0">
              <a:buNone/>
            </a:pPr>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sz="1600" dirty="0" smtClean="0"/>
              <a:t>July meeting minutes (11-14/1013r0)</a:t>
            </a:r>
          </a:p>
          <a:p>
            <a:pPr marL="1009650" lvl="1" indent="-609600"/>
            <a:r>
              <a:rPr lang="en-US" sz="1600" dirty="0" smtClean="0"/>
              <a:t>July 29</a:t>
            </a:r>
            <a:r>
              <a:rPr lang="en-US" sz="1600" baseline="30000" dirty="0" smtClean="0"/>
              <a:t>th</a:t>
            </a:r>
            <a:r>
              <a:rPr lang="en-US" sz="1600" dirty="0" smtClean="0"/>
              <a:t> Conference call minutes (11-14/1011r0), </a:t>
            </a:r>
            <a:r>
              <a:rPr lang="en-US" altLang="ko-KR" sz="1600" dirty="0" smtClean="0"/>
              <a:t>August 5</a:t>
            </a:r>
            <a:r>
              <a:rPr lang="en-US" altLang="ko-KR" sz="1600" baseline="30000" dirty="0" smtClean="0"/>
              <a:t>th</a:t>
            </a:r>
            <a:r>
              <a:rPr lang="en-US" altLang="ko-KR" sz="1600" dirty="0" smtClean="0"/>
              <a:t> Conference </a:t>
            </a:r>
            <a:r>
              <a:rPr lang="en-US" altLang="ko-KR" sz="1600" dirty="0"/>
              <a:t>call minutes (</a:t>
            </a:r>
            <a:r>
              <a:rPr lang="en-US" altLang="ko-KR" sz="1600" dirty="0" smtClean="0"/>
              <a:t>11-14/1034r1), August 12</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11-14/1051r0), August 19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11-14/1056r0), </a:t>
            </a:r>
            <a:r>
              <a:rPr lang="en-US" altLang="ko-KR" sz="1600" dirty="0"/>
              <a:t>August </a:t>
            </a:r>
            <a:r>
              <a:rPr lang="en-US" altLang="ko-KR" sz="1600" dirty="0" smtClean="0"/>
              <a:t>26</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11-14/1075r0</a:t>
            </a:r>
            <a:r>
              <a:rPr lang="en-US" altLang="ko-KR" sz="1600" dirty="0"/>
              <a:t>), September </a:t>
            </a:r>
            <a:r>
              <a:rPr lang="en-US" altLang="ko-KR" sz="1600" dirty="0" smtClean="0"/>
              <a:t>2</a:t>
            </a:r>
            <a:r>
              <a:rPr lang="en-US" altLang="ko-KR" sz="1600" baseline="30000" dirty="0" smtClean="0"/>
              <a:t>nd</a:t>
            </a:r>
            <a:r>
              <a:rPr lang="en-US" altLang="ko-KR" sz="1600" dirty="0" smtClean="0"/>
              <a:t> Conference </a:t>
            </a:r>
            <a:r>
              <a:rPr lang="en-US" altLang="ko-KR" sz="1600" dirty="0"/>
              <a:t>call minutes (</a:t>
            </a:r>
            <a:r>
              <a:rPr lang="en-US" altLang="ko-KR" sz="1600" dirty="0" smtClean="0"/>
              <a:t>11-14/1144r0), September 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11-14/1189r0)</a:t>
            </a:r>
            <a:endParaRPr lang="en-US" sz="1600" dirty="0" smtClean="0"/>
          </a:p>
          <a:p>
            <a:pPr marL="609600" indent="-609600"/>
            <a:r>
              <a:rPr lang="en-US" altLang="ko-KR" dirty="0" smtClean="0"/>
              <a:t>Address </a:t>
            </a:r>
            <a:r>
              <a:rPr lang="en-US" altLang="ko-KR" dirty="0"/>
              <a:t>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(11-14/796r8)</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30 </a:t>
            </a:r>
            <a:r>
              <a:rPr lang="en-US" altLang="ko-KR" dirty="0"/>
              <a:t>(Tuesday), </a:t>
            </a:r>
            <a:r>
              <a:rPr lang="en-US" altLang="ko-KR" dirty="0" smtClean="0"/>
              <a:t>8PM ET for 2 hour</a:t>
            </a:r>
          </a:p>
          <a:p>
            <a:pPr marL="609600" indent="-609600"/>
            <a:r>
              <a:rPr lang="en-US" altLang="ko-KR" dirty="0" smtClean="0"/>
              <a:t>October 7 </a:t>
            </a:r>
            <a:r>
              <a:rPr lang="en-US" altLang="ko-KR" dirty="0"/>
              <a:t>(Tuesday), </a:t>
            </a:r>
            <a:r>
              <a:rPr lang="en-US" altLang="ko-KR" dirty="0" smtClean="0"/>
              <a:t>8PM ET for 2 hour</a:t>
            </a:r>
          </a:p>
          <a:p>
            <a:pPr marL="609600" indent="-609600"/>
            <a:r>
              <a:rPr lang="en-US" altLang="ko-KR" dirty="0"/>
              <a:t>October </a:t>
            </a:r>
            <a:r>
              <a:rPr lang="en-US" altLang="ko-KR" dirty="0" smtClean="0"/>
              <a:t>14 </a:t>
            </a:r>
            <a:r>
              <a:rPr lang="en-US" altLang="ko-KR" dirty="0"/>
              <a:t>(Tuesday), 8PM ET for 2 </a:t>
            </a:r>
            <a:r>
              <a:rPr lang="en-US" altLang="ko-KR" dirty="0" smtClean="0"/>
              <a:t>hour</a:t>
            </a:r>
          </a:p>
          <a:p>
            <a:pPr marL="609600" indent="-609600"/>
            <a:r>
              <a:rPr lang="en-US" altLang="ko-KR" dirty="0"/>
              <a:t>October </a:t>
            </a:r>
            <a:r>
              <a:rPr lang="en-US" altLang="ko-KR" dirty="0" smtClean="0"/>
              <a:t>21 </a:t>
            </a:r>
            <a:r>
              <a:rPr lang="en-US" altLang="ko-KR" dirty="0"/>
              <a:t>(Tuesday), 8PM ET for 2 </a:t>
            </a:r>
            <a:r>
              <a:rPr lang="en-US" altLang="ko-KR" dirty="0" smtClean="0"/>
              <a:t>hour</a:t>
            </a:r>
          </a:p>
          <a:p>
            <a:pPr marL="609600" indent="-609600"/>
            <a:r>
              <a:rPr lang="en-US" altLang="ko-KR" dirty="0"/>
              <a:t>October </a:t>
            </a:r>
            <a:r>
              <a:rPr lang="en-US" altLang="ko-KR" dirty="0" smtClean="0"/>
              <a:t>28 </a:t>
            </a:r>
            <a:r>
              <a:rPr lang="en-US" altLang="ko-KR" dirty="0"/>
              <a:t>(Tuesday), 8PM ET for 2 </a:t>
            </a:r>
            <a:r>
              <a:rPr lang="en-US" altLang="ko-KR" dirty="0" smtClean="0"/>
              <a:t>hour</a:t>
            </a:r>
          </a:p>
          <a:p>
            <a:pPr marL="609600" indent="-609600"/>
            <a:endParaRPr lang="en-US" altLang="ko-KR" dirty="0" smtClean="0"/>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20</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(11-14/1013r0) </a:t>
            </a:r>
            <a:r>
              <a:rPr lang="en-GB" altLang="ko-KR" dirty="0"/>
              <a:t>and conf call minutes </a:t>
            </a:r>
            <a:r>
              <a:rPr lang="en-GB" altLang="ko-KR" dirty="0" smtClean="0"/>
              <a:t>(</a:t>
            </a:r>
            <a:r>
              <a:rPr lang="en-US" altLang="ko-KR" dirty="0" smtClean="0"/>
              <a:t>11-14/1011r0, 11-14/1034r1, 11-14/1051r0, 11-14/1056r0, 11-14/1075r0, 11-14/1144r0, </a:t>
            </a:r>
            <a:r>
              <a:rPr lang="en-US" altLang="ko-KR" dirty="0"/>
              <a:t>11-14/1189r0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82115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063922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11-14/1280r0 </a:t>
            </a:r>
            <a:r>
              <a:rPr lang="en-US" altLang="ko-KR" dirty="0"/>
              <a:t>with the following </a:t>
            </a:r>
            <a:r>
              <a:rPr lang="en-US" altLang="ko-KR" dirty="0" smtClean="0"/>
              <a:t>tab:</a:t>
            </a:r>
          </a:p>
          <a:p>
            <a:pPr lvl="1"/>
            <a:r>
              <a:rPr lang="en-US" altLang="ko-KR" dirty="0" smtClean="0"/>
              <a:t>MAC Motion 1</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20180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	</a:t>
            </a:r>
          </a:p>
          <a:p>
            <a:pPr lvl="3"/>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p>
          <a:p>
            <a:pPr lvl="2"/>
            <a:r>
              <a:rPr lang="en-US" altLang="ko-KR" sz="1800" dirty="0" err="1"/>
              <a:t>TGah</a:t>
            </a:r>
            <a:r>
              <a:rPr lang="en-US" altLang="ko-KR" sz="1800" dirty="0"/>
              <a:t> Draft 2.1 is available on a member area</a:t>
            </a:r>
          </a:p>
          <a:p>
            <a:pPr lvl="2"/>
            <a:endParaRPr lang="en-US" altLang="ko-KR" sz="2500" dirty="0" smtClean="0"/>
          </a:p>
          <a:p>
            <a:pPr lvl="3"/>
            <a:endParaRPr lang="en-US" altLang="ko-KR" dirty="0" smtClean="0"/>
          </a:p>
          <a:p>
            <a:pPr lvl="3"/>
            <a:endParaRPr lang="en-US" altLang="ko-KR"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92457325"/>
              </p:ext>
            </p:extLst>
          </p:nvPr>
        </p:nvGraphicFramePr>
        <p:xfrm>
          <a:off x="457202" y="283845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D2.2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2014</a:t>
            </a:r>
          </a:p>
        </p:txBody>
      </p:sp>
    </p:spTree>
    <p:extLst>
      <p:ext uri="{BB962C8B-B14F-4D97-AF65-F5344CB8AC3E}">
        <p14:creationId xmlns:p14="http://schemas.microsoft.com/office/powerpoint/2010/main" val="19543361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2014</a:t>
            </a:r>
          </a:p>
        </p:txBody>
      </p:sp>
      <p:sp>
        <p:nvSpPr>
          <p:cNvPr id="14339" name="Footer Placeholder 4"/>
          <p:cNvSpPr>
            <a:spLocks noGrp="1"/>
          </p:cNvSpPr>
          <p:nvPr>
            <p:ph type="ftr" sz="quarter" idx="11"/>
          </p:nvPr>
        </p:nvSpPr>
        <p:spPr>
          <a:xfrm>
            <a:off x="7328208" y="6475413"/>
            <a:ext cx="121571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(Self)</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31</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LB203 on P802.11ah D2.0 </a:t>
            </a:r>
          </a:p>
          <a:p>
            <a:r>
              <a:rPr lang="en-US" altLang="en-US" dirty="0" smtClean="0"/>
              <a:t>Instruct the </a:t>
            </a:r>
            <a:r>
              <a:rPr lang="en-US" altLang="en-US" dirty="0" err="1" smtClean="0"/>
              <a:t>TGah</a:t>
            </a:r>
            <a:r>
              <a:rPr lang="en-US" altLang="en-US" dirty="0" smtClean="0"/>
              <a:t> editor to prepare P802.11ah D3.0 </a:t>
            </a:r>
            <a:r>
              <a:rPr lang="en-US" altLang="en-US" dirty="0"/>
              <a:t>from P802.11ah </a:t>
            </a:r>
            <a:r>
              <a:rPr lang="en-US" altLang="en-US" dirty="0" smtClean="0"/>
              <a:t>D2.1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D3.0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7465641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3767, 3810, 4144, 3637, 3575, 3579, 3678, 3911, 4134, 4175, 3748, </a:t>
            </a:r>
            <a:r>
              <a:rPr lang="en-GB" altLang="ko-KR" dirty="0" smtClean="0"/>
              <a:t>4002 as shown in 11-14/1090r0?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588440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3764, 3765, 3766, </a:t>
            </a:r>
            <a:r>
              <a:rPr lang="en-GB" altLang="ko-KR" dirty="0" smtClean="0"/>
              <a:t>3906</a:t>
            </a:r>
            <a:r>
              <a:rPr lang="en-US" altLang="ko-KR" dirty="0"/>
              <a:t> </a:t>
            </a:r>
            <a:r>
              <a:rPr lang="en-GB" altLang="ko-KR" dirty="0" smtClean="0"/>
              <a:t>as shown in 11-14/1116r1?</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934522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3042, 3876, 4115, 3032, 3373, 3629, 3952, 3953, 3875, 4101, </a:t>
            </a:r>
            <a:r>
              <a:rPr lang="en-GB" altLang="ko-KR" dirty="0" smtClean="0"/>
              <a:t>3877</a:t>
            </a:r>
            <a:r>
              <a:rPr lang="en-US" altLang="ko-KR" dirty="0" smtClean="0"/>
              <a:t> </a:t>
            </a:r>
            <a:r>
              <a:rPr lang="en-GB" altLang="ko-KR" dirty="0" smtClean="0"/>
              <a:t>as shown in 11-14/1117r1?</a:t>
            </a:r>
          </a:p>
          <a:p>
            <a:pPr lvl="1"/>
            <a:r>
              <a:rPr lang="en-GB" altLang="ko-KR" dirty="0" smtClean="0"/>
              <a:t>Postponed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873400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3202, 3416, 3420, 3421, 3422, 3857, 3163, 3203, 3419, 3856, 4193, </a:t>
            </a:r>
            <a:r>
              <a:rPr lang="en-GB" altLang="ko-KR" dirty="0" smtClean="0"/>
              <a:t>4194 as shown in 11-14/1118r0?</a:t>
            </a:r>
          </a:p>
          <a:p>
            <a:pPr lvl="1"/>
            <a:r>
              <a:rPr lang="en-GB" altLang="ko-KR" dirty="0"/>
              <a:t>Postponed and p</a:t>
            </a:r>
            <a:r>
              <a:rPr lang="en-GB" altLang="ko-KR" dirty="0" smtClean="0"/>
              <a:t>re-motioned in Tuesday EVE </a:t>
            </a:r>
            <a:r>
              <a:rPr lang="en-GB" altLang="ko-KR" dirty="0"/>
              <a:t>(MAC Ad-Hoc)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573485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3010, 3743, 3964, 4163, </a:t>
            </a:r>
            <a:r>
              <a:rPr lang="en-GB" altLang="ko-KR" dirty="0" smtClean="0"/>
              <a:t>3264 as shown in 11-14/1119r0?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70045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3306, 3755 as shown in 11-14/1096r0?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566221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3187, </a:t>
            </a:r>
            <a:r>
              <a:rPr lang="en-GB" altLang="ko-KR" dirty="0" smtClean="0"/>
              <a:t>3602 as shown in 11-14/1072r4?</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554142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3283, 3260, 3693, 3706, 3707, 3708, 3231, 3417, 3761, 3762, </a:t>
            </a:r>
            <a:r>
              <a:rPr lang="en-GB" altLang="ko-KR" dirty="0" smtClean="0"/>
              <a:t>3763</a:t>
            </a:r>
            <a:r>
              <a:rPr lang="en-US" altLang="ko-KR" dirty="0"/>
              <a:t> </a:t>
            </a:r>
            <a:r>
              <a:rPr lang="en-GB" altLang="ko-KR" dirty="0" smtClean="0"/>
              <a:t>as shown in 11-14/1124r1?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701553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mentor.ieee.org/802.11/dcn/14/11-14-0796-08-00ah-tgah-lb203-comments-on-d2-0.xlsx</a:t>
            </a:r>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graphicFrame>
        <p:nvGraphicFramePr>
          <p:cNvPr id="5" name="표 4"/>
          <p:cNvGraphicFramePr>
            <a:graphicFrameLocks noGrp="1"/>
          </p:cNvGraphicFramePr>
          <p:nvPr>
            <p:extLst>
              <p:ext uri="{D42A27DB-BD31-4B8C-83A1-F6EECF244321}">
                <p14:modId xmlns:p14="http://schemas.microsoft.com/office/powerpoint/2010/main" val="1532092477"/>
              </p:ext>
            </p:extLst>
          </p:nvPr>
        </p:nvGraphicFramePr>
        <p:xfrm>
          <a:off x="4724400" y="2000057"/>
          <a:ext cx="3886200" cy="4248343"/>
        </p:xfrm>
        <a:graphic>
          <a:graphicData uri="http://schemas.openxmlformats.org/drawingml/2006/table">
            <a:tbl>
              <a:tblPr/>
              <a:tblGrid>
                <a:gridCol w="304800"/>
                <a:gridCol w="527535"/>
                <a:gridCol w="904275"/>
                <a:gridCol w="1074795"/>
                <a:gridCol w="1074795"/>
              </a:tblGrid>
              <a:tr h="220587">
                <a:tc gridSpan="2">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l" fontAlgn="ctr"/>
                      <a:r>
                        <a:rPr lang="en-US" sz="900" b="0" i="0" u="none" strike="noStrike" dirty="0">
                          <a:solidFill>
                            <a:srgbClr val="000000"/>
                          </a:solidFill>
                          <a:effectLst/>
                          <a:latin typeface="Arial Unicode MS"/>
                        </a:rPr>
                        <a:t>Assignee</a:t>
                      </a:r>
                    </a:p>
                  </a:txBody>
                  <a:tcPr marL="4242" marR="4242" marT="424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230">
                <a:tc rowSpan="26">
                  <a:txBody>
                    <a:bodyPr/>
                    <a:lstStyle/>
                    <a:p>
                      <a:pPr algn="l" fontAlgn="ctr"/>
                      <a:r>
                        <a:rPr lang="en-US" sz="900" b="0" i="0" u="none" strike="noStrike" dirty="0">
                          <a:solidFill>
                            <a:srgbClr val="000000"/>
                          </a:solidFill>
                          <a:effectLst/>
                          <a:latin typeface="Arial Unicode MS"/>
                        </a:rPr>
                        <a:t>LB </a:t>
                      </a:r>
                      <a:r>
                        <a:rPr lang="en-US" sz="900" b="0" i="0" u="none" strike="noStrike" dirty="0" smtClean="0">
                          <a:solidFill>
                            <a:srgbClr val="000000"/>
                          </a:solidFill>
                          <a:effectLst/>
                          <a:latin typeface="Arial Unicode MS"/>
                        </a:rPr>
                        <a:t>203</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EDITOR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305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MAC</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167</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75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Matthew Fischer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Zander Lei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Jason Lee</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Chittabrata</a:t>
                      </a:r>
                      <a:r>
                        <a:rPr lang="en-US" sz="900" b="0" i="0" u="none" strike="noStrike" dirty="0">
                          <a:solidFill>
                            <a:srgbClr val="000000"/>
                          </a:solidFill>
                          <a:effectLst/>
                          <a:latin typeface="Arial Unicode MS"/>
                        </a:rPr>
                        <a:t> Ghosh</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Kaiying</a:t>
                      </a:r>
                      <a:r>
                        <a:rPr lang="en-US" sz="900" b="0" i="0" u="none" strike="noStrike" dirty="0">
                          <a:solidFill>
                            <a:srgbClr val="000000"/>
                          </a:solidFill>
                          <a:effectLst/>
                          <a:latin typeface="Arial Unicode MS"/>
                        </a:rPr>
                        <a:t> </a:t>
                      </a:r>
                      <a:r>
                        <a:rPr lang="en-US" sz="900" b="0" i="0" u="none" strike="noStrike" dirty="0" err="1">
                          <a:solidFill>
                            <a:srgbClr val="000000"/>
                          </a:solidFill>
                          <a:effectLst/>
                          <a:latin typeface="Arial Unicode MS"/>
                        </a:rPr>
                        <a:t>Lv</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Kenichi Mori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James Wang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Yuan Zhou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Shoukang</a:t>
                      </a:r>
                      <a:r>
                        <a:rPr lang="en-US" sz="900" b="0" i="0" u="none" strike="noStrike" dirty="0">
                          <a:solidFill>
                            <a:srgbClr val="000000"/>
                          </a:solidFill>
                          <a:effectLst/>
                          <a:latin typeface="Arial Unicode MS"/>
                        </a:rPr>
                        <a:t> Zheng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Po-kai Huang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Hongyuan</a:t>
                      </a:r>
                      <a:r>
                        <a:rPr lang="en-US" sz="900" b="0" i="0" u="none" strike="noStrike" dirty="0">
                          <a:solidFill>
                            <a:srgbClr val="000000"/>
                          </a:solidFill>
                          <a:effectLst/>
                          <a:latin typeface="Arial Unicode MS"/>
                        </a:rPr>
                        <a:t> Zhang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140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3444">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PHY</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Eugene </a:t>
                      </a:r>
                      <a:r>
                        <a:rPr lang="en-US" sz="900" b="0" i="0" u="none" strike="noStrike" dirty="0" err="1">
                          <a:solidFill>
                            <a:srgbClr val="000000"/>
                          </a:solidFill>
                          <a:effectLst/>
                          <a:latin typeface="Arial Unicode MS"/>
                        </a:rPr>
                        <a:t>Baik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25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Mingguang</a:t>
                      </a:r>
                      <a:r>
                        <a:rPr lang="en-US" sz="900" b="0" i="0" u="none" strike="noStrike" dirty="0">
                          <a:solidFill>
                            <a:srgbClr val="000000"/>
                          </a:solidFill>
                          <a:effectLst/>
                          <a:latin typeface="Arial Unicode MS"/>
                        </a:rPr>
                        <a:t> Xu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gridSpan="3">
                  <a:txBody>
                    <a:bodyPr/>
                    <a:lstStyle/>
                    <a:p>
                      <a:pPr algn="l" fontAlgn="ctr"/>
                      <a:r>
                        <a:rPr lang="en-US" sz="900" b="0" i="0" u="none" strike="noStrike" dirty="0" smtClean="0">
                          <a:solidFill>
                            <a:srgbClr val="000000"/>
                          </a:solidFill>
                          <a:effectLst/>
                          <a:latin typeface="Arial Unicode MS"/>
                        </a:rPr>
                        <a:t>Summary</a:t>
                      </a: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ko-KR" altLang="en-US" sz="900" b="0" i="0" u="none" strike="noStrike">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366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848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4148, 3823, 3040, 3822, 3821, 3820, 3662, 3522, 3824, 3664, 3663, 3107, 3105, 3104 </a:t>
            </a:r>
            <a:r>
              <a:rPr lang="en-GB" altLang="ko-KR" dirty="0" smtClean="0"/>
              <a:t>as shown in 11-14/1094r1?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627754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3284, 3741, 3740, 3314, 3752, 3804 </a:t>
            </a:r>
            <a:r>
              <a:rPr lang="en-GB" altLang="ko-KR" dirty="0" smtClean="0"/>
              <a:t>as shown in 11-14/1095r1?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6009943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3172, 3272, 3732,  3844, 3845, </a:t>
            </a:r>
            <a:r>
              <a:rPr lang="en-GB" altLang="ko-KR" dirty="0" smtClean="0"/>
              <a:t>3954</a:t>
            </a:r>
            <a:r>
              <a:rPr lang="en-US" altLang="ko-KR" dirty="0"/>
              <a:t> </a:t>
            </a:r>
            <a:r>
              <a:rPr lang="en-GB" altLang="ko-KR" dirty="0" smtClean="0"/>
              <a:t>as shown in 11-14/1197r1?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584867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3067, 3111, 3112, 3144</a:t>
            </a:r>
            <a:r>
              <a:rPr lang="en-GB" altLang="ko-KR" dirty="0" smtClean="0"/>
              <a:t>, 3145, 3684</a:t>
            </a:r>
            <a:r>
              <a:rPr lang="en-GB" altLang="ko-KR" dirty="0"/>
              <a:t>, </a:t>
            </a:r>
            <a:r>
              <a:rPr lang="en-GB" altLang="ko-KR" dirty="0" smtClean="0"/>
              <a:t>3685, 3808, 4154, 4165</a:t>
            </a:r>
            <a:r>
              <a:rPr lang="en-US" altLang="ko-KR" dirty="0" smtClean="0"/>
              <a:t> </a:t>
            </a:r>
            <a:r>
              <a:rPr lang="en-GB" altLang="ko-KR" dirty="0" smtClean="0"/>
              <a:t>as shown in 11-14/1195r2?</a:t>
            </a:r>
          </a:p>
          <a:p>
            <a:pPr lvl="1"/>
            <a:r>
              <a:rPr lang="en-US" altLang="ko-KR" dirty="0"/>
              <a:t>Motion passed u</a:t>
            </a:r>
            <a:r>
              <a:rPr lang="en-GB" altLang="ko-KR" dirty="0" err="1"/>
              <a:t>nanimously</a:t>
            </a:r>
            <a:endParaRPr lang="ko-KR" altLang="en-US" dirty="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8505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xxx as shown in 11-14/1196r0?</a:t>
            </a:r>
          </a:p>
          <a:p>
            <a:pPr lvl="1"/>
            <a:r>
              <a:rPr lang="en-GB" altLang="ko-KR" dirty="0" smtClean="0"/>
              <a:t>Postponed and </a:t>
            </a:r>
            <a:r>
              <a:rPr lang="en-GB" altLang="ko-KR" dirty="0"/>
              <a:t>pre-motioned </a:t>
            </a:r>
            <a:r>
              <a:rPr lang="en-GB" altLang="ko-KR" dirty="0" smtClean="0"/>
              <a:t>in Monday EVE (MAC Ad-Hoc) </a:t>
            </a:r>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3638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11-14/1126r1?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8237908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11-14/1125r1?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09397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CIDs 3074, 3075, 4183, 4189 and 4190 as shown in 11-14/1097r1?</a:t>
            </a:r>
          </a:p>
          <a:p>
            <a:pPr lvl="1"/>
            <a:r>
              <a:rPr lang="en-US" altLang="ko-KR" dirty="0" smtClean="0"/>
              <a:t>Y</a:t>
            </a:r>
          </a:p>
          <a:p>
            <a:pPr lvl="1"/>
            <a:r>
              <a:rPr lang="en-US" altLang="ko-KR" dirty="0" smtClean="0"/>
              <a:t>N</a:t>
            </a:r>
          </a:p>
          <a:p>
            <a:pPr lvl="1"/>
            <a:r>
              <a:rPr lang="en-US" altLang="ko-KR" dirty="0" smtClean="0"/>
              <a:t>Abs</a:t>
            </a:r>
          </a:p>
          <a:p>
            <a:pPr lvl="1"/>
            <a:endParaRPr lang="ko-KR" altLang="en-US" dirty="0"/>
          </a:p>
          <a:p>
            <a:pPr lvl="1"/>
            <a:r>
              <a:rPr lang="en-US" altLang="ko-KR" dirty="0"/>
              <a:t>Motion passed u</a:t>
            </a:r>
            <a:r>
              <a:rPr lang="en-GB" altLang="ko-KR" dirty="0" err="1"/>
              <a:t>nanimously</a:t>
            </a:r>
            <a:endParaRPr lang="ko-KR" altLang="en-US" dirty="0"/>
          </a:p>
          <a:p>
            <a:pPr lvl="1"/>
            <a:endParaRPr lang="en-GB" altLang="ko-KR" dirty="0" smtClean="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11-14/1120r1?</a:t>
            </a:r>
          </a:p>
          <a:p>
            <a:pPr lvl="1"/>
            <a:r>
              <a:rPr lang="en-US" altLang="ko-KR" dirty="0" smtClean="0"/>
              <a:t>Y: 9</a:t>
            </a:r>
          </a:p>
          <a:p>
            <a:pPr lvl="1"/>
            <a:r>
              <a:rPr lang="en-US" altLang="ko-KR" dirty="0" smtClean="0"/>
              <a:t>N: 0</a:t>
            </a:r>
          </a:p>
          <a:p>
            <a:pPr lvl="1"/>
            <a:r>
              <a:rPr lang="en-US" altLang="ko-KR" dirty="0" smtClean="0"/>
              <a:t>Abs: 0</a:t>
            </a:r>
          </a:p>
          <a:p>
            <a:pPr lvl="1"/>
            <a:endParaRPr lang="ko-KR" altLang="en-US" dirty="0"/>
          </a:p>
          <a:p>
            <a:pPr lvl="1"/>
            <a:r>
              <a:rPr lang="en-US" altLang="ko-KR" dirty="0"/>
              <a:t>Motion </a:t>
            </a:r>
            <a:r>
              <a:rPr lang="en-US" altLang="ko-KR" dirty="0" smtClean="0"/>
              <a:t>passed</a:t>
            </a:r>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3624, 3729, 3825, 3826, 3827, 3828, 3829, 3830, 3831, 3832, 3833, 3834, 3835, 3836, 3837, 3838, 3839, 4110, </a:t>
            </a:r>
            <a:r>
              <a:rPr lang="en-GB" altLang="ko-KR" dirty="0" smtClean="0"/>
              <a:t>4111 as shown in 11-14/1137r1?</a:t>
            </a:r>
          </a:p>
          <a:p>
            <a:pPr lvl="1"/>
            <a:r>
              <a:rPr lang="en-US" altLang="ko-KR" dirty="0"/>
              <a:t>Motion passed u</a:t>
            </a:r>
            <a:r>
              <a:rPr lang="en-GB" altLang="ko-KR" dirty="0" err="1"/>
              <a:t>nanimously</a:t>
            </a:r>
            <a:endParaRPr lang="ko-KR" altLang="en-US" dirty="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02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
        <p:nvSpPr>
          <p:cNvPr id="10" name="Content Placeholder 2"/>
          <p:cNvSpPr>
            <a:spLocks noGrp="1"/>
          </p:cNvSpPr>
          <p:nvPr>
            <p:ph idx="1"/>
          </p:nvPr>
        </p:nvSpPr>
        <p:spPr>
          <a:xfrm>
            <a:off x="685800" y="1981200"/>
            <a:ext cx="7772400" cy="4114800"/>
          </a:xfrm>
        </p:spPr>
        <p:txBody>
          <a:bodyPr/>
          <a:lstStyle/>
          <a:p>
            <a:r>
              <a:rPr lang="en-US" dirty="0" smtClean="0"/>
              <a:t>Sep 2014 F2F Submission List </a:t>
            </a:r>
          </a:p>
          <a:p>
            <a:pPr lvl="1"/>
            <a:r>
              <a:rPr lang="en-US" altLang="ko-KR" dirty="0"/>
              <a:t>Please refer </a:t>
            </a:r>
            <a:r>
              <a:rPr lang="en-US" altLang="ko-KR" dirty="0" smtClean="0"/>
              <a:t>“Sep </a:t>
            </a:r>
            <a:r>
              <a:rPr lang="en-US" altLang="ko-KR" dirty="0"/>
              <a:t>2014 F2F Submission </a:t>
            </a:r>
            <a:r>
              <a:rPr lang="en-US" altLang="ko-KR" dirty="0" smtClean="0"/>
              <a:t>List” worksheet from </a:t>
            </a:r>
            <a:r>
              <a:rPr lang="en-US" altLang="ko-KR" dirty="0">
                <a:hlinkClick r:id="rId2"/>
              </a:rPr>
              <a:t>https://</a:t>
            </a:r>
            <a:r>
              <a:rPr lang="en-US" altLang="ko-KR" dirty="0" smtClean="0">
                <a:hlinkClick r:id="rId2"/>
              </a:rPr>
              <a:t>mentor.ieee.org/802.11/dcn/14/11-14-0796-08-00ah-tgah-lb203-comments-on-d2-0.xlsx</a:t>
            </a:r>
            <a:endParaRPr lang="en-US" altLang="ko-KR" dirty="0"/>
          </a:p>
          <a:p>
            <a:pPr marL="457200" lvl="1" indent="0">
              <a:buNone/>
            </a:pPr>
            <a:endParaRPr lang="en-US" dirty="0"/>
          </a:p>
          <a:p>
            <a:r>
              <a:rPr lang="en-US" dirty="0" smtClean="0"/>
              <a:t>PHY and MAC</a:t>
            </a:r>
          </a:p>
          <a:p>
            <a:pPr lvl="1"/>
            <a:r>
              <a:rPr lang="en-US" dirty="0" smtClean="0"/>
              <a:t>11-14/1090r0</a:t>
            </a:r>
          </a:p>
          <a:p>
            <a:pPr lvl="1"/>
            <a:r>
              <a:rPr lang="en-GB" altLang="ko-KR" dirty="0" smtClean="0"/>
              <a:t>11-14/1116r1</a:t>
            </a:r>
          </a:p>
          <a:p>
            <a:pPr lvl="1"/>
            <a:r>
              <a:rPr lang="en-GB" altLang="ko-KR" dirty="0" smtClean="0"/>
              <a:t>11-14/1117r1</a:t>
            </a:r>
          </a:p>
          <a:p>
            <a:pPr lvl="1"/>
            <a:r>
              <a:rPr lang="en-GB" altLang="ko-KR" dirty="0" smtClean="0"/>
              <a:t>11-14/1118r0</a:t>
            </a:r>
          </a:p>
          <a:p>
            <a:pPr lvl="1"/>
            <a:r>
              <a:rPr lang="en-GB" altLang="ko-KR" dirty="0"/>
              <a:t>11-14/1119r0</a:t>
            </a:r>
            <a:endParaRPr lang="en-US" dirty="0"/>
          </a:p>
          <a:p>
            <a:pPr lvl="1"/>
            <a:endParaRPr lang="en-US" dirty="0" smtClean="0"/>
          </a:p>
        </p:txBody>
      </p:sp>
    </p:spTree>
    <p:extLst>
      <p:ext uri="{BB962C8B-B14F-4D97-AF65-F5344CB8AC3E}">
        <p14:creationId xmlns:p14="http://schemas.microsoft.com/office/powerpoint/2010/main" val="53667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4106 as shown in 11-14/1138r1?</a:t>
            </a:r>
          </a:p>
          <a:p>
            <a:pPr lvl="1"/>
            <a:r>
              <a:rPr lang="en-US" altLang="ko-KR" dirty="0"/>
              <a:t>Motion passed u</a:t>
            </a:r>
            <a:r>
              <a:rPr lang="en-GB" altLang="ko-KR" dirty="0" err="1"/>
              <a:t>nanimously</a:t>
            </a:r>
            <a:endParaRPr lang="ko-KR" altLang="en-US" dirty="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910378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3021, 3263, 3514, 3515, 3517, 3642, 3643, 3644, 3469, </a:t>
            </a:r>
            <a:r>
              <a:rPr lang="en-GB" altLang="ko-KR" dirty="0" smtClean="0"/>
              <a:t>3470 as shown in 11-14/1139r1?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102048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3212, 3381, 3449, 3450, 3451, 3452, 3495, 3496, 3665, 3666, 3886, 4138, 4203, 3043, 4129, 3020, 3464, 3465, 3466, 3467, 3468, 3721</a:t>
            </a:r>
            <a:r>
              <a:rPr lang="en-GB" altLang="ko-KR" dirty="0" smtClean="0"/>
              <a:t> as shown in 11-14/1254r1?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5456980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3037, 3038, 3349, 3350, 3351, 3353, 3354, 3355, 3356, 3537, 3540, 3541, 3542, 3543, 3544, 3545, 3623, 3788, 3789, 3790, 3791, 3792, 3793, 3794, 3795, 3796, 3797, 3798, 3799, 3726, 3727, </a:t>
            </a:r>
            <a:r>
              <a:rPr lang="en-GB" altLang="ko-KR" dirty="0" smtClean="0"/>
              <a:t>3492 as shown in 11-14/1140r1?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528053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3617</a:t>
            </a:r>
            <a:r>
              <a:rPr lang="en-GB" altLang="ko-KR" dirty="0"/>
              <a:t>, </a:t>
            </a:r>
            <a:r>
              <a:rPr lang="en-GB" altLang="ko-KR" dirty="0" smtClean="0"/>
              <a:t>3962 </a:t>
            </a:r>
            <a:r>
              <a:rPr lang="en-US" altLang="ko-KR" dirty="0" smtClean="0"/>
              <a:t>a</a:t>
            </a:r>
            <a:r>
              <a:rPr lang="en-GB" altLang="ko-KR" dirty="0" smtClean="0"/>
              <a:t>s shown in 11-14/1248r1?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198416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3523, 3524, 3525</a:t>
            </a:r>
            <a:r>
              <a:rPr lang="en-GB" altLang="ko-KR" dirty="0" smtClean="0"/>
              <a:t> </a:t>
            </a:r>
            <a:r>
              <a:rPr lang="en-US" altLang="ko-KR" dirty="0" smtClean="0"/>
              <a:t>a</a:t>
            </a:r>
            <a:r>
              <a:rPr lang="en-GB" altLang="ko-KR" dirty="0" smtClean="0"/>
              <a:t>s shown in 11-14/1247r2?</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5609591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4121</a:t>
            </a:r>
            <a:r>
              <a:rPr lang="en-GB" altLang="ko-KR" dirty="0" smtClean="0"/>
              <a:t>,  4122 </a:t>
            </a:r>
            <a:r>
              <a:rPr lang="en-US" altLang="ko-KR" dirty="0" smtClean="0"/>
              <a:t>a</a:t>
            </a:r>
            <a:r>
              <a:rPr lang="en-GB" altLang="ko-KR" dirty="0" smtClean="0"/>
              <a:t>s shown in 11-14/1279r1?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74100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GB" altLang="ko-KR" dirty="0" smtClean="0"/>
              <a:t>11-14/1096r0</a:t>
            </a:r>
          </a:p>
          <a:p>
            <a:pPr lvl="1"/>
            <a:r>
              <a:rPr lang="en-GB" altLang="ko-KR" dirty="0" smtClean="0"/>
              <a:t>11-14/1072r4</a:t>
            </a:r>
          </a:p>
          <a:p>
            <a:pPr lvl="1"/>
            <a:r>
              <a:rPr lang="pt-BR" altLang="ko-KR" dirty="0"/>
              <a:t>11-14/1124r1</a:t>
            </a:r>
          </a:p>
          <a:p>
            <a:pPr lvl="1"/>
            <a:r>
              <a:rPr lang="pt-BR" altLang="ko-KR" dirty="0"/>
              <a:t>11-14/1094r1</a:t>
            </a:r>
          </a:p>
          <a:p>
            <a:pPr lvl="1"/>
            <a:r>
              <a:rPr lang="pt-BR" altLang="ko-KR" dirty="0"/>
              <a:t>11-14/1095r1</a:t>
            </a:r>
          </a:p>
          <a:p>
            <a:pPr lvl="1"/>
            <a:r>
              <a:rPr lang="pt-BR" altLang="ko-KR" dirty="0" smtClean="0"/>
              <a:t>11-14/1197r1</a:t>
            </a:r>
          </a:p>
          <a:p>
            <a:pPr lvl="1"/>
            <a:r>
              <a:rPr lang="en-GB" altLang="ko-KR" dirty="0"/>
              <a:t>11-14/1195r2</a:t>
            </a:r>
            <a:endParaRPr lang="pt-BR" altLang="ko-KR" dirty="0"/>
          </a:p>
          <a:p>
            <a:pPr lvl="1"/>
            <a:r>
              <a:rPr lang="pt-BR" altLang="ko-KR" dirty="0"/>
              <a:t>11-14/1196r0</a:t>
            </a:r>
            <a:endParaRPr lang="en-US" altLang="ko-KR" dirty="0"/>
          </a:p>
          <a:p>
            <a:pPr lvl="1"/>
            <a:endParaRPr lang="en-US" altLang="ko-KR" dirty="0" smtClean="0"/>
          </a:p>
          <a:p>
            <a:pPr lvl="1"/>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52537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EVE)</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 </a:t>
            </a:r>
            <a:endParaRPr lang="en-US" altLang="ko-KR" dirty="0" smtClean="0"/>
          </a:p>
          <a:p>
            <a:pPr lvl="2"/>
            <a:r>
              <a:rPr lang="en-US" altLang="ko-KR" sz="2000" dirty="0"/>
              <a:t>11-14/1126r1</a:t>
            </a:r>
          </a:p>
          <a:p>
            <a:pPr lvl="2"/>
            <a:r>
              <a:rPr lang="en-US" altLang="ko-KR" sz="2000" dirty="0"/>
              <a:t>11-14/1125r1</a:t>
            </a:r>
          </a:p>
          <a:p>
            <a:pPr lvl="2"/>
            <a:r>
              <a:rPr lang="en-US" altLang="ko-KR" sz="2000" dirty="0"/>
              <a:t>11-14/1097r1</a:t>
            </a:r>
          </a:p>
          <a:p>
            <a:pPr lvl="2"/>
            <a:r>
              <a:rPr lang="en-US" altLang="ko-KR" sz="2000" dirty="0" smtClean="0"/>
              <a:t>11-14/1120r1</a:t>
            </a:r>
            <a:endParaRPr lang="en-US" altLang="ko-KR" sz="2000" dirty="0"/>
          </a:p>
          <a:p>
            <a:pPr lvl="1"/>
            <a:r>
              <a:rPr lang="en-US" altLang="ko-KR" dirty="0"/>
              <a:t>MAC Ad-hoc (Room #2</a:t>
            </a:r>
            <a:r>
              <a:rPr lang="en-US" altLang="ko-KR" dirty="0" smtClean="0"/>
              <a:t>)</a:t>
            </a:r>
          </a:p>
          <a:p>
            <a:pPr lvl="2"/>
            <a:r>
              <a:rPr lang="en-US" altLang="ko-KR" sz="2000" dirty="0">
                <a:hlinkClick r:id="rId2"/>
              </a:rPr>
              <a:t>https://</a:t>
            </a:r>
            <a:r>
              <a:rPr lang="en-US" altLang="ko-KR" sz="2000" dirty="0" smtClean="0">
                <a:hlinkClick r:id="rId2"/>
              </a:rPr>
              <a:t>mentor.ieee.org/802.11/dcn/14/11-14-1259-00-00ah-tgah-mac-ad-hoc-agenda.pptx</a:t>
            </a:r>
            <a:endParaRPr lang="en-US" altLang="ko-KR" sz="2000" dirty="0" smtClean="0"/>
          </a:p>
          <a:p>
            <a:pPr lvl="2"/>
            <a:endParaRPr lang="en-US" altLang="ko-KR" sz="2000" dirty="0" smtClean="0"/>
          </a:p>
          <a:p>
            <a:pPr lvl="2"/>
            <a:endParaRPr lang="en-US" altLang="ko-KR" sz="2000" dirty="0"/>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85985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a:t>
            </a:r>
            <a:r>
              <a:rPr lang="en-US" altLang="ko-KR" dirty="0" smtClean="0"/>
              <a:t>) </a:t>
            </a:r>
          </a:p>
          <a:p>
            <a:pPr lvl="2"/>
            <a:r>
              <a:rPr lang="en-US" altLang="ko-KR" sz="2000" dirty="0" smtClean="0"/>
              <a:t>No</a:t>
            </a:r>
            <a:r>
              <a:rPr lang="ko-KR" altLang="en-US" sz="2000" dirty="0" smtClean="0"/>
              <a:t> </a:t>
            </a:r>
            <a:r>
              <a:rPr lang="en-US" altLang="ko-KR" sz="2000" dirty="0" smtClean="0"/>
              <a:t>submissions</a:t>
            </a:r>
            <a:r>
              <a:rPr lang="en-US" altLang="ko-KR" dirty="0" smtClean="0"/>
              <a:t> </a:t>
            </a:r>
            <a:endParaRPr lang="en-US" altLang="ko-KR" dirty="0"/>
          </a:p>
          <a:p>
            <a:pPr lvl="1"/>
            <a:r>
              <a:rPr lang="en-US" altLang="ko-KR" dirty="0"/>
              <a:t>MAC Ad-hoc (Room #2</a:t>
            </a:r>
            <a:r>
              <a:rPr lang="en-US" altLang="ko-KR" dirty="0" smtClean="0"/>
              <a:t>)</a:t>
            </a:r>
          </a:p>
          <a:p>
            <a:pPr lvl="2"/>
            <a:r>
              <a:rPr lang="en-US" altLang="ko-KR" sz="2000" dirty="0">
                <a:hlinkClick r:id="rId2"/>
              </a:rPr>
              <a:t>https://</a:t>
            </a:r>
            <a:r>
              <a:rPr lang="en-US" altLang="ko-KR" sz="2000" dirty="0" smtClean="0">
                <a:hlinkClick r:id="rId2"/>
              </a:rPr>
              <a:t>mentor.ieee.org/802.11/dcn/14/11-14-1259-01-00ah-tgah-mac-ad-hoc-agenda.pptx</a:t>
            </a:r>
            <a:endParaRPr lang="en-US" altLang="ko-KR" sz="2000" dirty="0" smtClean="0"/>
          </a:p>
          <a:p>
            <a:pPr lvl="2"/>
            <a:endParaRPr lang="en-US" altLang="ko-KR" dirty="0"/>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Matthew </a:t>
            </a:r>
            <a:r>
              <a:rPr lang="en-US" altLang="ko-KR" dirty="0"/>
              <a:t>Fischer (Broadcom) - Tuesday AM2 </a:t>
            </a:r>
            <a:br>
              <a:rPr lang="en-US" altLang="ko-KR" dirty="0"/>
            </a:br>
            <a:r>
              <a:rPr lang="en-US" altLang="ko-KR" dirty="0"/>
              <a:t>1137 0 </a:t>
            </a:r>
            <a:r>
              <a:rPr lang="en-US" altLang="ko-KR" dirty="0" err="1"/>
              <a:t>TGah</a:t>
            </a:r>
            <a:r>
              <a:rPr lang="en-US" altLang="ko-KR" dirty="0"/>
              <a:t> LB203 SST operation CIDs</a:t>
            </a:r>
            <a:br>
              <a:rPr lang="en-US" altLang="ko-KR" dirty="0"/>
            </a:br>
            <a:r>
              <a:rPr lang="en-US" altLang="ko-KR" dirty="0"/>
              <a:t>1138 0 </a:t>
            </a:r>
            <a:r>
              <a:rPr lang="en-US" altLang="ko-KR" dirty="0" err="1"/>
              <a:t>TGah</a:t>
            </a:r>
            <a:r>
              <a:rPr lang="en-US" altLang="ko-KR" dirty="0"/>
              <a:t> LB203 TCLAS element CIDs</a:t>
            </a:r>
            <a:br>
              <a:rPr lang="en-US" altLang="ko-KR" dirty="0"/>
            </a:br>
            <a:r>
              <a:rPr lang="en-US" altLang="ko-KR" dirty="0"/>
              <a:t>1139 0 </a:t>
            </a:r>
            <a:r>
              <a:rPr lang="en-US" altLang="ko-KR" dirty="0" err="1"/>
              <a:t>TGah</a:t>
            </a:r>
            <a:r>
              <a:rPr lang="en-US" altLang="ko-KR" dirty="0"/>
              <a:t> LB203 </a:t>
            </a:r>
            <a:r>
              <a:rPr lang="en-US" altLang="ko-KR" dirty="0" err="1"/>
              <a:t>twt</a:t>
            </a:r>
            <a:r>
              <a:rPr lang="en-US" altLang="ko-KR" dirty="0"/>
              <a:t> element</a:t>
            </a:r>
            <a:br>
              <a:rPr lang="en-US" altLang="ko-KR" dirty="0"/>
            </a:b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10982</TotalTime>
  <Words>2903</Words>
  <Application>Microsoft Office PowerPoint</Application>
  <PresentationFormat>화면 슬라이드 쇼(4:3)</PresentationFormat>
  <Paragraphs>789</Paragraphs>
  <Slides>56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56</vt:i4>
      </vt:variant>
    </vt:vector>
  </HeadingPairs>
  <TitlesOfParts>
    <vt:vector size="58" baseType="lpstr">
      <vt:lpstr>802-11-PathProtection</vt:lpstr>
      <vt:lpstr>Document</vt:lpstr>
      <vt:lpstr>IEEE 802.11ah Sub 1 GHz license-exempt operation Agenda for September 2014</vt:lpstr>
      <vt:lpstr>IEEE 802.11ah Agenda</vt:lpstr>
      <vt:lpstr>Submissions (Monday PM1)</vt:lpstr>
      <vt:lpstr>Submissions (Monday PM1)</vt:lpstr>
      <vt:lpstr>Submissions (Monday PM1)</vt:lpstr>
      <vt:lpstr>Submissions (Monday PM2)</vt:lpstr>
      <vt:lpstr>Submissions (Monday EVE)</vt:lpstr>
      <vt:lpstr>Submissions (Tuesday AM1)</vt:lpstr>
      <vt:lpstr>Submissions (Tuesday AM2)</vt:lpstr>
      <vt:lpstr>Submissions (Tuesday EVE)</vt:lpstr>
      <vt:lpstr>Submissions (Wednesday AM1)</vt:lpstr>
      <vt:lpstr>Submissions (Wednesday AM1)</vt:lpstr>
      <vt:lpstr>Submissions (Wednesday AM1)</vt:lpstr>
      <vt:lpstr>Submissions (Wednesday AM1)</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 (PHY Ad-Hoc)</vt:lpstr>
      <vt:lpstr>Pre-motion 15 (PHY Ad-Hoc)</vt:lpstr>
      <vt:lpstr>Pre-motion 16 (PHY Ad-Hoc)</vt:lpstr>
      <vt:lpstr>Pre-motion 17 (PHY Ad-Hoc)</vt:lpstr>
      <vt:lpstr>Pre-motion 18</vt:lpstr>
      <vt:lpstr>Pre-motion 19</vt:lpstr>
      <vt:lpstr>Pre-motion 20</vt:lpstr>
      <vt:lpstr>Pre-motion 21</vt:lpstr>
      <vt:lpstr>Pre-motion 22</vt:lpstr>
      <vt:lpstr>Pre-motion 23</vt:lpstr>
      <vt:lpstr>Pre-motion 24</vt:lpstr>
      <vt:lpstr>Pre-motion 25</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1117</cp:revision>
  <cp:lastPrinted>1998-02-10T13:28:06Z</cp:lastPrinted>
  <dcterms:created xsi:type="dcterms:W3CDTF">2009-11-09T00:32:22Z</dcterms:created>
  <dcterms:modified xsi:type="dcterms:W3CDTF">2014-09-17T03:20:01Z</dcterms:modified>
</cp:coreProperties>
</file>