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69" r:id="rId2"/>
    <p:sldId id="429" r:id="rId3"/>
    <p:sldId id="453" r:id="rId4"/>
    <p:sldId id="430" r:id="rId5"/>
    <p:sldId id="478" r:id="rId6"/>
    <p:sldId id="480" r:id="rId7"/>
    <p:sldId id="479" r:id="rId8"/>
    <p:sldId id="431" r:id="rId9"/>
    <p:sldId id="432" r:id="rId10"/>
    <p:sldId id="471" r:id="rId11"/>
    <p:sldId id="434" r:id="rId12"/>
    <p:sldId id="485" r:id="rId13"/>
    <p:sldId id="486" r:id="rId14"/>
    <p:sldId id="436" r:id="rId15"/>
    <p:sldId id="437" r:id="rId16"/>
    <p:sldId id="438" r:id="rId17"/>
    <p:sldId id="439" r:id="rId18"/>
    <p:sldId id="440" r:id="rId19"/>
    <p:sldId id="441" r:id="rId20"/>
    <p:sldId id="442" r:id="rId21"/>
    <p:sldId id="443" r:id="rId22"/>
    <p:sldId id="444" r:id="rId23"/>
    <p:sldId id="445" r:id="rId24"/>
    <p:sldId id="446" r:id="rId25"/>
    <p:sldId id="472" r:id="rId26"/>
    <p:sldId id="473" r:id="rId27"/>
    <p:sldId id="474" r:id="rId28"/>
    <p:sldId id="475" r:id="rId29"/>
    <p:sldId id="477" r:id="rId30"/>
    <p:sldId id="476" r:id="rId3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54" autoAdjust="0"/>
    <p:restoredTop sz="94671" autoAdjust="0"/>
  </p:normalViewPr>
  <p:slideViewPr>
    <p:cSldViewPr>
      <p:cViewPr>
        <p:scale>
          <a:sx n="125" d="100"/>
          <a:sy n="125" d="100"/>
        </p:scale>
        <p:origin x="-912" y="-4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20</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21</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24</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4095755" y="95706"/>
            <a:ext cx="218598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802.11-11/0291r0</a:t>
            </a:r>
          </a:p>
        </p:txBody>
      </p:sp>
      <p:sp>
        <p:nvSpPr>
          <p:cNvPr id="28675" name="Rectangle 3"/>
          <p:cNvSpPr>
            <a:spLocks noGrp="1" noChangeArrowheads="1"/>
          </p:cNvSpPr>
          <p:nvPr>
            <p:ph type="dt" sz="quarter" idx="1"/>
          </p:nvPr>
        </p:nvSpPr>
        <p:spPr>
          <a:xfrm>
            <a:off x="654050" y="95706"/>
            <a:ext cx="73257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2010</a:t>
            </a:r>
          </a:p>
        </p:txBody>
      </p:sp>
      <p:sp>
        <p:nvSpPr>
          <p:cNvPr id="28676" name="Rectangle 6"/>
          <p:cNvSpPr>
            <a:spLocks noGrp="1" noChangeArrowheads="1"/>
          </p:cNvSpPr>
          <p:nvPr>
            <p:ph type="ftr" sz="quarter" idx="4"/>
          </p:nvPr>
        </p:nvSpPr>
        <p:spPr>
          <a:xfrm>
            <a:off x="3725782" y="8985250"/>
            <a:ext cx="2555956"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8677" name="Rectangle 7"/>
          <p:cNvSpPr>
            <a:spLocks noGrp="1" noChangeArrowheads="1"/>
          </p:cNvSpPr>
          <p:nvPr>
            <p:ph type="sldNum" sz="quarter" idx="5"/>
          </p:nvPr>
        </p:nvSpPr>
        <p:spPr>
          <a:xfrm>
            <a:off x="3243267" y="8985250"/>
            <a:ext cx="492121"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Page </a:t>
            </a:r>
            <a:fld id="{246DB279-99DC-48BE-9D5D-D4BF4D44A32C}" type="slidenum">
              <a:rPr lang="en-US" altLang="ko-KR"/>
              <a:pPr/>
              <a:t>29</a:t>
            </a:fld>
            <a:endParaRPr lang="en-US" altLang="ko-KR"/>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162486" y="332601"/>
            <a:ext cx="3283014"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802.11-14/1029r1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14/11-14-0796-07-00ah-tgah-lb203-comments-on-d2-0.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1/dcn/14/11-14-0796-07-00ah-tgah-lb203-comments-on-d2-0.xls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579600" cy="276999"/>
          </a:xfrm>
          <a:noFill/>
        </p:spPr>
        <p:txBody>
          <a:bodyPr/>
          <a:lstStyle/>
          <a:p>
            <a:r>
              <a:rPr lang="en-US" dirty="0" smtClean="0"/>
              <a:t>September 2014</a:t>
            </a:r>
          </a:p>
        </p:txBody>
      </p:sp>
      <p:sp>
        <p:nvSpPr>
          <p:cNvPr id="1028" name="Footer Placeholder 4"/>
          <p:cNvSpPr>
            <a:spLocks noGrp="1"/>
          </p:cNvSpPr>
          <p:nvPr>
            <p:ph type="ftr" sz="quarter" idx="11"/>
          </p:nvPr>
        </p:nvSpPr>
        <p:spPr>
          <a:xfrm>
            <a:off x="7328208" y="6475413"/>
            <a:ext cx="1215717" cy="184666"/>
          </a:xfrm>
          <a:noFill/>
        </p:spPr>
        <p:txBody>
          <a:bodyPr/>
          <a:lstStyle/>
          <a:p>
            <a:r>
              <a:rPr lang="en-US" dirty="0" smtClean="0"/>
              <a:t>Yongho </a:t>
            </a:r>
            <a:r>
              <a:rPr lang="en-US" dirty="0" err="1" smtClean="0"/>
              <a:t>Seok</a:t>
            </a:r>
            <a:r>
              <a:rPr lang="en-US" dirty="0" smtClean="0"/>
              <a:t> (Self)</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September 2014</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2014-09-15</a:t>
            </a:r>
          </a:p>
        </p:txBody>
      </p:sp>
      <p:graphicFrame>
        <p:nvGraphicFramePr>
          <p:cNvPr id="1026" name="Object 11"/>
          <p:cNvGraphicFramePr>
            <a:graphicFrameLocks noChangeAspect="1"/>
          </p:cNvGraphicFramePr>
          <p:nvPr>
            <p:extLst>
              <p:ext uri="{D42A27DB-BD31-4B8C-83A1-F6EECF244321}">
                <p14:modId xmlns:p14="http://schemas.microsoft.com/office/powerpoint/2010/main" val="1294359280"/>
              </p:ext>
            </p:extLst>
          </p:nvPr>
        </p:nvGraphicFramePr>
        <p:xfrm>
          <a:off x="533400" y="2657475"/>
          <a:ext cx="8077200" cy="3638550"/>
        </p:xfrm>
        <a:graphic>
          <a:graphicData uri="http://schemas.openxmlformats.org/presentationml/2006/ole">
            <mc:AlternateContent xmlns:mc="http://schemas.openxmlformats.org/markup-compatibility/2006">
              <mc:Choice xmlns:v="urn:schemas-microsoft-com:vml" Requires="v">
                <p:oleObj spid="_x0000_s2078" name="Document" r:id="rId4" imgW="8702097" imgH="4158057" progId="Word.Document.8">
                  <p:embed/>
                </p:oleObj>
              </mc:Choice>
              <mc:Fallback>
                <p:oleObj name="Document" r:id="rId4" imgW="8702097" imgH="4158057" progId="Word.Document.8">
                  <p:embed/>
                  <p:pic>
                    <p:nvPicPr>
                      <p:cNvPr id="0" name="Picture 889"/>
                      <p:cNvPicPr>
                        <a:picLocks noChangeAspect="1" noChangeArrowheads="1"/>
                      </p:cNvPicPr>
                      <p:nvPr/>
                    </p:nvPicPr>
                    <p:blipFill>
                      <a:blip r:embed="rId5"/>
                      <a:srcRect/>
                      <a:stretch>
                        <a:fillRect/>
                      </a:stretch>
                    </p:blipFill>
                    <p:spPr bwMode="auto">
                      <a:xfrm>
                        <a:off x="533400" y="2657475"/>
                        <a:ext cx="8077200" cy="3638550"/>
                      </a:xfrm>
                      <a:prstGeom prst="rect">
                        <a:avLst/>
                      </a:prstGeom>
                      <a:noFill/>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(Tuesday EVE)</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dirty="0" smtClean="0"/>
              <a:t>TBD</a:t>
            </a:r>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158766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(Wednesday AM1</a:t>
            </a:r>
            <a:r>
              <a:rPr lang="en-US" altLang="ko-KR" dirty="0"/>
              <a:t>)</a:t>
            </a:r>
            <a:endParaRPr lang="en-US" dirty="0"/>
          </a:p>
        </p:txBody>
      </p:sp>
      <p:sp>
        <p:nvSpPr>
          <p:cNvPr id="3" name="Content Placeholder 2"/>
          <p:cNvSpPr>
            <a:spLocks noGrp="1"/>
          </p:cNvSpPr>
          <p:nvPr>
            <p:ph idx="1"/>
          </p:nvPr>
        </p:nvSpPr>
        <p:spPr/>
        <p:txBody>
          <a:bodyPr/>
          <a:lstStyle/>
          <a:p>
            <a:r>
              <a:rPr lang="en-US" altLang="ko-KR" dirty="0"/>
              <a:t>Submissions made during conference calls and ready for motion on Wednesday AM1 </a:t>
            </a:r>
            <a:endParaRPr lang="en-US" altLang="ko-KR" dirty="0" smtClean="0"/>
          </a:p>
          <a:p>
            <a:pPr lvl="1"/>
            <a:r>
              <a:rPr lang="en-US" altLang="ko-KR" sz="1200" dirty="0"/>
              <a:t>July 29 con. </a:t>
            </a:r>
            <a:r>
              <a:rPr lang="en-US" altLang="ko-KR" sz="1200" dirty="0" smtClean="0"/>
              <a:t>Call</a:t>
            </a:r>
          </a:p>
          <a:p>
            <a:pPr lvl="2"/>
            <a:r>
              <a:rPr lang="en-US" altLang="ko-KR" sz="1200" dirty="0"/>
              <a:t>lb203-mlme-comment-resolution (11-14/995r2, Yongho)</a:t>
            </a:r>
          </a:p>
          <a:p>
            <a:pPr lvl="1"/>
            <a:r>
              <a:rPr lang="en-US" altLang="ko-KR" sz="1200" dirty="0"/>
              <a:t>August 5 con. call</a:t>
            </a:r>
          </a:p>
          <a:p>
            <a:pPr lvl="2"/>
            <a:r>
              <a:rPr lang="en-US" altLang="ko-KR" sz="1200" b="0" dirty="0" smtClean="0"/>
              <a:t>lb203-clause-3-comment-resolution </a:t>
            </a:r>
            <a:r>
              <a:rPr lang="en-US" altLang="ko-KR" sz="1200" b="0" dirty="0"/>
              <a:t>(11-14/1012r1, Yongho) </a:t>
            </a:r>
            <a:endParaRPr lang="en-US" altLang="ko-KR" sz="1200" dirty="0"/>
          </a:p>
          <a:p>
            <a:pPr lvl="2"/>
            <a:r>
              <a:rPr lang="en-US" altLang="ko-KR" sz="1200" b="0" dirty="0" smtClean="0"/>
              <a:t>LB203-MAC-Resolution-9.3.2.4a </a:t>
            </a:r>
            <a:r>
              <a:rPr lang="en-US" altLang="ko-KR" sz="1200" b="0" dirty="0"/>
              <a:t>(11-14/1017r0, Alfred) </a:t>
            </a:r>
            <a:endParaRPr lang="en-US" altLang="ko-KR" sz="1200" b="0" dirty="0" smtClean="0"/>
          </a:p>
          <a:p>
            <a:pPr lvl="2"/>
            <a:r>
              <a:rPr lang="en-US" altLang="ko-KR" sz="1200" dirty="0"/>
              <a:t>LB203-MAC-Resolution-9.42.6 (11-14/1018r0, Alfred) : The revision 1 is discussed on August 12 con. call</a:t>
            </a:r>
            <a:r>
              <a:rPr lang="en-US" altLang="ko-KR" sz="1200" dirty="0" smtClean="0"/>
              <a:t>.</a:t>
            </a:r>
          </a:p>
          <a:p>
            <a:pPr lvl="2"/>
            <a:r>
              <a:rPr lang="en-US" altLang="ko-KR" sz="1200" dirty="0"/>
              <a:t>MAC-Resolution-10.2.2.20 (11-14/1019r0, Alfred) : The revision 1 is discussed on August 12 con. call.</a:t>
            </a:r>
          </a:p>
          <a:p>
            <a:pPr lvl="2"/>
            <a:r>
              <a:rPr lang="en-US" altLang="ko-KR" sz="1200" dirty="0"/>
              <a:t>LB203-MAC-Resolution-10.46 and 10.49 (11-14/1020r0, </a:t>
            </a:r>
            <a:r>
              <a:rPr lang="en-US" altLang="ko-KR" sz="1200" dirty="0" smtClean="0"/>
              <a:t>Alfred)</a:t>
            </a:r>
          </a:p>
          <a:p>
            <a:pPr lvl="1"/>
            <a:r>
              <a:rPr lang="en-US" altLang="ko-KR" sz="1200" dirty="0"/>
              <a:t>August 12 con. call</a:t>
            </a:r>
          </a:p>
          <a:p>
            <a:pPr lvl="2"/>
            <a:r>
              <a:rPr lang="en-US" altLang="ko-KR" sz="1200" dirty="0"/>
              <a:t>lb203-clause-4-comment-resolution (11-14/1021r0, Yongho)</a:t>
            </a:r>
            <a:endParaRPr lang="en-US" altLang="ko-KR" sz="1200" b="0" dirty="0"/>
          </a:p>
          <a:p>
            <a:pPr lvl="2"/>
            <a:r>
              <a:rPr lang="en-US" altLang="ko-KR" sz="1200" dirty="0"/>
              <a:t>LB203-MAC-Resolution-9.42.6 (11-14/1018r1, Alfred</a:t>
            </a:r>
            <a:r>
              <a:rPr lang="en-US" altLang="ko-KR" sz="1200" dirty="0" smtClean="0"/>
              <a:t>)</a:t>
            </a:r>
          </a:p>
          <a:p>
            <a:pPr lvl="2"/>
            <a:r>
              <a:rPr lang="en-US" altLang="ko-KR" sz="1200" dirty="0"/>
              <a:t>MAC-Resolution-10.2.2.20 (11-14/1019r1, Alfred</a:t>
            </a:r>
            <a:r>
              <a:rPr lang="en-US" altLang="ko-KR" sz="1200" dirty="0" smtClean="0"/>
              <a:t>)</a:t>
            </a:r>
          </a:p>
          <a:p>
            <a:pPr marL="0" indent="0">
              <a:buNone/>
            </a:pPr>
            <a:endParaRPr lang="en-US" altLang="ko-KR" sz="1200" dirty="0" smtClean="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6850499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(Wednesday AM1</a:t>
            </a:r>
            <a:r>
              <a:rPr lang="en-US" altLang="ko-KR" dirty="0"/>
              <a:t>)</a:t>
            </a:r>
            <a:endParaRPr lang="en-US" dirty="0"/>
          </a:p>
        </p:txBody>
      </p:sp>
      <p:sp>
        <p:nvSpPr>
          <p:cNvPr id="3" name="Content Placeholder 2"/>
          <p:cNvSpPr>
            <a:spLocks noGrp="1"/>
          </p:cNvSpPr>
          <p:nvPr>
            <p:ph idx="1"/>
          </p:nvPr>
        </p:nvSpPr>
        <p:spPr/>
        <p:txBody>
          <a:bodyPr/>
          <a:lstStyle/>
          <a:p>
            <a:r>
              <a:rPr lang="en-US" altLang="ko-KR" dirty="0"/>
              <a:t>Submissions made during conference calls and ready for motion on Wednesday AM1 </a:t>
            </a:r>
            <a:endParaRPr lang="en-US" altLang="ko-KR" sz="1200" dirty="0" smtClean="0"/>
          </a:p>
          <a:p>
            <a:pPr lvl="1"/>
            <a:r>
              <a:rPr lang="en-US" altLang="ko-KR" sz="1200" dirty="0" smtClean="0"/>
              <a:t>August </a:t>
            </a:r>
            <a:r>
              <a:rPr lang="en-US" altLang="ko-KR" sz="1200" dirty="0"/>
              <a:t>19 con. </a:t>
            </a:r>
            <a:r>
              <a:rPr lang="en-US" altLang="ko-KR" sz="1200" dirty="0" smtClean="0"/>
              <a:t>Call</a:t>
            </a:r>
          </a:p>
          <a:p>
            <a:pPr lvl="2"/>
            <a:r>
              <a:rPr lang="en-US" altLang="ko-KR" sz="1200" dirty="0"/>
              <a:t>lb203-partial-aid-comment-resolution (11-14/1048r1, Yongho</a:t>
            </a:r>
            <a:r>
              <a:rPr lang="en-US" altLang="ko-KR" sz="1200" dirty="0" smtClean="0"/>
              <a:t>)</a:t>
            </a:r>
          </a:p>
          <a:p>
            <a:pPr lvl="2"/>
            <a:r>
              <a:rPr lang="en-US" altLang="ko-KR" sz="1200" dirty="0"/>
              <a:t>lb203-ndp-probe-request-comment-resolution (11-14/1049r1, Yongho) : The revision 2 is discussed on September 2 con. call</a:t>
            </a:r>
            <a:r>
              <a:rPr lang="en-US" altLang="ko-KR" sz="1200" dirty="0" smtClean="0"/>
              <a:t>.</a:t>
            </a:r>
          </a:p>
          <a:p>
            <a:pPr lvl="2"/>
            <a:r>
              <a:rPr lang="en-US" altLang="ko-KR" sz="1200" dirty="0"/>
              <a:t>LB203-MAC-Resolution-8.9_p1 (11-14/1045r1, Alfred</a:t>
            </a:r>
            <a:r>
              <a:rPr lang="en-US" altLang="ko-KR" sz="1200" dirty="0" smtClean="0"/>
              <a:t>)</a:t>
            </a:r>
          </a:p>
          <a:p>
            <a:pPr lvl="2"/>
            <a:r>
              <a:rPr lang="en-US" altLang="ko-KR" sz="1200" dirty="0"/>
              <a:t>LB203-MAC-Resolution-9.3.2.9_p1 (11-14/1046r0, Alfred</a:t>
            </a:r>
            <a:r>
              <a:rPr lang="en-US" altLang="ko-KR" sz="1200" dirty="0" smtClean="0"/>
              <a:t>)</a:t>
            </a:r>
            <a:endParaRPr lang="en-US" altLang="ko-KR" sz="1200" dirty="0"/>
          </a:p>
          <a:p>
            <a:pPr lvl="1"/>
            <a:r>
              <a:rPr lang="en-US" altLang="ko-KR" sz="1200" dirty="0"/>
              <a:t>August 26 con. </a:t>
            </a:r>
            <a:r>
              <a:rPr lang="en-US" altLang="ko-KR" sz="1200" dirty="0" smtClean="0"/>
              <a:t>Call</a:t>
            </a:r>
          </a:p>
          <a:p>
            <a:pPr lvl="2"/>
            <a:r>
              <a:rPr lang="en-US" altLang="ko-KR" sz="1200" dirty="0"/>
              <a:t>lb203-mac-comment-resolution-part1 (11-14/1054r3, Yongho</a:t>
            </a:r>
            <a:r>
              <a:rPr lang="en-US" altLang="ko-KR" sz="1200" dirty="0" smtClean="0"/>
              <a:t>)</a:t>
            </a:r>
          </a:p>
          <a:p>
            <a:pPr lvl="2"/>
            <a:r>
              <a:rPr lang="en-US" altLang="ko-KR" sz="1200" dirty="0"/>
              <a:t>lb203-mac-resolution-sub-clause-4-3-12b-1 (11-14/1061r1, Zander</a:t>
            </a:r>
            <a:r>
              <a:rPr lang="en-US" altLang="ko-KR" sz="1200" dirty="0" smtClean="0"/>
              <a:t>)</a:t>
            </a:r>
          </a:p>
          <a:p>
            <a:pPr lvl="2"/>
            <a:r>
              <a:rPr lang="en-US" altLang="ko-KR" sz="1200" dirty="0"/>
              <a:t>lb203-mac-resolution-8-4-2-170a-and-9-47-1 (11-14/1069r1, Yuan</a:t>
            </a:r>
            <a:r>
              <a:rPr lang="en-US" altLang="ko-KR" sz="1200" dirty="0" smtClean="0"/>
              <a:t>)</a:t>
            </a:r>
          </a:p>
          <a:p>
            <a:pPr lvl="2"/>
            <a:r>
              <a:rPr lang="en-US" altLang="ko-KR" sz="1200" dirty="0"/>
              <a:t>LB203-MAC-Resolution-8.3.4.2 (11-14/1062r0, Alfred) : The revision 1 is discussed on September 2 con. call</a:t>
            </a:r>
            <a:r>
              <a:rPr lang="en-US" altLang="ko-KR" sz="1200" dirty="0" smtClean="0"/>
              <a:t>.</a:t>
            </a:r>
          </a:p>
          <a:p>
            <a:pPr lvl="2"/>
            <a:r>
              <a:rPr lang="en-US" altLang="ko-KR" sz="1200" dirty="0"/>
              <a:t>LB203-MAC-Resolution-8.4.2.170n_f_g (11-14/1063r1, Alfred</a:t>
            </a:r>
            <a:r>
              <a:rPr lang="en-US" altLang="ko-KR" sz="1200" dirty="0" smtClean="0"/>
              <a:t>)</a:t>
            </a:r>
          </a:p>
          <a:p>
            <a:pPr lvl="2"/>
            <a:r>
              <a:rPr lang="en-US" altLang="ko-KR" sz="1200" dirty="0"/>
              <a:t>LB203-MAC-Resolution-8.4.2.170t_y_p (11-14/1064r0, Alfred</a:t>
            </a:r>
            <a:r>
              <a:rPr lang="en-US" altLang="ko-KR" sz="1200" dirty="0" smtClean="0"/>
              <a:t>)</a:t>
            </a:r>
          </a:p>
          <a:p>
            <a:pPr lvl="2"/>
            <a:r>
              <a:rPr lang="en-US" altLang="ko-KR" sz="1200" dirty="0"/>
              <a:t>LB203-MAC-Resolution-8.8_up_to_8.8.4_p1 (11-14/1065r1, Alfred)</a:t>
            </a:r>
          </a:p>
          <a:p>
            <a:pPr marL="0" indent="0" fontAlgn="t">
              <a:buNone/>
            </a:pPr>
            <a:endParaRPr lang="en-US" altLang="ko-KR" sz="1200" dirty="0"/>
          </a:p>
          <a:p>
            <a:pPr lvl="1"/>
            <a:endParaRPr lang="en-US" altLang="ko-KR" sz="800" dirty="0"/>
          </a:p>
          <a:p>
            <a:pPr marL="0" indent="0">
              <a:buNone/>
            </a:pPr>
            <a:endParaRPr lang="en-US" altLang="ko-KR" sz="1200" dirty="0" smtClean="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7611888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(Wednesday AM1</a:t>
            </a:r>
            <a:r>
              <a:rPr lang="en-US" altLang="ko-KR" dirty="0"/>
              <a:t>)</a:t>
            </a:r>
            <a:endParaRPr lang="en-US" dirty="0"/>
          </a:p>
        </p:txBody>
      </p:sp>
      <p:sp>
        <p:nvSpPr>
          <p:cNvPr id="3" name="Content Placeholder 2"/>
          <p:cNvSpPr>
            <a:spLocks noGrp="1"/>
          </p:cNvSpPr>
          <p:nvPr>
            <p:ph idx="1"/>
          </p:nvPr>
        </p:nvSpPr>
        <p:spPr>
          <a:xfrm>
            <a:off x="685800" y="1752600"/>
            <a:ext cx="7772400" cy="4114800"/>
          </a:xfrm>
        </p:spPr>
        <p:txBody>
          <a:bodyPr/>
          <a:lstStyle/>
          <a:p>
            <a:r>
              <a:rPr lang="en-US" altLang="ko-KR" dirty="0"/>
              <a:t>Submissions made during conference calls and ready for motion on Wednesday AM1 </a:t>
            </a:r>
            <a:endParaRPr lang="en-US" altLang="ko-KR" sz="800" dirty="0"/>
          </a:p>
          <a:p>
            <a:pPr lvl="1"/>
            <a:r>
              <a:rPr lang="en-US" altLang="ko-KR" sz="1200" dirty="0"/>
              <a:t>September 2 con. </a:t>
            </a:r>
            <a:r>
              <a:rPr lang="en-US" altLang="ko-KR" sz="1200" dirty="0" smtClean="0"/>
              <a:t>Call</a:t>
            </a:r>
          </a:p>
          <a:p>
            <a:pPr lvl="2"/>
            <a:r>
              <a:rPr lang="en-US" altLang="ko-KR" sz="1200" dirty="0"/>
              <a:t>LB203-MAC-Resolution-9.12_9.53_part_of_9.49 (11-14/1066r1, Alfred</a:t>
            </a:r>
            <a:r>
              <a:rPr lang="en-US" altLang="ko-KR" sz="1200" dirty="0" smtClean="0"/>
              <a:t>)</a:t>
            </a:r>
          </a:p>
          <a:p>
            <a:pPr lvl="2"/>
            <a:r>
              <a:rPr lang="en-US" altLang="ko-KR" sz="1200" dirty="0"/>
              <a:t>LB203-MAC-Resolution-8.4.2.170k_x (11-14/1079r0, Alfred</a:t>
            </a:r>
            <a:r>
              <a:rPr lang="en-US" altLang="ko-KR" sz="1200" dirty="0" smtClean="0"/>
              <a:t>)</a:t>
            </a:r>
          </a:p>
          <a:p>
            <a:pPr lvl="2"/>
            <a:r>
              <a:rPr lang="en-US" altLang="ko-KR" sz="1200" dirty="0"/>
              <a:t>LB203-MAC-Resolution-Misc_part 1 (11-14/1067r0, Alfred</a:t>
            </a:r>
            <a:r>
              <a:rPr lang="en-US" altLang="ko-KR" sz="1200" dirty="0" smtClean="0"/>
              <a:t>)</a:t>
            </a:r>
          </a:p>
          <a:p>
            <a:pPr lvl="2"/>
            <a:r>
              <a:rPr lang="en-US" altLang="ko-KR" sz="1200" dirty="0"/>
              <a:t>LB203-MAC-Resolution-8.3.4.2 (11-14/1062r1, Alfred</a:t>
            </a:r>
            <a:r>
              <a:rPr lang="en-US" altLang="ko-KR" sz="1200" dirty="0" smtClean="0"/>
              <a:t>)</a:t>
            </a:r>
          </a:p>
          <a:p>
            <a:pPr lvl="2"/>
            <a:r>
              <a:rPr lang="en-US" altLang="ko-KR" sz="1200" dirty="0"/>
              <a:t>LB 203 Comment Resolution for 9.43.2 (11-14/1070r0, </a:t>
            </a:r>
            <a:r>
              <a:rPr lang="en-US" altLang="ko-KR" sz="1200" dirty="0" err="1"/>
              <a:t>Shoukang</a:t>
            </a:r>
            <a:r>
              <a:rPr lang="en-US" altLang="ko-KR" sz="1200" dirty="0" smtClean="0"/>
              <a:t>)</a:t>
            </a:r>
          </a:p>
          <a:p>
            <a:pPr lvl="2"/>
            <a:r>
              <a:rPr lang="en-US" altLang="ko-KR" sz="1200" dirty="0"/>
              <a:t>LB 203 Comment Resolution for 9.43.3 (11-14/1071r1, </a:t>
            </a:r>
            <a:r>
              <a:rPr lang="en-US" altLang="ko-KR" sz="1200" dirty="0" err="1"/>
              <a:t>Shoukang</a:t>
            </a:r>
            <a:r>
              <a:rPr lang="en-US" altLang="ko-KR" sz="1200" dirty="0"/>
              <a:t>)</a:t>
            </a:r>
            <a:endParaRPr lang="en-US" altLang="ko-KR" sz="1200" dirty="0" smtClean="0"/>
          </a:p>
          <a:p>
            <a:pPr lvl="2"/>
            <a:r>
              <a:rPr lang="en-US" altLang="ko-KR" sz="1200" dirty="0"/>
              <a:t>lb-203-comment-resolution-for-10-24-13 (11-14/1072r1, </a:t>
            </a:r>
            <a:r>
              <a:rPr lang="en-US" altLang="ko-KR" sz="1200" dirty="0" err="1"/>
              <a:t>Shoukang</a:t>
            </a:r>
            <a:r>
              <a:rPr lang="en-US" altLang="ko-KR" sz="1200" dirty="0"/>
              <a:t>)  </a:t>
            </a:r>
          </a:p>
          <a:p>
            <a:pPr lvl="2"/>
            <a:r>
              <a:rPr lang="en-US" altLang="ko-KR" sz="1200" dirty="0"/>
              <a:t>lb203-ndp-probe-request-comment-resolution (11-14/1049r2, Yongho)</a:t>
            </a:r>
            <a:endParaRPr lang="en-US" altLang="ko-KR" sz="1200" dirty="0" smtClean="0"/>
          </a:p>
          <a:p>
            <a:pPr lvl="2"/>
            <a:r>
              <a:rPr lang="en-US" altLang="ko-KR" sz="1200" dirty="0"/>
              <a:t>LB 203 Comment Resolution for 9.44.1 (11-14/1087r1, Po-kai Huang</a:t>
            </a:r>
            <a:r>
              <a:rPr lang="en-US" altLang="ko-KR" sz="1200" dirty="0" smtClean="0"/>
              <a:t>)</a:t>
            </a:r>
            <a:endParaRPr lang="en-US" altLang="ko-KR" sz="1200" dirty="0"/>
          </a:p>
          <a:p>
            <a:pPr lvl="1"/>
            <a:r>
              <a:rPr lang="en-US" altLang="ko-KR" sz="1200" dirty="0"/>
              <a:t>September 9 con. </a:t>
            </a:r>
            <a:r>
              <a:rPr lang="en-US" altLang="ko-KR" sz="1200" dirty="0" smtClean="0"/>
              <a:t>Call</a:t>
            </a:r>
          </a:p>
          <a:p>
            <a:pPr lvl="2"/>
            <a:r>
              <a:rPr lang="en-US" altLang="ko-KR" sz="1200" dirty="0" smtClean="0"/>
              <a:t>LB203 </a:t>
            </a:r>
            <a:r>
              <a:rPr lang="en-US" altLang="ko-KR" sz="1200" dirty="0"/>
              <a:t>MAC resolution </a:t>
            </a:r>
            <a:r>
              <a:rPr lang="en-US" altLang="ko-KR" sz="1200" dirty="0" err="1"/>
              <a:t>subclause</a:t>
            </a:r>
            <a:r>
              <a:rPr lang="en-US" altLang="ko-KR" sz="1200" dirty="0"/>
              <a:t> 10.3.8 and 10.3.5.11 (11-14/1115r0, </a:t>
            </a:r>
            <a:r>
              <a:rPr lang="en-US" altLang="ko-KR" sz="1200" dirty="0" smtClean="0"/>
              <a:t>Zander)</a:t>
            </a:r>
          </a:p>
          <a:p>
            <a:pPr lvl="2"/>
            <a:r>
              <a:rPr lang="en-US" altLang="ko-KR" sz="1200" dirty="0" smtClean="0"/>
              <a:t>LB203 </a:t>
            </a:r>
            <a:r>
              <a:rPr lang="en-US" altLang="ko-KR" sz="1200" dirty="0"/>
              <a:t>MAC resolution sub-clause 8.4.1.x (11-14/1114r0, </a:t>
            </a:r>
            <a:r>
              <a:rPr lang="en-US" altLang="ko-KR" sz="1200" dirty="0" smtClean="0"/>
              <a:t>Zander)</a:t>
            </a:r>
          </a:p>
          <a:p>
            <a:pPr lvl="2"/>
            <a:r>
              <a:rPr lang="en-US" altLang="ko-KR" sz="1200" dirty="0" smtClean="0"/>
              <a:t>LB203 </a:t>
            </a:r>
            <a:r>
              <a:rPr lang="en-US" altLang="ko-KR" sz="1200" dirty="0"/>
              <a:t>MAC resolution subclauses-8.4.2.170r-8.6.24.5-9.21.5.8-9.7.6.5.4a-9.17-9.43 (11-14/1113r0, </a:t>
            </a:r>
            <a:r>
              <a:rPr lang="en-US" altLang="ko-KR" sz="1200" dirty="0" smtClean="0"/>
              <a:t>Zander)</a:t>
            </a:r>
          </a:p>
          <a:p>
            <a:pPr lvl="2"/>
            <a:r>
              <a:rPr lang="en-US" altLang="ko-KR" sz="1200" dirty="0" smtClean="0"/>
              <a:t>LB203 </a:t>
            </a:r>
            <a:r>
              <a:rPr lang="en-US" altLang="ko-KR" sz="1200" dirty="0"/>
              <a:t>MAC resolution </a:t>
            </a:r>
            <a:r>
              <a:rPr lang="en-US" altLang="ko-KR" sz="1200" dirty="0" err="1"/>
              <a:t>subclauses</a:t>
            </a:r>
            <a:r>
              <a:rPr lang="en-US" altLang="ko-KR" sz="1200" dirty="0"/>
              <a:t> 8.4.2.1-8.4.2.28-10.5-10.48  (11-14/1112r0, </a:t>
            </a:r>
            <a:r>
              <a:rPr lang="en-US" altLang="ko-KR" sz="1200" dirty="0" smtClean="0"/>
              <a:t>Zander)</a:t>
            </a:r>
          </a:p>
          <a:p>
            <a:pPr lvl="2"/>
            <a:r>
              <a:rPr lang="en-US" altLang="ko-KR" sz="1200" dirty="0" smtClean="0"/>
              <a:t>LB203-MAC-Resolution-8.4.2.170j </a:t>
            </a:r>
            <a:r>
              <a:rPr lang="en-US" altLang="ko-KR" sz="1200" dirty="0"/>
              <a:t>(11-14/1088r0, </a:t>
            </a:r>
            <a:r>
              <a:rPr lang="en-US" altLang="ko-KR" sz="1200" dirty="0" smtClean="0"/>
              <a:t>Alfred)</a:t>
            </a:r>
          </a:p>
          <a:p>
            <a:pPr lvl="2"/>
            <a:r>
              <a:rPr lang="en-US" altLang="ko-KR" sz="1200" dirty="0" smtClean="0"/>
              <a:t>LB203-MAC-Resolution-Misc_part </a:t>
            </a:r>
            <a:r>
              <a:rPr lang="en-US" altLang="ko-KR" sz="1200" dirty="0"/>
              <a:t>2 (11-14/1089r0, Alfred)</a:t>
            </a:r>
          </a:p>
          <a:p>
            <a:pPr lvl="1"/>
            <a:endParaRPr lang="en-US" altLang="ko-KR" sz="1200" dirty="0" smtClean="0"/>
          </a:p>
          <a:p>
            <a:pPr marL="0" indent="0">
              <a:buNone/>
            </a:pPr>
            <a:endParaRPr lang="en-US" altLang="ko-KR" sz="1200" dirty="0" smtClean="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10695408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(Wednesday PM2)</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dirty="0" smtClean="0"/>
              <a:t>TBD</a:t>
            </a:r>
            <a:endParaRPr lang="en-US" altLang="ko-KR" dirty="0"/>
          </a:p>
          <a:p>
            <a:pPr marL="457200" lvl="1" indent="0">
              <a:buNone/>
            </a:pPr>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9F280238-5E03-4A90-BACD-D800220B2674}" type="slidenum">
              <a:rPr lang="en-US" smtClean="0"/>
              <a:pPr>
                <a:defRPr/>
              </a:pPr>
              <a:t>14</a:t>
            </a:fld>
            <a:endParaRPr lang="en-US" dirty="0"/>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Seok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19059648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(Thursday AM2)</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altLang="ko-KR" dirty="0" smtClean="0"/>
              <a:t>TBD</a:t>
            </a:r>
            <a:endParaRPr lang="ko-KR" altLang="en-US" dirty="0"/>
          </a:p>
          <a:p>
            <a:pPr lvl="1"/>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9F280238-5E03-4A90-BACD-D800220B2674}" type="slidenum">
              <a:rPr lang="en-US" smtClean="0"/>
              <a:pPr>
                <a:defRPr/>
              </a:pPr>
              <a:t>15</a:t>
            </a:fld>
            <a:endParaRPr lang="en-US" dirty="0"/>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Seok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41680349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(Thursday PM2)</a:t>
            </a:r>
            <a:endParaRPr lang="en-US" dirty="0"/>
          </a:p>
        </p:txBody>
      </p:sp>
      <p:sp>
        <p:nvSpPr>
          <p:cNvPr id="3" name="Content Placeholder 2"/>
          <p:cNvSpPr>
            <a:spLocks noGrp="1"/>
          </p:cNvSpPr>
          <p:nvPr>
            <p:ph idx="1"/>
          </p:nvPr>
        </p:nvSpPr>
        <p:spPr/>
        <p:txBody>
          <a:bodyPr/>
          <a:lstStyle/>
          <a:p>
            <a:r>
              <a:rPr lang="en-US" altLang="ko-KR" dirty="0"/>
              <a:t>Submissions made during </a:t>
            </a:r>
            <a:r>
              <a:rPr lang="en-US" altLang="ko-KR" dirty="0" smtClean="0"/>
              <a:t>September F2F </a:t>
            </a:r>
            <a:r>
              <a:rPr lang="en-US" altLang="ko-KR" dirty="0"/>
              <a:t>meeting and ready for motion on Thursday PM2</a:t>
            </a:r>
          </a:p>
          <a:p>
            <a:pPr lvl="1"/>
            <a:r>
              <a:rPr lang="en-US" altLang="ko-KR" dirty="0"/>
              <a:t>TBD</a:t>
            </a:r>
          </a:p>
          <a:p>
            <a:pPr marL="457200" lvl="1" indent="0">
              <a:buNone/>
            </a:pPr>
            <a:endParaRPr lang="en-US" altLang="ko-KR" dirty="0" smtClean="0"/>
          </a:p>
          <a:p>
            <a:pPr lvl="1"/>
            <a:endParaRPr lang="en-US" altLang="ko-KR" dirty="0"/>
          </a:p>
          <a:p>
            <a:pPr lvl="1"/>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9F280238-5E03-4A90-BACD-D800220B2674}" type="slidenum">
              <a:rPr lang="en-US" smtClean="0"/>
              <a:pPr>
                <a:defRPr/>
              </a:pPr>
              <a:t>16</a:t>
            </a:fld>
            <a:endParaRPr lang="en-US" dirty="0"/>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Seok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3937854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6" name="Slide Number Placeholder 5"/>
          <p:cNvSpPr>
            <a:spLocks noGrp="1"/>
          </p:cNvSpPr>
          <p:nvPr>
            <p:ph type="sldNum" sz="quarter" idx="12"/>
          </p:nvPr>
        </p:nvSpPr>
        <p:spPr/>
        <p:txBody>
          <a:bodyPr/>
          <a:lstStyle/>
          <a:p>
            <a:pPr>
              <a:defRPr/>
            </a:pPr>
            <a:r>
              <a:rPr lang="en-US" dirty="0" smtClean="0"/>
              <a:t>Slide </a:t>
            </a:r>
            <a:fld id="{9F280238-5E03-4A90-BACD-D800220B2674}" type="slidenum">
              <a:rPr lang="en-US" smtClean="0"/>
              <a:pPr>
                <a:defRPr/>
              </a:pPr>
              <a:t>17</a:t>
            </a:fld>
            <a:endParaRPr lang="en-US" dirty="0"/>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7267691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altLang="ko-KR" dirty="0" smtClean="0"/>
              <a:t>September 30 </a:t>
            </a:r>
            <a:r>
              <a:rPr lang="en-US" altLang="ko-KR" dirty="0"/>
              <a:t>(Tuesday), </a:t>
            </a:r>
            <a:r>
              <a:rPr lang="en-US" altLang="ko-KR" dirty="0" smtClean="0"/>
              <a:t>8PM ET for 2 hour</a:t>
            </a:r>
          </a:p>
          <a:p>
            <a:pPr marL="609600" indent="-609600"/>
            <a:r>
              <a:rPr lang="en-US" altLang="ko-KR" dirty="0" smtClean="0"/>
              <a:t>October 7 </a:t>
            </a:r>
            <a:r>
              <a:rPr lang="en-US" altLang="ko-KR" dirty="0"/>
              <a:t>(Tuesday), </a:t>
            </a:r>
            <a:r>
              <a:rPr lang="en-US" altLang="ko-KR" dirty="0" smtClean="0"/>
              <a:t>8PM ET for 2 hour</a:t>
            </a:r>
          </a:p>
          <a:p>
            <a:pPr marL="609600" indent="-609600"/>
            <a:r>
              <a:rPr lang="en-US" altLang="ko-KR" dirty="0"/>
              <a:t>October </a:t>
            </a:r>
            <a:r>
              <a:rPr lang="en-US" altLang="ko-KR" dirty="0" smtClean="0"/>
              <a:t>14 </a:t>
            </a:r>
            <a:r>
              <a:rPr lang="en-US" altLang="ko-KR" dirty="0"/>
              <a:t>(Tuesday), 8PM ET for 2 </a:t>
            </a:r>
            <a:r>
              <a:rPr lang="en-US" altLang="ko-KR" dirty="0" smtClean="0"/>
              <a:t>hour</a:t>
            </a:r>
          </a:p>
          <a:p>
            <a:pPr marL="609600" indent="-609600"/>
            <a:r>
              <a:rPr lang="en-US" altLang="ko-KR" dirty="0"/>
              <a:t>October </a:t>
            </a:r>
            <a:r>
              <a:rPr lang="en-US" altLang="ko-KR" dirty="0" smtClean="0"/>
              <a:t>21 </a:t>
            </a:r>
            <a:r>
              <a:rPr lang="en-US" altLang="ko-KR" dirty="0"/>
              <a:t>(Tuesday), 8PM ET for 2 </a:t>
            </a:r>
            <a:r>
              <a:rPr lang="en-US" altLang="ko-KR" dirty="0" smtClean="0"/>
              <a:t>hour</a:t>
            </a:r>
          </a:p>
          <a:p>
            <a:pPr marL="609600" indent="-609600"/>
            <a:r>
              <a:rPr lang="en-US" altLang="ko-KR" dirty="0"/>
              <a:t>October </a:t>
            </a:r>
            <a:r>
              <a:rPr lang="en-US" altLang="ko-KR" dirty="0" smtClean="0"/>
              <a:t>28 </a:t>
            </a:r>
            <a:r>
              <a:rPr lang="en-US" altLang="ko-KR" dirty="0"/>
              <a:t>(Tuesday), 8PM ET for 2 </a:t>
            </a:r>
            <a:r>
              <a:rPr lang="en-US" altLang="ko-KR" dirty="0" smtClean="0"/>
              <a:t>hour</a:t>
            </a:r>
          </a:p>
          <a:p>
            <a:pPr marL="609600" indent="-609600"/>
            <a:endParaRPr lang="en-US" altLang="ko-KR" dirty="0" smtClean="0"/>
          </a:p>
          <a:p>
            <a:pPr marL="609600" indent="-609600"/>
            <a:endParaRPr lang="en-US" altLang="ko-KR" dirty="0" smtClean="0"/>
          </a:p>
          <a:p>
            <a:pPr marL="609600" indent="-609600"/>
            <a:endParaRPr lang="en-US" altLang="ko-KR" dirty="0" smtClean="0"/>
          </a:p>
          <a:p>
            <a:pPr marL="609600" indent="-609600"/>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9F280238-5E03-4A90-BACD-D800220B2674}" type="slidenum">
              <a:rPr lang="en-US" smtClean="0"/>
              <a:pPr>
                <a:defRPr/>
              </a:pPr>
              <a:t>18</a:t>
            </a:fld>
            <a:endParaRPr lang="en-US" dirty="0"/>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155402749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0848420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meeting minutes</a:t>
            </a:r>
          </a:p>
          <a:p>
            <a:pPr marL="1009650" lvl="1" indent="-609600"/>
            <a:r>
              <a:rPr lang="en-US" sz="1600" dirty="0" smtClean="0"/>
              <a:t>July meeting minutes (11-14/1013r0)</a:t>
            </a:r>
          </a:p>
          <a:p>
            <a:pPr marL="1009650" lvl="1" indent="-609600"/>
            <a:r>
              <a:rPr lang="en-US" sz="1600" dirty="0" smtClean="0"/>
              <a:t>July 29</a:t>
            </a:r>
            <a:r>
              <a:rPr lang="en-US" sz="1600" baseline="30000" dirty="0" smtClean="0"/>
              <a:t>th</a:t>
            </a:r>
            <a:r>
              <a:rPr lang="en-US" sz="1600" dirty="0" smtClean="0"/>
              <a:t> Conference call minutes (11-14/1011r0), </a:t>
            </a:r>
            <a:r>
              <a:rPr lang="en-US" altLang="ko-KR" sz="1600" dirty="0" smtClean="0"/>
              <a:t>August 5</a:t>
            </a:r>
            <a:r>
              <a:rPr lang="en-US" altLang="ko-KR" sz="1600" baseline="30000" dirty="0" smtClean="0"/>
              <a:t>th</a:t>
            </a:r>
            <a:r>
              <a:rPr lang="en-US" altLang="ko-KR" sz="1600" dirty="0" smtClean="0"/>
              <a:t> Conference </a:t>
            </a:r>
            <a:r>
              <a:rPr lang="en-US" altLang="ko-KR" sz="1600" dirty="0"/>
              <a:t>call minutes (</a:t>
            </a:r>
            <a:r>
              <a:rPr lang="en-US" altLang="ko-KR" sz="1600" dirty="0" smtClean="0"/>
              <a:t>11-14/1034r1), August 12</a:t>
            </a:r>
            <a:r>
              <a:rPr lang="en-US" altLang="ko-KR" sz="1600" baseline="30000" dirty="0" smtClean="0"/>
              <a:t>th</a:t>
            </a:r>
            <a:r>
              <a:rPr lang="en-US" altLang="ko-KR" sz="1600" dirty="0" smtClean="0"/>
              <a:t> </a:t>
            </a:r>
            <a:r>
              <a:rPr lang="en-US" altLang="ko-KR" sz="1600" dirty="0"/>
              <a:t>Conference call minutes (</a:t>
            </a:r>
            <a:r>
              <a:rPr lang="en-US" altLang="ko-KR" sz="1600" dirty="0" smtClean="0"/>
              <a:t>11-14/1051r0), August 19</a:t>
            </a:r>
            <a:r>
              <a:rPr lang="en-US" altLang="ko-KR" sz="1600" baseline="30000" dirty="0" smtClean="0"/>
              <a:t>th</a:t>
            </a:r>
            <a:r>
              <a:rPr lang="en-US" altLang="ko-KR" sz="1600" dirty="0" smtClean="0"/>
              <a:t> </a:t>
            </a:r>
            <a:r>
              <a:rPr lang="en-US" altLang="ko-KR" sz="1600" dirty="0"/>
              <a:t>Conference call minutes (</a:t>
            </a:r>
            <a:r>
              <a:rPr lang="en-US" altLang="ko-KR" sz="1600" dirty="0" smtClean="0"/>
              <a:t>11-14/1056r0), </a:t>
            </a:r>
            <a:r>
              <a:rPr lang="en-US" altLang="ko-KR" sz="1600" dirty="0"/>
              <a:t>August </a:t>
            </a:r>
            <a:r>
              <a:rPr lang="en-US" altLang="ko-KR" sz="1600" dirty="0" smtClean="0"/>
              <a:t>26</a:t>
            </a:r>
            <a:r>
              <a:rPr lang="en-US" altLang="ko-KR" sz="1600" baseline="30000" dirty="0" smtClean="0"/>
              <a:t>th</a:t>
            </a:r>
            <a:r>
              <a:rPr lang="en-US" altLang="ko-KR" sz="1600" dirty="0" smtClean="0"/>
              <a:t> </a:t>
            </a:r>
            <a:r>
              <a:rPr lang="en-US" altLang="ko-KR" sz="1600" dirty="0"/>
              <a:t>Conference call minutes (</a:t>
            </a:r>
            <a:r>
              <a:rPr lang="en-US" altLang="ko-KR" sz="1600" dirty="0" smtClean="0"/>
              <a:t>11-14/1075r0</a:t>
            </a:r>
            <a:r>
              <a:rPr lang="en-US" altLang="ko-KR" sz="1600" dirty="0"/>
              <a:t>), September </a:t>
            </a:r>
            <a:r>
              <a:rPr lang="en-US" altLang="ko-KR" sz="1600" dirty="0" smtClean="0"/>
              <a:t>2</a:t>
            </a:r>
            <a:r>
              <a:rPr lang="en-US" altLang="ko-KR" sz="1600" baseline="30000" dirty="0" smtClean="0"/>
              <a:t>nd</a:t>
            </a:r>
            <a:r>
              <a:rPr lang="en-US" altLang="ko-KR" sz="1600" dirty="0" smtClean="0"/>
              <a:t> Conference </a:t>
            </a:r>
            <a:r>
              <a:rPr lang="en-US" altLang="ko-KR" sz="1600" dirty="0"/>
              <a:t>call minutes (</a:t>
            </a:r>
            <a:r>
              <a:rPr lang="en-US" altLang="ko-KR" sz="1600" dirty="0" smtClean="0"/>
              <a:t>11-14/1144r0), September 9</a:t>
            </a:r>
            <a:r>
              <a:rPr lang="en-US" altLang="ko-KR" sz="1600" baseline="30000" dirty="0" smtClean="0"/>
              <a:t>th</a:t>
            </a:r>
            <a:r>
              <a:rPr lang="en-US" altLang="ko-KR" sz="1600" dirty="0" smtClean="0"/>
              <a:t> </a:t>
            </a:r>
            <a:r>
              <a:rPr lang="en-US" altLang="ko-KR" sz="1600" dirty="0"/>
              <a:t>Conference call minutes (</a:t>
            </a:r>
            <a:r>
              <a:rPr lang="en-US" altLang="ko-KR" sz="1600" dirty="0" smtClean="0"/>
              <a:t>11-14/1189r0)</a:t>
            </a:r>
            <a:endParaRPr lang="en-US" sz="1600" dirty="0" smtClean="0"/>
          </a:p>
          <a:p>
            <a:pPr marL="609600" indent="-609600"/>
            <a:r>
              <a:rPr lang="en-US" altLang="ko-KR" dirty="0" smtClean="0"/>
              <a:t>Address </a:t>
            </a:r>
            <a:r>
              <a:rPr lang="en-US" altLang="ko-KR" dirty="0"/>
              <a:t>Letter Ballot </a:t>
            </a:r>
            <a:r>
              <a:rPr lang="en-US" altLang="ko-KR" dirty="0" smtClean="0"/>
              <a:t>comments for Draft 2.0 </a:t>
            </a:r>
          </a:p>
          <a:p>
            <a:pPr marL="1009650" lvl="1" indent="-609600"/>
            <a:r>
              <a:rPr lang="en-US" altLang="ko-KR" dirty="0" err="1" smtClean="0"/>
              <a:t>TGah</a:t>
            </a:r>
            <a:r>
              <a:rPr lang="en-US" altLang="ko-KR" dirty="0" smtClean="0"/>
              <a:t> LB203 Comment spreadsheet (11-14/796r7)</a:t>
            </a:r>
          </a:p>
          <a:p>
            <a:pPr marL="609600" indent="-609600"/>
            <a:r>
              <a:rPr lang="en-US" altLang="ko-KR" dirty="0" smtClean="0"/>
              <a:t>Motion </a:t>
            </a:r>
            <a:r>
              <a:rPr lang="en-US" altLang="ko-KR" dirty="0"/>
              <a:t>for draft </a:t>
            </a:r>
            <a:r>
              <a:rPr lang="en-US" altLang="ko-KR" dirty="0" smtClean="0"/>
              <a:t>text</a:t>
            </a:r>
            <a:endParaRPr lang="en-US" altLang="ko-KR" dirty="0"/>
          </a:p>
          <a:p>
            <a:pPr marL="609600" indent="-609600"/>
            <a:r>
              <a:rPr lang="en-US" altLang="ko-KR" dirty="0"/>
              <a:t>Conference call plan</a:t>
            </a:r>
          </a:p>
          <a:p>
            <a:pPr marL="609600" indent="-609600"/>
            <a:r>
              <a:rPr lang="en-US" altLang="ko-KR" dirty="0"/>
              <a:t>Timeline review</a:t>
            </a:r>
          </a:p>
          <a:p>
            <a:pPr marL="1009650" lvl="1" indent="-609600"/>
            <a:endParaRPr lang="en-US" dirty="0" smtClean="0"/>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7"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42830935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10"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11"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163180252"/>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9"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11"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525575592"/>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9"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11"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77825527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8"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10"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43952586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9"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11"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871260686"/>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t>
            </a:r>
            <a:r>
              <a:rPr lang="en-GB" altLang="ko-KR" dirty="0" smtClean="0"/>
              <a:t>approve </a:t>
            </a:r>
            <a:r>
              <a:rPr lang="en-GB" altLang="ko-KR" dirty="0"/>
              <a:t>minutes of F2F </a:t>
            </a:r>
            <a:r>
              <a:rPr lang="en-GB" altLang="ko-KR" dirty="0" smtClean="0"/>
              <a:t>July meeting (11-14/1013r0) </a:t>
            </a:r>
            <a:r>
              <a:rPr lang="en-GB" altLang="ko-KR" dirty="0"/>
              <a:t>and conf call minutes </a:t>
            </a:r>
            <a:r>
              <a:rPr lang="en-GB" altLang="ko-KR" dirty="0" smtClean="0"/>
              <a:t>(</a:t>
            </a:r>
            <a:r>
              <a:rPr lang="en-US" altLang="ko-KR" dirty="0" smtClean="0"/>
              <a:t>11-14/1011r0, 11-14/1034r1, 11-14/1051r0, 11-14/1056r0, 11-14/1075r0, 11-14/1144r0, </a:t>
            </a:r>
            <a:r>
              <a:rPr lang="en-US" altLang="ko-KR" dirty="0"/>
              <a:t>11-14/1189r0</a:t>
            </a:r>
            <a:r>
              <a:rPr lang="en-GB" altLang="ko-KR" dirty="0" smtClean="0"/>
              <a:t>)</a:t>
            </a:r>
            <a:endParaRPr lang="ko-KR" altLang="ko-KR" dirty="0"/>
          </a:p>
          <a:p>
            <a:pPr lvl="1"/>
            <a:r>
              <a:rPr lang="en-US" altLang="ko-KR" dirty="0" smtClean="0"/>
              <a:t>Move</a:t>
            </a:r>
            <a:r>
              <a:rPr lang="en-US" altLang="ko-KR" dirty="0"/>
              <a:t>: 	Second</a:t>
            </a:r>
            <a:r>
              <a:rPr lang="en-US" altLang="ko-KR" dirty="0" smtClean="0"/>
              <a:t>:</a:t>
            </a:r>
            <a:endParaRPr lang="ko-KR" altLang="ko-KR" dirty="0"/>
          </a:p>
          <a:p>
            <a:pPr lvl="1"/>
            <a:r>
              <a:rPr lang="en-US" altLang="ko-KR" dirty="0"/>
              <a:t>Discussions</a:t>
            </a:r>
            <a:r>
              <a:rPr lang="en-US" altLang="ko-KR" dirty="0" smtClean="0"/>
              <a:t>:</a:t>
            </a:r>
            <a:endParaRPr lang="ko-KR" altLang="ko-KR" dirty="0"/>
          </a:p>
          <a:p>
            <a:pPr lvl="1"/>
            <a:r>
              <a:rPr lang="en-US" altLang="ko-KR" dirty="0" smtClean="0"/>
              <a:t>Motion :</a:t>
            </a:r>
          </a:p>
          <a:p>
            <a:pPr lvl="1"/>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183821153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2</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11-14/xxxxr0 </a:t>
            </a:r>
            <a:r>
              <a:rPr lang="en-US" altLang="ko-KR" dirty="0"/>
              <a:t>with the following tab:</a:t>
            </a:r>
            <a:endParaRPr lang="ko-KR" altLang="ko-KR" dirty="0"/>
          </a:p>
          <a:p>
            <a:pPr lvl="1"/>
            <a:r>
              <a:rPr lang="en-US" altLang="ko-KR" dirty="0" smtClean="0"/>
              <a:t>September 2014 PHY motion x</a:t>
            </a:r>
            <a:endParaRPr lang="ko-KR" altLang="ko-KR" dirty="0"/>
          </a:p>
          <a:p>
            <a:endParaRPr lang="en-US" altLang="ko-KR" b="1" dirty="0" smtClean="0"/>
          </a:p>
          <a:p>
            <a:pPr lvl="1"/>
            <a:r>
              <a:rPr lang="en-US" altLang="ko-KR" dirty="0" smtClean="0"/>
              <a:t>Move</a:t>
            </a:r>
            <a:r>
              <a:rPr lang="en-US" altLang="ko-KR" dirty="0"/>
              <a:t>: </a:t>
            </a:r>
            <a:r>
              <a:rPr lang="en-US" altLang="ko-KR" dirty="0" smtClean="0"/>
              <a:t>	Second:</a:t>
            </a:r>
            <a:endParaRPr lang="ko-KR" altLang="ko-KR" dirty="0"/>
          </a:p>
          <a:p>
            <a:pPr lvl="1"/>
            <a:r>
              <a:rPr lang="en-US" altLang="ko-KR" dirty="0" smtClean="0"/>
              <a:t>Discussions:</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60639225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3</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11-14/xxxxr0 </a:t>
            </a:r>
            <a:r>
              <a:rPr lang="en-US" altLang="ko-KR" dirty="0"/>
              <a:t>with the following </a:t>
            </a:r>
            <a:r>
              <a:rPr lang="en-US" altLang="ko-KR" dirty="0" smtClean="0"/>
              <a:t>tab:</a:t>
            </a:r>
          </a:p>
          <a:p>
            <a:pPr lvl="1"/>
            <a:r>
              <a:rPr lang="en-US" altLang="ko-KR" dirty="0" smtClean="0"/>
              <a:t>September 2014 MAC motion x</a:t>
            </a:r>
            <a:endParaRPr lang="en-US" altLang="ko-KR" dirty="0"/>
          </a:p>
          <a:p>
            <a:endParaRPr lang="en-US" altLang="ko-KR" b="1" dirty="0" smtClean="0"/>
          </a:p>
          <a:p>
            <a:pPr lvl="1"/>
            <a:r>
              <a:rPr lang="en-US" altLang="ko-KR" dirty="0"/>
              <a:t>Move: </a:t>
            </a:r>
            <a:r>
              <a:rPr lang="en-US" altLang="ko-KR" dirty="0" smtClean="0"/>
              <a:t>	Second:</a:t>
            </a:r>
            <a:endParaRPr lang="ko-KR" altLang="ko-KR" dirty="0"/>
          </a:p>
          <a:p>
            <a:pPr lvl="1"/>
            <a:r>
              <a:rPr lang="en-US" altLang="ko-KR" dirty="0"/>
              <a:t>Discussions</a:t>
            </a:r>
            <a:r>
              <a:rPr lang="en-US" altLang="ko-KR" dirty="0" smtClean="0"/>
              <a:t>:</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endParaRPr lang="en-US" altLang="ko-KR"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27</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12018056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4</a:t>
            </a:r>
            <a:endParaRPr lang="ko-KR" altLang="en-US" dirty="0"/>
          </a:p>
        </p:txBody>
      </p:sp>
      <p:sp>
        <p:nvSpPr>
          <p:cNvPr id="3" name="내용 개체 틀 2"/>
          <p:cNvSpPr>
            <a:spLocks noGrp="1"/>
          </p:cNvSpPr>
          <p:nvPr>
            <p:ph idx="1"/>
          </p:nvPr>
        </p:nvSpPr>
        <p:spPr/>
        <p:txBody>
          <a:bodyPr/>
          <a:lstStyle/>
          <a:p>
            <a:r>
              <a:rPr lang="en-US" altLang="ko-KR" dirty="0"/>
              <a:t>Move to instruct the Editor to generate </a:t>
            </a:r>
            <a:r>
              <a:rPr lang="en-US" altLang="ko-KR" dirty="0" smtClean="0"/>
              <a:t>D2.2 </a:t>
            </a:r>
            <a:r>
              <a:rPr lang="en-US" altLang="ko-KR" dirty="0"/>
              <a:t>of the draft based on motions passed in </a:t>
            </a:r>
            <a:r>
              <a:rPr lang="en-US" altLang="ko-KR" dirty="0" err="1"/>
              <a:t>TGah</a:t>
            </a:r>
            <a:r>
              <a:rPr lang="en-US" altLang="ko-KR" dirty="0"/>
              <a:t> at the </a:t>
            </a:r>
            <a:r>
              <a:rPr lang="en-US" altLang="ko-KR" dirty="0" smtClean="0"/>
              <a:t>September face-to-face </a:t>
            </a:r>
            <a:r>
              <a:rPr lang="en-US" altLang="ko-KR" dirty="0"/>
              <a:t>meeting</a:t>
            </a:r>
            <a:r>
              <a:rPr lang="en-US" altLang="ko-KR" dirty="0" smtClean="0"/>
              <a:t>.</a:t>
            </a:r>
          </a:p>
          <a:p>
            <a:pPr lvl="1"/>
            <a:r>
              <a:rPr lang="en-US" altLang="ko-KR" dirty="0"/>
              <a:t>Move: 	Second</a:t>
            </a:r>
            <a:r>
              <a:rPr lang="en-US" altLang="ko-KR" dirty="0" smtClean="0"/>
              <a:t>:</a:t>
            </a:r>
            <a:endParaRPr lang="ko-KR" altLang="ko-KR" dirty="0"/>
          </a:p>
          <a:p>
            <a:pPr lvl="1"/>
            <a:r>
              <a:rPr lang="en-US" altLang="ko-KR" dirty="0" smtClean="0"/>
              <a:t>Discussions:</a:t>
            </a:r>
          </a:p>
          <a:p>
            <a:pPr lvl="1"/>
            <a:r>
              <a:rPr lang="en-US" altLang="ko-KR" dirty="0" smtClean="0"/>
              <a:t>Yes </a:t>
            </a:r>
            <a:r>
              <a:rPr lang="en-US" altLang="ko-KR" dirty="0"/>
              <a:t>: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endParaRPr lang="en-US" altLang="ko-KR" dirty="0"/>
          </a:p>
          <a:p>
            <a:pPr lvl="1"/>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28</a:t>
            </a:fld>
            <a:endParaRPr lang="en-US"/>
          </a:p>
        </p:txBody>
      </p:sp>
      <p:sp>
        <p:nvSpPr>
          <p:cNvPr id="7" name="Date Placeholder 3"/>
          <p:cNvSpPr>
            <a:spLocks noGrp="1"/>
          </p:cNvSpPr>
          <p:nvPr>
            <p:ph type="dt" sz="half" idx="10"/>
          </p:nvPr>
        </p:nvSpPr>
        <p:spPr>
          <a:xfrm>
            <a:off x="696913" y="332601"/>
            <a:ext cx="1579600" cy="276999"/>
          </a:xfrm>
        </p:spPr>
        <p:txBody>
          <a:bodyPr/>
          <a:lstStyle/>
          <a:p>
            <a:r>
              <a:rPr lang="en-US" altLang="ko-KR" dirty="0"/>
              <a:t>September 2014</a:t>
            </a:r>
          </a:p>
        </p:txBody>
      </p:sp>
    </p:spTree>
    <p:extLst>
      <p:ext uri="{BB962C8B-B14F-4D97-AF65-F5344CB8AC3E}">
        <p14:creationId xmlns:p14="http://schemas.microsoft.com/office/powerpoint/2010/main" val="195433614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xfrm>
            <a:off x="696913" y="332601"/>
            <a:ext cx="1579600" cy="276999"/>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800" dirty="0"/>
              <a:t>September 2014</a:t>
            </a:r>
          </a:p>
        </p:txBody>
      </p:sp>
      <p:sp>
        <p:nvSpPr>
          <p:cNvPr id="14339" name="Footer Placeholder 4"/>
          <p:cNvSpPr>
            <a:spLocks noGrp="1"/>
          </p:cNvSpPr>
          <p:nvPr>
            <p:ph type="ftr" sz="quarter" idx="11"/>
          </p:nvPr>
        </p:nvSpPr>
        <p:spPr>
          <a:xfrm>
            <a:off x="7328208" y="6475413"/>
            <a:ext cx="1215717"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dirty="0"/>
              <a:t>Yongho </a:t>
            </a:r>
            <a:r>
              <a:rPr lang="en-US" altLang="ko-KR" dirty="0" err="1"/>
              <a:t>Seok</a:t>
            </a:r>
            <a:r>
              <a:rPr lang="en-US" altLang="ko-KR" dirty="0"/>
              <a:t> (Self)</a:t>
            </a:r>
          </a:p>
        </p:txBody>
      </p:sp>
      <p:sp>
        <p:nvSpPr>
          <p:cNvPr id="14340" name="Slide Number Placeholder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Slide </a:t>
            </a:r>
            <a:fld id="{B3235CB7-2FAB-4EE3-927D-3AB5717EB3ED}" type="slidenum">
              <a:rPr lang="en-US" altLang="ko-KR"/>
              <a:pPr/>
              <a:t>29</a:t>
            </a:fld>
            <a:endParaRPr lang="en-US" altLang="ko-KR"/>
          </a:p>
        </p:txBody>
      </p:sp>
      <p:sp>
        <p:nvSpPr>
          <p:cNvPr id="23557" name="Rectangle 2"/>
          <p:cNvSpPr>
            <a:spLocks noGrp="1" noChangeArrowheads="1"/>
          </p:cNvSpPr>
          <p:nvPr>
            <p:ph type="title"/>
          </p:nvPr>
        </p:nvSpPr>
        <p:spPr/>
        <p:txBody>
          <a:bodyPr/>
          <a:lstStyle/>
          <a:p>
            <a:r>
              <a:rPr lang="en-US" altLang="en-US" dirty="0" smtClean="0"/>
              <a:t>Motion 5</a:t>
            </a:r>
          </a:p>
        </p:txBody>
      </p:sp>
      <p:sp>
        <p:nvSpPr>
          <p:cNvPr id="23558" name="Rectangle 3"/>
          <p:cNvSpPr>
            <a:spLocks noGrp="1" noChangeArrowheads="1"/>
          </p:cNvSpPr>
          <p:nvPr>
            <p:ph type="body" idx="1"/>
          </p:nvPr>
        </p:nvSpPr>
        <p:spPr>
          <a:xfrm>
            <a:off x="685800" y="1676400"/>
            <a:ext cx="7772400" cy="3810000"/>
          </a:xfrm>
        </p:spPr>
        <p:txBody>
          <a:bodyPr/>
          <a:lstStyle/>
          <a:p>
            <a:r>
              <a:rPr lang="en-US" altLang="en-US" dirty="0" smtClean="0"/>
              <a:t>Having approved comment resolutions for all of the comments received from LB203 on P802.11ah D2.0 </a:t>
            </a:r>
          </a:p>
          <a:p>
            <a:r>
              <a:rPr lang="en-US" altLang="en-US" dirty="0" smtClean="0"/>
              <a:t>Instruct the </a:t>
            </a:r>
            <a:r>
              <a:rPr lang="en-US" altLang="en-US" dirty="0" err="1" smtClean="0"/>
              <a:t>TGah</a:t>
            </a:r>
            <a:r>
              <a:rPr lang="en-US" altLang="en-US" dirty="0" smtClean="0"/>
              <a:t> editor to prepare P802.11ah D3.0 </a:t>
            </a:r>
            <a:r>
              <a:rPr lang="en-US" altLang="en-US" dirty="0"/>
              <a:t>from P802.11ah </a:t>
            </a:r>
            <a:r>
              <a:rPr lang="en-US" altLang="en-US" dirty="0" smtClean="0"/>
              <a:t>D2.1 incorporating these resolutions and changes approved by </a:t>
            </a:r>
            <a:r>
              <a:rPr lang="en-US" altLang="en-US" dirty="0" err="1" smtClean="0"/>
              <a:t>TGah</a:t>
            </a:r>
            <a:r>
              <a:rPr lang="en-US" altLang="en-US" dirty="0" smtClean="0"/>
              <a:t> at this session and</a:t>
            </a:r>
          </a:p>
          <a:p>
            <a:r>
              <a:rPr lang="en-US" altLang="en-US" dirty="0" smtClean="0"/>
              <a:t>Approve a 15 day Working Group </a:t>
            </a:r>
            <a:r>
              <a:rPr lang="en-US" altLang="en-US" dirty="0"/>
              <a:t>Recirculation </a:t>
            </a:r>
            <a:r>
              <a:rPr lang="en-US" altLang="en-US" dirty="0" smtClean="0"/>
              <a:t>Ballot asking the question “Should P802.11ah D3.0 be forwarded to Sponsor Ballot?”  </a:t>
            </a:r>
          </a:p>
          <a:p>
            <a:r>
              <a:rPr lang="en-US" altLang="en-US" dirty="0" smtClean="0"/>
              <a:t>Moved:</a:t>
            </a:r>
          </a:p>
          <a:p>
            <a:r>
              <a:rPr lang="en-US" altLang="en-US" dirty="0" smtClean="0"/>
              <a:t>Seconded:</a:t>
            </a:r>
            <a:endParaRPr lang="en-US" altLang="ko-KR" dirty="0" smtClean="0"/>
          </a:p>
          <a:p>
            <a:r>
              <a:rPr lang="en-US" altLang="en-US" dirty="0" smtClean="0"/>
              <a:t>Result:</a:t>
            </a:r>
          </a:p>
        </p:txBody>
      </p:sp>
    </p:spTree>
    <p:extLst>
      <p:ext uri="{BB962C8B-B14F-4D97-AF65-F5344CB8AC3E}">
        <p14:creationId xmlns:p14="http://schemas.microsoft.com/office/powerpoint/2010/main" val="37465641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9812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Letter Ballots Status</a:t>
            </a:r>
          </a:p>
          <a:p>
            <a:pPr lvl="1"/>
            <a:endParaRPr lang="en-US" altLang="ko-KR" dirty="0"/>
          </a:p>
          <a:p>
            <a:pPr lvl="1"/>
            <a:endParaRPr lang="en-US" altLang="ko-KR" dirty="0" smtClean="0"/>
          </a:p>
          <a:p>
            <a:pPr lvl="1"/>
            <a:endParaRPr lang="en-US" altLang="ko-KR" dirty="0"/>
          </a:p>
          <a:p>
            <a:pPr lvl="1"/>
            <a:endParaRPr lang="en-US" altLang="ko-KR" dirty="0" smtClean="0"/>
          </a:p>
          <a:p>
            <a:pPr marL="457200" lvl="1" indent="0">
              <a:buNone/>
            </a:pPr>
            <a:endParaRPr lang="en-US" altLang="ko-KR" dirty="0" smtClean="0"/>
          </a:p>
          <a:p>
            <a:pPr lvl="1"/>
            <a:r>
              <a:rPr lang="en-US" altLang="ko-KR" dirty="0" err="1" smtClean="0"/>
              <a:t>TGah</a:t>
            </a:r>
            <a:r>
              <a:rPr lang="en-US" altLang="ko-KR" dirty="0" smtClean="0"/>
              <a:t> Draft Status </a:t>
            </a:r>
          </a:p>
          <a:p>
            <a:pPr lvl="2"/>
            <a:r>
              <a:rPr lang="en-US" altLang="ko-KR" sz="1800" dirty="0" err="1"/>
              <a:t>TGah</a:t>
            </a:r>
            <a:r>
              <a:rPr lang="en-US" altLang="ko-KR" sz="1800" dirty="0"/>
              <a:t> Draft </a:t>
            </a:r>
            <a:r>
              <a:rPr lang="en-US" altLang="ko-KR" sz="1800" dirty="0" smtClean="0"/>
              <a:t>1.0 failed the </a:t>
            </a:r>
            <a:r>
              <a:rPr lang="en-US" altLang="ko-KR" sz="1800" dirty="0"/>
              <a:t>WG motion</a:t>
            </a:r>
            <a:endParaRPr lang="en-US" altLang="ko-KR" sz="1800" dirty="0" smtClean="0"/>
          </a:p>
          <a:p>
            <a:pPr lvl="2"/>
            <a:r>
              <a:rPr lang="en-US" altLang="ko-KR" sz="1800" dirty="0" err="1" smtClean="0"/>
              <a:t>TGah</a:t>
            </a:r>
            <a:r>
              <a:rPr lang="en-US" altLang="ko-KR" sz="1800" dirty="0" smtClean="0"/>
              <a:t> Draft 2.0 passed the WG motion	</a:t>
            </a:r>
          </a:p>
          <a:p>
            <a:pPr lvl="3"/>
            <a:r>
              <a:rPr lang="en-US" altLang="ko-KR" sz="1800" dirty="0" smtClean="0"/>
              <a:t>Can access </a:t>
            </a:r>
            <a:r>
              <a:rPr lang="en-US" altLang="ko-KR" sz="1800" dirty="0" err="1" smtClean="0"/>
              <a:t>TGah</a:t>
            </a:r>
            <a:r>
              <a:rPr lang="en-US" altLang="ko-KR" sz="1800" dirty="0" smtClean="0"/>
              <a:t> </a:t>
            </a:r>
            <a:r>
              <a:rPr lang="en-US" altLang="ko-KR" sz="1800" dirty="0"/>
              <a:t>Draft </a:t>
            </a:r>
            <a:r>
              <a:rPr lang="en-US" altLang="ko-KR" sz="1800" dirty="0" smtClean="0"/>
              <a:t>2.0 from IEEE store</a:t>
            </a:r>
          </a:p>
          <a:p>
            <a:pPr lvl="2"/>
            <a:r>
              <a:rPr lang="en-US" altLang="ko-KR" sz="1800" dirty="0" err="1"/>
              <a:t>TGah</a:t>
            </a:r>
            <a:r>
              <a:rPr lang="en-US" altLang="ko-KR" sz="1800" dirty="0"/>
              <a:t> Draft 2.1 is available on a member area</a:t>
            </a:r>
          </a:p>
          <a:p>
            <a:pPr lvl="2"/>
            <a:endParaRPr lang="en-US" altLang="ko-KR" sz="2500" dirty="0" smtClean="0"/>
          </a:p>
          <a:p>
            <a:pPr lvl="3"/>
            <a:endParaRPr lang="en-US" altLang="ko-KR" dirty="0" smtClean="0"/>
          </a:p>
          <a:p>
            <a:pPr lvl="3"/>
            <a:endParaRPr lang="en-US" altLang="ko-KR" dirty="0"/>
          </a:p>
          <a:p>
            <a:endParaRPr lang="en-US" altLang="ko-KR" dirty="0" smtClean="0"/>
          </a:p>
          <a:p>
            <a:pPr lvl="1"/>
            <a:endParaRPr lang="en-US" dirty="0"/>
          </a:p>
          <a:p>
            <a:pPr lvl="1"/>
            <a:endParaRPr lang="en-US" dirty="0"/>
          </a:p>
        </p:txBody>
      </p:sp>
      <p:sp>
        <p:nvSpPr>
          <p:cNvPr id="2" name="제목 1"/>
          <p:cNvSpPr>
            <a:spLocks noGrp="1"/>
          </p:cNvSpPr>
          <p:nvPr>
            <p:ph type="title"/>
          </p:nvPr>
        </p:nvSpPr>
        <p:spPr/>
        <p:txBody>
          <a:bodyPr/>
          <a:lstStyle/>
          <a:p>
            <a:r>
              <a:rPr lang="en-US" altLang="ko-KR" dirty="0"/>
              <a:t>Submissions (Monday PM1)</a:t>
            </a:r>
            <a:endParaRPr lang="ko-KR" altLang="en-US" dirty="0"/>
          </a:p>
        </p:txBody>
      </p:sp>
      <p:sp>
        <p:nvSpPr>
          <p:cNvPr id="4" name="날짜 개체 틀 3"/>
          <p:cNvSpPr>
            <a:spLocks noGrp="1"/>
          </p:cNvSpPr>
          <p:nvPr>
            <p:ph type="dt" sz="half" idx="10"/>
          </p:nvPr>
        </p:nvSpPr>
        <p:spPr>
          <a:xfrm>
            <a:off x="696913" y="332601"/>
            <a:ext cx="1579600" cy="276999"/>
          </a:xfrm>
        </p:spPr>
        <p:txBody>
          <a:bodyPr/>
          <a:lstStyle/>
          <a:p>
            <a:r>
              <a:rPr lang="en-US" altLang="ko-KR" dirty="0"/>
              <a:t>September 2014</a:t>
            </a:r>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graphicFrame>
        <p:nvGraphicFramePr>
          <p:cNvPr id="11" name="표 10"/>
          <p:cNvGraphicFramePr>
            <a:graphicFrameLocks noGrp="1"/>
          </p:cNvGraphicFramePr>
          <p:nvPr>
            <p:extLst>
              <p:ext uri="{D42A27DB-BD31-4B8C-83A1-F6EECF244321}">
                <p14:modId xmlns:p14="http://schemas.microsoft.com/office/powerpoint/2010/main" val="292457325"/>
              </p:ext>
            </p:extLst>
          </p:nvPr>
        </p:nvGraphicFramePr>
        <p:xfrm>
          <a:off x="457202" y="2838450"/>
          <a:ext cx="8305798" cy="1733550"/>
        </p:xfrm>
        <a:graphic>
          <a:graphicData uri="http://schemas.openxmlformats.org/drawingml/2006/table">
            <a:tbl>
              <a:tblPr/>
              <a:tblGrid>
                <a:gridCol w="533400"/>
                <a:gridCol w="533400"/>
                <a:gridCol w="457200"/>
                <a:gridCol w="762000"/>
                <a:gridCol w="725818"/>
                <a:gridCol w="588220"/>
                <a:gridCol w="588220"/>
                <a:gridCol w="588220"/>
                <a:gridCol w="588220"/>
                <a:gridCol w="588220"/>
                <a:gridCol w="588220"/>
                <a:gridCol w="588220"/>
                <a:gridCol w="588220"/>
                <a:gridCol w="58822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 Close Date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Title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Invalid</a:t>
                      </a:r>
                      <a:endParaRPr lang="en-US">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a:solidFill>
                            <a:srgbClr val="000000"/>
                          </a:solidFill>
                          <a:effectLst/>
                          <a:latin typeface="Arial"/>
                        </a:rPr>
                        <a:t>TGah</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200</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a:solidFill>
                            <a:srgbClr val="000000"/>
                          </a:solidFill>
                          <a:effectLst/>
                          <a:latin typeface="Arial"/>
                        </a:rPr>
                        <a:t>04 November 2013</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a:solidFill>
                            <a:srgbClr val="000000"/>
                          </a:solidFill>
                          <a:effectLst/>
                          <a:latin typeface="Arial"/>
                        </a:rPr>
                        <a:t>IEEE 802.11ah Draft 1.0 Technical</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a:solidFill>
                            <a:srgbClr val="000000"/>
                          </a:solidFill>
                          <a:effectLst/>
                          <a:latin typeface="Arial"/>
                        </a:rPr>
                        <a:t>Technical</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323</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144</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54</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18</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218</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67.49</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8.26</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72.73</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a:solidFill>
                            <a:srgbClr val="000000"/>
                          </a:solidFill>
                          <a:effectLst/>
                          <a:latin typeface="Arial"/>
                        </a:rPr>
                        <a:t>TGah</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203</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a:solidFill>
                            <a:srgbClr val="000000"/>
                          </a:solidFill>
                          <a:effectLst/>
                          <a:latin typeface="Arial"/>
                        </a:rPr>
                        <a:t>05 July 2014</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a:solidFill>
                            <a:srgbClr val="000000"/>
                          </a:solidFill>
                          <a:effectLst/>
                          <a:latin typeface="Arial"/>
                        </a:rPr>
                        <a:t>IEEE 802.11ah Draft 2.0 Technical</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a:solidFill>
                            <a:srgbClr val="000000"/>
                          </a:solidFill>
                          <a:effectLst/>
                          <a:latin typeface="Arial"/>
                        </a:rPr>
                        <a:t>Technical</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330</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240</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82.59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3</a:t>
                      </a:r>
                      <a:endParaRPr lang="ko-KR" altLang="en-US" dirty="0">
                        <a:effectLst/>
                        <a:latin typeface="arial"/>
                      </a:endParaRPr>
                    </a:p>
                  </a:txBody>
                  <a:tcPr marL="9525" marR="9525" marT="9525" marB="9525">
                    <a:lnL>
                      <a:noFill/>
                    </a:lnL>
                    <a:lnR>
                      <a:noFill/>
                    </a:lnR>
                    <a:lnT>
                      <a:noFill/>
                    </a:lnT>
                    <a:lnB>
                      <a:noFill/>
                    </a:lnB>
                    <a:solidFill>
                      <a:srgbClr val="FFFFFF"/>
                    </a:solidFill>
                  </a:tcPr>
                </a:tc>
              </a:tr>
            </a:tbl>
          </a:graphicData>
        </a:graphic>
      </p:graphicFrame>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Tree>
    <p:extLst>
      <p:ext uri="{BB962C8B-B14F-4D97-AF65-F5344CB8AC3E}">
        <p14:creationId xmlns:p14="http://schemas.microsoft.com/office/powerpoint/2010/main" val="357988499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xx</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err="1" smtClean="0"/>
              <a:t>xxxx</a:t>
            </a:r>
            <a:r>
              <a:rPr lang="en-GB" altLang="ko-KR" dirty="0" smtClean="0"/>
              <a:t> as shown in 11-14/xxxxr0?</a:t>
            </a:r>
          </a:p>
          <a:p>
            <a:pPr lvl="1"/>
            <a:r>
              <a:rPr lang="en-GB" altLang="ko-KR" dirty="0" smtClean="0"/>
              <a:t>Unanimously passed </a:t>
            </a:r>
          </a:p>
          <a:p>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30</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2588440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(Monday PM1)</a:t>
            </a:r>
            <a:endParaRPr lang="en-US" dirty="0"/>
          </a:p>
        </p:txBody>
      </p:sp>
      <p:sp>
        <p:nvSpPr>
          <p:cNvPr id="3" name="Content Placeholder 2"/>
          <p:cNvSpPr>
            <a:spLocks noGrp="1"/>
          </p:cNvSpPr>
          <p:nvPr>
            <p:ph idx="1"/>
          </p:nvPr>
        </p:nvSpPr>
        <p:spPr>
          <a:xfrm>
            <a:off x="685800" y="1981200"/>
            <a:ext cx="4038600" cy="4114800"/>
          </a:xfrm>
        </p:spPr>
        <p:txBody>
          <a:bodyPr/>
          <a:lstStyle/>
          <a:p>
            <a:r>
              <a:rPr lang="en-US" dirty="0" err="1" smtClean="0"/>
              <a:t>TGah</a:t>
            </a:r>
            <a:r>
              <a:rPr lang="en-US" dirty="0" smtClean="0"/>
              <a:t> LB203 comment resolution spreadsheet </a:t>
            </a:r>
          </a:p>
          <a:p>
            <a:pPr lvl="1"/>
            <a:r>
              <a:rPr lang="en-US" dirty="0">
                <a:hlinkClick r:id="rId2"/>
              </a:rPr>
              <a:t>https://</a:t>
            </a:r>
            <a:r>
              <a:rPr lang="en-US" dirty="0" smtClean="0">
                <a:hlinkClick r:id="rId2"/>
              </a:rPr>
              <a:t>mentor.ieee.org/802.11/dcn/14/11-14-0796-07-00ah-tgah-lb203-comments-on-d2-0.xlsx</a:t>
            </a:r>
            <a:endParaRPr lang="en-US" dirty="0" smtClean="0"/>
          </a:p>
          <a:p>
            <a:r>
              <a:rPr lang="en-US" dirty="0" smtClean="0"/>
              <a:t>Total 1214 comments</a:t>
            </a:r>
          </a:p>
          <a:p>
            <a:pPr lvl="1"/>
            <a:r>
              <a:rPr lang="en-US" dirty="0" smtClean="0"/>
              <a:t>EDITOR: 293 comments</a:t>
            </a:r>
          </a:p>
          <a:p>
            <a:pPr lvl="1"/>
            <a:r>
              <a:rPr lang="en-US" dirty="0" smtClean="0"/>
              <a:t>PHY: 66 comments</a:t>
            </a:r>
          </a:p>
          <a:p>
            <a:pPr lvl="1"/>
            <a:r>
              <a:rPr lang="en-US" dirty="0" smtClean="0"/>
              <a:t>MAC: 855 comments</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graphicFrame>
        <p:nvGraphicFramePr>
          <p:cNvPr id="5" name="표 4"/>
          <p:cNvGraphicFramePr>
            <a:graphicFrameLocks noGrp="1"/>
          </p:cNvGraphicFramePr>
          <p:nvPr>
            <p:extLst>
              <p:ext uri="{D42A27DB-BD31-4B8C-83A1-F6EECF244321}">
                <p14:modId xmlns:p14="http://schemas.microsoft.com/office/powerpoint/2010/main" val="1532092477"/>
              </p:ext>
            </p:extLst>
          </p:nvPr>
        </p:nvGraphicFramePr>
        <p:xfrm>
          <a:off x="4724400" y="2000057"/>
          <a:ext cx="3886200" cy="4248343"/>
        </p:xfrm>
        <a:graphic>
          <a:graphicData uri="http://schemas.openxmlformats.org/drawingml/2006/table">
            <a:tbl>
              <a:tblPr/>
              <a:tblGrid>
                <a:gridCol w="304800"/>
                <a:gridCol w="527535"/>
                <a:gridCol w="904275"/>
                <a:gridCol w="1074795"/>
                <a:gridCol w="1074795"/>
              </a:tblGrid>
              <a:tr h="220587">
                <a:tc gridSpan="2">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latinLnBrk="1"/>
                      <a:endParaRPr lang="ko-KR" altLang="en-US"/>
                    </a:p>
                  </a:txBody>
                  <a:tcPr/>
                </a:tc>
                <a:tc>
                  <a:txBody>
                    <a:bodyPr/>
                    <a:lstStyle/>
                    <a:p>
                      <a:pPr algn="l" fontAlgn="ctr"/>
                      <a:r>
                        <a:rPr lang="en-US" sz="900" b="0" i="0" u="none" strike="noStrike" dirty="0">
                          <a:solidFill>
                            <a:srgbClr val="000000"/>
                          </a:solidFill>
                          <a:effectLst/>
                          <a:latin typeface="Arial Unicode MS"/>
                        </a:rPr>
                        <a:t>Assignee</a:t>
                      </a:r>
                    </a:p>
                  </a:txBody>
                  <a:tcPr marL="4242" marR="4242" marT="4242"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Arial Unicode MS"/>
                        </a:rPr>
                        <a:t>Resolved</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Arial Unicode MS"/>
                        </a:rPr>
                        <a:t>Unresolved</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230">
                <a:tc rowSpan="26">
                  <a:txBody>
                    <a:bodyPr/>
                    <a:lstStyle/>
                    <a:p>
                      <a:pPr algn="l" fontAlgn="ctr"/>
                      <a:r>
                        <a:rPr lang="en-US" sz="900" b="0" i="0" u="none" strike="noStrike" dirty="0">
                          <a:solidFill>
                            <a:srgbClr val="000000"/>
                          </a:solidFill>
                          <a:effectLst/>
                          <a:latin typeface="Arial Unicode MS"/>
                        </a:rPr>
                        <a:t>LB </a:t>
                      </a:r>
                      <a:r>
                        <a:rPr lang="en-US" sz="900" b="0" i="0" u="none" strike="noStrike" dirty="0" smtClean="0">
                          <a:solidFill>
                            <a:srgbClr val="000000"/>
                          </a:solidFill>
                          <a:effectLst/>
                          <a:latin typeface="Arial Unicode MS"/>
                        </a:rPr>
                        <a:t>203</a:t>
                      </a:r>
                      <a:endParaRPr 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Arial Unicode MS"/>
                        </a:rPr>
                        <a:t>EDITOR</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pPr algn="l" fontAlgn="ctr"/>
                      <a:r>
                        <a:rPr lang="en-US" sz="900" b="0" i="0" u="none" strike="noStrike" dirty="0">
                          <a:solidFill>
                            <a:srgbClr val="000000"/>
                          </a:solidFill>
                          <a:effectLst/>
                          <a:latin typeface="Arial Unicode MS"/>
                        </a:rPr>
                        <a:t>Alfred </a:t>
                      </a:r>
                      <a:r>
                        <a:rPr lang="en-US" sz="900" b="0" i="0" u="none" strike="noStrike" dirty="0" err="1">
                          <a:solidFill>
                            <a:srgbClr val="000000"/>
                          </a:solidFill>
                          <a:effectLst/>
                          <a:latin typeface="Arial Unicode MS"/>
                        </a:rPr>
                        <a:t>Asterjadhi</a:t>
                      </a:r>
                      <a:endParaRPr 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pPr algn="r" fontAlgn="ctr"/>
                      <a:r>
                        <a:rPr lang="en-US" altLang="ko-KR" sz="900" b="0" i="0" u="none" strike="noStrike" dirty="0">
                          <a:solidFill>
                            <a:srgbClr val="000000"/>
                          </a:solidFill>
                          <a:effectLst/>
                          <a:latin typeface="Arial Unicode MS"/>
                        </a:rPr>
                        <a:t>305</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a:solidFill>
                            <a:srgbClr val="000000"/>
                          </a:solidFill>
                          <a:effectLst/>
                          <a:latin typeface="Arial Unicode MS"/>
                        </a:rPr>
                        <a:t>Yongho </a:t>
                      </a:r>
                      <a:r>
                        <a:rPr lang="en-US" sz="900" b="0" i="0" u="none" strike="noStrike" dirty="0" err="1">
                          <a:solidFill>
                            <a:srgbClr val="000000"/>
                          </a:solidFill>
                          <a:effectLst/>
                          <a:latin typeface="Arial Unicode MS"/>
                        </a:rPr>
                        <a:t>Seok</a:t>
                      </a:r>
                      <a:endParaRPr 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58</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err="1">
                          <a:solidFill>
                            <a:srgbClr val="000000"/>
                          </a:solidFill>
                          <a:effectLst/>
                          <a:latin typeface="Arial Unicode MS"/>
                        </a:rPr>
                        <a:t>Liwen</a:t>
                      </a:r>
                      <a:r>
                        <a:rPr lang="en-US" sz="900" b="0" i="0" u="none" strike="noStrike" dirty="0">
                          <a:solidFill>
                            <a:srgbClr val="000000"/>
                          </a:solidFill>
                          <a:effectLst/>
                          <a:latin typeface="Arial Unicode MS"/>
                        </a:rPr>
                        <a:t> Chu</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3</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Arial Unicode MS"/>
                        </a:rPr>
                        <a:t>(Unassigned)</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r" fontAlgn="ctr"/>
                      <a:r>
                        <a:rPr lang="en-US" altLang="ko-KR" sz="900" b="0" i="0" u="none" strike="noStrike" dirty="0">
                          <a:solidFill>
                            <a:srgbClr val="000000"/>
                          </a:solidFill>
                          <a:effectLst/>
                          <a:latin typeface="Arial Unicode MS"/>
                        </a:rPr>
                        <a:t>30</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en-US" sz="900" b="0" i="0" u="none" strike="noStrike" dirty="0">
                          <a:solidFill>
                            <a:srgbClr val="000000"/>
                          </a:solidFill>
                          <a:effectLst/>
                          <a:latin typeface="Arial Unicode MS"/>
                        </a:rPr>
                        <a:t>MAC</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pPr algn="l" fontAlgn="ctr"/>
                      <a:r>
                        <a:rPr lang="en-US" sz="900" b="0" i="0" u="none" strike="noStrike" dirty="0">
                          <a:solidFill>
                            <a:srgbClr val="000000"/>
                          </a:solidFill>
                          <a:effectLst/>
                          <a:latin typeface="Arial Unicode MS"/>
                        </a:rPr>
                        <a:t>Alfred </a:t>
                      </a:r>
                      <a:r>
                        <a:rPr lang="en-US" sz="900" b="0" i="0" u="none" strike="noStrike" dirty="0" err="1">
                          <a:solidFill>
                            <a:srgbClr val="000000"/>
                          </a:solidFill>
                          <a:effectLst/>
                          <a:latin typeface="Arial Unicode MS"/>
                        </a:rPr>
                        <a:t>Asterjadhi</a:t>
                      </a:r>
                      <a:endParaRPr 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pPr algn="r" fontAlgn="ctr"/>
                      <a:r>
                        <a:rPr lang="en-US" altLang="ko-KR" sz="900" b="0" i="0" u="none" strike="noStrike" dirty="0">
                          <a:solidFill>
                            <a:srgbClr val="000000"/>
                          </a:solidFill>
                          <a:effectLst/>
                          <a:latin typeface="Arial Unicode MS"/>
                        </a:rPr>
                        <a:t>167</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err="1">
                          <a:solidFill>
                            <a:srgbClr val="000000"/>
                          </a:solidFill>
                          <a:effectLst/>
                          <a:latin typeface="Arial Unicode MS"/>
                        </a:rPr>
                        <a:t>Liwen</a:t>
                      </a:r>
                      <a:r>
                        <a:rPr lang="en-US" sz="900" b="0" i="0" u="none" strike="noStrike" dirty="0">
                          <a:solidFill>
                            <a:srgbClr val="000000"/>
                          </a:solidFill>
                          <a:effectLst/>
                          <a:latin typeface="Arial Unicode MS"/>
                        </a:rPr>
                        <a:t> Chu</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81</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a:solidFill>
                            <a:srgbClr val="000000"/>
                          </a:solidFill>
                          <a:effectLst/>
                          <a:latin typeface="Arial Unicode MS"/>
                        </a:rPr>
                        <a:t>Yongho </a:t>
                      </a:r>
                      <a:r>
                        <a:rPr lang="en-US" sz="900" b="0" i="0" u="none" strike="noStrike" dirty="0" err="1">
                          <a:solidFill>
                            <a:srgbClr val="000000"/>
                          </a:solidFill>
                          <a:effectLst/>
                          <a:latin typeface="Arial Unicode MS"/>
                        </a:rPr>
                        <a:t>Seok</a:t>
                      </a:r>
                      <a:endParaRPr 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75</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a:solidFill>
                            <a:srgbClr val="000000"/>
                          </a:solidFill>
                          <a:effectLst/>
                          <a:latin typeface="Arial Unicode MS"/>
                        </a:rPr>
                        <a:t>Matthew Fischer</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60</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a:solidFill>
                            <a:srgbClr val="000000"/>
                          </a:solidFill>
                          <a:effectLst/>
                          <a:latin typeface="Arial Unicode MS"/>
                        </a:rPr>
                        <a:t>Zander Lei</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48</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a:solidFill>
                            <a:srgbClr val="000000"/>
                          </a:solidFill>
                          <a:effectLst/>
                          <a:latin typeface="Arial Unicode MS"/>
                        </a:rPr>
                        <a:t>Jason Lee</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48</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err="1">
                          <a:solidFill>
                            <a:srgbClr val="000000"/>
                          </a:solidFill>
                          <a:effectLst/>
                          <a:latin typeface="Arial Unicode MS"/>
                        </a:rPr>
                        <a:t>Chittabrata</a:t>
                      </a:r>
                      <a:r>
                        <a:rPr lang="en-US" sz="900" b="0" i="0" u="none" strike="noStrike" dirty="0">
                          <a:solidFill>
                            <a:srgbClr val="000000"/>
                          </a:solidFill>
                          <a:effectLst/>
                          <a:latin typeface="Arial Unicode MS"/>
                        </a:rPr>
                        <a:t> Ghosh</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45</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err="1">
                          <a:solidFill>
                            <a:srgbClr val="000000"/>
                          </a:solidFill>
                          <a:effectLst/>
                          <a:latin typeface="Arial Unicode MS"/>
                        </a:rPr>
                        <a:t>Kaiying</a:t>
                      </a:r>
                      <a:r>
                        <a:rPr lang="en-US" sz="900" b="0" i="0" u="none" strike="noStrike" dirty="0">
                          <a:solidFill>
                            <a:srgbClr val="000000"/>
                          </a:solidFill>
                          <a:effectLst/>
                          <a:latin typeface="Arial Unicode MS"/>
                        </a:rPr>
                        <a:t> </a:t>
                      </a:r>
                      <a:r>
                        <a:rPr lang="en-US" sz="900" b="0" i="0" u="none" strike="noStrike" dirty="0" err="1">
                          <a:solidFill>
                            <a:srgbClr val="000000"/>
                          </a:solidFill>
                          <a:effectLst/>
                          <a:latin typeface="Arial Unicode MS"/>
                        </a:rPr>
                        <a:t>Lv</a:t>
                      </a:r>
                      <a:endParaRPr 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31</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a:solidFill>
                            <a:srgbClr val="000000"/>
                          </a:solidFill>
                          <a:effectLst/>
                          <a:latin typeface="Arial Unicode MS"/>
                        </a:rPr>
                        <a:t>Kenichi Mori</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14</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a:solidFill>
                            <a:srgbClr val="000000"/>
                          </a:solidFill>
                          <a:effectLst/>
                          <a:latin typeface="Arial Unicode MS"/>
                        </a:rPr>
                        <a:t>James Wang</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13</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a:solidFill>
                            <a:srgbClr val="000000"/>
                          </a:solidFill>
                          <a:effectLst/>
                          <a:latin typeface="Arial Unicode MS"/>
                        </a:rPr>
                        <a:t>Yuan Zhou</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12</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err="1">
                          <a:solidFill>
                            <a:srgbClr val="000000"/>
                          </a:solidFill>
                          <a:effectLst/>
                          <a:latin typeface="Arial Unicode MS"/>
                        </a:rPr>
                        <a:t>Shoukang</a:t>
                      </a:r>
                      <a:r>
                        <a:rPr lang="en-US" sz="900" b="0" i="0" u="none" strike="noStrike" dirty="0">
                          <a:solidFill>
                            <a:srgbClr val="000000"/>
                          </a:solidFill>
                          <a:effectLst/>
                          <a:latin typeface="Arial Unicode MS"/>
                        </a:rPr>
                        <a:t> Zheng</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8</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a:solidFill>
                            <a:srgbClr val="000000"/>
                          </a:solidFill>
                          <a:effectLst/>
                          <a:latin typeface="Arial Unicode MS"/>
                        </a:rPr>
                        <a:t>Po-kai Huang</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5</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err="1">
                          <a:solidFill>
                            <a:srgbClr val="000000"/>
                          </a:solidFill>
                          <a:effectLst/>
                          <a:latin typeface="Arial Unicode MS"/>
                        </a:rPr>
                        <a:t>Jianhan</a:t>
                      </a:r>
                      <a:r>
                        <a:rPr lang="en-US" sz="900" b="0" i="0" u="none" strike="noStrike" dirty="0">
                          <a:solidFill>
                            <a:srgbClr val="000000"/>
                          </a:solidFill>
                          <a:effectLst/>
                          <a:latin typeface="Arial Unicode MS"/>
                        </a:rPr>
                        <a:t> Liu</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4</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a:solidFill>
                            <a:srgbClr val="000000"/>
                          </a:solidFill>
                          <a:effectLst/>
                          <a:latin typeface="Arial Unicode MS"/>
                        </a:rPr>
                        <a:t>Sun Bo</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2</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err="1">
                          <a:solidFill>
                            <a:srgbClr val="000000"/>
                          </a:solidFill>
                          <a:effectLst/>
                          <a:latin typeface="Arial Unicode MS"/>
                        </a:rPr>
                        <a:t>Hongyuan</a:t>
                      </a:r>
                      <a:r>
                        <a:rPr lang="en-US" sz="900" b="0" i="0" u="none" strike="noStrike" dirty="0">
                          <a:solidFill>
                            <a:srgbClr val="000000"/>
                          </a:solidFill>
                          <a:effectLst/>
                          <a:latin typeface="Arial Unicode MS"/>
                        </a:rPr>
                        <a:t> Zhang</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2</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Arial Unicode MS"/>
                        </a:rPr>
                        <a:t>(Unassigned)</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r" fontAlgn="ctr"/>
                      <a:r>
                        <a:rPr lang="en-US" altLang="ko-KR" sz="900" b="0" i="0" u="none" strike="noStrike" dirty="0">
                          <a:solidFill>
                            <a:srgbClr val="000000"/>
                          </a:solidFill>
                          <a:effectLst/>
                          <a:latin typeface="Arial Unicode MS"/>
                        </a:rPr>
                        <a:t>140</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r>
              <a:tr h="143444">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en-US" sz="900" b="0" i="0" u="none" strike="noStrike" dirty="0">
                          <a:solidFill>
                            <a:srgbClr val="000000"/>
                          </a:solidFill>
                          <a:effectLst/>
                          <a:latin typeface="Arial Unicode MS"/>
                        </a:rPr>
                        <a:t>PHY</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pPr algn="l" fontAlgn="ctr"/>
                      <a:r>
                        <a:rPr lang="en-US" sz="900" b="0" i="0" u="none" strike="noStrike" dirty="0">
                          <a:solidFill>
                            <a:srgbClr val="000000"/>
                          </a:solidFill>
                          <a:effectLst/>
                          <a:latin typeface="Arial Unicode MS"/>
                        </a:rPr>
                        <a:t>Eugene </a:t>
                      </a:r>
                      <a:r>
                        <a:rPr lang="en-US" sz="900" b="0" i="0" u="none" strike="noStrike" dirty="0" err="1">
                          <a:solidFill>
                            <a:srgbClr val="000000"/>
                          </a:solidFill>
                          <a:effectLst/>
                          <a:latin typeface="Arial Unicode MS"/>
                        </a:rPr>
                        <a:t>Baik</a:t>
                      </a:r>
                      <a:endParaRPr 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pPr algn="r" fontAlgn="ctr"/>
                      <a:r>
                        <a:rPr lang="en-US" altLang="ko-KR" sz="900" b="0" i="0" u="none" strike="noStrike" dirty="0">
                          <a:solidFill>
                            <a:srgbClr val="000000"/>
                          </a:solidFill>
                          <a:effectLst/>
                          <a:latin typeface="Arial Unicode MS"/>
                        </a:rPr>
                        <a:t>25</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err="1">
                          <a:solidFill>
                            <a:srgbClr val="000000"/>
                          </a:solidFill>
                          <a:effectLst/>
                          <a:latin typeface="Arial Unicode MS"/>
                        </a:rPr>
                        <a:t>Jianhan</a:t>
                      </a:r>
                      <a:r>
                        <a:rPr lang="en-US" sz="900" b="0" i="0" u="none" strike="noStrike" dirty="0">
                          <a:solidFill>
                            <a:srgbClr val="000000"/>
                          </a:solidFill>
                          <a:effectLst/>
                          <a:latin typeface="Arial Unicode MS"/>
                        </a:rPr>
                        <a:t> Liu</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6</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err="1">
                          <a:solidFill>
                            <a:srgbClr val="000000"/>
                          </a:solidFill>
                          <a:effectLst/>
                          <a:latin typeface="Arial Unicode MS"/>
                        </a:rPr>
                        <a:t>Mingguang</a:t>
                      </a:r>
                      <a:r>
                        <a:rPr lang="en-US" sz="900" b="0" i="0" u="none" strike="noStrike" dirty="0">
                          <a:solidFill>
                            <a:srgbClr val="000000"/>
                          </a:solidFill>
                          <a:effectLst/>
                          <a:latin typeface="Arial Unicode MS"/>
                        </a:rPr>
                        <a:t> Xu</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18</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a:solidFill>
                            <a:srgbClr val="000000"/>
                          </a:solidFill>
                          <a:effectLst/>
                          <a:latin typeface="Arial Unicode MS"/>
                        </a:rPr>
                        <a:t>Sun Bo</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4</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Arial Unicode MS"/>
                        </a:rPr>
                        <a:t>(Unassigned)</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r" fontAlgn="ctr"/>
                      <a:r>
                        <a:rPr lang="en-US" altLang="ko-KR" sz="900" b="0" i="0" u="none" strike="noStrike" dirty="0">
                          <a:solidFill>
                            <a:srgbClr val="000000"/>
                          </a:solidFill>
                          <a:effectLst/>
                          <a:latin typeface="Arial Unicode MS"/>
                        </a:rPr>
                        <a:t>10</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r>
              <a:tr h="144230">
                <a:tc gridSpan="3">
                  <a:txBody>
                    <a:bodyPr/>
                    <a:lstStyle/>
                    <a:p>
                      <a:pPr algn="l" fontAlgn="ctr"/>
                      <a:r>
                        <a:rPr lang="en-US" sz="900" b="0" i="0" u="none" strike="noStrike" dirty="0" smtClean="0">
                          <a:solidFill>
                            <a:srgbClr val="000000"/>
                          </a:solidFill>
                          <a:effectLst/>
                          <a:latin typeface="Arial Unicode MS"/>
                        </a:rPr>
                        <a:t>Summary</a:t>
                      </a: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ko-KR" altLang="en-US" sz="900" b="0" i="0" u="none" strike="noStrike">
                        <a:solidFill>
                          <a:srgbClr val="000000"/>
                        </a:solidFill>
                        <a:effectLst/>
                        <a:latin typeface="Arial Unicode MS"/>
                      </a:endParaRPr>
                    </a:p>
                  </a:txBody>
                  <a:tcPr marL="4242" marR="4242" marT="424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ko-KR" sz="900" b="0" i="0" u="none" strike="noStrike" dirty="0">
                          <a:solidFill>
                            <a:srgbClr val="000000"/>
                          </a:solidFill>
                          <a:effectLst/>
                          <a:latin typeface="Arial Unicode MS"/>
                        </a:rPr>
                        <a:t>366</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ko-KR" sz="900" b="0" i="0" u="none" strike="noStrike" dirty="0">
                          <a:solidFill>
                            <a:srgbClr val="000000"/>
                          </a:solidFill>
                          <a:effectLst/>
                          <a:latin typeface="Arial Unicode MS"/>
                        </a:rPr>
                        <a:t>848</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7007719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a:t>
            </a:r>
            <a:r>
              <a:rPr lang="en-US" altLang="ko-KR" dirty="0" smtClean="0"/>
              <a:t>PM1)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
        <p:nvSpPr>
          <p:cNvPr id="10" name="Content Placeholder 2"/>
          <p:cNvSpPr>
            <a:spLocks noGrp="1"/>
          </p:cNvSpPr>
          <p:nvPr>
            <p:ph idx="1"/>
          </p:nvPr>
        </p:nvSpPr>
        <p:spPr>
          <a:xfrm>
            <a:off x="685800" y="1981200"/>
            <a:ext cx="7772400" cy="4114800"/>
          </a:xfrm>
        </p:spPr>
        <p:txBody>
          <a:bodyPr/>
          <a:lstStyle/>
          <a:p>
            <a:r>
              <a:rPr lang="en-US" dirty="0" smtClean="0"/>
              <a:t>Sep 2014 F2F Submission List </a:t>
            </a:r>
            <a:endParaRPr lang="en-US" dirty="0" smtClean="0"/>
          </a:p>
          <a:p>
            <a:pPr lvl="1"/>
            <a:r>
              <a:rPr lang="en-US" altLang="ko-KR" dirty="0"/>
              <a:t>Please refer </a:t>
            </a:r>
            <a:r>
              <a:rPr lang="en-US" altLang="ko-KR" dirty="0" smtClean="0"/>
              <a:t>“Sep </a:t>
            </a:r>
            <a:r>
              <a:rPr lang="en-US" altLang="ko-KR" dirty="0"/>
              <a:t>2014 F2F Submission </a:t>
            </a:r>
            <a:r>
              <a:rPr lang="en-US" altLang="ko-KR" dirty="0" smtClean="0"/>
              <a:t>List” worksheet from </a:t>
            </a:r>
            <a:r>
              <a:rPr lang="en-US" altLang="ko-KR" dirty="0">
                <a:hlinkClick r:id="rId2"/>
              </a:rPr>
              <a:t>https://mentor.ieee.org/802.11/dcn/14/11-14-0796-07-00ah-tgah-lb203-comments-on-d2-0.xlsx</a:t>
            </a:r>
            <a:endParaRPr lang="en-US" altLang="ko-KR" dirty="0"/>
          </a:p>
          <a:p>
            <a:pPr lvl="1"/>
            <a:endParaRPr lang="en-US" dirty="0" smtClean="0"/>
          </a:p>
          <a:p>
            <a:pPr lvl="1"/>
            <a:endParaRPr lang="en-US" dirty="0"/>
          </a:p>
          <a:p>
            <a:r>
              <a:rPr lang="en-US" dirty="0" smtClean="0"/>
              <a:t>PHY </a:t>
            </a:r>
            <a:r>
              <a:rPr lang="en-US" dirty="0" smtClean="0"/>
              <a:t>and </a:t>
            </a:r>
            <a:r>
              <a:rPr lang="en-US" dirty="0" smtClean="0"/>
              <a:t>MAC</a:t>
            </a:r>
          </a:p>
          <a:p>
            <a:pPr lvl="1"/>
            <a:r>
              <a:rPr lang="en-US" dirty="0" smtClean="0"/>
              <a:t> </a:t>
            </a:r>
            <a:endParaRPr lang="en-US" altLang="ko-KR" dirty="0" smtClean="0"/>
          </a:p>
          <a:p>
            <a:pPr lvl="1"/>
            <a:endParaRPr lang="en-US" dirty="0"/>
          </a:p>
          <a:p>
            <a:pPr lvl="1"/>
            <a:endParaRPr lang="en-US" dirty="0"/>
          </a:p>
        </p:txBody>
      </p:sp>
    </p:spTree>
    <p:extLst>
      <p:ext uri="{BB962C8B-B14F-4D97-AF65-F5344CB8AC3E}">
        <p14:creationId xmlns:p14="http://schemas.microsoft.com/office/powerpoint/2010/main" val="53667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a:t>
            </a:r>
            <a:r>
              <a:rPr lang="en-US" altLang="ko-KR" dirty="0" smtClean="0"/>
              <a:t>PM2)</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dirty="0" smtClean="0"/>
              <a:t>Alfred</a:t>
            </a:r>
          </a:p>
          <a:p>
            <a:pPr lvl="1"/>
            <a:endParaRPr lang="en-US" altLang="ko-KR" dirty="0"/>
          </a:p>
          <a:p>
            <a:pPr lvl="1"/>
            <a:endParaRPr lang="en-US" altLang="ko-KR" dirty="0" smtClean="0"/>
          </a:p>
          <a:p>
            <a:pPr lvl="1"/>
            <a:endParaRPr lang="en-US" altLang="ko-KR" dirty="0"/>
          </a:p>
          <a:p>
            <a:pPr lvl="1"/>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16525370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(Monday EVE)</a:t>
            </a:r>
            <a:endParaRPr lang="en-US" dirty="0"/>
          </a:p>
        </p:txBody>
      </p:sp>
      <p:sp>
        <p:nvSpPr>
          <p:cNvPr id="3" name="Content Placeholder 2"/>
          <p:cNvSpPr>
            <a:spLocks noGrp="1"/>
          </p:cNvSpPr>
          <p:nvPr>
            <p:ph idx="1"/>
          </p:nvPr>
        </p:nvSpPr>
        <p:spPr/>
        <p:txBody>
          <a:bodyPr/>
          <a:lstStyle/>
          <a:p>
            <a:r>
              <a:rPr lang="en-US" altLang="ko-KR" dirty="0"/>
              <a:t>Ad-hoc Session </a:t>
            </a:r>
          </a:p>
          <a:p>
            <a:pPr lvl="1"/>
            <a:r>
              <a:rPr lang="en-US" altLang="ko-KR" dirty="0"/>
              <a:t>PHY Ad-hoc (Room #1) </a:t>
            </a:r>
          </a:p>
          <a:p>
            <a:pPr lvl="1"/>
            <a:r>
              <a:rPr lang="en-US" altLang="ko-KR" dirty="0"/>
              <a:t>MAC Ad-hoc (Room #2)</a:t>
            </a:r>
          </a:p>
          <a:p>
            <a:pPr marL="457200" lvl="1" indent="0">
              <a:buNone/>
            </a:pPr>
            <a:endParaRPr lang="en-US" altLang="ko-KR" dirty="0"/>
          </a:p>
          <a:p>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4859850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(Tuesday AM1)</a:t>
            </a:r>
            <a:endParaRPr lang="en-US" dirty="0"/>
          </a:p>
        </p:txBody>
      </p:sp>
      <p:sp>
        <p:nvSpPr>
          <p:cNvPr id="3" name="Content Placeholder 2"/>
          <p:cNvSpPr>
            <a:spLocks noGrp="1"/>
          </p:cNvSpPr>
          <p:nvPr>
            <p:ph idx="1"/>
          </p:nvPr>
        </p:nvSpPr>
        <p:spPr/>
        <p:txBody>
          <a:bodyPr/>
          <a:lstStyle/>
          <a:p>
            <a:r>
              <a:rPr lang="en-US" altLang="ko-KR" dirty="0"/>
              <a:t>Ad-hoc Session </a:t>
            </a:r>
          </a:p>
          <a:p>
            <a:pPr lvl="1"/>
            <a:r>
              <a:rPr lang="en-US" altLang="ko-KR" dirty="0"/>
              <a:t>PHY Ad-hoc (Room #1) </a:t>
            </a:r>
          </a:p>
          <a:p>
            <a:pPr lvl="1"/>
            <a:r>
              <a:rPr lang="en-US" altLang="ko-KR" dirty="0"/>
              <a:t>MAC Ad-hoc (Room #2)</a:t>
            </a:r>
          </a:p>
          <a:p>
            <a:pPr marL="457200" lvl="1" indent="0">
              <a:buNone/>
            </a:pPr>
            <a:endParaRPr lang="en-US" altLang="ko-KR" dirty="0"/>
          </a:p>
          <a:p>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32800556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(Tuesday AM2)</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dirty="0" smtClean="0"/>
              <a:t>TBD</a:t>
            </a:r>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160780257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10120</TotalTime>
  <Words>1706</Words>
  <Application>Microsoft Office PowerPoint</Application>
  <PresentationFormat>화면 슬라이드 쇼(4:3)</PresentationFormat>
  <Paragraphs>485</Paragraphs>
  <Slides>30</Slides>
  <Notes>6</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30</vt:i4>
      </vt:variant>
    </vt:vector>
  </HeadingPairs>
  <TitlesOfParts>
    <vt:vector size="32" baseType="lpstr">
      <vt:lpstr>802-11-PathProtection</vt:lpstr>
      <vt:lpstr>Document</vt:lpstr>
      <vt:lpstr>IEEE 802.11ah Sub 1 GHz license-exempt operation Agenda for September 2014</vt:lpstr>
      <vt:lpstr>IEEE 802.11ah Agenda</vt:lpstr>
      <vt:lpstr>Submissions (Monday PM1)</vt:lpstr>
      <vt:lpstr>Submissions (Monday PM1)</vt:lpstr>
      <vt:lpstr>Submissions (Monday PM1)</vt:lpstr>
      <vt:lpstr>Submissions (Monday PM2)</vt:lpstr>
      <vt:lpstr>Submissions (Monday EVE)</vt:lpstr>
      <vt:lpstr>Submissions (Tuesday AM1)</vt:lpstr>
      <vt:lpstr>Submissions (Tuesday AM2)</vt:lpstr>
      <vt:lpstr>Submissions (Tuesday EVE)</vt:lpstr>
      <vt:lpstr>Submissions (Wednesday AM1)</vt:lpstr>
      <vt:lpstr>Submissions (Wednesday AM1)</vt:lpstr>
      <vt:lpstr>Submissions (Wednesday AM1)</vt:lpstr>
      <vt:lpstr>Submissions (Wednesday PM2)</vt:lpstr>
      <vt:lpstr>Submissions (Thursday AM2)</vt:lpstr>
      <vt:lpstr>Submissions (Thursday PM2)</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lpstr>Motion 2</vt:lpstr>
      <vt:lpstr>Motion 3</vt:lpstr>
      <vt:lpstr>Motion 4</vt:lpstr>
      <vt:lpstr>Motion 5</vt:lpstr>
      <vt:lpstr>Pre-motion xx</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Yongho</cp:lastModifiedBy>
  <cp:revision>1010</cp:revision>
  <cp:lastPrinted>1998-02-10T13:28:06Z</cp:lastPrinted>
  <dcterms:created xsi:type="dcterms:W3CDTF">2009-11-09T00:32:22Z</dcterms:created>
  <dcterms:modified xsi:type="dcterms:W3CDTF">2014-09-15T09:28:28Z</dcterms:modified>
</cp:coreProperties>
</file>