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38" r:id="rId5"/>
    <p:sldId id="443" r:id="rId6"/>
    <p:sldId id="414" r:id="rId7"/>
    <p:sldId id="440" r:id="rId8"/>
    <p:sldId id="393" r:id="rId9"/>
    <p:sldId id="394" r:id="rId10"/>
    <p:sldId id="395" r:id="rId11"/>
    <p:sldId id="396" r:id="rId12"/>
    <p:sldId id="397" r:id="rId13"/>
    <p:sldId id="432" r:id="rId14"/>
    <p:sldId id="444" r:id="rId15"/>
    <p:sldId id="439" r:id="rId16"/>
    <p:sldId id="430" r:id="rId17"/>
    <p:sldId id="445" r:id="rId18"/>
    <p:sldId id="446" r:id="rId19"/>
    <p:sldId id="426" r:id="rId20"/>
    <p:sldId id="436"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11" d="100"/>
          <a:sy n="111" d="100"/>
        </p:scale>
        <p:origin x="-536" y="-12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8528"/>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P802.11-14/1022r6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P802.11-14/1022r6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P802.11-14/1022r6</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P802.11-14/1022r6</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P802.11-14/1022r6</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P802.11-14/1022r6</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P802.11-14/1022r6</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P802.11-14/1022r6</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P802.11-14/1022r6</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P802.11-14/1022r6</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P802.11-14/1022r6</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P802.11-14/1022r6</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P802.11-14/1022r6</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P802.11-14/1022r6</a:t>
            </a:r>
            <a:endParaRPr lang="en-US"/>
          </a:p>
        </p:txBody>
      </p:sp>
      <p:sp>
        <p:nvSpPr>
          <p:cNvPr id="5" name="Date Placeholder 4"/>
          <p:cNvSpPr>
            <a:spLocks noGrp="1"/>
          </p:cNvSpPr>
          <p:nvPr>
            <p:ph type="dt" idx="11"/>
          </p:nvPr>
        </p:nvSpPr>
        <p:spPr/>
        <p:txBody>
          <a:bodyPr/>
          <a:lstStyle/>
          <a:p>
            <a:r>
              <a:rPr lang="en-US" smtClean="0"/>
              <a:t>September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P802.11-14/1022r6</a:t>
            </a:r>
            <a:endParaRPr lang="en-US"/>
          </a:p>
        </p:txBody>
      </p:sp>
      <p:sp>
        <p:nvSpPr>
          <p:cNvPr id="5" name="Date Placeholder 4"/>
          <p:cNvSpPr>
            <a:spLocks noGrp="1"/>
          </p:cNvSpPr>
          <p:nvPr>
            <p:ph type="dt" idx="11"/>
          </p:nvPr>
        </p:nvSpPr>
        <p:spPr/>
        <p:txBody>
          <a:bodyPr/>
          <a:lstStyle/>
          <a:p>
            <a:r>
              <a:rPr lang="en-US" smtClean="0"/>
              <a:t>September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P802.11-14/1022r6</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P802.11-14/1022r6</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1022r6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3.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2014-09-16</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a:latin typeface="Arial" charset="0"/>
                <a:cs typeface="Arial" charset="0"/>
              </a:rPr>
              <a:t> </a:t>
            </a:r>
            <a:r>
              <a:rPr lang="en-US" sz="3600" dirty="0" smtClean="0">
                <a:latin typeface="Arial" charset="0"/>
                <a:cs typeface="Arial" charset="0"/>
              </a:rPr>
              <a:t>08:00 – 10:00, </a:t>
            </a:r>
            <a:r>
              <a:rPr lang="en-US" sz="3600" dirty="0" err="1" smtClean="0">
                <a:latin typeface="Arial" charset="0"/>
                <a:cs typeface="Arial" charset="0"/>
              </a:rPr>
              <a:t>Thalia</a:t>
            </a:r>
            <a:r>
              <a:rPr lang="en-US" sz="3600" dirty="0" smtClean="0">
                <a:latin typeface="Arial" charset="0"/>
                <a:cs typeface="Arial" charset="0"/>
              </a:rPr>
              <a:t> 4</a:t>
            </a:r>
            <a:endParaRPr lang="en-US" sz="36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IPR and</a:t>
            </a:r>
            <a:r>
              <a:rPr lang="en-US" b="0" dirty="0"/>
              <a:t> </a:t>
            </a:r>
            <a:r>
              <a:rPr lang="en-US" b="0" dirty="0" smtClean="0"/>
              <a:t>Attendance Recording Reminder</a:t>
            </a:r>
            <a:endParaRPr lang="en-US" dirty="0"/>
          </a:p>
          <a:p>
            <a:pPr>
              <a:lnSpc>
                <a:spcPct val="80000"/>
              </a:lnSpc>
            </a:pPr>
            <a:r>
              <a:rPr lang="en-US" b="0" dirty="0"/>
              <a:t>Motion, to approve </a:t>
            </a:r>
            <a:r>
              <a:rPr lang="en-US" altLang="ja-JP" b="0" dirty="0">
                <a:cs typeface="ＭＳ Ｐゴシック" charset="0"/>
              </a:rPr>
              <a:t>802.11 CC17 </a:t>
            </a:r>
            <a:r>
              <a:rPr lang="en-US" b="0" dirty="0"/>
              <a:t>comment resolution spread sheet 11-14/0559r10.</a:t>
            </a:r>
          </a:p>
          <a:p>
            <a:pPr lvl="1">
              <a:lnSpc>
                <a:spcPct val="80000"/>
              </a:lnSpc>
            </a:pPr>
            <a:r>
              <a:rPr lang="en-US" dirty="0"/>
              <a:t>Mover: </a:t>
            </a:r>
            <a:r>
              <a:rPr lang="en-US" dirty="0" smtClean="0"/>
              <a:t>Mark Hamilton   </a:t>
            </a:r>
            <a:r>
              <a:rPr lang="en-US" dirty="0"/>
              <a:t>Seconder</a:t>
            </a:r>
            <a:r>
              <a:rPr lang="en-US" dirty="0" smtClean="0"/>
              <a:t>: Ganesh </a:t>
            </a:r>
            <a:r>
              <a:rPr lang="en-US" dirty="0" err="1" smtClean="0"/>
              <a:t>Venkatesan</a:t>
            </a:r>
            <a:endParaRPr lang="en-US" dirty="0"/>
          </a:p>
          <a:p>
            <a:pPr lvl="1">
              <a:lnSpc>
                <a:spcPct val="80000"/>
              </a:lnSpc>
            </a:pPr>
            <a:r>
              <a:rPr lang="en-US" dirty="0"/>
              <a:t>Yes: </a:t>
            </a:r>
            <a:r>
              <a:rPr lang="en-US" dirty="0" smtClean="0"/>
              <a:t>3   </a:t>
            </a:r>
            <a:r>
              <a:rPr lang="en-US" dirty="0"/>
              <a:t>No: </a:t>
            </a:r>
            <a:r>
              <a:rPr lang="en-US" dirty="0" smtClean="0"/>
              <a:t>0   </a:t>
            </a:r>
            <a:r>
              <a:rPr lang="en-US" dirty="0"/>
              <a:t>Abstain</a:t>
            </a:r>
            <a:r>
              <a:rPr lang="en-US" dirty="0" smtClean="0"/>
              <a:t>: 2</a:t>
            </a:r>
            <a:endParaRPr lang="en-US" dirty="0"/>
          </a:p>
          <a:p>
            <a:pPr>
              <a:lnSpc>
                <a:spcPct val="80000"/>
              </a:lnSpc>
            </a:pPr>
            <a:r>
              <a:rPr lang="en-US" b="0" dirty="0"/>
              <a:t>Motion, to approve Draft P802.11ak_D0.03.</a:t>
            </a:r>
          </a:p>
          <a:p>
            <a:pPr lvl="1">
              <a:lnSpc>
                <a:spcPct val="80000"/>
              </a:lnSpc>
            </a:pPr>
            <a:r>
              <a:rPr lang="en-US" dirty="0"/>
              <a:t>over: Mark Hamilton   Seconder: </a:t>
            </a:r>
            <a:r>
              <a:rPr lang="en-US" dirty="0" smtClean="0"/>
              <a:t>Ganesh </a:t>
            </a:r>
            <a:r>
              <a:rPr lang="en-US" dirty="0" err="1" smtClean="0"/>
              <a:t>Venkatesan</a:t>
            </a:r>
            <a:endParaRPr lang="en-US" dirty="0"/>
          </a:p>
          <a:p>
            <a:pPr lvl="1">
              <a:lnSpc>
                <a:spcPct val="80000"/>
              </a:lnSpc>
            </a:pPr>
            <a:r>
              <a:rPr lang="en-US" dirty="0"/>
              <a:t>Yes: 3   No: 0   Abstain: 2</a:t>
            </a:r>
          </a:p>
          <a:p>
            <a:pPr>
              <a:lnSpc>
                <a:spcPct val="80000"/>
              </a:lnSpc>
            </a:pPr>
            <a:r>
              <a:rPr lang="en-US" b="0" dirty="0" smtClean="0"/>
              <a:t>Motion, to approve the draft changes and comment resolutions in 11-14/0767r3.</a:t>
            </a:r>
          </a:p>
          <a:p>
            <a:pPr lvl="1">
              <a:lnSpc>
                <a:spcPct val="80000"/>
              </a:lnSpc>
            </a:pPr>
            <a:r>
              <a:rPr lang="en-US" dirty="0" smtClean="0"/>
              <a:t>Mover: Mark Hamilton   Seconder: </a:t>
            </a:r>
            <a:r>
              <a:rPr lang="en-US" dirty="0"/>
              <a:t>Ganesh </a:t>
            </a:r>
            <a:r>
              <a:rPr lang="en-US" dirty="0" err="1"/>
              <a:t>Venkatesan</a:t>
            </a:r>
            <a:endParaRPr lang="en-US" dirty="0" smtClean="0"/>
          </a:p>
          <a:p>
            <a:pPr lvl="1">
              <a:lnSpc>
                <a:spcPct val="80000"/>
              </a:lnSpc>
            </a:pPr>
            <a:r>
              <a:rPr lang="en-US" b="0" dirty="0" smtClean="0"/>
              <a:t>Yes: 4   No: 0   Abstain: 2</a:t>
            </a:r>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a:latin typeface="Arial" charset="0"/>
                <a:cs typeface="Arial" charset="0"/>
              </a:rPr>
              <a:t> </a:t>
            </a:r>
            <a:r>
              <a:rPr lang="en-US" sz="3600" dirty="0" smtClean="0">
                <a:latin typeface="Arial" charset="0"/>
                <a:cs typeface="Arial" charset="0"/>
              </a:rPr>
              <a:t>08:00 – 10:00, </a:t>
            </a:r>
            <a:r>
              <a:rPr lang="en-US" sz="3600" dirty="0" err="1" smtClean="0">
                <a:latin typeface="Arial" charset="0"/>
                <a:cs typeface="Arial" charset="0"/>
              </a:rPr>
              <a:t>Thalia</a:t>
            </a:r>
            <a:r>
              <a:rPr lang="en-US" sz="3600" dirty="0" smtClean="0">
                <a:latin typeface="Arial" charset="0"/>
                <a:cs typeface="Arial" charset="0"/>
              </a:rPr>
              <a:t> 4</a:t>
            </a:r>
            <a:endParaRPr lang="en-US" sz="36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Submissions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lvl="1">
              <a:lnSpc>
                <a:spcPct val="80000"/>
              </a:lnSpc>
            </a:pPr>
            <a:r>
              <a:rPr lang="en-US" altLang="ja-JP" b="0" dirty="0" smtClean="0">
                <a:cs typeface="ＭＳ Ｐゴシック" charset="0"/>
              </a:rPr>
              <a:t>11-14/826r0, “Frame Type Encoding”, Donald Eastlake (Huawei Technologies)</a:t>
            </a:r>
            <a:endParaRPr lang="en-US" altLang="ja-JP" b="0" dirty="0">
              <a:cs typeface="ＭＳ Ｐゴシック" charset="0"/>
            </a:endParaRPr>
          </a:p>
          <a:p>
            <a:pPr>
              <a:lnSpc>
                <a:spcPct val="80000"/>
              </a:lnSpc>
            </a:pPr>
            <a:r>
              <a:rPr lang="en-US" altLang="ja-JP" b="0" dirty="0">
                <a:cs typeface="ＭＳ Ｐゴシック" charset="0"/>
              </a:rPr>
              <a:t>Recess until 19:</a:t>
            </a:r>
            <a:r>
              <a:rPr lang="en-US" altLang="ja-JP" b="0" dirty="0" smtClean="0">
                <a:cs typeface="ＭＳ Ｐゴシック" charset="0"/>
              </a:rPr>
              <a:t>30 Tuesday</a:t>
            </a:r>
            <a:endParaRPr lang="en-US" altLang="ja-JP" b="0" dirty="0">
              <a:cs typeface="ＭＳ Ｐゴシック" charset="0"/>
            </a:endParaRPr>
          </a:p>
          <a:p>
            <a:pPr>
              <a:lnSpc>
                <a:spcPct val="80000"/>
              </a:lnSpc>
            </a:pPr>
            <a:endParaRPr lang="en-US" b="0" dirty="0" smtClean="0"/>
          </a:p>
        </p:txBody>
      </p:sp>
    </p:spTree>
    <p:extLst>
      <p:ext uri="{BB962C8B-B14F-4D97-AF65-F5344CB8AC3E}">
        <p14:creationId xmlns:p14="http://schemas.microsoft.com/office/powerpoint/2010/main" val="33234085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smtClean="0">
                <a:latin typeface="Arial" charset="0"/>
                <a:cs typeface="Arial" charset="0"/>
              </a:rPr>
              <a:t>19:30 – 21:30, </a:t>
            </a:r>
            <a:r>
              <a:rPr lang="en-US" sz="3600" dirty="0" err="1" smtClean="0">
                <a:latin typeface="Arial" charset="0"/>
                <a:cs typeface="Arial" charset="0"/>
              </a:rPr>
              <a:t>Thalia</a:t>
            </a:r>
            <a:r>
              <a:rPr lang="en-US" sz="3600" dirty="0" smtClean="0">
                <a:latin typeface="Arial" charset="0"/>
                <a:cs typeface="Arial" charset="0"/>
              </a:rPr>
              <a:t>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lvl="1">
              <a:lnSpc>
                <a:spcPct val="80000"/>
              </a:lnSpc>
            </a:pPr>
            <a:r>
              <a:rPr lang="en-US" altLang="ja-JP" dirty="0" smtClean="0">
                <a:cs typeface="ＭＳ Ｐゴシック" charset="0"/>
              </a:rPr>
              <a:t>11</a:t>
            </a:r>
            <a:r>
              <a:rPr lang="en-US" altLang="ja-JP" dirty="0">
                <a:cs typeface="ＭＳ Ｐゴシック" charset="0"/>
              </a:rPr>
              <a:t>-14/</a:t>
            </a:r>
            <a:r>
              <a:rPr lang="en-US" altLang="ja-JP" dirty="0" smtClean="0">
                <a:cs typeface="ＭＳ Ｐゴシック" charset="0"/>
              </a:rPr>
              <a:t>826r1, </a:t>
            </a:r>
            <a:r>
              <a:rPr lang="en-US" altLang="ja-JP" dirty="0">
                <a:cs typeface="ＭＳ Ｐゴシック" charset="0"/>
              </a:rPr>
              <a:t>“Frame Type Encoding”, Donald Eastlake (Huawei Technologies</a:t>
            </a:r>
            <a:r>
              <a:rPr lang="en-US" altLang="ja-JP" dirty="0" smtClean="0">
                <a:cs typeface="ＭＳ Ｐゴシック" charset="0"/>
              </a:rPr>
              <a:t>) [document was </a:t>
            </a:r>
            <a:r>
              <a:rPr lang="en-US" altLang="ja-JP" dirty="0" smtClean="0">
                <a:cs typeface="ＭＳ Ｐゴシック" charset="0"/>
              </a:rPr>
              <a:t>updated </a:t>
            </a:r>
            <a:r>
              <a:rPr lang="en-US" altLang="ja-JP" dirty="0" smtClean="0">
                <a:cs typeface="ＭＳ Ｐゴシック" charset="0"/>
              </a:rPr>
              <a:t>to r2]</a:t>
            </a:r>
            <a:endParaRPr lang="en-US" altLang="ja-JP" b="0" dirty="0" smtClean="0">
              <a:cs typeface="ＭＳ Ｐゴシック" charset="0"/>
            </a:endParaRPr>
          </a:p>
          <a:p>
            <a:pPr>
              <a:lnSpc>
                <a:spcPct val="80000"/>
              </a:lnSpc>
            </a:pPr>
            <a:r>
              <a:rPr lang="en-US" altLang="ja-JP" b="0" dirty="0" smtClean="0">
                <a:cs typeface="ＭＳ Ｐゴシック" charset="0"/>
              </a:rPr>
              <a:t>Recess until 08:00 Thursday</a:t>
            </a:r>
          </a:p>
          <a:p>
            <a:pPr>
              <a:lnSpc>
                <a:spcPct val="80000"/>
              </a:lnSpc>
            </a:pPr>
            <a:endParaRPr lang="en-US" b="0" dirty="0" smtClean="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08:00 – 10:00, </a:t>
            </a:r>
            <a:r>
              <a:rPr lang="en-US" dirty="0" err="1" smtClean="0">
                <a:latin typeface="Arial" charset="0"/>
                <a:cs typeface="Arial" charset="0"/>
              </a:rPr>
              <a:t>Thalia</a:t>
            </a:r>
            <a:r>
              <a:rPr lang="en-US" dirty="0" smtClean="0">
                <a:latin typeface="Arial" charset="0"/>
                <a:cs typeface="Arial" charset="0"/>
              </a:rPr>
              <a:t>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a:t>
            </a:r>
            <a:r>
              <a:rPr lang="en-GB" b="0" dirty="0" smtClean="0"/>
              <a:t>submissions</a:t>
            </a:r>
          </a:p>
          <a:p>
            <a:pPr lvl="1">
              <a:lnSpc>
                <a:spcPct val="80000"/>
              </a:lnSpc>
            </a:pPr>
            <a:r>
              <a:rPr lang="en-GB" dirty="0" smtClean="0"/>
              <a:t>11-14/0826r3</a:t>
            </a:r>
          </a:p>
          <a:p>
            <a:pPr lvl="1">
              <a:lnSpc>
                <a:spcPct val="80000"/>
              </a:lnSpc>
            </a:pPr>
            <a:r>
              <a:rPr lang="en-GB" b="0" dirty="0" smtClean="0"/>
              <a:t>11-14/0539r1</a:t>
            </a:r>
            <a:endParaRPr lang="en-GB" dirty="0"/>
          </a:p>
          <a:p>
            <a:pPr>
              <a:lnSpc>
                <a:spcPct val="80000"/>
              </a:lnSpc>
            </a:pPr>
            <a:r>
              <a:rPr lang="en-GB" b="0" dirty="0" smtClean="0"/>
              <a:t>Recess until 10:30.</a:t>
            </a:r>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br>
              <a:rPr lang="en-US" dirty="0" smtClean="0"/>
            </a:br>
            <a:r>
              <a:rPr lang="en-US" dirty="0" smtClean="0"/>
              <a:t>at start of AM1</a:t>
            </a:r>
            <a:endParaRPr lang="en-US" dirty="0"/>
          </a:p>
        </p:txBody>
      </p:sp>
      <p:sp>
        <p:nvSpPr>
          <p:cNvPr id="3" name="Content Placeholder 2"/>
          <p:cNvSpPr>
            <a:spLocks noGrp="1"/>
          </p:cNvSpPr>
          <p:nvPr>
            <p:ph idx="1"/>
          </p:nvPr>
        </p:nvSpPr>
        <p:spPr/>
        <p:txBody>
          <a:bodyPr/>
          <a:lstStyle/>
          <a:p>
            <a:r>
              <a:rPr lang="en-US" sz="2000" b="0" dirty="0" smtClean="0"/>
              <a:t>Entering the Athens meeting, there were 26 open comments</a:t>
            </a:r>
          </a:p>
          <a:p>
            <a:r>
              <a:rPr lang="en-US" sz="2000" b="0" dirty="0" smtClean="0"/>
              <a:t>On Tuesday, we adopted the resolutions in 11-14/767r3, resolving 2 comments.</a:t>
            </a:r>
          </a:p>
          <a:p>
            <a:r>
              <a:rPr lang="en-US" sz="2000" b="0" dirty="0" smtClean="0"/>
              <a:t>11-14/826r3 proposes resolutions to 14 comments.</a:t>
            </a:r>
          </a:p>
          <a:p>
            <a:r>
              <a:rPr lang="en-US" sz="2000" b="0" dirty="0" smtClean="0"/>
              <a:t>Remaining 10 CIDs are as follows by assignee</a:t>
            </a:r>
          </a:p>
          <a:p>
            <a:pPr lvl="1"/>
            <a:r>
              <a:rPr lang="en-US" sz="2200" dirty="0" smtClean="0"/>
              <a:t>Donald Eastlake: CID 4 – EDCA parameters, CID 9 – link costs, CID 76 – PICS, CID 89 – clarify GLK MBSS</a:t>
            </a:r>
          </a:p>
          <a:p>
            <a:pPr lvl="1"/>
            <a:r>
              <a:rPr lang="en-US" sz="2200" dirty="0" smtClean="0"/>
              <a:t>Mark Hamilton: CID 26 – AP/MSAP…, CID 33 – GLK MAC services, CID 34 – Power Save?, CID 72 – two hop example</a:t>
            </a:r>
          </a:p>
          <a:p>
            <a:pPr lvl="1"/>
            <a:r>
              <a:rPr lang="en-US" sz="2200" dirty="0" smtClean="0"/>
              <a:t>Dave </a:t>
            </a:r>
            <a:r>
              <a:rPr lang="en-US" sz="2200" dirty="0" err="1" smtClean="0"/>
              <a:t>Kloper</a:t>
            </a:r>
            <a:r>
              <a:rPr lang="en-US" sz="2200" dirty="0" smtClean="0"/>
              <a:t>: CID 40 – group address MPDUs</a:t>
            </a:r>
          </a:p>
          <a:p>
            <a:pPr lvl="1"/>
            <a:r>
              <a:rPr lang="en-US" sz="2200" dirty="0" smtClean="0"/>
              <a:t>Dick Roy: CID 41 – Annex Q update</a:t>
            </a:r>
            <a:endParaRPr lang="en-US" sz="2200" dirty="0"/>
          </a:p>
        </p:txBody>
      </p:sp>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17</a:t>
            </a:fld>
            <a:endParaRPr lang="en-US"/>
          </a:p>
        </p:txBody>
      </p:sp>
    </p:spTree>
    <p:extLst>
      <p:ext uri="{BB962C8B-B14F-4D97-AF65-F5344CB8AC3E}">
        <p14:creationId xmlns:p14="http://schemas.microsoft.com/office/powerpoint/2010/main" val="1390066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endParaRPr lang="en-US" dirty="0"/>
          </a:p>
        </p:txBody>
      </p:sp>
      <p:sp>
        <p:nvSpPr>
          <p:cNvPr id="3" name="Content Placeholder 2"/>
          <p:cNvSpPr>
            <a:spLocks noGrp="1"/>
          </p:cNvSpPr>
          <p:nvPr>
            <p:ph idx="1"/>
          </p:nvPr>
        </p:nvSpPr>
        <p:spPr/>
        <p:txBody>
          <a:bodyPr/>
          <a:lstStyle/>
          <a:p>
            <a:r>
              <a:rPr lang="en-US" sz="2000" b="0" dirty="0" smtClean="0"/>
              <a:t>Entering the Athens meeting, there were 26 open comments</a:t>
            </a:r>
          </a:p>
          <a:p>
            <a:r>
              <a:rPr lang="en-US" sz="2000" b="0" dirty="0" smtClean="0"/>
              <a:t>On Tuesday, we adopted the resolutions in 11-14/767r3, resolving 2 comments.</a:t>
            </a:r>
          </a:p>
          <a:p>
            <a:r>
              <a:rPr lang="en-US" sz="2000" b="0" dirty="0" smtClean="0"/>
              <a:t>11-14/826r4 proposes resolutions to 12 comments.</a:t>
            </a:r>
          </a:p>
          <a:p>
            <a:r>
              <a:rPr lang="en-US" sz="2000" b="0" dirty="0" smtClean="0"/>
              <a:t>Remaining 12 CIDs are as follows by assignee</a:t>
            </a:r>
          </a:p>
          <a:p>
            <a:pPr lvl="1"/>
            <a:r>
              <a:rPr lang="en-US" dirty="0" smtClean="0"/>
              <a:t>Donald Eastlake: CID 4 – EDCA parameters, CID 9 – link costs, CID 76 – PICS, CID 89 – clarify GLK MBSS</a:t>
            </a:r>
          </a:p>
          <a:p>
            <a:pPr lvl="1"/>
            <a:r>
              <a:rPr lang="en-US" dirty="0" smtClean="0"/>
              <a:t>Mark Hamilton: CID 26 – AP/MSAP…, CID 33 – GLK MAC services, CID 34 – Power Save?, CID 72 – two hop example</a:t>
            </a:r>
          </a:p>
          <a:p>
            <a:pPr lvl="1"/>
            <a:r>
              <a:rPr lang="en-US" dirty="0" smtClean="0"/>
              <a:t>Dave </a:t>
            </a:r>
            <a:r>
              <a:rPr lang="en-US" dirty="0" err="1" smtClean="0"/>
              <a:t>Kloper</a:t>
            </a:r>
            <a:r>
              <a:rPr lang="en-US" dirty="0" smtClean="0"/>
              <a:t>: CID 40 – group address MPDUs, CID 60 – Four address rules, CID 62 – fix GCR for selective reception</a:t>
            </a:r>
          </a:p>
          <a:p>
            <a:pPr lvl="1"/>
            <a:r>
              <a:rPr lang="en-US" dirty="0" smtClean="0"/>
              <a:t>Dick Roy: CID 41 – Annex Q update</a:t>
            </a:r>
            <a:endParaRPr lang="en-US" dirty="0"/>
          </a:p>
        </p:txBody>
      </p:sp>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18</a:t>
            </a:fld>
            <a:endParaRPr lang="en-US"/>
          </a:p>
        </p:txBody>
      </p:sp>
    </p:spTree>
    <p:extLst>
      <p:ext uri="{BB962C8B-B14F-4D97-AF65-F5344CB8AC3E}">
        <p14:creationId xmlns:p14="http://schemas.microsoft.com/office/powerpoint/2010/main" val="27084365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 </a:t>
            </a:r>
            <a:r>
              <a:rPr lang="en-US" dirty="0" err="1" smtClean="0">
                <a:latin typeface="Arial" charset="0"/>
                <a:cs typeface="Arial" charset="0"/>
              </a:rPr>
              <a:t>Thalia</a:t>
            </a:r>
            <a:r>
              <a:rPr lang="en-US" dirty="0" smtClean="0">
                <a:latin typeface="Arial" charset="0"/>
                <a:cs typeface="Arial" charset="0"/>
              </a:rPr>
              <a:t>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a:t>
            </a:r>
            <a:r>
              <a:rPr lang="en-US" b="0" dirty="0" smtClean="0">
                <a:cs typeface="ＭＳ Ｐゴシック" charset="0"/>
              </a:rPr>
              <a:t>resolution / Presentation and discussion of </a:t>
            </a:r>
            <a:r>
              <a:rPr lang="en-US" b="0" dirty="0" smtClean="0">
                <a:cs typeface="ＭＳ Ｐゴシック" charset="0"/>
              </a:rPr>
              <a:t>submissions</a:t>
            </a:r>
          </a:p>
          <a:p>
            <a:pPr>
              <a:lnSpc>
                <a:spcPct val="90000"/>
              </a:lnSpc>
            </a:pPr>
            <a:r>
              <a:rPr lang="en-US" b="0" dirty="0" smtClean="0">
                <a:cs typeface="ＭＳ Ｐゴシック" charset="0"/>
              </a:rPr>
              <a:t>11-14/826</a:t>
            </a:r>
            <a:endParaRPr lang="en-US" b="0" dirty="0" smtClean="0">
              <a:cs typeface="ＭＳ Ｐゴシック" charset="0"/>
            </a:endParaRPr>
          </a:p>
          <a:p>
            <a:pPr>
              <a:lnSpc>
                <a:spcPct val="90000"/>
              </a:lnSpc>
            </a:pPr>
            <a:r>
              <a:rPr lang="en-US" b="0" dirty="0" smtClean="0"/>
              <a:t>Recess </a:t>
            </a:r>
            <a:r>
              <a:rPr lang="en-US" b="0" dirty="0" err="1" smtClean="0"/>
              <a:t>TGak</a:t>
            </a:r>
            <a:r>
              <a:rPr lang="en-US" b="0" dirty="0" smtClean="0"/>
              <a:t> to 16:00</a:t>
            </a:r>
            <a:endParaRPr lang="en-GB" b="0" dirty="0"/>
          </a:p>
          <a:p>
            <a:pPr>
              <a:lnSpc>
                <a:spcPct val="90000"/>
              </a:lnSpc>
            </a:pP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Athens, Greece</a:t>
            </a:r>
            <a:endParaRPr lang="en-US" sz="2800" dirty="0">
              <a:latin typeface="Arial" charset="0"/>
            </a:endParaRPr>
          </a:p>
          <a:p>
            <a:pPr algn="ctr">
              <a:lnSpc>
                <a:spcPct val="90000"/>
              </a:lnSpc>
              <a:buFontTx/>
              <a:buNone/>
            </a:pPr>
            <a:r>
              <a:rPr lang="en-US" sz="2800" dirty="0" smtClean="0">
                <a:latin typeface="Arial" charset="0"/>
              </a:rPr>
              <a:t>15-18 September,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16:00 – 18:00,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altLang="ja-JP" b="0" dirty="0" smtClean="0">
                <a:cs typeface="ＭＳ Ｐゴシック" charset="0"/>
              </a:rPr>
              <a:t>Presentation and discussion of </a:t>
            </a:r>
            <a:r>
              <a:rPr lang="en-US" altLang="ja-JP" b="0" dirty="0" err="1" smtClean="0">
                <a:cs typeface="ＭＳ Ｐゴシック" charset="0"/>
              </a:rPr>
              <a:t>submissons</a:t>
            </a:r>
            <a:endParaRPr lang="en-US" altLang="ja-JP" b="0" dirty="0">
              <a:cs typeface="ＭＳ Ｐゴシック" charset="0"/>
            </a:endParaRPr>
          </a:p>
          <a:p>
            <a:pPr>
              <a:lnSpc>
                <a:spcPct val="80000"/>
              </a:lnSpc>
            </a:pPr>
            <a:r>
              <a:rPr lang="en-GB" b="0" dirty="0"/>
              <a:t>Scheduling</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November 2014 802.11 meeting on Monday Oct. 6</a:t>
            </a:r>
            <a:r>
              <a:rPr lang="en-US" baseline="30000" dirty="0"/>
              <a:t>th</a:t>
            </a:r>
            <a:r>
              <a:rPr lang="en-US" dirty="0"/>
              <a:t>, Oct. 20</a:t>
            </a:r>
            <a:r>
              <a:rPr lang="en-US" baseline="30000" dirty="0"/>
              <a:t>th</a:t>
            </a:r>
            <a:r>
              <a:rPr lang="en-US" dirty="0"/>
              <a:t>, and Oct. </a:t>
            </a:r>
            <a:r>
              <a:rPr lang="en-US"/>
              <a:t>27</a:t>
            </a:r>
            <a:r>
              <a:rPr lang="en-US" baseline="30000"/>
              <a:t>th</a:t>
            </a:r>
            <a:r>
              <a:rPr lang="en-US"/>
              <a:t>, at 5pm Eastern time.</a:t>
            </a:r>
          </a:p>
          <a:p>
            <a:pPr>
              <a:lnSpc>
                <a:spcPct val="90000"/>
              </a:lnSpc>
            </a:pPr>
            <a:r>
              <a:rPr lang="en-US" altLang="ja-JP" b="0" smtClean="0">
                <a:cs typeface="ＭＳ Ｐゴシック" charset="0"/>
              </a:rPr>
              <a:t>Motions</a:t>
            </a:r>
            <a:endParaRPr lang="en-US" b="0" dirty="0" smtClean="0">
              <a:cs typeface="ＭＳ Ｐゴシック" charset="0"/>
            </a:endParaRPr>
          </a:p>
          <a:p>
            <a:pPr>
              <a:lnSpc>
                <a:spcPct val="90000"/>
              </a:lnSpc>
            </a:pPr>
            <a:r>
              <a:rPr lang="en-US" b="0" dirty="0" smtClean="0"/>
              <a:t>Adjourn </a:t>
            </a:r>
            <a:r>
              <a:rPr lang="en-US" b="0" dirty="0" err="1"/>
              <a:t>TGak</a:t>
            </a:r>
            <a:r>
              <a:rPr lang="en-US" b="0" dirty="0"/>
              <a:t> for the week</a:t>
            </a:r>
            <a:endParaRPr lang="en-GB" b="0" dirty="0"/>
          </a:p>
          <a:p>
            <a:pPr>
              <a:lnSpc>
                <a:spcPct val="90000"/>
              </a:lnSpc>
            </a:pPr>
            <a:endParaRPr lang="en-GB" b="0" dirty="0" smtClean="0"/>
          </a:p>
        </p:txBody>
      </p:sp>
    </p:spTree>
    <p:extLst>
      <p:ext uri="{BB962C8B-B14F-4D97-AF65-F5344CB8AC3E}">
        <p14:creationId xmlns:p14="http://schemas.microsoft.com/office/powerpoint/2010/main" val="87783431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a:t>
            </a:r>
            <a:r>
              <a:rPr lang="en-GB" dirty="0" smtClean="0"/>
              <a:t>0.03 </a:t>
            </a:r>
            <a:r>
              <a:rPr lang="en-GB" dirty="0" smtClean="0"/>
              <a:t>of 802.11ak and results of Comment Collection 17:</a:t>
            </a:r>
          </a:p>
          <a:p>
            <a:pPr lvl="1">
              <a:lnSpc>
                <a:spcPct val="80000"/>
              </a:lnSpc>
            </a:pPr>
            <a:r>
              <a:rPr lang="en-GB" dirty="0" smtClean="0">
                <a:hlinkClick r:id="rId3"/>
              </a:rPr>
              <a:t>http://www.ieee802.org/11/private/Draft_Standards/11ak/Draft </a:t>
            </a:r>
            <a:r>
              <a:rPr lang="en-GB" dirty="0" smtClean="0">
                <a:hlinkClick r:id="rId3"/>
              </a:rPr>
              <a:t>P802.11ak_D0.03.</a:t>
            </a:r>
            <a:r>
              <a:rPr lang="en-GB" dirty="0" smtClean="0">
                <a:hlinkClick r:id="rId3"/>
              </a:rPr>
              <a:t>pdf</a:t>
            </a:r>
            <a:r>
              <a:rPr lang="en-GB" dirty="0" smtClean="0"/>
              <a:t> </a:t>
            </a:r>
          </a:p>
          <a:p>
            <a:pPr lvl="1">
              <a:lnSpc>
                <a:spcPct val="80000"/>
              </a:lnSpc>
            </a:pPr>
            <a:r>
              <a:rPr lang="en-GB" dirty="0" smtClean="0"/>
              <a:t>11-14/</a:t>
            </a:r>
            <a:r>
              <a:rPr lang="en-GB" dirty="0" smtClean="0"/>
              <a:t>559r10, </a:t>
            </a:r>
            <a:r>
              <a:rPr lang="en-GB" dirty="0" smtClean="0"/>
              <a:t>“</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Athens, Greece</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219200" y="1305636"/>
            <a:ext cx="6611566" cy="4637964"/>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As Revised at July 2014 Meeting:</a:t>
            </a:r>
          </a:p>
          <a:p>
            <a:pPr lvl="1">
              <a:lnSpc>
                <a:spcPct val="80000"/>
              </a:lnSpc>
            </a:pPr>
            <a:r>
              <a:rPr lang="en-US" sz="2400" dirty="0" smtClean="0"/>
              <a:t>September 2014 </a:t>
            </a:r>
            <a:r>
              <a:rPr lang="en-US" sz="2400" dirty="0"/>
              <a:t>– Initial WG </a:t>
            </a:r>
            <a:r>
              <a:rPr lang="en-US" sz="2400" dirty="0" smtClean="0"/>
              <a:t>Ballot on D1.0</a:t>
            </a:r>
            <a:endParaRPr lang="en-US" sz="2400" dirty="0"/>
          </a:p>
          <a:p>
            <a:pPr lvl="1">
              <a:lnSpc>
                <a:spcPct val="80000"/>
              </a:lnSpc>
            </a:pPr>
            <a:r>
              <a:rPr lang="en-US" sz="2400" dirty="0" smtClean="0"/>
              <a:t>March 2014 </a:t>
            </a:r>
            <a:r>
              <a:rPr lang="en-US" sz="2400" dirty="0"/>
              <a:t>– WG Recirculation</a:t>
            </a:r>
          </a:p>
          <a:p>
            <a:pPr lvl="1">
              <a:lnSpc>
                <a:spcPct val="80000"/>
              </a:lnSpc>
            </a:pPr>
            <a:r>
              <a:rPr lang="en-US" sz="2400" dirty="0" smtClean="0"/>
              <a:t>November 2015 </a:t>
            </a:r>
            <a:r>
              <a:rPr lang="en-US" sz="2400" dirty="0"/>
              <a:t>– Sponsor Ballot Pool Formation</a:t>
            </a:r>
          </a:p>
          <a:p>
            <a:pPr lvl="1">
              <a:lnSpc>
                <a:spcPct val="80000"/>
              </a:lnSpc>
            </a:pPr>
            <a:r>
              <a:rPr lang="en-US" sz="2400" dirty="0" smtClean="0"/>
              <a:t>January 2016 </a:t>
            </a:r>
            <a:r>
              <a:rPr lang="en-US" sz="2400" dirty="0"/>
              <a:t>– MEC/MDR Done</a:t>
            </a:r>
          </a:p>
          <a:p>
            <a:pPr lvl="1">
              <a:lnSpc>
                <a:spcPct val="80000"/>
              </a:lnSpc>
            </a:pPr>
            <a:r>
              <a:rPr lang="en-US" sz="2400" dirty="0" smtClean="0"/>
              <a:t>March 2016 </a:t>
            </a:r>
            <a:r>
              <a:rPr lang="en-US" sz="2400" dirty="0"/>
              <a:t>– Initial Sponsor Ballot</a:t>
            </a:r>
          </a:p>
          <a:p>
            <a:pPr lvl="1">
              <a:lnSpc>
                <a:spcPct val="80000"/>
              </a:lnSpc>
            </a:pPr>
            <a:r>
              <a:rPr lang="en-US" sz="2400" dirty="0" smtClean="0"/>
              <a:t>July 2016 </a:t>
            </a:r>
            <a:r>
              <a:rPr lang="en-US" sz="2400" dirty="0"/>
              <a:t>– Sponsor Recirculation</a:t>
            </a:r>
          </a:p>
          <a:p>
            <a:pPr lvl="1">
              <a:lnSpc>
                <a:spcPct val="80000"/>
              </a:lnSpc>
            </a:pPr>
            <a:r>
              <a:rPr lang="en-US" sz="2400" dirty="0" smtClean="0"/>
              <a:t>September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5442595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10496863"/>
              </p:ext>
            </p:extLst>
          </p:nvPr>
        </p:nvGraphicFramePr>
        <p:xfrm>
          <a:off x="685800" y="1981200"/>
          <a:ext cx="7772400" cy="356616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AM2</a:t>
                      </a:r>
                      <a:endParaRPr lang="en-US" sz="2400" dirty="0"/>
                    </a:p>
                  </a:txBody>
                  <a:tcPr/>
                </a:tc>
                <a:tc>
                  <a:txBody>
                    <a:bodyPr/>
                    <a:lstStyle/>
                    <a:p>
                      <a:r>
                        <a:rPr lang="en-US" sz="2400" dirty="0" err="1" smtClean="0"/>
                        <a:t>Thalia</a:t>
                      </a:r>
                      <a:r>
                        <a:rPr lang="en-US" sz="2400" dirty="0" smtClean="0"/>
                        <a:t> 3</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err="1" smtClean="0"/>
                        <a:t>Thalia</a:t>
                      </a:r>
                      <a:r>
                        <a:rPr lang="en-US" sz="2400" dirty="0" smtClean="0"/>
                        <a:t> 4</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err="1" smtClean="0"/>
                        <a:t>Thalia</a:t>
                      </a:r>
                      <a:r>
                        <a:rPr lang="en-US" sz="2400" dirty="0" smtClean="0"/>
                        <a:t> 3</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br>
                        <a:rPr lang="en-US" sz="2400" dirty="0" smtClean="0"/>
                      </a:br>
                      <a:r>
                        <a:rPr lang="en-US" sz="2400" dirty="0" smtClean="0"/>
                        <a:t>(joint with ARC)</a:t>
                      </a:r>
                      <a:endParaRPr lang="en-US" sz="2400" dirty="0"/>
                    </a:p>
                  </a:txBody>
                  <a:tcPr/>
                </a:tc>
                <a:tc>
                  <a:txBody>
                    <a:bodyPr/>
                    <a:lstStyle/>
                    <a:p>
                      <a:r>
                        <a:rPr lang="en-US" sz="2400" dirty="0" err="1" smtClean="0"/>
                        <a:t>Thalia</a:t>
                      </a:r>
                      <a:r>
                        <a:rPr lang="en-US" sz="2400" dirty="0" smtClean="0"/>
                        <a:t> 4</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err="1" smtClean="0"/>
                        <a:t>Thalia</a:t>
                      </a:r>
                      <a:r>
                        <a:rPr lang="en-US" sz="2400" dirty="0" smtClean="0"/>
                        <a:t> 4</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PM2</a:t>
                      </a:r>
                      <a:endParaRPr lang="en-US" sz="2400" dirty="0"/>
                    </a:p>
                  </a:txBody>
                  <a:tcPr/>
                </a:tc>
                <a:tc>
                  <a:txBody>
                    <a:bodyPr/>
                    <a:lstStyle/>
                    <a:p>
                      <a:r>
                        <a:rPr lang="en-US" sz="2400" dirty="0" err="1" smtClean="0"/>
                        <a:t>Thalia</a:t>
                      </a:r>
                      <a:r>
                        <a:rPr lang="en-US" sz="2400" dirty="0" smtClean="0"/>
                        <a:t> 3</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15 September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 – 12:30,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Approval of the Minutes of the 802.11ak Meeting in San Diego, California:</a:t>
            </a:r>
          </a:p>
          <a:p>
            <a:pPr lvl="1">
              <a:lnSpc>
                <a:spcPct val="80000"/>
              </a:lnSpc>
            </a:pPr>
            <a:r>
              <a:rPr lang="en-US" b="1" dirty="0"/>
              <a:t>Moved, </a:t>
            </a:r>
            <a:r>
              <a:rPr lang="en-US" dirty="0"/>
              <a:t>to approve 14/0989r0, “</a:t>
            </a:r>
            <a:r>
              <a:rPr lang="en-GB" dirty="0"/>
              <a:t>802.11ak </a:t>
            </a:r>
            <a:r>
              <a:rPr lang="en-GB" dirty="0" smtClean="0"/>
              <a:t>July 2014 </a:t>
            </a:r>
            <a:r>
              <a:rPr lang="en-GB" dirty="0"/>
              <a:t>Minutes</a:t>
            </a:r>
            <a:r>
              <a:rPr lang="en-US" dirty="0"/>
              <a:t>”</a:t>
            </a:r>
          </a:p>
          <a:p>
            <a:pPr lvl="2">
              <a:lnSpc>
                <a:spcPct val="80000"/>
              </a:lnSpc>
            </a:pPr>
            <a:r>
              <a:rPr lang="en-US" dirty="0" smtClean="0"/>
              <a:t>Approved by unanimous consent.</a:t>
            </a:r>
            <a:endParaRPr lang="en-US" dirty="0"/>
          </a:p>
          <a:p>
            <a:pPr>
              <a:lnSpc>
                <a:spcPct val="80000"/>
              </a:lnSpc>
            </a:pPr>
            <a:r>
              <a:rPr lang="en-US" b="0" dirty="0"/>
              <a:t>Approve </a:t>
            </a:r>
            <a:r>
              <a:rPr lang="en-US" b="0" dirty="0" smtClean="0"/>
              <a:t>of the Minutes </a:t>
            </a:r>
            <a:r>
              <a:rPr lang="en-US" b="0" dirty="0"/>
              <a:t>of Teleconferences since San Diego</a:t>
            </a:r>
          </a:p>
          <a:p>
            <a:pPr lvl="1">
              <a:lnSpc>
                <a:spcPct val="80000"/>
              </a:lnSpc>
            </a:pPr>
            <a:r>
              <a:rPr lang="en-US" dirty="0"/>
              <a:t>14/1000r0, “11ak </a:t>
            </a:r>
            <a:r>
              <a:rPr lang="en-US" dirty="0" err="1"/>
              <a:t>Telecon</a:t>
            </a:r>
            <a:r>
              <a:rPr lang="en-US" dirty="0"/>
              <a:t> Minutes 20140728”</a:t>
            </a:r>
          </a:p>
          <a:p>
            <a:pPr lvl="1">
              <a:lnSpc>
                <a:spcPct val="80000"/>
              </a:lnSpc>
            </a:pPr>
            <a:r>
              <a:rPr lang="en-US" dirty="0"/>
              <a:t>14</a:t>
            </a:r>
            <a:r>
              <a:rPr lang="en-US" dirty="0" smtClean="0"/>
              <a:t>/</a:t>
            </a:r>
            <a:r>
              <a:rPr lang="en-US" dirty="0"/>
              <a:t>1</a:t>
            </a:r>
            <a:r>
              <a:rPr lang="en-US" dirty="0" smtClean="0"/>
              <a:t>077r0</a:t>
            </a:r>
            <a:r>
              <a:rPr lang="en-US" dirty="0"/>
              <a:t>, “11ak </a:t>
            </a:r>
            <a:r>
              <a:rPr lang="en-US" dirty="0" err="1"/>
              <a:t>Telecon</a:t>
            </a:r>
            <a:r>
              <a:rPr lang="en-US" dirty="0"/>
              <a:t> Minutes 20140811”</a:t>
            </a:r>
          </a:p>
          <a:p>
            <a:pPr lvl="1">
              <a:lnSpc>
                <a:spcPct val="80000"/>
              </a:lnSpc>
            </a:pPr>
            <a:r>
              <a:rPr lang="en-US" dirty="0"/>
              <a:t>14</a:t>
            </a:r>
            <a:r>
              <a:rPr lang="en-US" dirty="0" smtClean="0"/>
              <a:t>/1078r0</a:t>
            </a:r>
            <a:r>
              <a:rPr lang="en-US" dirty="0"/>
              <a:t>, “11ak </a:t>
            </a:r>
            <a:r>
              <a:rPr lang="en-US" dirty="0" err="1"/>
              <a:t>Telecon</a:t>
            </a:r>
            <a:r>
              <a:rPr lang="en-US" dirty="0"/>
              <a:t> Minutes 20140825”</a:t>
            </a:r>
          </a:p>
          <a:p>
            <a:pPr lvl="2">
              <a:lnSpc>
                <a:spcPct val="80000"/>
              </a:lnSpc>
            </a:pPr>
            <a:r>
              <a:rPr lang="en-US" dirty="0" smtClean="0"/>
              <a:t>Approved by unanimous consent.</a:t>
            </a:r>
            <a:endParaRPr lang="en-US"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15 September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 – 12:30,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What will it take to meet our schedule to go to WG Ballot from the September 2014 meeting?</a:t>
            </a:r>
          </a:p>
          <a:p>
            <a:pPr>
              <a:lnSpc>
                <a:spcPct val="80000"/>
              </a:lnSpc>
            </a:pPr>
            <a:r>
              <a:rPr lang="en-US" b="0" dirty="0"/>
              <a:t>Presentation and Discussion of Submissions / </a:t>
            </a:r>
            <a:r>
              <a:rPr lang="en-US" altLang="ja-JP" b="0" dirty="0">
                <a:cs typeface="ＭＳ Ｐゴシック" charset="0"/>
              </a:rPr>
              <a:t>Resolution of Comments in 802.11 CC17</a:t>
            </a:r>
          </a:p>
          <a:p>
            <a:pPr lvl="1">
              <a:lnSpc>
                <a:spcPct val="80000"/>
              </a:lnSpc>
            </a:pPr>
            <a:r>
              <a:rPr lang="en-US" altLang="ja-JP" dirty="0">
                <a:cs typeface="ＭＳ Ｐゴシック" charset="0"/>
              </a:rPr>
              <a:t>11-14/</a:t>
            </a:r>
            <a:r>
              <a:rPr lang="en-US" altLang="ja-JP" dirty="0" smtClean="0">
                <a:cs typeface="ＭＳ Ｐゴシック" charset="0"/>
              </a:rPr>
              <a:t>0977r5, </a:t>
            </a:r>
            <a:r>
              <a:rPr lang="en-US" altLang="ja-JP" dirty="0">
                <a:cs typeface="ＭＳ Ｐゴシック" charset="0"/>
              </a:rPr>
              <a:t>“</a:t>
            </a:r>
            <a:r>
              <a:rPr lang="en-GB" dirty="0">
                <a:cs typeface="Arial"/>
              </a:rPr>
              <a:t>EPD, Mixed </a:t>
            </a:r>
            <a:r>
              <a:rPr lang="en-GB" dirty="0" err="1">
                <a:cs typeface="Arial"/>
              </a:rPr>
              <a:t>BSSes</a:t>
            </a:r>
            <a:r>
              <a:rPr lang="en-GB" dirty="0">
                <a:cs typeface="Arial"/>
              </a:rPr>
              <a:t>, and Group RAs</a:t>
            </a:r>
            <a:r>
              <a:rPr lang="en-US" altLang="ja-JP" dirty="0">
                <a:cs typeface="ＭＳ Ｐゴシック" charset="0"/>
              </a:rPr>
              <a:t>”, Donald Eastlake (Huawei Technologies</a:t>
            </a:r>
            <a:r>
              <a:rPr lang="en-US" altLang="ja-JP" dirty="0" smtClean="0">
                <a:cs typeface="ＭＳ Ｐゴシック" charset="0"/>
              </a:rPr>
              <a:t>) [updated to r6 during the presentation]</a:t>
            </a:r>
            <a:endParaRPr lang="en-US" altLang="ja-JP" dirty="0">
              <a:cs typeface="ＭＳ Ｐゴシック" charset="0"/>
            </a:endParaRPr>
          </a:p>
          <a:p>
            <a:pPr lvl="1">
              <a:lnSpc>
                <a:spcPct val="80000"/>
              </a:lnSpc>
            </a:pPr>
            <a:r>
              <a:rPr lang="en-US" altLang="ja-JP" dirty="0">
                <a:cs typeface="ＭＳ Ｐゴシック" charset="0"/>
              </a:rPr>
              <a:t>11-14/</a:t>
            </a:r>
            <a:r>
              <a:rPr lang="en-US" altLang="ja-JP" dirty="0" smtClean="0">
                <a:cs typeface="ＭＳ Ｐゴシック" charset="0"/>
              </a:rPr>
              <a:t>0767r2, </a:t>
            </a:r>
            <a:r>
              <a:rPr lang="en-US" altLang="ja-JP" dirty="0">
                <a:cs typeface="ＭＳ Ｐゴシック" charset="0"/>
              </a:rPr>
              <a:t>“</a:t>
            </a:r>
            <a:r>
              <a:rPr lang="en-GB" dirty="0"/>
              <a:t>Priority Code Point to UP to AC Comments Resolution</a:t>
            </a:r>
            <a:r>
              <a:rPr lang="en-US" altLang="ja-JP" dirty="0">
                <a:cs typeface="ＭＳ Ｐゴシック" charset="0"/>
              </a:rPr>
              <a:t>”, Donald Eastlake (Huawei Technologies</a:t>
            </a:r>
            <a:r>
              <a:rPr lang="en-US" altLang="ja-JP" dirty="0" smtClean="0">
                <a:cs typeface="ＭＳ Ｐゴシック" charset="0"/>
              </a:rPr>
              <a:t>) [updated to r3 during the presentation]</a:t>
            </a:r>
            <a:endParaRPr lang="en-US" altLang="ja-JP" dirty="0">
              <a:cs typeface="ＭＳ Ｐゴシック" charset="0"/>
            </a:endParaRPr>
          </a:p>
          <a:p>
            <a:pPr>
              <a:lnSpc>
                <a:spcPct val="80000"/>
              </a:lnSpc>
            </a:pPr>
            <a:r>
              <a:rPr lang="en-US" b="0" dirty="0"/>
              <a:t>Recess until 08:00 Tuesday</a:t>
            </a:r>
          </a:p>
          <a:p>
            <a:pPr>
              <a:lnSpc>
                <a:spcPct val="80000"/>
              </a:lnSpc>
            </a:pPr>
            <a:endParaRPr lang="en-US" b="0" dirty="0"/>
          </a:p>
        </p:txBody>
      </p:sp>
    </p:spTree>
    <p:extLst>
      <p:ext uri="{BB962C8B-B14F-4D97-AF65-F5344CB8AC3E}">
        <p14:creationId xmlns:p14="http://schemas.microsoft.com/office/powerpoint/2010/main" val="27810040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46889</TotalTime>
  <Words>2072</Words>
  <Application>Microsoft Macintosh PowerPoint</Application>
  <PresentationFormat>On-screen Show (4:3)</PresentationFormat>
  <Paragraphs>333</Paragraphs>
  <Slides>21</Slides>
  <Notes>19</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September 2014 802.11ak Agenda</vt:lpstr>
      <vt:lpstr>IEEE 802.11ak/GLK: Enhancements For Transit Links Within Bridged Networks</vt:lpstr>
      <vt:lpstr>Venue</vt:lpstr>
      <vt:lpstr>TGak Timeline</vt:lpstr>
      <vt:lpstr>Sessions</vt:lpstr>
      <vt:lpstr>Monday, 15 September 2014  10:30 – 12:30, Thalia 3</vt:lpstr>
      <vt:lpstr>Monday, 15 September 2014  10:30 – 12:30, Thalia 3</vt:lpstr>
      <vt:lpstr>Participants, Patents, and Duty to Inform</vt:lpstr>
      <vt:lpstr>Patent Related Links</vt:lpstr>
      <vt:lpstr>Call for Potentially Essential Patents</vt:lpstr>
      <vt:lpstr>Other Documents and WebPages to Review</vt:lpstr>
      <vt:lpstr>Other Guidelines for IEEE WG Meetings</vt:lpstr>
      <vt:lpstr>Tuesday, 16 September 2014  08:00 – 10:00, Thalia 4</vt:lpstr>
      <vt:lpstr>Tuesday, 16 September 2014  08:00 – 10:00, Thalia 4</vt:lpstr>
      <vt:lpstr>Tuesday, 16 September 2014 19:30 – 21:30, Thalia 3</vt:lpstr>
      <vt:lpstr>Thursday, 18 September, 2014 08:00 – 10:00, Thalia 4</vt:lpstr>
      <vt:lpstr>TGak CC#17 Comment Status at start of AM1</vt:lpstr>
      <vt:lpstr>TGak CC#17 Comment Status</vt:lpstr>
      <vt:lpstr>Thursday, 18 September, 2014 10:30 – 12:30, Thalia 4</vt:lpstr>
      <vt:lpstr>Thursday, 18 September, 2014 16:00 – 18:00, Thalia 3</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subject/>
  <dc:creator>Donald Eastlake 3rd</dc:creator>
  <cp:keywords/>
  <dc:description>Donald Eastlake, Huawei Technologies</dc:description>
  <cp:lastModifiedBy>Donald Eastlake</cp:lastModifiedBy>
  <cp:revision>623</cp:revision>
  <cp:lastPrinted>1998-02-10T13:28:06Z</cp:lastPrinted>
  <dcterms:created xsi:type="dcterms:W3CDTF">2006-12-04T03:46:13Z</dcterms:created>
  <dcterms:modified xsi:type="dcterms:W3CDTF">2014-09-18T12:28:22Z</dcterms:modified>
  <cp:category/>
</cp:coreProperties>
</file>