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278" r:id="rId3"/>
    <p:sldId id="417" r:id="rId4"/>
    <p:sldId id="544" r:id="rId5"/>
    <p:sldId id="506" r:id="rId6"/>
    <p:sldId id="545" r:id="rId7"/>
    <p:sldId id="517" r:id="rId8"/>
    <p:sldId id="557" r:id="rId9"/>
    <p:sldId id="535" r:id="rId10"/>
    <p:sldId id="561" r:id="rId11"/>
    <p:sldId id="562" r:id="rId12"/>
    <p:sldId id="563" r:id="rId13"/>
    <p:sldId id="560" r:id="rId14"/>
    <p:sldId id="298" r:id="rId15"/>
    <p:sldId id="559" r:id="rId16"/>
    <p:sldId id="516" r:id="rId1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8993" autoAdjust="0"/>
  </p:normalViewPr>
  <p:slideViewPr>
    <p:cSldViewPr>
      <p:cViewPr varScale="1">
        <p:scale>
          <a:sx n="91" d="100"/>
          <a:sy n="91" d="100"/>
        </p:scale>
        <p:origin x="-129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40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802.11-11/0291r0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2010</a:t>
            </a:r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6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802.11-11/0291r0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2010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802.11-14/1016r5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361-35-000m-revmc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4/11-14-0975-02-000m-lb202-gen-adhoc-comments.xls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1108-01-000m-mec-reference-comment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37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urphy.events.ieee.org/ima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entor.ieee.org/802.11/document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02-0000-802-11-operations-manual.doc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grouper.ieee.org/groups/802/PNP/approved/IEEE_802_WG_PandP_v15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4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845-01-000m-revmc-minutes-for-july-2014-san-diego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4/11-14-0781-09-0000-p802-11revmc-mdr-report.doc" TargetMode="External"/><Relationship Id="rId5" Type="http://schemas.openxmlformats.org/officeDocument/2006/relationships/hyperlink" Target="https://mentor.ieee.org/802.11/dcn/13/11-13-0095-12-000m-editor-reports.ppt" TargetMode="External"/><Relationship Id="rId4" Type="http://schemas.openxmlformats.org/officeDocument/2006/relationships/hyperlink" Target="https://mentor.ieee.org/802.11/dcn/14/11-14-1004-05-000m-tgmc-telecon-minutes-aug-sept-2014.doc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3/11-13-0233-39-000m-revmc-wg-ballot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2014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2014-09-15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Teleconference CIDs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“</a:t>
            </a:r>
            <a:r>
              <a:rPr lang="en-US" altLang="en-US" dirty="0" smtClean="0"/>
              <a:t>Motion MAC-AC” and “Motion MAC-AD”</a:t>
            </a:r>
            <a:r>
              <a:rPr lang="en-US" altLang="en-US" dirty="0" smtClean="0"/>
              <a:t> tabs </a:t>
            </a:r>
            <a:r>
              <a:rPr lang="en-US" altLang="en-US" dirty="0" smtClean="0"/>
              <a:t>in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mentor.ieee.org/802.11/dcn/13/11-13-0361-35-000m-revmc-mac-comments.xls</a:t>
            </a:r>
            <a:r>
              <a:rPr lang="en-US" dirty="0" smtClean="0"/>
              <a:t> </a:t>
            </a:r>
          </a:p>
          <a:p>
            <a:pPr marL="685800" lvl="2" indent="-342900"/>
            <a:r>
              <a:rPr lang="en-US" altLang="en-US" dirty="0" smtClean="0"/>
              <a:t>The  </a:t>
            </a:r>
            <a:r>
              <a:rPr lang="en-US" altLang="en-US" dirty="0" smtClean="0"/>
              <a:t>“</a:t>
            </a:r>
            <a:r>
              <a:rPr lang="en-US" dirty="0"/>
              <a:t>Gen SD - B</a:t>
            </a:r>
            <a:r>
              <a:rPr lang="en-US" altLang="en-US" dirty="0" smtClean="0"/>
              <a:t>” </a:t>
            </a:r>
            <a:r>
              <a:rPr lang="en-US" altLang="en-US" dirty="0" smtClean="0"/>
              <a:t>and </a:t>
            </a:r>
            <a:r>
              <a:rPr lang="en-US" altLang="en-US" dirty="0" smtClean="0"/>
              <a:t>“</a:t>
            </a:r>
            <a:r>
              <a:rPr lang="en-US" dirty="0"/>
              <a:t>Gen </a:t>
            </a:r>
            <a:r>
              <a:rPr lang="en-US" dirty="0" err="1" smtClean="0"/>
              <a:t>Telecon</a:t>
            </a:r>
            <a:r>
              <a:rPr lang="en-US" dirty="0" smtClean="0"/>
              <a:t>-Aug</a:t>
            </a:r>
            <a:r>
              <a:rPr lang="en-US" altLang="en-US" dirty="0" smtClean="0"/>
              <a:t>”  </a:t>
            </a:r>
            <a:r>
              <a:rPr lang="en-US" altLang="en-US" dirty="0" smtClean="0"/>
              <a:t>tabs in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mentor.ieee.org/802.11/dcn/14/11-14-0975-02-000m-lb202-gen-adhoc-comments.xlsx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46151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2014-02-07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 missed item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following text change into the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draft:</a:t>
            </a:r>
          </a:p>
          <a:p>
            <a:pPr marL="685800" lvl="2" indent="-342900"/>
            <a:r>
              <a:rPr lang="en-US" altLang="en-US" sz="1600" dirty="0" smtClean="0"/>
              <a:t>At 1733.23, “</a:t>
            </a:r>
            <a:r>
              <a:rPr lang="en-US" sz="1600" b="0" dirty="0" smtClean="0"/>
              <a:t>A </a:t>
            </a:r>
            <a:r>
              <a:rPr lang="en-US" sz="1600" b="0" dirty="0"/>
              <a:t>non-AP STA </a:t>
            </a:r>
            <a:r>
              <a:rPr lang="en-US" sz="1600" b="0" dirty="0" smtClean="0"/>
              <a:t>is considered </a:t>
            </a:r>
            <a:r>
              <a:rPr lang="en-US" sz="1600" b="0" dirty="0"/>
              <a:t>inactive if the AP has not received a Data </a:t>
            </a:r>
            <a:r>
              <a:rPr lang="en-US" sz="1600" b="0" dirty="0" smtClean="0"/>
              <a:t>frame</a:t>
            </a:r>
            <a:r>
              <a:rPr lang="en-US" sz="1600" b="0" u="sng" dirty="0" smtClean="0"/>
              <a:t>, PS-Poll frame, </a:t>
            </a:r>
            <a:r>
              <a:rPr lang="en-US" sz="1600" b="0" dirty="0" smtClean="0"/>
              <a:t> </a:t>
            </a:r>
            <a:r>
              <a:rPr lang="en-US" sz="1600" dirty="0" smtClean="0"/>
              <a:t>or </a:t>
            </a:r>
            <a:r>
              <a:rPr lang="en-US" sz="1600" b="0" dirty="0" smtClean="0"/>
              <a:t>Management </a:t>
            </a:r>
            <a:r>
              <a:rPr lang="en-US" sz="1600" b="0" dirty="0"/>
              <a:t>frame (protected or </a:t>
            </a:r>
            <a:r>
              <a:rPr lang="en-US" sz="1600" b="0" dirty="0" smtClean="0"/>
              <a:t>unprotected as </a:t>
            </a:r>
            <a:r>
              <a:rPr lang="en-US" sz="1600" b="0" dirty="0"/>
              <a:t>specified in this paragraph) of a frame exchange sequence initiated by the STA for a time period equal </a:t>
            </a:r>
            <a:r>
              <a:rPr lang="en-US" sz="1600" b="0" dirty="0" smtClean="0"/>
              <a:t>to or </a:t>
            </a:r>
            <a:r>
              <a:rPr lang="en-US" sz="1600" b="0" dirty="0"/>
              <a:t>greater than the time specified by the Max Idle Period field</a:t>
            </a:r>
            <a:r>
              <a:rPr lang="en-US" sz="1600" b="0" dirty="0" smtClean="0"/>
              <a:t>.”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b="0" dirty="0" smtClean="0"/>
              <a:t>Reference: 11-14-0206, text moved to 10.24.13 in D3.0</a:t>
            </a:r>
          </a:p>
        </p:txBody>
      </p:sp>
    </p:spTree>
    <p:extLst>
      <p:ext uri="{BB962C8B-B14F-4D97-AF65-F5344CB8AC3E}">
        <p14:creationId xmlns:p14="http://schemas.microsoft.com/office/powerpoint/2010/main" val="250635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</a:t>
            </a:r>
            <a:r>
              <a:rPr lang="en-US" altLang="en-US" dirty="0" smtClean="0"/>
              <a:t>MEC Reference changes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Incorporate the </a:t>
            </a:r>
            <a:r>
              <a:rPr lang="en-US" altLang="en-US" dirty="0" smtClean="0"/>
              <a:t>text </a:t>
            </a:r>
            <a:r>
              <a:rPr lang="en-US" altLang="en-US" dirty="0"/>
              <a:t>changes in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mentor.ieee.org/802.11/dcn/14/11-14-1108-01-000m-mec-reference-comment.docx</a:t>
            </a:r>
            <a:r>
              <a:rPr lang="en-US" altLang="en-US" dirty="0" smtClean="0"/>
              <a:t> </a:t>
            </a:r>
            <a:endParaRPr lang="en-US" altLang="en-US" sz="1600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  <a:p>
            <a:endParaRPr lang="en-US" altLang="en-US" dirty="0"/>
          </a:p>
          <a:p>
            <a:endParaRPr lang="en-US" altLang="en-US" dirty="0" smtClean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90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 – topic CIDs in 11-14-xyz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</a:t>
            </a:r>
            <a:r>
              <a:rPr lang="en-GB" dirty="0" smtClean="0"/>
              <a:t>CIDs as</a:t>
            </a:r>
            <a:endParaRPr lang="en-US" dirty="0"/>
          </a:p>
          <a:p>
            <a:r>
              <a:rPr lang="en-GB" dirty="0"/>
              <a:t> </a:t>
            </a:r>
            <a:r>
              <a:rPr lang="en-GB" dirty="0" smtClean="0"/>
              <a:t>Revised, with a resolution of</a:t>
            </a:r>
            <a:endParaRPr lang="en-US" dirty="0"/>
          </a:p>
          <a:p>
            <a:pPr marL="685800" lvl="2" indent="-342900"/>
            <a:r>
              <a:rPr lang="en-US" altLang="en-US" dirty="0" smtClean="0"/>
              <a:t>Incorporate the </a:t>
            </a:r>
            <a:r>
              <a:rPr lang="en-US" altLang="en-US" dirty="0"/>
              <a:t>text changes in &lt;</a:t>
            </a:r>
            <a:r>
              <a:rPr lang="en-US" altLang="en-US" dirty="0" smtClean="0"/>
              <a:t>document&gt;</a:t>
            </a:r>
            <a:endParaRPr lang="en-US" altLang="en-US" dirty="0"/>
          </a:p>
          <a:p>
            <a:pPr marL="685800" lvl="2" indent="-342900"/>
            <a:endParaRPr lang="en-US" altLang="en-US" dirty="0" smtClean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</a:p>
        </p:txBody>
      </p:sp>
    </p:spTree>
    <p:extLst>
      <p:ext uri="{BB962C8B-B14F-4D97-AF65-F5344CB8AC3E}">
        <p14:creationId xmlns:p14="http://schemas.microsoft.com/office/powerpoint/2010/main" val="9496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Complete comment Resolution</a:t>
            </a:r>
          </a:p>
          <a:p>
            <a:r>
              <a:rPr lang="en-US" altLang="en-US" dirty="0" smtClean="0"/>
              <a:t>Conference Calls 10am Eastern  2 hour</a:t>
            </a:r>
          </a:p>
          <a:p>
            <a:pPr lvl="1"/>
            <a:r>
              <a:rPr lang="en-US" altLang="en-US" dirty="0" smtClean="0"/>
              <a:t>October 3, 24, 31</a:t>
            </a:r>
          </a:p>
          <a:p>
            <a:r>
              <a:rPr lang="en-US" altLang="en-US" dirty="0" smtClean="0"/>
              <a:t>Ad-Hoc meeting – none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D3.0 is available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D3.0 after successful ballot; enables submission to ISO prior to October ISO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LB202 CID submissions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sz="2000" dirty="0" smtClean="0"/>
              <a:t>11-14-923 </a:t>
            </a:r>
            <a:r>
              <a:rPr lang="en-US" altLang="en-US" sz="2000" dirty="0"/>
              <a:t>– Michael Montemurro</a:t>
            </a:r>
          </a:p>
          <a:p>
            <a:r>
              <a:rPr lang="en-US" altLang="en-US" sz="2000" dirty="0" smtClean="0"/>
              <a:t>11-14-793 – Matthew Fischer</a:t>
            </a:r>
          </a:p>
          <a:p>
            <a:r>
              <a:rPr lang="en-US" altLang="en-US" sz="2000" dirty="0" smtClean="0"/>
              <a:t>11-14-954 – Matthew Fischer</a:t>
            </a:r>
          </a:p>
          <a:p>
            <a:r>
              <a:rPr lang="en-US" altLang="en-US" sz="2000" dirty="0" smtClean="0"/>
              <a:t>11-14-1052 - VHT CIDs – Ming, Edward Au</a:t>
            </a:r>
          </a:p>
          <a:p>
            <a:r>
              <a:rPr lang="en-US" altLang="en-US" sz="2000" dirty="0" smtClean="0"/>
              <a:t>11-14-952 – location comments- Gabor Bajko</a:t>
            </a:r>
          </a:p>
          <a:p>
            <a:r>
              <a:rPr lang="en-US" altLang="en-US" sz="2000" dirty="0" smtClean="0"/>
              <a:t>11-14-930 – location comments – Brian Hart</a:t>
            </a:r>
            <a:endParaRPr lang="en-US" altLang="en-US" sz="2000" dirty="0"/>
          </a:p>
          <a:p>
            <a:r>
              <a:rPr lang="en-US" altLang="en-US" sz="2000" dirty="0" smtClean="0"/>
              <a:t>11-14-1104 – Mark </a:t>
            </a:r>
            <a:r>
              <a:rPr lang="en-US" altLang="en-US" sz="2000" dirty="0" smtClean="0"/>
              <a:t>Rison</a:t>
            </a:r>
          </a:p>
          <a:p>
            <a:r>
              <a:rPr lang="en-US" altLang="en-US" sz="2000" dirty="0"/>
              <a:t>PHY Comment Resolution – 11-14-1052 (Ming, Edward</a:t>
            </a:r>
            <a:r>
              <a:rPr lang="en-US" altLang="en-US" sz="2000" dirty="0" smtClean="0"/>
              <a:t>) – November meeting</a:t>
            </a:r>
            <a:endParaRPr lang="en-US" altLang="en-US" sz="2000" dirty="0" smtClean="0"/>
          </a:p>
          <a:p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1361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mentor.ieee.org/802.11/dcn/13/11-13-0233-37-000m-revmc-wg-ballot-comments.xls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2014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6091237"/>
            <a:ext cx="83058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Attendance reminder: </a:t>
            </a:r>
            <a:r>
              <a:rPr lang="en-US" altLang="en-US" sz="1200" dirty="0">
                <a:hlinkClick r:id="rId3"/>
              </a:rPr>
              <a:t>https://murphy.events.ieee.org/imat/</a:t>
            </a:r>
            <a:endParaRPr lang="en-US" altLang="en-US" sz="1200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dirty="0"/>
              <a:t>Documents: </a:t>
            </a:r>
            <a:r>
              <a:rPr lang="en-US" altLang="en-US" sz="1200" dirty="0">
                <a:hlinkClick r:id="rId4"/>
              </a:rPr>
              <a:t>https://mentor.ieee.org/802.11/documents</a:t>
            </a:r>
            <a:r>
              <a:rPr lang="en-US" altLang="en-US" sz="1200" dirty="0"/>
              <a:t> 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066800"/>
            <a:ext cx="4543425" cy="201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Report, including MDR status</a:t>
            </a:r>
            <a:endParaRPr lang="en-US" altLang="en-US" sz="1600" dirty="0"/>
          </a:p>
          <a:p>
            <a:pPr lvl="1"/>
            <a:r>
              <a:rPr lang="en-US" altLang="en-US" sz="1600" dirty="0" smtClean="0"/>
              <a:t>Comment resolution </a:t>
            </a:r>
            <a:r>
              <a:rPr lang="en-US" altLang="en-US" sz="1600" dirty="0"/>
              <a:t>–MEC 11-14-1108; Editor </a:t>
            </a:r>
            <a:r>
              <a:rPr lang="en-US" altLang="en-US" sz="1600" dirty="0" smtClean="0"/>
              <a:t>CIDs</a:t>
            </a:r>
            <a:endParaRPr lang="en-US" altLang="en-US" sz="1600" dirty="0"/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23850" y="4924425"/>
            <a:ext cx="45529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</a:t>
            </a:r>
            <a:r>
              <a:rPr lang="en-US" altLang="en-US" sz="1600" dirty="0"/>
              <a:t>resolution: </a:t>
            </a:r>
            <a:r>
              <a:rPr lang="en-US" altLang="en-US" sz="1600" dirty="0"/>
              <a:t>CID 3774 – S. McCann 11-14-1058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11-14-923 </a:t>
            </a:r>
            <a:r>
              <a:rPr lang="en-US" altLang="en-US" sz="1600" dirty="0"/>
              <a:t>(Mike M), 11-14-1104 (Mark R</a:t>
            </a:r>
            <a:r>
              <a:rPr lang="en-US" altLang="en-US" sz="1600" dirty="0" smtClean="0"/>
              <a:t>);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altLang="en-US" sz="1600" dirty="0" smtClean="0"/>
          </a:p>
        </p:txBody>
      </p:sp>
      <p:sp>
        <p:nvSpPr>
          <p:cNvPr id="4105" name="Rectangle 36"/>
          <p:cNvSpPr>
            <a:spLocks noChangeArrowheads="1"/>
          </p:cNvSpPr>
          <p:nvPr/>
        </p:nvSpPr>
        <p:spPr bwMode="auto">
          <a:xfrm>
            <a:off x="4725237" y="4495800"/>
            <a:ext cx="44196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Thursday </a:t>
            </a:r>
            <a:r>
              <a:rPr lang="en-US" altLang="en-US" sz="1800" dirty="0" smtClean="0"/>
              <a:t>PM1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 </a:t>
            </a:r>
          </a:p>
          <a:p>
            <a:pPr lvl="1"/>
            <a:r>
              <a:rPr lang="en-US" altLang="en-US" sz="1600" dirty="0" smtClean="0"/>
              <a:t>Comment </a:t>
            </a:r>
            <a:r>
              <a:rPr lang="en-US" altLang="en-US" sz="1600" dirty="0" smtClean="0"/>
              <a:t>resolution – PHY CIDs 3166, 3176, 3189, 3190 – Youhan Kim, 3064 &amp; 3396 - </a:t>
            </a:r>
            <a:r>
              <a:rPr lang="en-US" altLang="en-US" sz="1600" dirty="0" err="1" smtClean="0"/>
              <a:t>Wookbong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Plans for November, Schedule</a:t>
            </a:r>
          </a:p>
          <a:p>
            <a:pPr lvl="1"/>
            <a:r>
              <a:rPr lang="en-US" altLang="en-US" sz="1600" dirty="0" smtClean="0"/>
              <a:t>AOB, Adjourn</a:t>
            </a:r>
            <a:endParaRPr lang="en-US" altLang="en-US" sz="1400" dirty="0"/>
          </a:p>
        </p:txBody>
      </p:sp>
      <p:sp>
        <p:nvSpPr>
          <p:cNvPr id="4107" name="Rectangle 1"/>
          <p:cNvSpPr>
            <a:spLocks noChangeArrowheads="1"/>
          </p:cNvSpPr>
          <p:nvPr/>
        </p:nvSpPr>
        <p:spPr bwMode="auto">
          <a:xfrm>
            <a:off x="333375" y="3962400"/>
            <a:ext cx="4238625" cy="1495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PM1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11ad </a:t>
            </a:r>
            <a:r>
              <a:rPr lang="en-US" altLang="en-US" sz="1600" dirty="0"/>
              <a:t>CIDs – CC: 11-14-1109, </a:t>
            </a:r>
            <a:r>
              <a:rPr lang="en-US" altLang="en-US" sz="1600" dirty="0" err="1"/>
              <a:t>Payam</a:t>
            </a:r>
            <a:r>
              <a:rPr lang="en-US" altLang="en-US" sz="1600" dirty="0"/>
              <a:t> 11-14-918, </a:t>
            </a:r>
            <a:r>
              <a:rPr lang="en-US" altLang="en-US" sz="1600" dirty="0" smtClean="0"/>
              <a:t>11-14-919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Editor </a:t>
            </a:r>
            <a:r>
              <a:rPr lang="en-US" altLang="en-US" sz="1600" dirty="0"/>
              <a:t>CIDs, 11-14-1104 (M. Rison)</a:t>
            </a:r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  <a:p>
            <a:pPr lvl="1"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4108" name="Rectangle 35"/>
          <p:cNvSpPr>
            <a:spLocks noChangeArrowheads="1"/>
          </p:cNvSpPr>
          <p:nvPr/>
        </p:nvSpPr>
        <p:spPr bwMode="auto">
          <a:xfrm>
            <a:off x="4667250" y="1143000"/>
            <a:ext cx="42005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PM1</a:t>
            </a:r>
          </a:p>
          <a:p>
            <a:pPr lvl="1"/>
            <a:r>
              <a:rPr lang="en-US" altLang="en-US" sz="1600" dirty="0"/>
              <a:t>Motions – </a:t>
            </a:r>
            <a:r>
              <a:rPr lang="en-US" altLang="en-US" sz="1600" dirty="0" smtClean="0"/>
              <a:t>Teleconference CIDs, minutes </a:t>
            </a:r>
            <a:r>
              <a:rPr lang="en-US" altLang="en-US" sz="1600" dirty="0" smtClean="0"/>
              <a:t>Location </a:t>
            </a:r>
            <a:r>
              <a:rPr lang="en-US" altLang="en-US" sz="1600" dirty="0" smtClean="0"/>
              <a:t>CIDs: </a:t>
            </a:r>
            <a:r>
              <a:rPr lang="en-US" altLang="en-US" sz="1600" dirty="0" smtClean="0"/>
              <a:t>11-14-952, 1024 </a:t>
            </a:r>
            <a:r>
              <a:rPr lang="en-US" altLang="en-US" sz="1600" dirty="0" smtClean="0"/>
              <a:t>Gabor, 11-14-930 B. Hart, 11-14-1002  C. Aldana</a:t>
            </a:r>
          </a:p>
          <a:p>
            <a:pPr lvl="1"/>
            <a:r>
              <a:rPr lang="en-US" altLang="en-US" sz="1600" dirty="0" smtClean="0"/>
              <a:t>Additional comment resolution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24400" y="2819400"/>
            <a:ext cx="441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Wednesday </a:t>
            </a:r>
            <a:r>
              <a:rPr lang="en-US" altLang="en-US" sz="1800" dirty="0" smtClean="0"/>
              <a:t>PM2 – 5PM Recess</a:t>
            </a:r>
            <a:endParaRPr lang="en-US" altLang="en-US" sz="1800" dirty="0"/>
          </a:p>
          <a:p>
            <a:pPr lvl="1"/>
            <a:r>
              <a:rPr lang="en-US" altLang="en-US" sz="1600" dirty="0"/>
              <a:t>CID 3296 and more </a:t>
            </a:r>
            <a:r>
              <a:rPr lang="en-US" altLang="en-US" sz="1600" dirty="0" smtClean="0"/>
              <a:t>11-14-793 and 11-14-954–M</a:t>
            </a:r>
            <a:r>
              <a:rPr lang="en-US" altLang="en-US" sz="1600" dirty="0"/>
              <a:t>. Fischer</a:t>
            </a:r>
          </a:p>
          <a:p>
            <a:pPr lvl="1"/>
            <a:r>
              <a:rPr lang="en-US" altLang="en-US" sz="1600" dirty="0" smtClean="0"/>
              <a:t>CIDs 3121, 3122, 3123 – any presentations, see WFA liaison 11-14-1141</a:t>
            </a:r>
          </a:p>
          <a:p>
            <a:pPr lvl="1"/>
            <a:r>
              <a:rPr lang="en-US" altLang="en-US" sz="1600" dirty="0" smtClean="0"/>
              <a:t>11-14-1246 M. Fischer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398206" y="2743200"/>
            <a:ext cx="4238625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PHY Comment Resolution – </a:t>
            </a:r>
            <a:r>
              <a:rPr lang="en-US" altLang="en-US" sz="1600" dirty="0" smtClean="0"/>
              <a:t> </a:t>
            </a:r>
            <a:r>
              <a:rPr lang="en-US" altLang="en-US" sz="1600" dirty="0" smtClean="0"/>
              <a:t>11-14-1003 (</a:t>
            </a:r>
            <a:r>
              <a:rPr lang="en-US" altLang="en-US" sz="1600" dirty="0" err="1" smtClean="0"/>
              <a:t>Wookbong</a:t>
            </a:r>
            <a:r>
              <a:rPr lang="en-US" altLang="en-US" sz="1600" dirty="0" smtClean="0"/>
              <a:t>)</a:t>
            </a:r>
          </a:p>
          <a:p>
            <a:pPr lvl="1"/>
            <a:r>
              <a:rPr lang="en-US" altLang="en-US" sz="1600" dirty="0" smtClean="0"/>
              <a:t>CID 3209, 11-14-1173 Gabor</a:t>
            </a:r>
            <a:br>
              <a:rPr lang="en-US" altLang="en-US" sz="1600" dirty="0" smtClean="0"/>
            </a:br>
            <a:endParaRPr lang="en-US" altLang="en-US" sz="1600" dirty="0"/>
          </a:p>
          <a:p>
            <a:pPr lvl="1"/>
            <a:endParaRPr lang="en-US" alt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www.ieee802.org/PNP/approved/IEEE_802_OM_v14.pdf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 smtClean="0">
                <a:hlinkClick r:id="rId11"/>
              </a:rPr>
              <a:t>http://grouper.ieee.org/groups/802/PNP/approved/IEEE_802_WG_PandP_v15.pdf</a:t>
            </a:r>
            <a:r>
              <a:rPr lang="en-US" altLang="en-US" sz="1600" dirty="0" smtClean="0"/>
              <a:t>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mentor.ieee.org/802.11/dcn/14/11-14-0629-02-0000-802-11-operations-manual.docx</a:t>
            </a:r>
            <a:r>
              <a:rPr lang="en-US" altLang="en-US" sz="1600" dirty="0" smtClean="0"/>
              <a:t> </a:t>
            </a:r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7173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A8BA68E7-AF19-4EB2-AF8F-1C58C58296E2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smtClean="0"/>
              <a:t>Attendance recording procedures</a:t>
            </a:r>
          </a:p>
          <a:p>
            <a:pPr lvl="1"/>
            <a:r>
              <a:rPr lang="en-US" altLang="en-US" smtClean="0">
                <a:hlinkClick r:id="rId3"/>
              </a:rPr>
              <a:t>https://imat.ieee.org</a:t>
            </a:r>
            <a:r>
              <a:rPr lang="en-US" altLang="en-US" smtClean="0"/>
              <a:t> </a:t>
            </a:r>
            <a:endParaRPr lang="en-US" altLang="en-US" sz="1800" smtClean="0"/>
          </a:p>
          <a:p>
            <a:pPr lvl="1"/>
            <a:r>
              <a:rPr lang="en-US" altLang="en-US" smtClean="0"/>
              <a:t>Must register before logging attendance</a:t>
            </a:r>
          </a:p>
          <a:p>
            <a:pPr lvl="1"/>
            <a:r>
              <a:rPr lang="en-US" altLang="en-US" smtClean="0"/>
              <a:t>Must log attendance during each 2 hour session</a:t>
            </a:r>
          </a:p>
          <a:p>
            <a:r>
              <a:rPr lang="en-US" altLang="en-US" smtClean="0"/>
              <a:t>Documentation</a:t>
            </a:r>
          </a:p>
          <a:p>
            <a:pPr lvl="1"/>
            <a:r>
              <a:rPr lang="en-US" altLang="en-US" smtClean="0">
                <a:hlinkClick r:id="rId4"/>
              </a:rPr>
              <a:t>http://mentor.ieee.org</a:t>
            </a:r>
            <a:endParaRPr lang="en-US" altLang="en-US" smtClean="0"/>
          </a:p>
          <a:p>
            <a:pPr lvl="1"/>
            <a:r>
              <a:rPr lang="en-US" altLang="en-US" smtClean="0"/>
              <a:t>Use “TGm”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8197" name="Slide Number Placeholder 5"/>
          <p:cNvSpPr txBox="1">
            <a:spLocks noGrp="1"/>
          </p:cNvSpPr>
          <p:nvPr/>
        </p:nvSpPr>
        <p:spPr bwMode="auto">
          <a:xfrm>
            <a:off x="4395788" y="6475413"/>
            <a:ext cx="4286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>
                <a:ea typeface="MS PGothic" pitchFamily="34" charset="-128"/>
              </a:rPr>
              <a:t>Slide </a:t>
            </a:r>
            <a:fld id="{CFC5CA1B-7A46-48F9-A97E-7CA930CA54DB}" type="slidenum">
              <a:rPr lang="en-US" altLang="en-US" sz="1200" b="0">
                <a:ea typeface="MS PGothic" pitchFamily="34" charset="-128"/>
              </a:rPr>
              <a:pPr algn="ctr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>
              <a:ea typeface="MS PGothic" pitchFamily="34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Comment resolution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San Diego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mentor.ieee.org/802.11/dcn/14/11-14-0845-01-000m-revmc-minutes-for-july-2014-san-diego.docx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mentor.ieee.org/802.11/dcn/14/11-14-1004-05-000m-tgmc-telecon-minutes-aug-sept-2014.docx</a:t>
            </a:r>
            <a:r>
              <a:rPr lang="en-US" altLang="en-US" dirty="0" smtClean="0"/>
              <a:t> </a:t>
            </a: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mentor.ieee.org/802.11/dcn/13/11-13-0095-12-000m-editor-reports.ppt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Mandatory Draft Review (MDR) status and </a:t>
            </a:r>
            <a:r>
              <a:rPr lang="en-US" altLang="en-US" dirty="0"/>
              <a:t>issues, see </a:t>
            </a:r>
            <a:r>
              <a:rPr lang="en-US" altLang="en-US" dirty="0">
                <a:hlinkClick r:id="rId6"/>
              </a:rPr>
              <a:t>https://</a:t>
            </a:r>
            <a:r>
              <a:rPr lang="en-US" altLang="en-US" dirty="0" smtClean="0">
                <a:hlinkClick r:id="rId6"/>
              </a:rPr>
              <a:t>mentor.ieee.org/802.11/dcn/14/11-14-0781-09-0000-p802-11revmc-mdr-report.doc</a:t>
            </a:r>
            <a:r>
              <a:rPr lang="en-US" alt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smtClean="0"/>
              <a:t>TGmc Plan of Record</a:t>
            </a:r>
            <a:endParaRPr lang="en-US" altLang="en-US" sz="200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 smtClean="0"/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29-30 Aug 2012 – </a:t>
            </a:r>
            <a:r>
              <a:rPr lang="en-US" altLang="en-US" sz="2000" dirty="0" err="1" smtClean="0"/>
              <a:t>NesCom</a:t>
            </a:r>
            <a:r>
              <a:rPr lang="en-US" altLang="en-US" sz="2000" dirty="0" smtClean="0"/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Begin to process input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2012 –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Jan – First WG Letter ballot  - without 11ad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Dec 2013 – May 2014 – 11ac, 11af integration – </a:t>
            </a:r>
            <a:r>
              <a:rPr lang="en-US" altLang="en-US" sz="2000" dirty="0" smtClean="0">
                <a:solidFill>
                  <a:schemeClr val="accent2"/>
                </a:solidFill>
              </a:rPr>
              <a:t>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Form Sponsor </a:t>
            </a:r>
            <a:r>
              <a:rPr lang="en-US" altLang="en-US" sz="2000" dirty="0" smtClean="0"/>
              <a:t>Pool:  Open </a:t>
            </a:r>
            <a:r>
              <a:rPr lang="en-US" altLang="en-US" sz="2000" dirty="0"/>
              <a:t>Sept </a:t>
            </a:r>
            <a:r>
              <a:rPr lang="en-US" altLang="en-US" sz="2000" dirty="0" smtClean="0"/>
              <a:t>15</a:t>
            </a:r>
            <a:r>
              <a:rPr lang="en-US" altLang="en-US" sz="2000" baseline="30000" dirty="0" smtClean="0"/>
              <a:t>th</a:t>
            </a:r>
            <a:r>
              <a:rPr lang="en-US" altLang="en-US" sz="2000" dirty="0" smtClean="0"/>
              <a:t> or so, close </a:t>
            </a:r>
            <a:r>
              <a:rPr lang="en-US" altLang="en-US" sz="2000" dirty="0"/>
              <a:t>end Oct 2014 – </a:t>
            </a:r>
            <a:r>
              <a:rPr lang="en-US" altLang="en-US" sz="2000" dirty="0" smtClean="0"/>
              <a:t>(</a:t>
            </a:r>
            <a:r>
              <a:rPr lang="en-US" altLang="en-US" sz="2000" dirty="0"/>
              <a:t>45 days); good for 6 months (end of April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2014 – D4.0 Recirculation, follow with D5.0 changed if needed, D6.0 unchanged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EC unconditional SB approval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Initial SB March 2015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Nov 2015/March 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2"/>
                </a:solidFill>
              </a:rPr>
              <a:t>March 2016 – </a:t>
            </a:r>
            <a:r>
              <a:rPr lang="en-US" altLang="en-US" sz="2000" dirty="0" err="1">
                <a:solidFill>
                  <a:schemeClr val="accent2"/>
                </a:solidFill>
              </a:rPr>
              <a:t>RevCom</a:t>
            </a:r>
            <a:r>
              <a:rPr lang="en-US" altLang="en-US" sz="2000" dirty="0">
                <a:solidFill>
                  <a:schemeClr val="accent2"/>
                </a:solidFill>
              </a:rPr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2014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  <a:r>
              <a:rPr lang="en-US" altLang="en-US" dirty="0" smtClean="0"/>
              <a:t>– Editorial </a:t>
            </a:r>
            <a:r>
              <a:rPr lang="en-US" altLang="en-US" dirty="0" smtClean="0"/>
              <a:t>CIDs (editor &amp; </a:t>
            </a:r>
            <a:r>
              <a:rPr lang="en-US" altLang="en-US" dirty="0" err="1" smtClean="0"/>
              <a:t>telecon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dirty="0" smtClean="0"/>
              <a:t>Approve resolutions to comments in</a:t>
            </a:r>
          </a:p>
          <a:p>
            <a:pPr marL="685800" lvl="2" indent="-342900"/>
            <a:r>
              <a:rPr lang="en-US" altLang="en-US" dirty="0" smtClean="0"/>
              <a:t>The </a:t>
            </a:r>
            <a:r>
              <a:rPr lang="en-US" altLang="en-US" dirty="0" smtClean="0"/>
              <a:t>“</a:t>
            </a:r>
            <a:r>
              <a:rPr lang="en-US" dirty="0" smtClean="0"/>
              <a:t>Editormotiontelecon20140801, Editormotiontelecon20140808 </a:t>
            </a:r>
            <a:r>
              <a:rPr lang="en-US" altLang="en-US" dirty="0" smtClean="0"/>
              <a:t>”, </a:t>
            </a:r>
            <a:r>
              <a:rPr lang="en-US" altLang="en-US" dirty="0" smtClean="0"/>
              <a:t>“Editorials”, “EDITOR_A” and “EDITOR_Q” tabs </a:t>
            </a:r>
            <a:r>
              <a:rPr lang="en-US" altLang="en-US" dirty="0"/>
              <a:t>in </a:t>
            </a:r>
            <a:r>
              <a:rPr lang="en-US" altLang="en-US" dirty="0">
                <a:hlinkClick r:id="rId3"/>
              </a:rPr>
              <a:t>https://mentor.ieee.org/802.11/dcn/13/11-13-0233-39-000m-revmc-wg-ballot-comments.xls</a:t>
            </a:r>
            <a:r>
              <a:rPr lang="en-US" altLang="en-US" dirty="0"/>
              <a:t> </a:t>
            </a:r>
          </a:p>
          <a:p>
            <a:pPr marL="342900" lvl="2" indent="0">
              <a:buNone/>
            </a:pPr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Moved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Seconded:</a:t>
            </a:r>
          </a:p>
          <a:p>
            <a:r>
              <a:rPr lang="en-US" altLang="en-US" dirty="0" smtClean="0"/>
              <a:t>Result: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356704</TotalTime>
  <Words>1221</Words>
  <Application>Microsoft Office PowerPoint</Application>
  <PresentationFormat>On-screen Show (4:3)</PresentationFormat>
  <Paragraphs>276</Paragraphs>
  <Slides>16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802-11-Submission</vt:lpstr>
      <vt:lpstr>Document</vt:lpstr>
      <vt:lpstr>IEEE 802.11 TGmc September 2014 Agenda</vt:lpstr>
      <vt:lpstr>Abstract</vt:lpstr>
      <vt:lpstr>TGmc Agenda</vt:lpstr>
      <vt:lpstr>TGmc – Monday PM1 </vt:lpstr>
      <vt:lpstr>PowerPoint Presentation</vt:lpstr>
      <vt:lpstr>Logistics </vt:lpstr>
      <vt:lpstr>Monday PM1 (continued) </vt:lpstr>
      <vt:lpstr>TGmc Plan of Record</vt:lpstr>
      <vt:lpstr>Motion – Editorial CIDs (editor &amp; telecon)</vt:lpstr>
      <vt:lpstr>Motion   – Teleconference CIDs </vt:lpstr>
      <vt:lpstr>Motion   – 2014-02-07 Telecon missed item </vt:lpstr>
      <vt:lpstr>Motion   – MEC Reference changes</vt:lpstr>
      <vt:lpstr>Motion   – topic CIDs in 11-14-xyz</vt:lpstr>
      <vt:lpstr>November Meeting Planning</vt:lpstr>
      <vt:lpstr>LB202 CID submissions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1782</cp:revision>
  <cp:lastPrinted>1998-02-10T13:28:06Z</cp:lastPrinted>
  <dcterms:created xsi:type="dcterms:W3CDTF">2005-01-04T21:26:55Z</dcterms:created>
  <dcterms:modified xsi:type="dcterms:W3CDTF">2014-09-15T15:04:39Z</dcterms:modified>
</cp:coreProperties>
</file>