
<file path=[Content_Types].xml><?xml version="1.0" encoding="utf-8"?>
<Types xmlns="http://schemas.openxmlformats.org/package/2006/content-types">
  <Override PartName="/ppt/slides/slide5.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331" r:id="rId2"/>
    <p:sldId id="406" r:id="rId3"/>
    <p:sldId id="410" r:id="rId4"/>
    <p:sldId id="411" r:id="rId5"/>
    <p:sldId id="408" r:id="rId6"/>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61" autoAdjust="0"/>
    <p:restoredTop sz="94660" autoAdjust="0"/>
  </p:normalViewPr>
  <p:slideViewPr>
    <p:cSldViewPr>
      <p:cViewPr varScale="1">
        <p:scale>
          <a:sx n="73" d="100"/>
          <a:sy n="73" d="100"/>
        </p:scale>
        <p:origin x="-390"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830" y="-72"/>
      </p:cViewPr>
      <p:guideLst>
        <p:guide orient="horz" pos="2312"/>
        <p:guide pos="282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25894" y="204788"/>
            <a:ext cx="218598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a:t>doc.: IEEE </a:t>
            </a:r>
            <a:r>
              <a:rPr lang="en-GB" dirty="0" smtClean="0"/>
              <a:t>802.11-12/1411r0</a:t>
            </a:r>
            <a:endParaRPr lang="en-GB" dirty="0"/>
          </a:p>
        </p:txBody>
      </p:sp>
      <p:sp>
        <p:nvSpPr>
          <p:cNvPr id="3075" name="Rectangle 3"/>
          <p:cNvSpPr>
            <a:spLocks noGrp="1" noChangeArrowheads="1"/>
          </p:cNvSpPr>
          <p:nvPr>
            <p:ph type="dt" sz="quarter" idx="1"/>
          </p:nvPr>
        </p:nvSpPr>
        <p:spPr bwMode="auto">
          <a:xfrm>
            <a:off x="682625" y="204788"/>
            <a:ext cx="7133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smtClean="0"/>
              <a:t>Nov 2012</a:t>
            </a:r>
            <a:endParaRPr lang="en-GB" dirty="0"/>
          </a:p>
        </p:txBody>
      </p:sp>
      <p:sp>
        <p:nvSpPr>
          <p:cNvPr id="3076" name="Rectangle 4"/>
          <p:cNvSpPr>
            <a:spLocks noGrp="1" noChangeArrowheads="1"/>
          </p:cNvSpPr>
          <p:nvPr>
            <p:ph type="ftr" sz="quarter" idx="2"/>
          </p:nvPr>
        </p:nvSpPr>
        <p:spPr bwMode="auto">
          <a:xfrm>
            <a:off x="5722938" y="96123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Andrew Myles, Cisco</a:t>
            </a:r>
          </a:p>
        </p:txBody>
      </p:sp>
      <p:sp>
        <p:nvSpPr>
          <p:cNvPr id="3077" name="Rectangle 5"/>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t>Page </a:t>
            </a:r>
            <a:fld id="{985B37E1-8207-4EF8-8E98-753A3354A8DA}" type="slidenum">
              <a:rPr lang="en-GB"/>
              <a:pPr>
                <a:defRPr/>
              </a:pPr>
              <a:t>‹#›</a:t>
            </a:fld>
            <a:endParaRPr lang="en-GB"/>
          </a:p>
        </p:txBody>
      </p:sp>
      <p:sp>
        <p:nvSpPr>
          <p:cNvPr id="3078" name="Line 6"/>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ffectLst/>
        </p:spPr>
        <p:txBody>
          <a:bodyPr wrap="none" anchor="ctr"/>
          <a:lstStyle/>
          <a:p>
            <a:pPr>
              <a:defRPr/>
            </a:pPr>
            <a:endParaRPr lang="en-AU"/>
          </a:p>
        </p:txBody>
      </p:sp>
      <p:sp>
        <p:nvSpPr>
          <p:cNvPr id="3079" name="Rectangle 7"/>
          <p:cNvSpPr>
            <a:spLocks noChangeArrowheads="1"/>
          </p:cNvSpPr>
          <p:nvPr/>
        </p:nvSpPr>
        <p:spPr bwMode="auto">
          <a:xfrm>
            <a:off x="681038" y="9612313"/>
            <a:ext cx="711200" cy="182562"/>
          </a:xfrm>
          <a:prstGeom prst="rect">
            <a:avLst/>
          </a:prstGeom>
          <a:noFill/>
          <a:ln w="9525">
            <a:noFill/>
            <a:miter lim="800000"/>
            <a:headEnd/>
            <a:tailEnd/>
          </a:ln>
          <a:effectLst/>
        </p:spPr>
        <p:txBody>
          <a:bodyPr wrap="none" lIns="0" tIns="0" rIns="0" bIns="0">
            <a:spAutoFit/>
          </a:bodyPr>
          <a:lstStyle/>
          <a:p>
            <a:pPr defTabSz="933450">
              <a:defRPr/>
            </a:pPr>
            <a:r>
              <a:rPr lang="en-GB"/>
              <a:t>Submission</a:t>
            </a:r>
          </a:p>
        </p:txBody>
      </p:sp>
      <p:sp>
        <p:nvSpPr>
          <p:cNvPr id="3080" name="Line 8"/>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ffectLst/>
        </p:spPr>
        <p:txBody>
          <a:bodyPr wrap="none" anchor="ctr"/>
          <a:lstStyle/>
          <a:p>
            <a:pPr>
              <a:defRPr/>
            </a:pPr>
            <a:endParaRPr lang="en-AU"/>
          </a:p>
        </p:txBody>
      </p:sp>
    </p:spTree>
    <p:extLst>
      <p:ext uri="{BB962C8B-B14F-4D97-AF65-F5344CB8AC3E}">
        <p14:creationId xmlns="" xmlns:p14="http://schemas.microsoft.com/office/powerpoint/2010/main" val="33151170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68757" y="120650"/>
            <a:ext cx="218598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dirty="0" smtClean="0"/>
              <a:t>doc.: IEEE 802.11-12/1411r0</a:t>
            </a:r>
            <a:endParaRPr lang="en-GB" dirty="0"/>
          </a:p>
        </p:txBody>
      </p:sp>
      <p:sp>
        <p:nvSpPr>
          <p:cNvPr id="2051" name="Rectangle 3"/>
          <p:cNvSpPr>
            <a:spLocks noGrp="1" noChangeArrowheads="1"/>
          </p:cNvSpPr>
          <p:nvPr>
            <p:ph type="dt" idx="1"/>
          </p:nvPr>
        </p:nvSpPr>
        <p:spPr bwMode="auto">
          <a:xfrm>
            <a:off x="641350" y="120650"/>
            <a:ext cx="7133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AU" dirty="0" smtClean="0"/>
              <a:t>Nov 2012</a:t>
            </a:r>
            <a:endParaRPr lang="en-GB" dirty="0"/>
          </a:p>
        </p:txBody>
      </p:sp>
      <p:sp>
        <p:nvSpPr>
          <p:cNvPr id="10244" name="Rectangle 4"/>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5230813" y="9615488"/>
            <a:ext cx="9239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Andrew Myles, Cisco</a:t>
            </a:r>
          </a:p>
        </p:txBody>
      </p:sp>
      <p:sp>
        <p:nvSpPr>
          <p:cNvPr id="2055" name="Rectangle 7"/>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Page </a:t>
            </a:r>
            <a:fld id="{54248732-CD16-416F-820C-F8F0BB28EAFD}" type="slidenum">
              <a:rPr lang="en-GB"/>
              <a:pPr>
                <a:defRPr/>
              </a:pPr>
              <a:t>‹#›</a:t>
            </a:fld>
            <a:endParaRPr lang="en-GB"/>
          </a:p>
        </p:txBody>
      </p:sp>
      <p:sp>
        <p:nvSpPr>
          <p:cNvPr id="2056" name="Rectangle 8"/>
          <p:cNvSpPr>
            <a:spLocks noChangeArrowheads="1"/>
          </p:cNvSpPr>
          <p:nvPr/>
        </p:nvSpPr>
        <p:spPr bwMode="auto">
          <a:xfrm>
            <a:off x="709613" y="9615488"/>
            <a:ext cx="711200" cy="182562"/>
          </a:xfrm>
          <a:prstGeom prst="rect">
            <a:avLst/>
          </a:prstGeom>
          <a:noFill/>
          <a:ln w="9525">
            <a:noFill/>
            <a:miter lim="800000"/>
            <a:headEnd/>
            <a:tailEnd/>
          </a:ln>
          <a:effectLst/>
        </p:spPr>
        <p:txBody>
          <a:bodyPr wrap="none" lIns="0" tIns="0" rIns="0" bIns="0">
            <a:spAutoFit/>
          </a:bodyPr>
          <a:lstStyle/>
          <a:p>
            <a:pPr>
              <a:defRPr/>
            </a:pPr>
            <a:r>
              <a:rPr lang="en-GB"/>
              <a:t>Submission</a:t>
            </a:r>
          </a:p>
        </p:txBody>
      </p:sp>
      <p:sp>
        <p:nvSpPr>
          <p:cNvPr id="2057" name="Line 9"/>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ffectLst/>
        </p:spPr>
        <p:txBody>
          <a:bodyPr wrap="none" anchor="ctr"/>
          <a:lstStyle/>
          <a:p>
            <a:pPr>
              <a:defRPr/>
            </a:pPr>
            <a:endParaRPr lang="en-AU"/>
          </a:p>
        </p:txBody>
      </p:sp>
      <p:sp>
        <p:nvSpPr>
          <p:cNvPr id="2058" name="Line 10"/>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ffectLst/>
        </p:spPr>
        <p:txBody>
          <a:bodyPr wrap="none" anchor="ctr"/>
          <a:lstStyle/>
          <a:p>
            <a:pPr>
              <a:defRPr/>
            </a:pPr>
            <a:endParaRPr lang="en-AU"/>
          </a:p>
        </p:txBody>
      </p:sp>
    </p:spTree>
    <p:extLst>
      <p:ext uri="{BB962C8B-B14F-4D97-AF65-F5344CB8AC3E}">
        <p14:creationId xmlns="" xmlns:p14="http://schemas.microsoft.com/office/powerpoint/2010/main" val="49192810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GB" smtClean="0"/>
              <a:t>doc.: IEEE 802.11-10/0673r0</a:t>
            </a:r>
          </a:p>
        </p:txBody>
      </p:sp>
      <p:sp>
        <p:nvSpPr>
          <p:cNvPr id="11267" name="Rectangle 3"/>
          <p:cNvSpPr>
            <a:spLocks noGrp="1" noChangeArrowheads="1"/>
          </p:cNvSpPr>
          <p:nvPr>
            <p:ph type="dt" sz="quarter" idx="1"/>
          </p:nvPr>
        </p:nvSpPr>
        <p:spPr>
          <a:xfrm>
            <a:off x="641350" y="120650"/>
            <a:ext cx="732573" cy="215444"/>
          </a:xfrm>
          <a:noFill/>
        </p:spPr>
        <p:txBody>
          <a:bodyPr/>
          <a:lstStyle/>
          <a:p>
            <a:r>
              <a:rPr lang="en-US" dirty="0" smtClean="0"/>
              <a:t>July 2010</a:t>
            </a:r>
            <a:endParaRPr lang="en-GB" dirty="0" smtClean="0"/>
          </a:p>
        </p:txBody>
      </p:sp>
      <p:sp>
        <p:nvSpPr>
          <p:cNvPr id="11268" name="Rectangle 6"/>
          <p:cNvSpPr>
            <a:spLocks noGrp="1" noChangeArrowheads="1"/>
          </p:cNvSpPr>
          <p:nvPr>
            <p:ph type="ftr" sz="quarter" idx="4"/>
          </p:nvPr>
        </p:nvSpPr>
        <p:spPr>
          <a:noFill/>
        </p:spPr>
        <p:txBody>
          <a:bodyPr/>
          <a:lstStyle/>
          <a:p>
            <a:pPr lvl="4"/>
            <a:r>
              <a:rPr lang="en-GB" smtClean="0"/>
              <a:t>Andrew Myles, Cisco</a:t>
            </a:r>
          </a:p>
        </p:txBody>
      </p:sp>
      <p:sp>
        <p:nvSpPr>
          <p:cNvPr id="11269" name="Rectangle 7"/>
          <p:cNvSpPr>
            <a:spLocks noGrp="1" noChangeArrowheads="1"/>
          </p:cNvSpPr>
          <p:nvPr>
            <p:ph type="sldNum" sz="quarter" idx="5"/>
          </p:nvPr>
        </p:nvSpPr>
        <p:spPr>
          <a:noFill/>
        </p:spPr>
        <p:txBody>
          <a:bodyPr/>
          <a:lstStyle/>
          <a:p>
            <a:r>
              <a:rPr lang="en-GB" smtClean="0"/>
              <a:t>Page </a:t>
            </a:r>
            <a:fld id="{7F3AA8F3-0F4A-45BA-A64F-0DDB9B568E98}" type="slidenum">
              <a:rPr lang="en-GB" smtClean="0"/>
              <a:pPr/>
              <a:t>1</a:t>
            </a:fld>
            <a:endParaRPr lang="en-GB" smtClean="0"/>
          </a:p>
        </p:txBody>
      </p:sp>
      <p:sp>
        <p:nvSpPr>
          <p:cNvPr id="11270" name="Rectangle 2"/>
          <p:cNvSpPr>
            <a:spLocks noGrp="1" noRot="1" noChangeAspect="1" noChangeArrowheads="1" noTextEdit="1"/>
          </p:cNvSpPr>
          <p:nvPr>
            <p:ph type="sldImg"/>
          </p:nvPr>
        </p:nvSpPr>
        <p:spPr>
          <a:xfrm>
            <a:off x="922338" y="750888"/>
            <a:ext cx="4949825" cy="3711575"/>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
        <p:nvSpPr>
          <p:cNvPr id="5" name="Rectangle 5"/>
          <p:cNvSpPr>
            <a:spLocks noGrp="1" noChangeArrowheads="1"/>
          </p:cNvSpPr>
          <p:nvPr>
            <p:ph type="ftr" sz="quarter" idx="11"/>
          </p:nvPr>
        </p:nvSpPr>
        <p:spPr>
          <a:xfrm>
            <a:off x="7339428" y="6475413"/>
            <a:ext cx="1204497" cy="184666"/>
          </a:xfrm>
          <a:ln/>
        </p:spPr>
        <p:txBody>
          <a:bodyPr/>
          <a:lstStyle>
            <a:lvl1pPr>
              <a:defRPr/>
            </a:lvl1pPr>
          </a:lstStyle>
          <a:p>
            <a:pPr>
              <a:defRPr/>
            </a:pPr>
            <a:r>
              <a:rPr lang="en-GB" dirty="0" smtClean="0"/>
              <a:t>Tim Godfrey, EPRI</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GB"/>
              <a:t>Slide </a:t>
            </a:r>
            <a:fld id="{2256CE73-E7A4-4616-B4D0-747A45A65910}"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Rectangle 5"/>
          <p:cNvSpPr>
            <a:spLocks noGrp="1" noChangeArrowheads="1"/>
          </p:cNvSpPr>
          <p:nvPr>
            <p:ph type="ftr" sz="quarter" idx="11"/>
          </p:nvPr>
        </p:nvSpPr>
        <p:spPr>
          <a:xfrm>
            <a:off x="7339428" y="6475413"/>
            <a:ext cx="1204497" cy="184666"/>
          </a:xfrm>
          <a:ln/>
        </p:spPr>
        <p:txBody>
          <a:bodyPr/>
          <a:lstStyle>
            <a:lvl1pPr>
              <a:defRPr/>
            </a:lvl1pPr>
          </a:lstStyle>
          <a:p>
            <a:pPr>
              <a:defRPr/>
            </a:pPr>
            <a:r>
              <a:rPr lang="en-GB" dirty="0" smtClean="0"/>
              <a:t>Tim Godfrey, EPRI</a:t>
            </a: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GB"/>
              <a:t>Slide </a:t>
            </a:r>
            <a:fld id="{43190CD6-18F2-44F1-A379-0C51A15702FA}"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GB"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696913" y="334963"/>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dirty="0" smtClean="0"/>
            </a:lvl1pPr>
          </a:lstStyle>
          <a:p>
            <a:pPr>
              <a:defRPr/>
            </a:pPr>
            <a:r>
              <a:rPr lang="en-GB" dirty="0" smtClean="0"/>
              <a:t>July 2014</a:t>
            </a:r>
            <a:endParaRPr lang="en-GB" dirty="0"/>
          </a:p>
        </p:txBody>
      </p:sp>
      <p:sp>
        <p:nvSpPr>
          <p:cNvPr id="1029" name="Rectangle 5"/>
          <p:cNvSpPr>
            <a:spLocks noGrp="1" noChangeArrowheads="1"/>
          </p:cNvSpPr>
          <p:nvPr>
            <p:ph type="ftr" sz="quarter" idx="3"/>
          </p:nvPr>
        </p:nvSpPr>
        <p:spPr bwMode="auto">
          <a:xfrm>
            <a:off x="7339428" y="6475413"/>
            <a:ext cx="120449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Tim Godfrey, EPRI</a:t>
            </a:r>
            <a:endParaRPr lang="en-GB"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t>Slide </a:t>
            </a:r>
            <a:fld id="{1E0ACB48-4140-472E-B12B-3AC085329595}" type="slidenum">
              <a:rPr lang="en-GB"/>
              <a:pPr>
                <a:defRPr/>
              </a:pPr>
              <a:t>‹#›</a:t>
            </a:fld>
            <a:endParaRPr lang="en-GB"/>
          </a:p>
        </p:txBody>
      </p:sp>
      <p:sp>
        <p:nvSpPr>
          <p:cNvPr id="1031" name="Rectangle 7"/>
          <p:cNvSpPr>
            <a:spLocks noChangeArrowheads="1"/>
          </p:cNvSpPr>
          <p:nvPr/>
        </p:nvSpPr>
        <p:spPr bwMode="auto">
          <a:xfrm>
            <a:off x="5162490" y="334963"/>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GB" sz="1800" b="1" dirty="0"/>
              <a:t>doc.: IEEE </a:t>
            </a:r>
            <a:r>
              <a:rPr lang="en-GB" sz="1800" b="1" dirty="0" smtClean="0"/>
              <a:t>802.11-14/0981r0</a:t>
            </a:r>
            <a:endParaRPr lang="en-GB"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AU"/>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GB"/>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A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24/dcn/14/24-14-0015-03-0000-smart-grid-tg-scope.pdf" TargetMode="External"/><Relationship Id="rId2" Type="http://schemas.openxmlformats.org/officeDocument/2006/relationships/hyperlink" Target="https://mentor.ieee.org/802.24/dcn/14/24-14-0016-03-0000-process-for-createing-new-tg.pdf" TargetMode="External"/><Relationship Id="rId1" Type="http://schemas.openxmlformats.org/officeDocument/2006/relationships/slideLayout" Target="../slideLayouts/slideLayout2.xml"/><Relationship Id="rId4" Type="http://schemas.openxmlformats.org/officeDocument/2006/relationships/hyperlink" Target="https://mentor.ieee.org/802.24/dcn/14/24-14-0023-00-0000-responses-to-comments-on-tag-process.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24/dcn/14/24-14-0015-03-0000-smart-grid-tg-scope.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xfrm>
            <a:off x="685800" y="922040"/>
            <a:ext cx="7772400" cy="1066800"/>
          </a:xfrm>
          <a:noFill/>
        </p:spPr>
        <p:txBody>
          <a:bodyPr/>
          <a:lstStyle/>
          <a:p>
            <a:r>
              <a:rPr lang="en-GB" dirty="0" smtClean="0"/>
              <a:t>802.24 </a:t>
            </a:r>
            <a:br>
              <a:rPr lang="en-GB" dirty="0" smtClean="0"/>
            </a:br>
            <a:r>
              <a:rPr lang="en-GB" dirty="0" smtClean="0"/>
              <a:t>Smart Grid Technical Advisory Group</a:t>
            </a:r>
            <a:br>
              <a:rPr lang="en-GB" dirty="0" smtClean="0"/>
            </a:br>
            <a:r>
              <a:rPr lang="en-GB" dirty="0" smtClean="0"/>
              <a:t>Liaison Report </a:t>
            </a:r>
            <a:r>
              <a:rPr lang="en-GB" dirty="0" smtClean="0"/>
              <a:t>(July 2014</a:t>
            </a:r>
            <a:r>
              <a:rPr lang="en-GB" dirty="0" smtClean="0"/>
              <a:t>)</a:t>
            </a:r>
          </a:p>
        </p:txBody>
      </p:sp>
      <p:sp>
        <p:nvSpPr>
          <p:cNvPr id="1031" name="Rectangle 4"/>
          <p:cNvSpPr>
            <a:spLocks noGrp="1" noChangeArrowheads="1"/>
          </p:cNvSpPr>
          <p:nvPr>
            <p:ph idx="1"/>
          </p:nvPr>
        </p:nvSpPr>
        <p:spPr>
          <a:xfrm>
            <a:off x="685800" y="2708920"/>
            <a:ext cx="7772400" cy="3387080"/>
          </a:xfrm>
          <a:noFill/>
        </p:spPr>
        <p:txBody>
          <a:bodyPr/>
          <a:lstStyle/>
          <a:p>
            <a:pPr algn="ctr">
              <a:buFontTx/>
              <a:buNone/>
            </a:pPr>
            <a:r>
              <a:rPr lang="en-GB" sz="2000" dirty="0" smtClean="0"/>
              <a:t>Date:</a:t>
            </a:r>
            <a:r>
              <a:rPr lang="en-GB" sz="2000" b="0" dirty="0" smtClean="0"/>
              <a:t> </a:t>
            </a:r>
            <a:r>
              <a:rPr lang="en-GB" sz="2000" b="0" dirty="0" smtClean="0"/>
              <a:t>2014-07-18</a:t>
            </a:r>
            <a:endParaRPr lang="en-GB" sz="2000" b="0" dirty="0" smtClean="0"/>
          </a:p>
        </p:txBody>
      </p:sp>
      <p:sp>
        <p:nvSpPr>
          <p:cNvPr id="1029" name="Slide Number Placeholder 5"/>
          <p:cNvSpPr>
            <a:spLocks noGrp="1"/>
          </p:cNvSpPr>
          <p:nvPr>
            <p:ph type="sldNum" sz="quarter" idx="12"/>
          </p:nvPr>
        </p:nvSpPr>
        <p:spPr>
          <a:noFill/>
        </p:spPr>
        <p:txBody>
          <a:bodyPr/>
          <a:lstStyle/>
          <a:p>
            <a:r>
              <a:rPr lang="en-GB" smtClean="0"/>
              <a:t>Slide </a:t>
            </a:r>
            <a:fld id="{5C54AB6B-C76C-43C0-8CF9-4AA7315BEFF1}" type="slidenum">
              <a:rPr lang="en-GB" smtClean="0"/>
              <a:pPr/>
              <a:t>1</a:t>
            </a:fld>
            <a:endParaRPr lang="en-GB" smtClean="0"/>
          </a:p>
        </p:txBody>
      </p:sp>
      <p:graphicFrame>
        <p:nvGraphicFramePr>
          <p:cNvPr id="1026" name="Object 5"/>
          <p:cNvGraphicFramePr>
            <a:graphicFrameLocks noChangeAspect="1"/>
          </p:cNvGraphicFramePr>
          <p:nvPr>
            <p:extLst>
              <p:ext uri="{D42A27DB-BD31-4B8C-83A1-F6EECF244321}">
                <p14:modId xmlns="" xmlns:p14="http://schemas.microsoft.com/office/powerpoint/2010/main" val="3518377133"/>
              </p:ext>
            </p:extLst>
          </p:nvPr>
        </p:nvGraphicFramePr>
        <p:xfrm>
          <a:off x="658813" y="3985220"/>
          <a:ext cx="8237537" cy="2324100"/>
        </p:xfrm>
        <a:graphic>
          <a:graphicData uri="http://schemas.openxmlformats.org/presentationml/2006/ole">
            <p:oleObj spid="_x0000_s1059" name="Document" r:id="rId4" imgW="8152664" imgH="2297815" progId="Word.Document.8">
              <p:embed/>
            </p:oleObj>
          </a:graphicData>
        </a:graphic>
      </p:graphicFrame>
      <p:sp>
        <p:nvSpPr>
          <p:cNvPr id="1032" name="Rectangle 6"/>
          <p:cNvSpPr>
            <a:spLocks noChangeArrowheads="1"/>
          </p:cNvSpPr>
          <p:nvPr/>
        </p:nvSpPr>
        <p:spPr bwMode="auto">
          <a:xfrm>
            <a:off x="755576" y="3573016"/>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GB" sz="2000" b="1" dirty="0" smtClean="0"/>
              <a:t>Author:</a:t>
            </a:r>
            <a:endParaRPr lang="en-GB"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solidFill>
                  <a:srgbClr val="0070C0"/>
                </a:solidFill>
              </a:rPr>
              <a:t>802.24 Introduction and Meeting Plan</a:t>
            </a:r>
            <a:endParaRPr lang="en-US" dirty="0">
              <a:solidFill>
                <a:srgbClr val="0070C0"/>
              </a:solidFill>
            </a:endParaRPr>
          </a:p>
        </p:txBody>
      </p:sp>
      <p:sp>
        <p:nvSpPr>
          <p:cNvPr id="3" name="Content Placeholder 2"/>
          <p:cNvSpPr>
            <a:spLocks noGrp="1"/>
          </p:cNvSpPr>
          <p:nvPr>
            <p:ph idx="1"/>
          </p:nvPr>
        </p:nvSpPr>
        <p:spPr>
          <a:xfrm>
            <a:off x="685800" y="1772816"/>
            <a:ext cx="7772400" cy="4114800"/>
          </a:xfrm>
        </p:spPr>
        <p:txBody>
          <a:bodyPr/>
          <a:lstStyle/>
          <a:p>
            <a:r>
              <a:rPr lang="en-US" dirty="0" smtClean="0"/>
              <a:t>802.24 is the Smart Grid Technical Advisory Group</a:t>
            </a:r>
          </a:p>
          <a:p>
            <a:endParaRPr lang="en-US" dirty="0" smtClean="0"/>
          </a:p>
          <a:p>
            <a:r>
              <a:rPr lang="en-US" dirty="0" smtClean="0"/>
              <a:t>Formed Nov 2012 to coordinate internal to and external to IEEE 802 in matters related to Smart Grid standards</a:t>
            </a:r>
          </a:p>
          <a:p>
            <a:endParaRPr lang="en-US" dirty="0" smtClean="0"/>
          </a:p>
          <a:p>
            <a:r>
              <a:rPr lang="en-US" dirty="0" smtClean="0"/>
              <a:t>Established meeting plan is 3 slots: PM2 on Monday, Tuesday and Wednesday</a:t>
            </a:r>
          </a:p>
          <a:p>
            <a:endParaRPr lang="en-US" dirty="0" smtClean="0"/>
          </a:p>
          <a:p>
            <a:r>
              <a:rPr lang="en-US" dirty="0" smtClean="0"/>
              <a:t>Participation from all 802 working groups is invited</a:t>
            </a:r>
          </a:p>
          <a:p>
            <a:pPr lvl="1"/>
            <a:r>
              <a:rPr lang="en-US" dirty="0" smtClean="0"/>
              <a:t>Reciprocal attendance credit is available</a:t>
            </a:r>
            <a:endParaRPr lang="en-US" dirty="0"/>
          </a:p>
        </p:txBody>
      </p:sp>
      <p:sp>
        <p:nvSpPr>
          <p:cNvPr id="5" name="Footer Placeholder 4"/>
          <p:cNvSpPr>
            <a:spLocks noGrp="1"/>
          </p:cNvSpPr>
          <p:nvPr>
            <p:ph type="ftr" sz="quarter" idx="11"/>
          </p:nvPr>
        </p:nvSpPr>
        <p:spPr/>
        <p:txBody>
          <a:bodyPr/>
          <a:lstStyle/>
          <a:p>
            <a:pPr>
              <a:defRPr/>
            </a:pPr>
            <a:r>
              <a:rPr lang="en-GB" smtClean="0"/>
              <a:t>Tim Godfrey, EPRI</a:t>
            </a:r>
            <a:endParaRPr lang="en-GB" dirty="0"/>
          </a:p>
        </p:txBody>
      </p:sp>
      <p:sp>
        <p:nvSpPr>
          <p:cNvPr id="6" name="Slide Number Placeholder 5"/>
          <p:cNvSpPr>
            <a:spLocks noGrp="1"/>
          </p:cNvSpPr>
          <p:nvPr>
            <p:ph type="sldNum" sz="quarter" idx="12"/>
          </p:nvPr>
        </p:nvSpPr>
        <p:spPr/>
        <p:txBody>
          <a:bodyPr/>
          <a:lstStyle/>
          <a:p>
            <a:pPr>
              <a:defRPr/>
            </a:pPr>
            <a:r>
              <a:rPr lang="en-GB" smtClean="0"/>
              <a:t>Slide </a:t>
            </a:r>
            <a:fld id="{43190CD6-18F2-44F1-A379-0C51A15702FA}" type="slidenum">
              <a:rPr lang="en-GB" smtClean="0"/>
              <a:pPr>
                <a:defRPr/>
              </a:pPr>
              <a:t>2</a:t>
            </a:fld>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57808"/>
            <a:ext cx="7772400" cy="510952"/>
          </a:xfrm>
        </p:spPr>
        <p:txBody>
          <a:bodyPr/>
          <a:lstStyle/>
          <a:p>
            <a:r>
              <a:rPr lang="en-US" dirty="0" smtClean="0">
                <a:solidFill>
                  <a:srgbClr val="0070C0"/>
                </a:solidFill>
              </a:rPr>
              <a:t>July 2014 </a:t>
            </a:r>
            <a:r>
              <a:rPr lang="en-US" dirty="0" smtClean="0">
                <a:solidFill>
                  <a:srgbClr val="0070C0"/>
                </a:solidFill>
              </a:rPr>
              <a:t>activities</a:t>
            </a:r>
            <a:endParaRPr lang="en-US" dirty="0">
              <a:solidFill>
                <a:srgbClr val="0070C0"/>
              </a:solidFill>
            </a:endParaRPr>
          </a:p>
        </p:txBody>
      </p:sp>
      <p:sp>
        <p:nvSpPr>
          <p:cNvPr id="3" name="Content Placeholder 2"/>
          <p:cNvSpPr>
            <a:spLocks noGrp="1"/>
          </p:cNvSpPr>
          <p:nvPr>
            <p:ph idx="1"/>
          </p:nvPr>
        </p:nvSpPr>
        <p:spPr>
          <a:xfrm>
            <a:off x="685800" y="1268760"/>
            <a:ext cx="7772400" cy="5184576"/>
          </a:xfrm>
        </p:spPr>
        <p:txBody>
          <a:bodyPr>
            <a:normAutofit fontScale="92500" lnSpcReduction="20000"/>
          </a:bodyPr>
          <a:lstStyle/>
          <a:p>
            <a:pPr>
              <a:spcBef>
                <a:spcPts val="3600"/>
              </a:spcBef>
            </a:pPr>
            <a:r>
              <a:rPr lang="en-US" dirty="0" smtClean="0"/>
              <a:t>Change in </a:t>
            </a:r>
            <a:r>
              <a:rPr lang="en-US" dirty="0" smtClean="0"/>
              <a:t>s</a:t>
            </a:r>
            <a:r>
              <a:rPr lang="en-US" dirty="0" smtClean="0"/>
              <a:t>cope from “Smart Grid TAG” to “Vertical Applications TAG”</a:t>
            </a:r>
          </a:p>
          <a:p>
            <a:pPr lvl="1">
              <a:spcBef>
                <a:spcPts val="1200"/>
              </a:spcBef>
            </a:pPr>
            <a:r>
              <a:rPr lang="en-US" dirty="0" smtClean="0"/>
              <a:t>Allow multiple applications involving multiple IEEE 802 WGs</a:t>
            </a:r>
          </a:p>
          <a:p>
            <a:pPr lvl="1">
              <a:spcBef>
                <a:spcPts val="1200"/>
              </a:spcBef>
            </a:pPr>
            <a:r>
              <a:rPr lang="en-US" dirty="0" smtClean="0"/>
              <a:t>Specific applications will be handled in Task Groups in the .24 TAG</a:t>
            </a:r>
          </a:p>
          <a:p>
            <a:pPr lvl="1">
              <a:spcBef>
                <a:spcPts val="1200"/>
              </a:spcBef>
            </a:pPr>
            <a:r>
              <a:rPr lang="en-US" dirty="0" smtClean="0"/>
              <a:t>Smart Grid Task Group carries on the original 802.24 Scope</a:t>
            </a:r>
            <a:endParaRPr lang="en-US" dirty="0" smtClean="0"/>
          </a:p>
          <a:p>
            <a:pPr>
              <a:spcBef>
                <a:spcPts val="1200"/>
              </a:spcBef>
            </a:pPr>
            <a:r>
              <a:rPr lang="en-US" dirty="0" smtClean="0"/>
              <a:t>Procedure for starting new Task Groups defined</a:t>
            </a:r>
          </a:p>
          <a:p>
            <a:pPr lvl="1">
              <a:spcBef>
                <a:spcPts val="1200"/>
              </a:spcBef>
            </a:pPr>
            <a:r>
              <a:rPr lang="en-US" dirty="0" smtClean="0">
                <a:hlinkClick r:id="rId2"/>
              </a:rPr>
              <a:t>24-14-0016-03-0000-process-for-createing-new-tg-2</a:t>
            </a:r>
            <a:endParaRPr lang="en-US" dirty="0" smtClean="0"/>
          </a:p>
          <a:p>
            <a:pPr>
              <a:spcBef>
                <a:spcPts val="1200"/>
              </a:spcBef>
            </a:pPr>
            <a:r>
              <a:rPr lang="en-US" dirty="0" smtClean="0"/>
              <a:t>The Smart Grid TG is following the procedure</a:t>
            </a:r>
          </a:p>
          <a:p>
            <a:pPr lvl="1">
              <a:spcBef>
                <a:spcPts val="1200"/>
              </a:spcBef>
            </a:pPr>
            <a:r>
              <a:rPr lang="en-US" dirty="0" smtClean="0"/>
              <a:t>New </a:t>
            </a:r>
            <a:r>
              <a:rPr lang="en-US" dirty="0" smtClean="0"/>
              <a:t>Scope Statement in </a:t>
            </a:r>
            <a:r>
              <a:rPr lang="en-US" dirty="0" smtClean="0">
                <a:hlinkClick r:id="rId3"/>
              </a:rPr>
              <a:t>24-14-0015-03-0000-smart-grid-tg-scope</a:t>
            </a:r>
            <a:endParaRPr lang="en-US" dirty="0" smtClean="0"/>
          </a:p>
          <a:p>
            <a:pPr lvl="1">
              <a:spcBef>
                <a:spcPts val="1200"/>
              </a:spcBef>
            </a:pPr>
            <a:r>
              <a:rPr lang="en-US" dirty="0" smtClean="0"/>
              <a:t>Support motions obtained in 802.15, 802.16, 802.22</a:t>
            </a:r>
          </a:p>
          <a:p>
            <a:pPr>
              <a:spcBef>
                <a:spcPts val="1200"/>
              </a:spcBef>
            </a:pPr>
            <a:r>
              <a:rPr lang="en-US" dirty="0" smtClean="0"/>
              <a:t>Comments on the proposed PAR change for the TAG were </a:t>
            </a:r>
            <a:r>
              <a:rPr lang="en-US" dirty="0" smtClean="0"/>
              <a:t>addressed by the TAG</a:t>
            </a:r>
          </a:p>
          <a:p>
            <a:pPr lvl="1">
              <a:spcBef>
                <a:spcPts val="1200"/>
              </a:spcBef>
            </a:pPr>
            <a:r>
              <a:rPr lang="en-US" dirty="0" smtClean="0">
                <a:hlinkClick r:id="rId4"/>
              </a:rPr>
              <a:t>24-14-0023-00-0000-responses-to-comments-on-tag-process</a:t>
            </a:r>
            <a:endParaRPr lang="en-US" dirty="0" smtClean="0"/>
          </a:p>
          <a:p>
            <a:pPr lvl="1">
              <a:spcBef>
                <a:spcPts val="1200"/>
              </a:spcBef>
            </a:pPr>
            <a:endParaRPr lang="en-US" dirty="0" smtClean="0"/>
          </a:p>
        </p:txBody>
      </p:sp>
      <p:sp>
        <p:nvSpPr>
          <p:cNvPr id="5" name="Footer Placeholder 4"/>
          <p:cNvSpPr>
            <a:spLocks noGrp="1"/>
          </p:cNvSpPr>
          <p:nvPr>
            <p:ph type="ftr" sz="quarter" idx="11"/>
          </p:nvPr>
        </p:nvSpPr>
        <p:spPr/>
        <p:txBody>
          <a:bodyPr/>
          <a:lstStyle/>
          <a:p>
            <a:pPr>
              <a:defRPr/>
            </a:pPr>
            <a:r>
              <a:rPr lang="en-GB" smtClean="0"/>
              <a:t>Tim Godfrey, EPRI</a:t>
            </a:r>
            <a:endParaRPr lang="en-GB" dirty="0"/>
          </a:p>
        </p:txBody>
      </p:sp>
      <p:sp>
        <p:nvSpPr>
          <p:cNvPr id="6" name="Slide Number Placeholder 5"/>
          <p:cNvSpPr>
            <a:spLocks noGrp="1"/>
          </p:cNvSpPr>
          <p:nvPr>
            <p:ph type="sldNum" sz="quarter" idx="12"/>
          </p:nvPr>
        </p:nvSpPr>
        <p:spPr/>
        <p:txBody>
          <a:bodyPr/>
          <a:lstStyle/>
          <a:p>
            <a:pPr>
              <a:defRPr/>
            </a:pPr>
            <a:r>
              <a:rPr lang="en-GB" smtClean="0"/>
              <a:t>Slide </a:t>
            </a:r>
            <a:fld id="{43190CD6-18F2-44F1-A379-0C51A15702FA}" type="slidenum">
              <a:rPr lang="en-GB" smtClean="0"/>
              <a:pPr>
                <a:defRPr/>
              </a:pPr>
              <a:t>3</a:t>
            </a:fld>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940966"/>
          </a:xfrm>
        </p:spPr>
        <p:txBody>
          <a:bodyPr/>
          <a:lstStyle/>
          <a:p>
            <a:r>
              <a:rPr lang="en-US" dirty="0" smtClean="0"/>
              <a:t>Motion for Support of Smart Grid TG</a:t>
            </a:r>
            <a:endParaRPr lang="en-US" dirty="0"/>
          </a:p>
        </p:txBody>
      </p:sp>
      <p:sp>
        <p:nvSpPr>
          <p:cNvPr id="3" name="Content Placeholder 2"/>
          <p:cNvSpPr>
            <a:spLocks noGrp="1"/>
          </p:cNvSpPr>
          <p:nvPr>
            <p:ph idx="1"/>
          </p:nvPr>
        </p:nvSpPr>
        <p:spPr>
          <a:xfrm>
            <a:off x="457200" y="1484784"/>
            <a:ext cx="8229600" cy="4382616"/>
          </a:xfrm>
        </p:spPr>
        <p:txBody>
          <a:bodyPr/>
          <a:lstStyle/>
          <a:p>
            <a:r>
              <a:rPr lang="en-US" sz="2800" dirty="0" smtClean="0"/>
              <a:t>The TG creation process requires support from two WGs:</a:t>
            </a:r>
          </a:p>
          <a:p>
            <a:pPr lvl="1"/>
            <a:r>
              <a:rPr lang="en-US" sz="2400" dirty="0" smtClean="0"/>
              <a:t>“The 802.24 subgroup gets a motion in a minimum of 2 IEEE 802 WGs (not TAGs) that expresses support for adding this application category. The WGs that approve the motion may identify specific topics of that application category that are relevant to that WG.”</a:t>
            </a:r>
          </a:p>
          <a:p>
            <a:r>
              <a:rPr lang="en-US" sz="2800" dirty="0" smtClean="0"/>
              <a:t>The Smart Grid application (currently the only application of 802.24) will be the first TG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normAutofit fontScale="92500" lnSpcReduction="20000"/>
          </a:bodyPr>
          <a:lstStyle/>
          <a:p>
            <a:pPr>
              <a:lnSpc>
                <a:spcPct val="120000"/>
              </a:lnSpc>
            </a:pPr>
            <a:r>
              <a:rPr lang="en-US" dirty="0" smtClean="0"/>
              <a:t>The IEEE </a:t>
            </a:r>
            <a:r>
              <a:rPr lang="en-US" dirty="0" smtClean="0"/>
              <a:t>802.11 </a:t>
            </a:r>
            <a:r>
              <a:rPr lang="en-US" dirty="0" smtClean="0"/>
              <a:t>WG supports the formation of the Smart Grid Task Group with the scope defined in </a:t>
            </a:r>
            <a:r>
              <a:rPr lang="en-US" dirty="0" smtClean="0">
                <a:hlinkClick r:id="rId2"/>
              </a:rPr>
              <a:t>24-14-0015-03-0000-smart-grid-tg-scope</a:t>
            </a:r>
            <a:r>
              <a:rPr lang="en-US" dirty="0" smtClean="0"/>
              <a:t>. </a:t>
            </a:r>
            <a:r>
              <a:rPr lang="en-US" dirty="0" smtClean="0"/>
              <a:t>The IEEE 802.11 </a:t>
            </a:r>
            <a:r>
              <a:rPr lang="en-US" dirty="0" smtClean="0"/>
              <a:t>WG has identified the following topics that are of </a:t>
            </a:r>
            <a:r>
              <a:rPr lang="en-US" dirty="0" smtClean="0"/>
              <a:t>interest:</a:t>
            </a:r>
            <a:endParaRPr lang="en-US" dirty="0" smtClean="0"/>
          </a:p>
          <a:p>
            <a:pPr lvl="1">
              <a:lnSpc>
                <a:spcPct val="120000"/>
              </a:lnSpc>
            </a:pPr>
            <a:r>
              <a:rPr lang="en-US" dirty="0" smtClean="0"/>
              <a:t>Home Area Networks</a:t>
            </a:r>
          </a:p>
          <a:p>
            <a:pPr lvl="1">
              <a:lnSpc>
                <a:spcPct val="120000"/>
              </a:lnSpc>
            </a:pPr>
            <a:r>
              <a:rPr lang="en-US" dirty="0" smtClean="0"/>
              <a:t>Metering Networks</a:t>
            </a:r>
          </a:p>
          <a:p>
            <a:pPr lvl="1">
              <a:lnSpc>
                <a:spcPct val="120000"/>
              </a:lnSpc>
            </a:pPr>
            <a:r>
              <a:rPr lang="en-US" dirty="0" smtClean="0"/>
              <a:t>Sensor Connectivity</a:t>
            </a:r>
            <a:endParaRPr lang="en-US" dirty="0" smtClean="0"/>
          </a:p>
          <a:p>
            <a:pPr>
              <a:lnSpc>
                <a:spcPct val="120000"/>
              </a:lnSpc>
            </a:pPr>
            <a:endParaRPr lang="en-US" dirty="0" smtClean="0"/>
          </a:p>
          <a:p>
            <a:pPr>
              <a:lnSpc>
                <a:spcPct val="120000"/>
              </a:lnSpc>
            </a:pPr>
            <a:r>
              <a:rPr lang="en-US" dirty="0" smtClean="0"/>
              <a:t>Moved: Tim Godfrey</a:t>
            </a:r>
          </a:p>
          <a:p>
            <a:pPr>
              <a:lnSpc>
                <a:spcPct val="120000"/>
              </a:lnSpc>
            </a:pPr>
            <a:r>
              <a:rPr lang="en-US" dirty="0" smtClean="0"/>
              <a:t>Second: </a:t>
            </a:r>
          </a:p>
          <a:p>
            <a:pPr>
              <a:lnSpc>
                <a:spcPct val="120000"/>
              </a:lnSpc>
            </a:pPr>
            <a:r>
              <a:rPr lang="en-US" dirty="0" smtClean="0"/>
              <a:t>Vote:</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15179</TotalTime>
  <Words>318</Words>
  <Application>Microsoft Office PowerPoint</Application>
  <PresentationFormat>On-screen Show (4:3)</PresentationFormat>
  <Paragraphs>46</Paragraphs>
  <Slides>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802-11-Submission</vt:lpstr>
      <vt:lpstr>Document</vt:lpstr>
      <vt:lpstr>802.24  Smart Grid Technical Advisory Group Liaison Report (July 2014)</vt:lpstr>
      <vt:lpstr>802.24 Introduction and Meeting Plan</vt:lpstr>
      <vt:lpstr>July 2014 activities</vt:lpstr>
      <vt:lpstr>Motion for Support of Smart Grid TG</vt:lpstr>
      <vt:lpstr>Motion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Liaison Report</dc:title>
  <dc:creator>Tim Godfrey</dc:creator>
  <cp:lastModifiedBy>Tim Godfrey</cp:lastModifiedBy>
  <cp:revision>783</cp:revision>
  <cp:lastPrinted>1998-02-10T13:28:06Z</cp:lastPrinted>
  <dcterms:created xsi:type="dcterms:W3CDTF">2004-12-02T14:01:45Z</dcterms:created>
  <dcterms:modified xsi:type="dcterms:W3CDTF">2014-07-17T22:14:59Z</dcterms:modified>
</cp:coreProperties>
</file>