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57" r:id="rId3"/>
    <p:sldId id="262" r:id="rId4"/>
    <p:sldId id="263" r:id="rId5"/>
    <p:sldId id="266" r:id="rId6"/>
    <p:sldId id="272" r:id="rId7"/>
    <p:sldId id="267" r:id="rId8"/>
    <p:sldId id="273" r:id="rId9"/>
    <p:sldId id="270" r:id="rId10"/>
    <p:sldId id="274" r:id="rId11"/>
    <p:sldId id="271"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842" autoAdjust="0"/>
    <p:restoredTop sz="99534" autoAdjust="0"/>
  </p:normalViewPr>
  <p:slideViewPr>
    <p:cSldViewPr>
      <p:cViewPr varScale="1">
        <p:scale>
          <a:sx n="115" d="100"/>
          <a:sy n="115" d="100"/>
        </p:scale>
        <p:origin x="-600" y="-10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dirty="0" smtClean="0"/>
              <a:t>doc.: IEEE 802.11-14/0977r4</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smtClean="0"/>
              <a:t>September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smtClean="0"/>
              <a:t>Donald Eastlake, Huawei</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202668505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doc.: IEEE 802.11-14/0977r4</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September 2014</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Donald Eastlake, Huawei</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1317410719"/>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802.11-14/0977r4</a:t>
            </a:r>
            <a:endParaRPr lang="en-US" dirty="0"/>
          </a:p>
        </p:txBody>
      </p:sp>
      <p:sp>
        <p:nvSpPr>
          <p:cNvPr id="5" name="Rectangle 3"/>
          <p:cNvSpPr>
            <a:spLocks noGrp="1" noChangeArrowheads="1"/>
          </p:cNvSpPr>
          <p:nvPr>
            <p:ph type="dt"/>
          </p:nvPr>
        </p:nvSpPr>
        <p:spPr>
          <a:ln/>
        </p:spPr>
        <p:txBody>
          <a:bodyPr/>
          <a:lstStyle/>
          <a:p>
            <a:r>
              <a:rPr lang="en-US" dirty="0" smtClean="0"/>
              <a:t>September 2014</a:t>
            </a:r>
            <a:endParaRPr lang="en-US" dirty="0"/>
          </a:p>
        </p:txBody>
      </p:sp>
      <p:sp>
        <p:nvSpPr>
          <p:cNvPr id="6" name="Rectangle 6"/>
          <p:cNvSpPr>
            <a:spLocks noGrp="1" noChangeArrowheads="1"/>
          </p:cNvSpPr>
          <p:nvPr>
            <p:ph type="ftr"/>
          </p:nvPr>
        </p:nvSpPr>
        <p:spPr>
          <a:ln/>
        </p:spPr>
        <p:txBody>
          <a:bodyPr/>
          <a:lstStyle/>
          <a:p>
            <a:r>
              <a:rPr lang="en-US" dirty="0" smtClean="0"/>
              <a:t>Donald Eastlake, Huawei</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smtClean="0"/>
              <a:t>doc.: IEEE 802.11-14/0977r4</a:t>
            </a:r>
            <a:endParaRPr lang="en-US" dirty="0"/>
          </a:p>
        </p:txBody>
      </p:sp>
      <p:sp>
        <p:nvSpPr>
          <p:cNvPr id="5" name="Date Placeholder 4"/>
          <p:cNvSpPr>
            <a:spLocks noGrp="1"/>
          </p:cNvSpPr>
          <p:nvPr>
            <p:ph type="dt" idx="11"/>
          </p:nvPr>
        </p:nvSpPr>
        <p:spPr/>
        <p:txBody>
          <a:bodyPr/>
          <a:lstStyle/>
          <a:p>
            <a:r>
              <a:rPr lang="en-US" dirty="0" smtClean="0"/>
              <a:t>September 2014</a:t>
            </a:r>
            <a:endParaRPr lang="en-US" dirty="0"/>
          </a:p>
        </p:txBody>
      </p:sp>
      <p:sp>
        <p:nvSpPr>
          <p:cNvPr id="6" name="Footer Placeholder 5"/>
          <p:cNvSpPr>
            <a:spLocks noGrp="1"/>
          </p:cNvSpPr>
          <p:nvPr>
            <p:ph type="ftr" idx="12"/>
          </p:nvPr>
        </p:nvSpPr>
        <p:spPr/>
        <p:txBody>
          <a:bodyPr/>
          <a:lstStyle/>
          <a:p>
            <a:r>
              <a:rPr lang="en-US" dirty="0" smtClean="0"/>
              <a:t>Donald Eastlake, Huawei</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992283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smtClean="0"/>
              <a:t>doc.: IEEE 802.11-14/0977r4</a:t>
            </a:r>
            <a:endParaRPr lang="en-US" dirty="0"/>
          </a:p>
        </p:txBody>
      </p:sp>
      <p:sp>
        <p:nvSpPr>
          <p:cNvPr id="5" name="Date Placeholder 4"/>
          <p:cNvSpPr>
            <a:spLocks noGrp="1"/>
          </p:cNvSpPr>
          <p:nvPr>
            <p:ph type="dt" idx="11"/>
          </p:nvPr>
        </p:nvSpPr>
        <p:spPr/>
        <p:txBody>
          <a:bodyPr/>
          <a:lstStyle/>
          <a:p>
            <a:r>
              <a:rPr lang="en-US" dirty="0" smtClean="0"/>
              <a:t>September 2014</a:t>
            </a:r>
            <a:endParaRPr lang="en-US" dirty="0"/>
          </a:p>
        </p:txBody>
      </p:sp>
      <p:sp>
        <p:nvSpPr>
          <p:cNvPr id="6" name="Footer Placeholder 5"/>
          <p:cNvSpPr>
            <a:spLocks noGrp="1"/>
          </p:cNvSpPr>
          <p:nvPr>
            <p:ph type="ftr" idx="12"/>
          </p:nvPr>
        </p:nvSpPr>
        <p:spPr/>
        <p:txBody>
          <a:bodyPr/>
          <a:lstStyle/>
          <a:p>
            <a:r>
              <a:rPr lang="en-US" dirty="0" smtClean="0"/>
              <a:t>Donald Eastlake, Huawei</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992283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802.11-14/0977r4</a:t>
            </a:r>
            <a:endParaRPr lang="en-US" dirty="0"/>
          </a:p>
        </p:txBody>
      </p:sp>
      <p:sp>
        <p:nvSpPr>
          <p:cNvPr id="5" name="Rectangle 3"/>
          <p:cNvSpPr>
            <a:spLocks noGrp="1" noChangeArrowheads="1"/>
          </p:cNvSpPr>
          <p:nvPr>
            <p:ph type="dt"/>
          </p:nvPr>
        </p:nvSpPr>
        <p:spPr>
          <a:ln/>
        </p:spPr>
        <p:txBody>
          <a:bodyPr/>
          <a:lstStyle/>
          <a:p>
            <a:r>
              <a:rPr lang="en-US" dirty="0" smtClean="0"/>
              <a:t>September 2014</a:t>
            </a:r>
            <a:endParaRPr lang="en-US" dirty="0"/>
          </a:p>
        </p:txBody>
      </p:sp>
      <p:sp>
        <p:nvSpPr>
          <p:cNvPr id="6" name="Rectangle 6"/>
          <p:cNvSpPr>
            <a:spLocks noGrp="1" noChangeArrowheads="1"/>
          </p:cNvSpPr>
          <p:nvPr>
            <p:ph type="ftr"/>
          </p:nvPr>
        </p:nvSpPr>
        <p:spPr>
          <a:ln/>
        </p:spPr>
        <p:txBody>
          <a:bodyPr/>
          <a:lstStyle/>
          <a:p>
            <a:r>
              <a:rPr lang="en-US" dirty="0" smtClean="0"/>
              <a:t>Donald Eastlake, Huawei</a:t>
            </a:r>
            <a:endParaRPr lang="en-US" dirty="0"/>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802.11-14/0977r4</a:t>
            </a:r>
            <a:endParaRPr lang="en-US" dirty="0"/>
          </a:p>
        </p:txBody>
      </p:sp>
      <p:sp>
        <p:nvSpPr>
          <p:cNvPr id="5" name="Rectangle 3"/>
          <p:cNvSpPr>
            <a:spLocks noGrp="1" noChangeArrowheads="1"/>
          </p:cNvSpPr>
          <p:nvPr>
            <p:ph type="dt"/>
          </p:nvPr>
        </p:nvSpPr>
        <p:spPr>
          <a:ln/>
        </p:spPr>
        <p:txBody>
          <a:bodyPr/>
          <a:lstStyle/>
          <a:p>
            <a:r>
              <a:rPr lang="en-US" dirty="0" smtClean="0"/>
              <a:t>September 2014</a:t>
            </a:r>
            <a:endParaRPr lang="en-US" dirty="0"/>
          </a:p>
        </p:txBody>
      </p:sp>
      <p:sp>
        <p:nvSpPr>
          <p:cNvPr id="6" name="Rectangle 6"/>
          <p:cNvSpPr>
            <a:spLocks noGrp="1" noChangeArrowheads="1"/>
          </p:cNvSpPr>
          <p:nvPr>
            <p:ph type="ftr"/>
          </p:nvPr>
        </p:nvSpPr>
        <p:spPr>
          <a:ln/>
        </p:spPr>
        <p:txBody>
          <a:bodyPr/>
          <a:lstStyle/>
          <a:p>
            <a:r>
              <a:rPr lang="en-US" dirty="0" smtClean="0"/>
              <a:t>Donald Eastlake, Huawei</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802.11-14/0977r4</a:t>
            </a:r>
            <a:endParaRPr lang="en-US" dirty="0"/>
          </a:p>
        </p:txBody>
      </p:sp>
      <p:sp>
        <p:nvSpPr>
          <p:cNvPr id="5" name="Rectangle 3"/>
          <p:cNvSpPr>
            <a:spLocks noGrp="1" noChangeArrowheads="1"/>
          </p:cNvSpPr>
          <p:nvPr>
            <p:ph type="dt"/>
          </p:nvPr>
        </p:nvSpPr>
        <p:spPr>
          <a:ln/>
        </p:spPr>
        <p:txBody>
          <a:bodyPr/>
          <a:lstStyle/>
          <a:p>
            <a:r>
              <a:rPr lang="en-US" dirty="0" smtClean="0"/>
              <a:t>September 2014</a:t>
            </a:r>
            <a:endParaRPr lang="en-US" dirty="0"/>
          </a:p>
        </p:txBody>
      </p:sp>
      <p:sp>
        <p:nvSpPr>
          <p:cNvPr id="6" name="Rectangle 6"/>
          <p:cNvSpPr>
            <a:spLocks noGrp="1" noChangeArrowheads="1"/>
          </p:cNvSpPr>
          <p:nvPr>
            <p:ph type="ftr"/>
          </p:nvPr>
        </p:nvSpPr>
        <p:spPr>
          <a:ln/>
        </p:spPr>
        <p:txBody>
          <a:bodyPr/>
          <a:lstStyle/>
          <a:p>
            <a:r>
              <a:rPr lang="en-US" dirty="0" smtClean="0"/>
              <a:t>Donald Eastlake, Huawei</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4</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802.11-14/0977r4</a:t>
            </a:r>
            <a:endParaRPr lang="en-US" dirty="0"/>
          </a:p>
        </p:txBody>
      </p:sp>
      <p:sp>
        <p:nvSpPr>
          <p:cNvPr id="5" name="Rectangle 3"/>
          <p:cNvSpPr>
            <a:spLocks noGrp="1" noChangeArrowheads="1"/>
          </p:cNvSpPr>
          <p:nvPr>
            <p:ph type="dt"/>
          </p:nvPr>
        </p:nvSpPr>
        <p:spPr>
          <a:ln/>
        </p:spPr>
        <p:txBody>
          <a:bodyPr/>
          <a:lstStyle/>
          <a:p>
            <a:r>
              <a:rPr lang="en-US" dirty="0" smtClean="0"/>
              <a:t>September 2014</a:t>
            </a:r>
            <a:endParaRPr lang="en-US" dirty="0"/>
          </a:p>
        </p:txBody>
      </p:sp>
      <p:sp>
        <p:nvSpPr>
          <p:cNvPr id="6" name="Rectangle 6"/>
          <p:cNvSpPr>
            <a:spLocks noGrp="1" noChangeArrowheads="1"/>
          </p:cNvSpPr>
          <p:nvPr>
            <p:ph type="ftr"/>
          </p:nvPr>
        </p:nvSpPr>
        <p:spPr>
          <a:ln/>
        </p:spPr>
        <p:txBody>
          <a:bodyPr/>
          <a:lstStyle/>
          <a:p>
            <a:r>
              <a:rPr lang="en-US" dirty="0" smtClean="0"/>
              <a:t>Donald Eastlake, Huawei</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5</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smtClean="0"/>
              <a:t>doc.: IEEE 802.11-14/0977r4</a:t>
            </a:r>
            <a:endParaRPr lang="en-US" dirty="0"/>
          </a:p>
        </p:txBody>
      </p:sp>
      <p:sp>
        <p:nvSpPr>
          <p:cNvPr id="5" name="Date Placeholder 4"/>
          <p:cNvSpPr>
            <a:spLocks noGrp="1"/>
          </p:cNvSpPr>
          <p:nvPr>
            <p:ph type="dt" idx="11"/>
          </p:nvPr>
        </p:nvSpPr>
        <p:spPr/>
        <p:txBody>
          <a:bodyPr/>
          <a:lstStyle/>
          <a:p>
            <a:r>
              <a:rPr lang="en-US" dirty="0" smtClean="0"/>
              <a:t>September 2014</a:t>
            </a:r>
            <a:endParaRPr lang="en-US" dirty="0"/>
          </a:p>
        </p:txBody>
      </p:sp>
      <p:sp>
        <p:nvSpPr>
          <p:cNvPr id="6" name="Footer Placeholder 5"/>
          <p:cNvSpPr>
            <a:spLocks noGrp="1"/>
          </p:cNvSpPr>
          <p:nvPr>
            <p:ph type="ftr" idx="12"/>
          </p:nvPr>
        </p:nvSpPr>
        <p:spPr/>
        <p:txBody>
          <a:bodyPr/>
          <a:lstStyle/>
          <a:p>
            <a:r>
              <a:rPr lang="en-US" dirty="0" smtClean="0"/>
              <a:t>Donald Eastlake, Huawei</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3116380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802.11-14/0977r4</a:t>
            </a:r>
            <a:endParaRPr lang="en-US" dirty="0"/>
          </a:p>
        </p:txBody>
      </p:sp>
      <p:sp>
        <p:nvSpPr>
          <p:cNvPr id="5" name="Rectangle 3"/>
          <p:cNvSpPr>
            <a:spLocks noGrp="1" noChangeArrowheads="1"/>
          </p:cNvSpPr>
          <p:nvPr>
            <p:ph type="dt"/>
          </p:nvPr>
        </p:nvSpPr>
        <p:spPr>
          <a:ln/>
        </p:spPr>
        <p:txBody>
          <a:bodyPr/>
          <a:lstStyle/>
          <a:p>
            <a:r>
              <a:rPr lang="en-US" dirty="0" smtClean="0"/>
              <a:t>September 2014</a:t>
            </a:r>
            <a:endParaRPr lang="en-US" dirty="0"/>
          </a:p>
        </p:txBody>
      </p:sp>
      <p:sp>
        <p:nvSpPr>
          <p:cNvPr id="6" name="Rectangle 6"/>
          <p:cNvSpPr>
            <a:spLocks noGrp="1" noChangeArrowheads="1"/>
          </p:cNvSpPr>
          <p:nvPr>
            <p:ph type="ftr"/>
          </p:nvPr>
        </p:nvSpPr>
        <p:spPr>
          <a:ln/>
        </p:spPr>
        <p:txBody>
          <a:bodyPr/>
          <a:lstStyle/>
          <a:p>
            <a:r>
              <a:rPr lang="en-US" dirty="0" smtClean="0"/>
              <a:t>Donald Eastlake, Huawei</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7</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802.11-14/0977r4</a:t>
            </a:r>
            <a:endParaRPr lang="en-US" dirty="0"/>
          </a:p>
        </p:txBody>
      </p:sp>
      <p:sp>
        <p:nvSpPr>
          <p:cNvPr id="5" name="Rectangle 3"/>
          <p:cNvSpPr>
            <a:spLocks noGrp="1" noChangeArrowheads="1"/>
          </p:cNvSpPr>
          <p:nvPr>
            <p:ph type="dt"/>
          </p:nvPr>
        </p:nvSpPr>
        <p:spPr>
          <a:ln/>
        </p:spPr>
        <p:txBody>
          <a:bodyPr/>
          <a:lstStyle/>
          <a:p>
            <a:r>
              <a:rPr lang="en-US" dirty="0" smtClean="0"/>
              <a:t>September 2014</a:t>
            </a:r>
            <a:endParaRPr lang="en-US" dirty="0"/>
          </a:p>
        </p:txBody>
      </p:sp>
      <p:sp>
        <p:nvSpPr>
          <p:cNvPr id="6" name="Rectangle 6"/>
          <p:cNvSpPr>
            <a:spLocks noGrp="1" noChangeArrowheads="1"/>
          </p:cNvSpPr>
          <p:nvPr>
            <p:ph type="ftr"/>
          </p:nvPr>
        </p:nvSpPr>
        <p:spPr>
          <a:ln/>
        </p:spPr>
        <p:txBody>
          <a:bodyPr/>
          <a:lstStyle/>
          <a:p>
            <a:r>
              <a:rPr lang="en-US" dirty="0" smtClean="0"/>
              <a:t>Donald Eastlake, Huawei</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8</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smtClean="0"/>
              <a:t>doc.: IEEE 802.11-14/0977r4</a:t>
            </a:r>
            <a:endParaRPr lang="en-US" dirty="0"/>
          </a:p>
        </p:txBody>
      </p:sp>
      <p:sp>
        <p:nvSpPr>
          <p:cNvPr id="5" name="Date Placeholder 4"/>
          <p:cNvSpPr>
            <a:spLocks noGrp="1"/>
          </p:cNvSpPr>
          <p:nvPr>
            <p:ph type="dt" idx="11"/>
          </p:nvPr>
        </p:nvSpPr>
        <p:spPr/>
        <p:txBody>
          <a:bodyPr/>
          <a:lstStyle/>
          <a:p>
            <a:r>
              <a:rPr lang="en-US" dirty="0" smtClean="0"/>
              <a:t>September 2014</a:t>
            </a:r>
            <a:endParaRPr lang="en-US" dirty="0"/>
          </a:p>
        </p:txBody>
      </p:sp>
      <p:sp>
        <p:nvSpPr>
          <p:cNvPr id="6" name="Footer Placeholder 5"/>
          <p:cNvSpPr>
            <a:spLocks noGrp="1"/>
          </p:cNvSpPr>
          <p:nvPr>
            <p:ph type="ftr" idx="12"/>
          </p:nvPr>
        </p:nvSpPr>
        <p:spPr/>
        <p:txBody>
          <a:bodyPr/>
          <a:lstStyle/>
          <a:p>
            <a:r>
              <a:rPr lang="en-US" dirty="0" smtClean="0"/>
              <a:t>Donald Eastlake, Huawei</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99228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September 2014</a:t>
            </a:r>
            <a:endParaRPr lang="en-GB" dirty="0"/>
          </a:p>
        </p:txBody>
      </p:sp>
      <p:sp>
        <p:nvSpPr>
          <p:cNvPr id="5" name="Footer Placeholder 4"/>
          <p:cNvSpPr>
            <a:spLocks noGrp="1"/>
          </p:cNvSpPr>
          <p:nvPr>
            <p:ph type="ftr" idx="11"/>
          </p:nvPr>
        </p:nvSpPr>
        <p:spPr/>
        <p:txBody>
          <a:bodyPr/>
          <a:lstStyle>
            <a:lvl1pPr>
              <a:defRPr/>
            </a:lvl1pPr>
          </a:lstStyle>
          <a:p>
            <a:r>
              <a:rPr lang="en-GB" dirty="0" smtClean="0"/>
              <a:t>Donald Eastlake, Huawei</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Donald Eastlake, Huawei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September 2014</a:t>
            </a:r>
            <a:endParaRPr lang="en-GB" dirty="0"/>
          </a:p>
        </p:txBody>
      </p:sp>
      <p:sp>
        <p:nvSpPr>
          <p:cNvPr id="5" name="Footer Placeholder 4"/>
          <p:cNvSpPr>
            <a:spLocks noGrp="1"/>
          </p:cNvSpPr>
          <p:nvPr>
            <p:ph type="ftr" idx="11"/>
          </p:nvPr>
        </p:nvSpPr>
        <p:spPr/>
        <p:txBody>
          <a:bodyPr/>
          <a:lstStyle>
            <a:lvl1pPr>
              <a:defRPr/>
            </a:lvl1pPr>
          </a:lstStyle>
          <a:p>
            <a:r>
              <a:rPr lang="en-GB" dirty="0" smtClean="0"/>
              <a:t>Donald Eastlake, Huawei</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September 2014</a:t>
            </a:r>
            <a:endParaRPr lang="en-GB" dirty="0"/>
          </a:p>
        </p:txBody>
      </p:sp>
      <p:sp>
        <p:nvSpPr>
          <p:cNvPr id="6" name="Footer Placeholder 5"/>
          <p:cNvSpPr>
            <a:spLocks noGrp="1"/>
          </p:cNvSpPr>
          <p:nvPr>
            <p:ph type="ftr" idx="11"/>
          </p:nvPr>
        </p:nvSpPr>
        <p:spPr/>
        <p:txBody>
          <a:bodyPr/>
          <a:lstStyle>
            <a:lvl1pPr>
              <a:defRPr/>
            </a:lvl1pPr>
          </a:lstStyle>
          <a:p>
            <a:r>
              <a:rPr lang="en-GB" dirty="0" smtClean="0"/>
              <a:t>Donald Eastlake, Huawei</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September 2014</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Donald Eastlake, Huawei</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September 2014</a:t>
            </a:r>
            <a:endParaRPr lang="en-GB" dirty="0"/>
          </a:p>
        </p:txBody>
      </p:sp>
      <p:sp>
        <p:nvSpPr>
          <p:cNvPr id="4" name="Footer Placeholder 3"/>
          <p:cNvSpPr>
            <a:spLocks noGrp="1"/>
          </p:cNvSpPr>
          <p:nvPr>
            <p:ph type="ftr" idx="11"/>
          </p:nvPr>
        </p:nvSpPr>
        <p:spPr/>
        <p:txBody>
          <a:bodyPr/>
          <a:lstStyle>
            <a:lvl1pPr>
              <a:defRPr/>
            </a:lvl1pPr>
          </a:lstStyle>
          <a:p>
            <a:r>
              <a:rPr lang="en-GB" dirty="0" smtClean="0"/>
              <a:t>Donald Eastlake, Huawei</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September 2014</a:t>
            </a:r>
            <a:endParaRPr lang="en-GB" dirty="0"/>
          </a:p>
        </p:txBody>
      </p:sp>
      <p:sp>
        <p:nvSpPr>
          <p:cNvPr id="3" name="Footer Placeholder 2"/>
          <p:cNvSpPr>
            <a:spLocks noGrp="1"/>
          </p:cNvSpPr>
          <p:nvPr>
            <p:ph type="ftr" idx="11"/>
          </p:nvPr>
        </p:nvSpPr>
        <p:spPr/>
        <p:txBody>
          <a:bodyPr/>
          <a:lstStyle>
            <a:lvl1pPr>
              <a:defRPr/>
            </a:lvl1pPr>
          </a:lstStyle>
          <a:p>
            <a:r>
              <a:rPr lang="en-GB" dirty="0" smtClean="0"/>
              <a:t>Donald Eastlake, Huawei</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September 2014</a:t>
            </a:r>
            <a:endParaRPr lang="en-GB" dirty="0"/>
          </a:p>
        </p:txBody>
      </p:sp>
      <p:sp>
        <p:nvSpPr>
          <p:cNvPr id="5" name="Footer Placeholder 4"/>
          <p:cNvSpPr>
            <a:spLocks noGrp="1"/>
          </p:cNvSpPr>
          <p:nvPr>
            <p:ph type="ftr" idx="11"/>
          </p:nvPr>
        </p:nvSpPr>
        <p:spPr/>
        <p:txBody>
          <a:bodyPr/>
          <a:lstStyle>
            <a:lvl1pPr>
              <a:defRPr/>
            </a:lvl1pPr>
          </a:lstStyle>
          <a:p>
            <a:r>
              <a:rPr lang="en-GB" dirty="0" smtClean="0"/>
              <a:t>Donald Eastlake, Huawei</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September 2014</a:t>
            </a:r>
            <a:endParaRPr lang="en-GB" dirty="0"/>
          </a:p>
        </p:txBody>
      </p:sp>
      <p:sp>
        <p:nvSpPr>
          <p:cNvPr id="5" name="Footer Placeholder 4"/>
          <p:cNvSpPr>
            <a:spLocks noGrp="1"/>
          </p:cNvSpPr>
          <p:nvPr>
            <p:ph type="ftr" idx="11"/>
          </p:nvPr>
        </p:nvSpPr>
        <p:spPr/>
        <p:txBody>
          <a:bodyPr/>
          <a:lstStyle>
            <a:lvl1pPr>
              <a:defRPr/>
            </a:lvl1pPr>
          </a:lstStyle>
          <a:p>
            <a:r>
              <a:rPr lang="en-GB" dirty="0" smtClean="0"/>
              <a:t>Donald Eastlake, Huawei</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Donald Eastlake, Huawei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11-14/0977r4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September 2014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Donald Eastlake,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3400" dirty="0">
                <a:solidFill>
                  <a:srgbClr val="0000FF"/>
                </a:solidFill>
                <a:latin typeface="Arial"/>
                <a:cs typeface="Arial"/>
              </a:rPr>
              <a:t>EPD, Mixed BSSes, and Group RAs</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2014-09-11</a:t>
            </a:r>
          </a:p>
        </p:txBody>
      </p:sp>
      <p:graphicFrame>
        <p:nvGraphicFramePr>
          <p:cNvPr id="3075" name="Object 3"/>
          <p:cNvGraphicFramePr>
            <a:graphicFrameLocks noChangeAspect="1"/>
          </p:cNvGraphicFramePr>
          <p:nvPr>
            <p:extLst>
              <p:ext uri="{D42A27DB-BD31-4B8C-83A1-F6EECF244321}">
                <p14:modId xmlns:p14="http://schemas.microsoft.com/office/powerpoint/2010/main" val="772552134"/>
              </p:ext>
            </p:extLst>
          </p:nvPr>
        </p:nvGraphicFramePr>
        <p:xfrm>
          <a:off x="508000" y="2289175"/>
          <a:ext cx="8156575" cy="2478088"/>
        </p:xfrm>
        <a:graphic>
          <a:graphicData uri="http://schemas.openxmlformats.org/presentationml/2006/ole">
            <mc:AlternateContent xmlns:mc="http://schemas.openxmlformats.org/markup-compatibility/2006">
              <mc:Choice xmlns:v="urn:schemas-microsoft-com:vml" Requires="v">
                <p:oleObj spid="_x0000_s3125" name="Document" r:id="rId4" imgW="8255000" imgH="2514600" progId="Word.Document.8">
                  <p:embed/>
                </p:oleObj>
              </mc:Choice>
              <mc:Fallback>
                <p:oleObj name="Document" r:id="rId4" imgW="8255000" imgH="2514600" progId="Word.Document.8">
                  <p:embed/>
                  <p:pic>
                    <p:nvPicPr>
                      <p:cNvPr id="0" name="Picture 3"/>
                      <p:cNvPicPr>
                        <a:picLocks noChangeAspect="1" noChangeArrowheads="1"/>
                      </p:cNvPicPr>
                      <p:nvPr/>
                    </p:nvPicPr>
                    <p:blipFill>
                      <a:blip r:embed="rId5"/>
                      <a:srcRect/>
                      <a:stretch>
                        <a:fillRect/>
                      </a:stretch>
                    </p:blipFill>
                    <p:spPr bwMode="auto">
                      <a:xfrm>
                        <a:off x="508000" y="2289175"/>
                        <a:ext cx="8156575" cy="247808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latin typeface="Arial"/>
                <a:cs typeface="Arial"/>
              </a:rPr>
              <a:t>Example Bit Encoding</a:t>
            </a:r>
            <a:endParaRPr lang="en-US" sz="3600" dirty="0"/>
          </a:p>
        </p:txBody>
      </p:sp>
      <p:sp>
        <p:nvSpPr>
          <p:cNvPr id="3" name="Content Placeholder 2"/>
          <p:cNvSpPr>
            <a:spLocks noGrp="1"/>
          </p:cNvSpPr>
          <p:nvPr>
            <p:ph idx="1"/>
          </p:nvPr>
        </p:nvSpPr>
        <p:spPr/>
        <p:txBody>
          <a:bodyPr/>
          <a:lstStyle/>
          <a:p>
            <a:pPr>
              <a:buFont typeface="Arial"/>
              <a:buChar char="•"/>
            </a:pPr>
            <a:r>
              <a:rPr lang="en-US" b="0" dirty="0" smtClean="0"/>
              <a:t>Lower 24 bits of constructed Group Addressed RAs could be as follows:</a:t>
            </a:r>
            <a:endParaRPr lang="en-US" b="0" dirty="0" smtClean="0"/>
          </a:p>
          <a:p>
            <a:pPr lvl="1">
              <a:buFont typeface="Arial"/>
              <a:buChar char="•"/>
            </a:pPr>
            <a:endParaRPr lang="en-US" sz="1800" b="0" dirty="0"/>
          </a:p>
          <a:p>
            <a:pPr lvl="1">
              <a:buFont typeface="Arial"/>
              <a:buChar char="•"/>
            </a:pPr>
            <a:endParaRPr lang="en-US" sz="1800" dirty="0" smtClean="0"/>
          </a:p>
          <a:p>
            <a:pPr>
              <a:buFont typeface="Arial"/>
              <a:buChar char="•"/>
            </a:pPr>
            <a:r>
              <a:rPr lang="en-US" b="0" dirty="0" smtClean="0"/>
              <a:t>For type zero, the 22 bits indicate the receivers. Either</a:t>
            </a:r>
          </a:p>
          <a:p>
            <a:pPr lvl="1">
              <a:buFont typeface="Arial"/>
              <a:buChar char="•"/>
            </a:pPr>
            <a:r>
              <a:rPr lang="en-US" dirty="0" smtClean="0"/>
              <a:t>Bit numbers are assigned at association time or</a:t>
            </a:r>
          </a:p>
          <a:p>
            <a:pPr lvl="1">
              <a:buFont typeface="Arial"/>
              <a:buChar char="•"/>
            </a:pPr>
            <a:r>
              <a:rPr lang="en-US" b="0" dirty="0" smtClean="0"/>
              <a:t>AIDs are restricted and bit n represents AID 1000+n or something. (Don’t want to use low numbered AIDS due to Multiple BSSID feature use of them.)</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smtClean="0"/>
              <a:t>Donald Eastlake, Huawei</a:t>
            </a:r>
            <a:endParaRPr lang="en-GB" dirty="0"/>
          </a:p>
        </p:txBody>
      </p:sp>
      <p:sp>
        <p:nvSpPr>
          <p:cNvPr id="6" name="Date Placeholder 5"/>
          <p:cNvSpPr>
            <a:spLocks noGrp="1"/>
          </p:cNvSpPr>
          <p:nvPr>
            <p:ph type="dt" idx="15"/>
          </p:nvPr>
        </p:nvSpPr>
        <p:spPr/>
        <p:txBody>
          <a:bodyPr/>
          <a:lstStyle/>
          <a:p>
            <a:r>
              <a:rPr lang="en-US" dirty="0" smtClean="0"/>
              <a:t>September 2014</a:t>
            </a:r>
            <a:endParaRPr lang="en-GB" dirty="0"/>
          </a:p>
        </p:txBody>
      </p:sp>
      <p:sp>
        <p:nvSpPr>
          <p:cNvPr id="7" name="TextBox 6"/>
          <p:cNvSpPr txBox="1"/>
          <p:nvPr/>
        </p:nvSpPr>
        <p:spPr>
          <a:xfrm>
            <a:off x="1187624" y="2924944"/>
            <a:ext cx="1728192" cy="400110"/>
          </a:xfrm>
          <a:prstGeom prst="rect">
            <a:avLst/>
          </a:prstGeom>
          <a:noFill/>
          <a:ln>
            <a:solidFill>
              <a:schemeClr val="tx1"/>
            </a:solidFill>
          </a:ln>
        </p:spPr>
        <p:txBody>
          <a:bodyPr wrap="square" rtlCol="0">
            <a:spAutoFit/>
          </a:bodyPr>
          <a:lstStyle/>
          <a:p>
            <a:pPr algn="ctr"/>
            <a:r>
              <a:rPr lang="en-US" sz="2000" dirty="0" smtClean="0">
                <a:solidFill>
                  <a:schemeClr val="tx1"/>
                </a:solidFill>
                <a:latin typeface="Courier New"/>
                <a:cs typeface="Courier New"/>
              </a:rPr>
              <a:t>2 bit type</a:t>
            </a:r>
            <a:endParaRPr lang="en-US" sz="2000" dirty="0">
              <a:solidFill>
                <a:schemeClr val="tx1"/>
              </a:solidFill>
              <a:latin typeface="Courier New"/>
              <a:cs typeface="Courier New"/>
            </a:endParaRPr>
          </a:p>
        </p:txBody>
      </p:sp>
      <p:sp>
        <p:nvSpPr>
          <p:cNvPr id="9" name="TextBox 8"/>
          <p:cNvSpPr txBox="1"/>
          <p:nvPr/>
        </p:nvSpPr>
        <p:spPr>
          <a:xfrm>
            <a:off x="2915816" y="2924944"/>
            <a:ext cx="5184576" cy="400110"/>
          </a:xfrm>
          <a:prstGeom prst="rect">
            <a:avLst/>
          </a:prstGeom>
          <a:noFill/>
          <a:ln>
            <a:solidFill>
              <a:schemeClr val="tx1"/>
            </a:solidFill>
          </a:ln>
        </p:spPr>
        <p:txBody>
          <a:bodyPr wrap="square" rtlCol="0">
            <a:spAutoFit/>
          </a:bodyPr>
          <a:lstStyle/>
          <a:p>
            <a:pPr algn="ctr"/>
            <a:r>
              <a:rPr lang="en-US" sz="2000" dirty="0" smtClean="0">
                <a:solidFill>
                  <a:schemeClr val="tx1"/>
                </a:solidFill>
                <a:latin typeface="Courier New"/>
                <a:cs typeface="Courier New"/>
              </a:rPr>
              <a:t>22 bits</a:t>
            </a:r>
            <a:endParaRPr lang="en-US" sz="2000" dirty="0">
              <a:solidFill>
                <a:schemeClr val="tx1"/>
              </a:solidFill>
              <a:latin typeface="Courier New"/>
              <a:cs typeface="Courier New"/>
            </a:endParaRPr>
          </a:p>
        </p:txBody>
      </p:sp>
    </p:spTree>
    <p:extLst>
      <p:ext uri="{BB962C8B-B14F-4D97-AF65-F5344CB8AC3E}">
        <p14:creationId xmlns:p14="http://schemas.microsoft.com/office/powerpoint/2010/main" val="2647575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solidFill>
                  <a:srgbClr val="0000FF"/>
                </a:solidFill>
                <a:latin typeface="Arial"/>
                <a:cs typeface="Arial"/>
              </a:rPr>
              <a:t>Questions</a:t>
            </a:r>
            <a:endParaRPr lang="en-US" sz="4000" dirty="0"/>
          </a:p>
        </p:txBody>
      </p:sp>
      <p:sp>
        <p:nvSpPr>
          <p:cNvPr id="3" name="Content Placeholder 2"/>
          <p:cNvSpPr>
            <a:spLocks noGrp="1"/>
          </p:cNvSpPr>
          <p:nvPr>
            <p:ph idx="1"/>
          </p:nvPr>
        </p:nvSpPr>
        <p:spPr/>
        <p:txBody>
          <a:bodyPr/>
          <a:lstStyle/>
          <a:p>
            <a:pPr>
              <a:buFont typeface="Arial"/>
              <a:buChar char="•"/>
            </a:pPr>
            <a:r>
              <a:rPr lang="en-US" b="0" dirty="0" smtClean="0"/>
              <a:t>What about OCB (Outside the Context of a BSS) operation? Not clear how to decide between EPD and LPB, for example, as there is generally no negotiation/association/peering phase…</a:t>
            </a:r>
          </a:p>
          <a:p>
            <a:pPr>
              <a:buFont typeface="Arial"/>
              <a:buChar char="•"/>
            </a:pPr>
            <a:r>
              <a:rPr lang="en-US" b="0" dirty="0" smtClean="0"/>
              <a:t>There are “relay” features in 802.11ad-2012 and in 802.11ah (Draft D2.0). How do these in interact with GLK four address format, etc.?</a:t>
            </a:r>
          </a:p>
          <a:p>
            <a:pPr>
              <a:buFont typeface="Arial"/>
              <a:buChar char="•"/>
            </a:pPr>
            <a:r>
              <a:rPr lang="en-US" b="0" dirty="0" smtClean="0"/>
              <a:t>What does it mean if an AP claims not to support EPD but requires EPD for non-AP STAs to associate?</a:t>
            </a:r>
          </a:p>
          <a:p>
            <a:pPr>
              <a:buFont typeface="Arial"/>
              <a:buChar char="•"/>
            </a:pPr>
            <a:r>
              <a:rPr lang="en-US" b="0" dirty="0" smtClean="0"/>
              <a:t>Other </a:t>
            </a:r>
            <a:r>
              <a:rPr lang="en-US" b="0" dirty="0" smtClean="0"/>
              <a:t>questions?</a:t>
            </a:r>
          </a:p>
          <a:p>
            <a:pPr>
              <a:buFont typeface="Arial"/>
              <a:buChar char="•"/>
            </a:pPr>
            <a:endParaRPr lang="en-US" b="0"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smtClean="0"/>
              <a:t>Donald Eastlake, Huawei</a:t>
            </a:r>
            <a:endParaRPr lang="en-GB" dirty="0"/>
          </a:p>
        </p:txBody>
      </p:sp>
      <p:sp>
        <p:nvSpPr>
          <p:cNvPr id="6" name="Date Placeholder 5"/>
          <p:cNvSpPr>
            <a:spLocks noGrp="1"/>
          </p:cNvSpPr>
          <p:nvPr>
            <p:ph type="dt" idx="15"/>
          </p:nvPr>
        </p:nvSpPr>
        <p:spPr/>
        <p:txBody>
          <a:bodyPr/>
          <a:lstStyle/>
          <a:p>
            <a:r>
              <a:rPr lang="en-US" dirty="0" smtClean="0"/>
              <a:t>September 2014</a:t>
            </a:r>
            <a:endParaRPr lang="en-GB" dirty="0"/>
          </a:p>
        </p:txBody>
      </p:sp>
    </p:spTree>
    <p:extLst>
      <p:ext uri="{BB962C8B-B14F-4D97-AF65-F5344CB8AC3E}">
        <p14:creationId xmlns:p14="http://schemas.microsoft.com/office/powerpoint/2010/main" val="1225044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smtClean="0"/>
              <a:t>September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Donald Eastlake, Huawei</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presentation describes one way to resolve a number of intertwined 802.11ak (GLK) questions related to EPD versus LPD, mixes BSSes of GLK and non-GLK STAs, and Group Addresses RAs.</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September 2014</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Donald Eastlake, Huawei</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sz="4000" dirty="0" smtClean="0">
                <a:solidFill>
                  <a:srgbClr val="0000FF"/>
                </a:solidFill>
                <a:latin typeface="Arial"/>
                <a:cs typeface="Arial"/>
              </a:rPr>
              <a:t>Capabilities</a:t>
            </a:r>
            <a:endParaRPr lang="en-US" sz="4000" dirty="0">
              <a:solidFill>
                <a:srgbClr val="0000FF"/>
              </a:solidFill>
              <a:latin typeface="Arial"/>
              <a:cs typeface="Arial"/>
            </a:endParaRPr>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b="0" dirty="0" smtClean="0"/>
              <a:t>GLK (General Link) stations indicate they are GLK by including a GLK Information Element (IE) in </a:t>
            </a:r>
            <a:r>
              <a:rPr lang="en-GB" sz="2000" b="0" dirty="0" smtClean="0"/>
              <a:t>Beacons, Probe Requests</a:t>
            </a:r>
            <a:r>
              <a:rPr lang="en-GB" sz="2000" b="0" dirty="0"/>
              <a:t> </a:t>
            </a:r>
            <a:r>
              <a:rPr lang="en-GB" sz="2000" b="0" dirty="0" smtClean="0"/>
              <a:t>and Responses, DMG Beacons, (Re)Association Requests and Responses, Mesh Peering Opens, Mesh Peering Confirms, and … (TDLS?).</a:t>
            </a:r>
          </a:p>
          <a:p>
            <a:pPr>
              <a:buFont typeface="Times New Roman" pitchFamily="16" charset="0"/>
              <a:buChar char="•"/>
            </a:pPr>
            <a:r>
              <a:rPr lang="en-GB" b="0" dirty="0" smtClean="0"/>
              <a:t>Capabilities/Options are indicated by bits/fields within the GLK IE, except that</a:t>
            </a:r>
          </a:p>
          <a:p>
            <a:pPr lvl="1">
              <a:buFont typeface="Times New Roman" pitchFamily="16" charset="0"/>
              <a:buChar char="•"/>
            </a:pPr>
            <a:r>
              <a:rPr lang="en-GB" sz="2400" dirty="0" smtClean="0"/>
              <a:t>Support of EPD is indicated by Capability Information Field bit 13 and DMG Capability Information Field bit 62.</a:t>
            </a:r>
          </a:p>
          <a:p>
            <a:pPr marL="0" indent="0"/>
            <a:endParaRPr lang="en-GB" sz="2800" b="1" dirty="0" smtClean="0"/>
          </a:p>
          <a:p>
            <a:pPr>
              <a:buFont typeface="Times New Roman" pitchFamily="16" charset="0"/>
              <a:buChar char="•"/>
            </a:pPr>
            <a:endParaRPr lang="en-GB" dirty="0" smtClean="0"/>
          </a:p>
          <a:p>
            <a:pPr>
              <a:buFont typeface="Times New Roman" pitchFamily="16" charset="0"/>
              <a:buChar char="•"/>
            </a:pP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September 2014</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4</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000" u="sng" dirty="0" smtClean="0">
                <a:solidFill>
                  <a:srgbClr val="0000FF"/>
                </a:solidFill>
                <a:latin typeface="Arial"/>
                <a:cs typeface="Arial"/>
              </a:rPr>
              <a:t>Pairwise</a:t>
            </a:r>
            <a:r>
              <a:rPr lang="en-US" sz="4000" dirty="0" smtClean="0">
                <a:solidFill>
                  <a:srgbClr val="0000FF"/>
                </a:solidFill>
                <a:latin typeface="Arial"/>
                <a:cs typeface="Arial"/>
              </a:rPr>
              <a:t> STA Communications</a:t>
            </a:r>
            <a:endParaRPr lang="en-US" sz="4000" dirty="0">
              <a:solidFill>
                <a:srgbClr val="0000FF"/>
              </a:solidFill>
              <a:latin typeface="Arial"/>
              <a:cs typeface="Arial"/>
            </a:endParaRP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a:buChar char="•"/>
            </a:pPr>
            <a:r>
              <a:rPr lang="en-US" b="0" dirty="0" smtClean="0"/>
              <a:t>IBSS, PBSS, Direct Link, Mesh Peer, and </a:t>
            </a:r>
            <a:r>
              <a:rPr lang="en-US" b="0" u="sng" dirty="0" smtClean="0"/>
              <a:t>Individually Addressed </a:t>
            </a:r>
            <a:r>
              <a:rPr lang="en-US" b="0" dirty="0" smtClean="0"/>
              <a:t>AP ↔︎ non-AP MPDUs carry</a:t>
            </a:r>
          </a:p>
          <a:p>
            <a:pPr lvl="1">
              <a:buFont typeface="Arial"/>
              <a:buChar char="•"/>
            </a:pPr>
            <a:r>
              <a:rPr lang="en-US" sz="2400" dirty="0" smtClean="0"/>
              <a:t>EPD MSDUs if both STAs support EPD and</a:t>
            </a:r>
          </a:p>
          <a:p>
            <a:pPr lvl="1">
              <a:buFont typeface="Arial"/>
              <a:buChar char="•"/>
            </a:pPr>
            <a:r>
              <a:rPr lang="en-US" sz="2400" dirty="0" smtClean="0"/>
              <a:t>LPD MSDUs otherwise.</a:t>
            </a:r>
          </a:p>
          <a:p>
            <a:pPr>
              <a:buFont typeface="Arial"/>
              <a:buChar char="•"/>
            </a:pPr>
            <a:r>
              <a:rPr lang="en-US" b="0" dirty="0" smtClean="0"/>
              <a:t>They typically </a:t>
            </a:r>
            <a:r>
              <a:rPr lang="en-US" b="0" dirty="0" smtClean="0"/>
              <a:t>use the 4-address format </a:t>
            </a:r>
            <a:r>
              <a:rPr lang="en-US" b="0" dirty="0" smtClean="0"/>
              <a:t>but, when appropriate, such as when traffic </a:t>
            </a:r>
            <a:r>
              <a:rPr lang="en-US" b="0" dirty="0" smtClean="0"/>
              <a:t>is actually intended for the receiver, may use 3-</a:t>
            </a:r>
            <a:r>
              <a:rPr lang="en-US" b="0" dirty="0" smtClean="0"/>
              <a:t>addresses.</a:t>
            </a:r>
            <a:endParaRPr lang="en-US" b="0" dirty="0" smtClean="0"/>
          </a:p>
          <a:p>
            <a:pPr lvl="1">
              <a:buFont typeface="Arial"/>
              <a:buChar char="•"/>
            </a:pPr>
            <a:r>
              <a:rPr lang="en-US" sz="2400" dirty="0" smtClean="0"/>
              <a:t>Details on using 4-address format need to be added to draft.</a:t>
            </a:r>
            <a:endParaRPr lang="en-US" sz="2400" b="0" dirty="0" smtClean="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September 2014</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5</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000" dirty="0" smtClean="0">
                <a:solidFill>
                  <a:srgbClr val="0000FF"/>
                </a:solidFill>
                <a:latin typeface="Arial"/>
                <a:cs typeface="Arial"/>
              </a:rPr>
              <a:t>Mixed BSSes</a:t>
            </a:r>
            <a:endParaRPr lang="en-US" sz="4000" dirty="0">
              <a:solidFill>
                <a:srgbClr val="0000FF"/>
              </a:solidFill>
              <a:latin typeface="Arial"/>
              <a:cs typeface="Arial"/>
            </a:endParaRP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a:buChar char="•"/>
            </a:pPr>
            <a:r>
              <a:rPr lang="en-US" b="0" dirty="0" smtClean="0"/>
              <a:t>A GLK AP may permit association of non-AP STAs regardless of their GLK </a:t>
            </a:r>
            <a:r>
              <a:rPr lang="en-US" b="0" dirty="0" smtClean="0"/>
              <a:t>or </a:t>
            </a:r>
            <a:r>
              <a:rPr lang="en-US" b="0" dirty="0" smtClean="0"/>
              <a:t>EPD support.</a:t>
            </a:r>
          </a:p>
          <a:p>
            <a:pPr lvl="1">
              <a:buFont typeface="Arial"/>
              <a:buChar char="•"/>
            </a:pPr>
            <a:r>
              <a:rPr lang="en-US" b="0" dirty="0" smtClean="0"/>
              <a:t>GLK APs indicate their policies on this by two BSS membership selector values, indicating that support is required, one for GLK and one for EPD.</a:t>
            </a:r>
            <a:r>
              <a:rPr lang="en-US" dirty="0" smtClean="0"/>
              <a:t> N</a:t>
            </a:r>
            <a:r>
              <a:rPr lang="en-US" b="0" dirty="0" smtClean="0"/>
              <a:t>on-AP STAs attempting to associate in violation of the </a:t>
            </a:r>
            <a:r>
              <a:rPr lang="en-US" b="0" dirty="0" smtClean="0"/>
              <a:t>AP’s policy </a:t>
            </a:r>
            <a:r>
              <a:rPr lang="en-US" b="0" dirty="0" smtClean="0"/>
              <a:t>are rejected.</a:t>
            </a:r>
          </a:p>
          <a:p>
            <a:pPr lvl="1">
              <a:buFont typeface="Arial"/>
              <a:buChar char="•"/>
            </a:pPr>
            <a:r>
              <a:rPr lang="en-US" b="0" dirty="0" smtClean="0"/>
              <a:t>The “Supported Rates” IE will be renamed the “Supported Rates and BSS Membership Selectors” IE.</a:t>
            </a:r>
          </a:p>
          <a:p>
            <a:pPr>
              <a:buFont typeface="Arial"/>
              <a:buChar char="•"/>
            </a:pPr>
            <a:r>
              <a:rPr lang="en-US" b="0" dirty="0" smtClean="0"/>
              <a:t>A non-GLK </a:t>
            </a:r>
            <a:r>
              <a:rPr lang="en-US" b="0" u="sng" dirty="0" smtClean="0"/>
              <a:t>AP</a:t>
            </a:r>
            <a:r>
              <a:rPr lang="en-US" b="0" dirty="0" smtClean="0"/>
              <a:t> doesn’t recognize GLK/EPD support indications and so is happy to associate with GLK/EPD non-AP STAs if such non-AP STAs want</a:t>
            </a:r>
            <a:r>
              <a:rPr lang="en-US" b="0" dirty="0"/>
              <a:t> </a:t>
            </a:r>
            <a:r>
              <a:rPr lang="en-US" b="0" dirty="0" smtClean="0"/>
              <a:t>to associate with </a:t>
            </a:r>
            <a:r>
              <a:rPr lang="en-US" b="0" dirty="0" smtClean="0"/>
              <a:t>the non-GLK AP.</a:t>
            </a:r>
            <a:endParaRPr lang="en-US" b="0" dirty="0" smtClean="0"/>
          </a:p>
        </p:txBody>
      </p:sp>
    </p:spTree>
    <p:extLst>
      <p:ext uri="{BB962C8B-B14F-4D97-AF65-F5344CB8AC3E}">
        <p14:creationId xmlns:p14="http://schemas.microsoft.com/office/powerpoint/2010/main" val="136927766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a:cs typeface="Arial"/>
              </a:rPr>
              <a:t>BSS membership selectors</a:t>
            </a:r>
            <a:endParaRPr lang="en-US" dirty="0">
              <a:latin typeface="Arial"/>
              <a:cs typeface="Arial"/>
            </a:endParaRPr>
          </a:p>
        </p:txBody>
      </p:sp>
      <p:sp>
        <p:nvSpPr>
          <p:cNvPr id="3" name="Content Placeholder 2"/>
          <p:cNvSpPr>
            <a:spLocks noGrp="1"/>
          </p:cNvSpPr>
          <p:nvPr>
            <p:ph idx="1"/>
          </p:nvPr>
        </p:nvSpPr>
        <p:spPr>
          <a:xfrm>
            <a:off x="685800" y="1772816"/>
            <a:ext cx="7770813" cy="4321597"/>
          </a:xfrm>
        </p:spPr>
        <p:txBody>
          <a:bodyPr/>
          <a:lstStyle/>
          <a:p>
            <a:r>
              <a:rPr lang="en-US" b="0" dirty="0" smtClean="0"/>
              <a:t>Existing 802.11REVmc-D3.0 “</a:t>
            </a:r>
            <a:r>
              <a:rPr lang="en-US" b="0" dirty="0"/>
              <a:t>Table 8-86—BSS membership selector value </a:t>
            </a:r>
            <a:r>
              <a:rPr lang="en-US" b="0" dirty="0" smtClean="0"/>
              <a:t>encoding”:</a:t>
            </a:r>
          </a:p>
          <a:p>
            <a:endParaRPr lang="en-US" b="0" dirty="0"/>
          </a:p>
          <a:p>
            <a:endParaRPr lang="en-US" b="0" dirty="0" smtClean="0"/>
          </a:p>
          <a:p>
            <a:endParaRPr lang="en-US" b="0" dirty="0"/>
          </a:p>
          <a:p>
            <a:endParaRPr lang="en-US" b="0" dirty="0" smtClean="0"/>
          </a:p>
          <a:p>
            <a:r>
              <a:rPr lang="en-US" b="0" dirty="0" smtClean="0"/>
              <a:t>Proposed addition:</a:t>
            </a:r>
          </a:p>
          <a:p>
            <a:endParaRPr lang="en-US" b="0"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Donald Eastlake, Huawei</a:t>
            </a:r>
            <a:endParaRPr lang="en-GB" dirty="0"/>
          </a:p>
        </p:txBody>
      </p:sp>
      <p:sp>
        <p:nvSpPr>
          <p:cNvPr id="6" name="Date Placeholder 5"/>
          <p:cNvSpPr>
            <a:spLocks noGrp="1"/>
          </p:cNvSpPr>
          <p:nvPr>
            <p:ph type="dt" idx="15"/>
          </p:nvPr>
        </p:nvSpPr>
        <p:spPr/>
        <p:txBody>
          <a:bodyPr/>
          <a:lstStyle/>
          <a:p>
            <a:r>
              <a:rPr lang="en-US" dirty="0" smtClean="0"/>
              <a:t>September 2014</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44023916"/>
              </p:ext>
            </p:extLst>
          </p:nvPr>
        </p:nvGraphicFramePr>
        <p:xfrm>
          <a:off x="683569" y="2545772"/>
          <a:ext cx="7704856" cy="1916480"/>
        </p:xfrm>
        <a:graphic>
          <a:graphicData uri="http://schemas.openxmlformats.org/drawingml/2006/table">
            <a:tbl>
              <a:tblPr/>
              <a:tblGrid>
                <a:gridCol w="342438"/>
                <a:gridCol w="1236582"/>
                <a:gridCol w="1236582"/>
                <a:gridCol w="4565841"/>
                <a:gridCol w="323413"/>
              </a:tblGrid>
              <a:tr h="203640">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a:noFill/>
                    </a:lnT>
                    <a:lnB>
                      <a:noFill/>
                    </a:lnB>
                  </a:tcPr>
                </a:tc>
              </a:tr>
              <a:tr h="203640">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n-US" sz="1050" b="1" i="0" u="none" strike="noStrike" dirty="0">
                          <a:solidFill>
                            <a:srgbClr val="000000"/>
                          </a:solidFill>
                          <a:effectLst/>
                          <a:latin typeface="TimesNewRomanPS"/>
                        </a:rPr>
                        <a:t>Value </a:t>
                      </a:r>
                    </a:p>
                  </a:txBody>
                  <a:tcPr marL="12700" marR="12700" marT="1270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050" b="1" i="0" u="none" strike="noStrike" dirty="0">
                          <a:solidFill>
                            <a:srgbClr val="000000"/>
                          </a:solidFill>
                          <a:effectLst/>
                          <a:latin typeface="TimesNewRomanPS"/>
                        </a:rPr>
                        <a:t>Feature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050" b="1" i="0" u="none" strike="noStrike" dirty="0">
                          <a:solidFill>
                            <a:srgbClr val="000000"/>
                          </a:solidFill>
                          <a:effectLst/>
                          <a:latin typeface="TimesNewRomanPS"/>
                        </a:rPr>
                        <a:t>Interpretation </a:t>
                      </a:r>
                    </a:p>
                  </a:txBody>
                  <a:tcPr marL="12700" marR="12700" marT="1270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w="12700" cap="flat" cmpd="sng" algn="ctr">
                      <a:solidFill>
                        <a:srgbClr val="000000"/>
                      </a:solidFill>
                      <a:prstDash val="solid"/>
                      <a:round/>
                      <a:headEnd type="none" w="med" len="med"/>
                      <a:tailEnd type="none" w="med" len="med"/>
                    </a:lnL>
                    <a:lnR>
                      <a:noFill/>
                    </a:lnR>
                    <a:lnT>
                      <a:noFill/>
                    </a:lnT>
                    <a:lnB>
                      <a:noFill/>
                    </a:lnB>
                  </a:tcPr>
                </a:tc>
              </a:tr>
              <a:tr h="598763">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sz="1050" b="0" i="0" u="none" strike="noStrike" dirty="0">
                          <a:solidFill>
                            <a:srgbClr val="000000"/>
                          </a:solidFill>
                          <a:effectLst/>
                          <a:latin typeface="TimesNewRomanPSMT"/>
                        </a:rPr>
                        <a:t>127</a:t>
                      </a:r>
                    </a:p>
                  </a:txBody>
                  <a:tcPr marL="12700" marR="12700" marT="1270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50" b="0" i="0" u="none" strike="noStrike" dirty="0">
                          <a:solidFill>
                            <a:srgbClr val="000000"/>
                          </a:solidFill>
                          <a:effectLst/>
                          <a:latin typeface="TimesNewRomanPSMT"/>
                        </a:rPr>
                        <a:t>HT PHY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50" b="0" i="0" u="none" strike="noStrike" dirty="0">
                          <a:solidFill>
                            <a:srgbClr val="000000"/>
                          </a:solidFill>
                          <a:effectLst/>
                          <a:latin typeface="TimesNewRomanPSMT"/>
                        </a:rPr>
                        <a:t>Support for the mandatory features of Clause 20 (High Throughput (HT) PHY specification) is required in order to join the BSS that was the source of the Supported Rates element or Extended Supported Rates element containing this value. </a:t>
                      </a:r>
                    </a:p>
                  </a:txBody>
                  <a:tcPr marL="12700" marR="12700" marT="1270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w="12700" cap="flat" cmpd="sng" algn="ctr">
                      <a:solidFill>
                        <a:srgbClr val="000000"/>
                      </a:solidFill>
                      <a:prstDash val="solid"/>
                      <a:round/>
                      <a:headEnd type="none" w="med" len="med"/>
                      <a:tailEnd type="none" w="med" len="med"/>
                    </a:lnL>
                    <a:lnR>
                      <a:noFill/>
                    </a:lnR>
                    <a:lnT>
                      <a:noFill/>
                    </a:lnT>
                    <a:lnB>
                      <a:noFill/>
                    </a:lnB>
                  </a:tcPr>
                </a:tc>
              </a:tr>
              <a:tr h="609649">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sz="1050" b="0" i="0" u="none" strike="noStrike" dirty="0">
                          <a:solidFill>
                            <a:srgbClr val="000000"/>
                          </a:solidFill>
                          <a:effectLst/>
                          <a:latin typeface="TimesNewRomanPSMT"/>
                        </a:rPr>
                        <a:t>126</a:t>
                      </a:r>
                    </a:p>
                  </a:txBody>
                  <a:tcPr marL="12700" marR="12700" marT="1270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050" b="0" i="0" u="none" strike="noStrike" dirty="0">
                          <a:solidFill>
                            <a:srgbClr val="000000"/>
                          </a:solidFill>
                          <a:effectLst/>
                          <a:latin typeface="TimesNewRomanPSMT"/>
                        </a:rPr>
                        <a:t>VHT PHY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050" b="0" i="0" u="none" strike="noStrike" dirty="0">
                          <a:solidFill>
                            <a:srgbClr val="000000"/>
                          </a:solidFill>
                          <a:effectLst/>
                          <a:latin typeface="TimesNewRomanPSMT"/>
                        </a:rPr>
                        <a:t>Support for the mandatory features of Clause 22 (Very High Throughput (VHT) PHY specification) is required in order to join the BSS that was the source of the Supported Rates element or Extended Supported Rates element containing this value.  </a:t>
                      </a:r>
                    </a:p>
                  </a:txBody>
                  <a:tcPr marL="12700" marR="12700" marT="1270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w="12700" cap="flat" cmpd="sng" algn="ctr">
                      <a:solidFill>
                        <a:srgbClr val="000000"/>
                      </a:solidFill>
                      <a:prstDash val="solid"/>
                      <a:round/>
                      <a:headEnd type="none" w="med" len="med"/>
                      <a:tailEnd type="none" w="med" len="med"/>
                    </a:lnL>
                    <a:lnR>
                      <a:noFill/>
                    </a:lnR>
                    <a:lnT>
                      <a:noFill/>
                    </a:lnT>
                    <a:lnB>
                      <a:noFill/>
                    </a:lnB>
                  </a:tcPr>
                </a:tc>
              </a:tr>
              <a:tr h="203640">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a:noFill/>
                    </a:lnT>
                    <a:lnB>
                      <a:noFill/>
                    </a:lnB>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656519310"/>
              </p:ext>
            </p:extLst>
          </p:nvPr>
        </p:nvGraphicFramePr>
        <p:xfrm>
          <a:off x="683569" y="4714201"/>
          <a:ext cx="7776863" cy="1739136"/>
        </p:xfrm>
        <a:graphic>
          <a:graphicData uri="http://schemas.openxmlformats.org/drawingml/2006/table">
            <a:tbl>
              <a:tblPr/>
              <a:tblGrid>
                <a:gridCol w="345638"/>
                <a:gridCol w="1248138"/>
                <a:gridCol w="1248138"/>
                <a:gridCol w="4608513"/>
                <a:gridCol w="326436"/>
              </a:tblGrid>
              <a:tr h="221546">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a:noFill/>
                    </a:lnT>
                    <a:lnB>
                      <a:noFill/>
                    </a:lnB>
                  </a:tcPr>
                </a:tc>
              </a:tr>
              <a:tr h="221546">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n-US" sz="1050" b="1" i="0" u="none" strike="noStrike" dirty="0">
                          <a:solidFill>
                            <a:srgbClr val="000000"/>
                          </a:solidFill>
                          <a:effectLst/>
                          <a:latin typeface="TimesNewRomanPS"/>
                        </a:rPr>
                        <a:t>Value </a:t>
                      </a:r>
                    </a:p>
                  </a:txBody>
                  <a:tcPr marL="12700" marR="12700" marT="1270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050" b="1" i="0" u="none" strike="noStrike" dirty="0">
                          <a:solidFill>
                            <a:srgbClr val="000000"/>
                          </a:solidFill>
                          <a:effectLst/>
                          <a:latin typeface="TimesNewRomanPS"/>
                        </a:rPr>
                        <a:t>Feature </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050" b="1" i="0" u="none" strike="noStrike" dirty="0">
                          <a:solidFill>
                            <a:srgbClr val="000000"/>
                          </a:solidFill>
                          <a:effectLst/>
                          <a:latin typeface="TimesNewRomanPS"/>
                        </a:rPr>
                        <a:t>Interpretation </a:t>
                      </a:r>
                    </a:p>
                  </a:txBody>
                  <a:tcPr marL="12700" marR="12700" marT="1270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w="12700" cap="flat" cmpd="sng" algn="ctr">
                      <a:solidFill>
                        <a:srgbClr val="000000"/>
                      </a:solidFill>
                      <a:prstDash val="solid"/>
                      <a:round/>
                      <a:headEnd type="none" w="med" len="med"/>
                      <a:tailEnd type="none" w="med" len="med"/>
                    </a:lnL>
                    <a:lnR>
                      <a:noFill/>
                    </a:lnR>
                    <a:lnT>
                      <a:noFill/>
                    </a:lnT>
                    <a:lnB>
                      <a:noFill/>
                    </a:lnB>
                  </a:tcPr>
                </a:tc>
              </a:tr>
              <a:tr h="612021">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sz="1050" b="0" i="0" u="none" strike="noStrike" dirty="0">
                          <a:solidFill>
                            <a:srgbClr val="000000"/>
                          </a:solidFill>
                          <a:effectLst/>
                          <a:latin typeface="TimesNewRomanPSMT"/>
                        </a:rPr>
                        <a:t>125</a:t>
                      </a:r>
                    </a:p>
                  </a:txBody>
                  <a:tcPr marL="12700" marR="12700" marT="1270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50" b="0" i="0" u="none" strike="noStrike" dirty="0">
                          <a:solidFill>
                            <a:srgbClr val="000000"/>
                          </a:solidFill>
                          <a:effectLst/>
                          <a:latin typeface="TimesNewRomanPSMT"/>
                        </a:rPr>
                        <a:t>GLK</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50" b="0" i="0" u="none" strike="noStrike" dirty="0">
                          <a:solidFill>
                            <a:srgbClr val="000000"/>
                          </a:solidFill>
                          <a:effectLst/>
                          <a:latin typeface="TimesNewRomanPSMT"/>
                        </a:rPr>
                        <a:t>Support for the mandatory features of Clause TBD is required in order to join the BSS that was the source of the Supported Rates element or Extended Supported Rates element containing this value. </a:t>
                      </a:r>
                    </a:p>
                  </a:txBody>
                  <a:tcPr marL="12700" marR="12700" marT="1270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w="12700" cap="flat" cmpd="sng" algn="ctr">
                      <a:solidFill>
                        <a:srgbClr val="000000"/>
                      </a:solidFill>
                      <a:prstDash val="solid"/>
                      <a:round/>
                      <a:headEnd type="none" w="med" len="med"/>
                      <a:tailEnd type="none" w="med" len="med"/>
                    </a:lnL>
                    <a:lnR>
                      <a:noFill/>
                    </a:lnR>
                    <a:lnT>
                      <a:noFill/>
                    </a:lnT>
                    <a:lnB>
                      <a:noFill/>
                    </a:lnB>
                  </a:tcPr>
                </a:tc>
              </a:tr>
              <a:tr h="470785">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sz="1050" b="0" i="0" u="none" strike="noStrike" dirty="0">
                          <a:solidFill>
                            <a:srgbClr val="000000"/>
                          </a:solidFill>
                          <a:effectLst/>
                          <a:latin typeface="TimesNewRomanPSMT"/>
                        </a:rPr>
                        <a:t>124</a:t>
                      </a:r>
                    </a:p>
                  </a:txBody>
                  <a:tcPr marL="12700" marR="12700" marT="1270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050" b="0" i="0" u="none" strike="noStrike" dirty="0">
                          <a:solidFill>
                            <a:srgbClr val="000000"/>
                          </a:solidFill>
                          <a:effectLst/>
                          <a:latin typeface="TimesNewRomanPSMT"/>
                        </a:rPr>
                        <a:t>EPD</a:t>
                      </a:r>
                    </a:p>
                  </a:txBody>
                  <a:tcPr marL="12700" marR="12700" marT="1270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050" b="0" i="0" u="none" strike="noStrike" dirty="0">
                          <a:solidFill>
                            <a:srgbClr val="000000"/>
                          </a:solidFill>
                          <a:effectLst/>
                          <a:latin typeface="TimesNewRomanPSMT"/>
                        </a:rPr>
                        <a:t>Support for EPD is required in order to join the BSS that was the source of the Supported Rates element or Extended Supported Rates element containing this value.  </a:t>
                      </a:r>
                    </a:p>
                  </a:txBody>
                  <a:tcPr marL="12700" marR="12700" marT="1270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w="12700" cap="flat" cmpd="sng" algn="ctr">
                      <a:solidFill>
                        <a:srgbClr val="000000"/>
                      </a:solidFill>
                      <a:prstDash val="solid"/>
                      <a:round/>
                      <a:headEnd type="none" w="med" len="med"/>
                      <a:tailEnd type="none" w="med" len="med"/>
                    </a:lnL>
                    <a:lnR>
                      <a:noFill/>
                    </a:lnR>
                    <a:lnT>
                      <a:noFill/>
                    </a:lnT>
                    <a:lnB>
                      <a:noFill/>
                    </a:lnB>
                  </a:tcPr>
                </a:tc>
              </a:tr>
              <a:tr h="213238">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a:noFill/>
                    </a:lnT>
                    <a:lnB>
                      <a:noFill/>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1200" b="0" i="0" u="none" strike="noStrike" dirty="0">
                        <a:solidFill>
                          <a:srgbClr val="000000"/>
                        </a:solidFill>
                        <a:effectLst/>
                        <a:latin typeface="Calibri"/>
                      </a:endParaRPr>
                    </a:p>
                  </a:txBody>
                  <a:tcPr marL="12700" marR="12700" marT="12700" marB="0" anchor="b">
                    <a:lnL>
                      <a:noFill/>
                    </a:lnL>
                    <a:lnR>
                      <a:noFill/>
                    </a:lnR>
                    <a:lnT>
                      <a:noFill/>
                    </a:lnT>
                    <a:lnB>
                      <a:noFill/>
                    </a:lnB>
                  </a:tcPr>
                </a:tc>
              </a:tr>
            </a:tbl>
          </a:graphicData>
        </a:graphic>
      </p:graphicFrame>
    </p:spTree>
    <p:extLst>
      <p:ext uri="{BB962C8B-B14F-4D97-AF65-F5344CB8AC3E}">
        <p14:creationId xmlns:p14="http://schemas.microsoft.com/office/powerpoint/2010/main" val="227846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September 2014</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7</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000" u="sng" dirty="0" smtClean="0">
                <a:solidFill>
                  <a:srgbClr val="0000FF"/>
                </a:solidFill>
                <a:latin typeface="Arial"/>
                <a:cs typeface="Arial"/>
              </a:rPr>
              <a:t>Group Addressed </a:t>
            </a:r>
            <a:r>
              <a:rPr lang="en-US" sz="4000" dirty="0" smtClean="0">
                <a:solidFill>
                  <a:srgbClr val="0000FF"/>
                </a:solidFill>
                <a:latin typeface="Arial"/>
                <a:cs typeface="Arial"/>
              </a:rPr>
              <a:t>RAs</a:t>
            </a:r>
            <a:endParaRPr lang="en-US" sz="4000" dirty="0">
              <a:solidFill>
                <a:srgbClr val="0000FF"/>
              </a:solidFill>
              <a:latin typeface="Arial"/>
              <a:cs typeface="Arial"/>
            </a:endParaRPr>
          </a:p>
        </p:txBody>
      </p:sp>
      <p:sp>
        <p:nvSpPr>
          <p:cNvPr id="10242" name="Rectangle 2"/>
          <p:cNvSpPr>
            <a:spLocks noGrp="1" noChangeArrowheads="1"/>
          </p:cNvSpPr>
          <p:nvPr>
            <p:ph type="body" idx="1"/>
          </p:nvPr>
        </p:nvSpPr>
        <p:spPr>
          <a:xfrm>
            <a:off x="685800" y="1981200"/>
            <a:ext cx="7772400" cy="4208463"/>
          </a:xfrm>
          <a:ln/>
        </p:spPr>
        <p:txBody>
          <a:bodyPr/>
          <a:lstStyle/>
          <a:p>
            <a:pPr marL="514350" indent="-457200">
              <a:buFont typeface="Arial"/>
              <a:buChar char="•"/>
            </a:pPr>
            <a:r>
              <a:rPr lang="en-US" b="0" dirty="0"/>
              <a:t>A GLK AP transmitting </a:t>
            </a:r>
            <a:r>
              <a:rPr lang="en-US" b="0" dirty="0" smtClean="0"/>
              <a:t>a data </a:t>
            </a:r>
            <a:r>
              <a:rPr lang="en-US" b="0" dirty="0"/>
              <a:t>MPDU with </a:t>
            </a:r>
            <a:r>
              <a:rPr lang="en-US" b="0" dirty="0" smtClean="0"/>
              <a:t>a Group </a:t>
            </a:r>
            <a:r>
              <a:rPr lang="en-US" b="0" dirty="0"/>
              <a:t>Addressed RA intended </a:t>
            </a:r>
            <a:r>
              <a:rPr lang="en-US" b="0" dirty="0" smtClean="0"/>
              <a:t>for </a:t>
            </a:r>
            <a:r>
              <a:rPr lang="en-US" b="0" u="sng" dirty="0"/>
              <a:t>GLK</a:t>
            </a:r>
            <a:r>
              <a:rPr lang="en-US" b="0" dirty="0"/>
              <a:t> non-AP STAs </a:t>
            </a:r>
            <a:r>
              <a:rPr lang="en-US" b="0" dirty="0" smtClean="0"/>
              <a:t>must use </a:t>
            </a:r>
            <a:r>
              <a:rPr lang="en-US" b="0" dirty="0"/>
              <a:t>an RA constructed as shown on the following slide. It </a:t>
            </a:r>
            <a:r>
              <a:rPr lang="en-US" b="0" dirty="0" smtClean="0"/>
              <a:t>also </a:t>
            </a:r>
            <a:r>
              <a:rPr lang="en-US" b="0" u="sng" dirty="0" smtClean="0"/>
              <a:t>must </a:t>
            </a:r>
            <a:r>
              <a:rPr lang="en-US" b="0" u="sng" dirty="0"/>
              <a:t>use the four address format </a:t>
            </a:r>
            <a:r>
              <a:rPr lang="en-US" b="0" dirty="0"/>
              <a:t>in order to </a:t>
            </a:r>
            <a:r>
              <a:rPr lang="en-US" b="0" dirty="0" smtClean="0"/>
              <a:t>carry </a:t>
            </a:r>
            <a:r>
              <a:rPr lang="en-US" b="0" dirty="0"/>
              <a:t>the true destination address.</a:t>
            </a:r>
          </a:p>
          <a:p>
            <a:pPr marL="514350" indent="-457200">
              <a:buFont typeface="Arial"/>
              <a:buChar char="•"/>
            </a:pPr>
            <a:r>
              <a:rPr lang="en-US" b="0" dirty="0" smtClean="0"/>
              <a:t>A GLK AP transmitting a non-data MPDU with a Group Addressed RA or one intended for </a:t>
            </a:r>
            <a:r>
              <a:rPr lang="en-US" b="0" u="sng" dirty="0" smtClean="0"/>
              <a:t>non-GLK </a:t>
            </a:r>
            <a:r>
              <a:rPr lang="en-US" b="0" dirty="0" smtClean="0"/>
              <a:t>non-AP STAs uses existing RA types that do not include those constructed as shown on the following slide.</a:t>
            </a:r>
          </a:p>
          <a:p>
            <a:pPr marL="514350" indent="-457200">
              <a:buFont typeface="Arial"/>
              <a:buChar char="•"/>
            </a:pPr>
            <a:r>
              <a:rPr lang="en-US" b="0" dirty="0" smtClean="0"/>
              <a:t>If transmitting Group Addressed RA data MPDU to both GLK and non-GLK non-AP STAs, it must transmit twice.</a:t>
            </a:r>
            <a:endParaRPr lang="en-US" b="0" dirty="0" smtClean="0"/>
          </a:p>
        </p:txBody>
      </p:sp>
    </p:spTree>
    <p:extLst>
      <p:ext uri="{BB962C8B-B14F-4D97-AF65-F5344CB8AC3E}">
        <p14:creationId xmlns:p14="http://schemas.microsoft.com/office/powerpoint/2010/main" val="41457758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September 2014</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Donald Eastlake, Huawei</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8</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sz="4000" u="sng" dirty="0" smtClean="0">
                <a:solidFill>
                  <a:srgbClr val="0000FF"/>
                </a:solidFill>
                <a:latin typeface="Arial"/>
                <a:cs typeface="Arial"/>
              </a:rPr>
              <a:t>Group Addressed </a:t>
            </a:r>
            <a:r>
              <a:rPr lang="en-US" sz="4000" dirty="0" smtClean="0">
                <a:solidFill>
                  <a:srgbClr val="0000FF"/>
                </a:solidFill>
                <a:latin typeface="Arial"/>
                <a:cs typeface="Arial"/>
              </a:rPr>
              <a:t>RAs</a:t>
            </a:r>
            <a:endParaRPr lang="en-US" sz="4000" dirty="0">
              <a:solidFill>
                <a:srgbClr val="0000FF"/>
              </a:solidFill>
              <a:latin typeface="Arial"/>
              <a:cs typeface="Arial"/>
            </a:endParaRPr>
          </a:p>
        </p:txBody>
      </p:sp>
      <p:sp>
        <p:nvSpPr>
          <p:cNvPr id="10242" name="Rectangle 2"/>
          <p:cNvSpPr>
            <a:spLocks noGrp="1" noChangeArrowheads="1"/>
          </p:cNvSpPr>
          <p:nvPr>
            <p:ph type="body" idx="1"/>
          </p:nvPr>
        </p:nvSpPr>
        <p:spPr>
          <a:xfrm>
            <a:off x="685800" y="1981200"/>
            <a:ext cx="7772400" cy="4208463"/>
          </a:xfrm>
          <a:ln/>
        </p:spPr>
        <p:txBody>
          <a:bodyPr/>
          <a:lstStyle/>
          <a:p>
            <a:pPr marL="514350" indent="-457200">
              <a:buFont typeface="Arial"/>
              <a:buChar char="•"/>
            </a:pPr>
            <a:r>
              <a:rPr lang="en-US" b="0" dirty="0" smtClean="0"/>
              <a:t>An </a:t>
            </a:r>
            <a:r>
              <a:rPr lang="en-US" b="0" dirty="0" smtClean="0"/>
              <a:t>AP that requires all associated STAs to support EPD, as indicated by requiring EPD support </a:t>
            </a:r>
            <a:r>
              <a:rPr lang="en-US" b="0" dirty="0"/>
              <a:t>in its </a:t>
            </a:r>
            <a:r>
              <a:rPr lang="en-US" b="0" dirty="0" smtClean="0"/>
              <a:t>Supported </a:t>
            </a:r>
            <a:r>
              <a:rPr lang="en-US" b="0" dirty="0"/>
              <a:t>Rates and BSS Membership </a:t>
            </a:r>
            <a:r>
              <a:rPr lang="en-US" b="0" dirty="0" smtClean="0"/>
              <a:t>Selectors IE</a:t>
            </a:r>
            <a:r>
              <a:rPr lang="en-US" b="0" dirty="0"/>
              <a:t>, </a:t>
            </a:r>
            <a:r>
              <a:rPr lang="en-US" b="0" dirty="0" smtClean="0"/>
              <a:t>must use EPD </a:t>
            </a:r>
            <a:r>
              <a:rPr lang="en-US" b="0" dirty="0"/>
              <a:t>for </a:t>
            </a:r>
            <a:r>
              <a:rPr lang="en-US" b="0" dirty="0" smtClean="0"/>
              <a:t>all </a:t>
            </a:r>
            <a:r>
              <a:rPr lang="en-US" b="0" dirty="0" smtClean="0"/>
              <a:t>MSDUs in MPDUs with Group Addressed RAs.</a:t>
            </a:r>
          </a:p>
          <a:p>
            <a:pPr marL="514350" indent="-457200">
              <a:buFont typeface="Arial"/>
              <a:buChar char="•"/>
            </a:pPr>
            <a:r>
              <a:rPr lang="en-US" b="0" dirty="0" smtClean="0"/>
              <a:t>If an AP </a:t>
            </a:r>
            <a:r>
              <a:rPr lang="en-US" b="0" dirty="0" smtClean="0"/>
              <a:t>does not require EPD </a:t>
            </a:r>
            <a:r>
              <a:rPr lang="en-US" b="0" dirty="0" smtClean="0"/>
              <a:t>support by associated STAs, </a:t>
            </a:r>
            <a:r>
              <a:rPr lang="en-US" b="0" dirty="0" smtClean="0"/>
              <a:t>it </a:t>
            </a:r>
            <a:r>
              <a:rPr lang="en-US" b="0" dirty="0" smtClean="0"/>
              <a:t>must use LPD </a:t>
            </a:r>
            <a:r>
              <a:rPr lang="en-US" b="0" dirty="0" smtClean="0"/>
              <a:t>for </a:t>
            </a:r>
            <a:r>
              <a:rPr lang="en-US" b="0" dirty="0" smtClean="0"/>
              <a:t>all MSDUs in MPDUs with </a:t>
            </a:r>
            <a:r>
              <a:rPr lang="en-US" b="0" dirty="0" smtClean="0"/>
              <a:t>Group Addressed RAs</a:t>
            </a:r>
            <a:r>
              <a:rPr lang="en-US" b="0" dirty="0" smtClean="0"/>
              <a:t>.</a:t>
            </a:r>
          </a:p>
          <a:p>
            <a:pPr marL="514350" indent="-457200">
              <a:buFont typeface="Arial"/>
              <a:buChar char="•"/>
            </a:pPr>
            <a:r>
              <a:rPr lang="en-US" b="0" dirty="0" smtClean="0"/>
              <a:t>(EPD for individually addresses MPDUs is covered by an earlier slide.)</a:t>
            </a:r>
            <a:endParaRPr lang="en-US" b="0" dirty="0" smtClean="0"/>
          </a:p>
        </p:txBody>
      </p:sp>
    </p:spTree>
    <p:extLst>
      <p:ext uri="{BB962C8B-B14F-4D97-AF65-F5344CB8AC3E}">
        <p14:creationId xmlns:p14="http://schemas.microsoft.com/office/powerpoint/2010/main" val="310008403"/>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solidFill>
                  <a:srgbClr val="0000FF"/>
                </a:solidFill>
                <a:latin typeface="Arial"/>
                <a:cs typeface="Arial"/>
              </a:rPr>
              <a:t>GLK Group </a:t>
            </a:r>
            <a:r>
              <a:rPr lang="en-US" sz="4000" dirty="0" smtClean="0">
                <a:solidFill>
                  <a:srgbClr val="0000FF"/>
                </a:solidFill>
                <a:latin typeface="Arial"/>
                <a:cs typeface="Arial"/>
              </a:rPr>
              <a:t>RA Addresses</a:t>
            </a:r>
            <a:endParaRPr lang="en-US" sz="4000" dirty="0"/>
          </a:p>
        </p:txBody>
      </p:sp>
      <p:sp>
        <p:nvSpPr>
          <p:cNvPr id="3" name="Content Placeholder 2"/>
          <p:cNvSpPr>
            <a:spLocks noGrp="1"/>
          </p:cNvSpPr>
          <p:nvPr>
            <p:ph idx="1"/>
          </p:nvPr>
        </p:nvSpPr>
        <p:spPr/>
        <p:txBody>
          <a:bodyPr/>
          <a:lstStyle/>
          <a:p>
            <a:pPr>
              <a:buFont typeface="Arial"/>
              <a:buChar char="•"/>
            </a:pPr>
            <a:r>
              <a:rPr lang="en-US" b="0" dirty="0" smtClean="0"/>
              <a:t>All data MPDUs sent </a:t>
            </a:r>
            <a:r>
              <a:rPr lang="en-US" b="0" dirty="0"/>
              <a:t>by </a:t>
            </a:r>
            <a:r>
              <a:rPr lang="en-US" b="0" dirty="0" smtClean="0"/>
              <a:t>GLK </a:t>
            </a:r>
            <a:r>
              <a:rPr lang="en-US" b="0" dirty="0"/>
              <a:t>APs </a:t>
            </a:r>
            <a:r>
              <a:rPr lang="en-US" b="0" dirty="0" smtClean="0"/>
              <a:t>to GLK STAs with </a:t>
            </a:r>
            <a:r>
              <a:rPr lang="en-US" b="0" dirty="0" smtClean="0"/>
              <a:t>a Group Addressed RA use an RA constructed with a new TBD OUI. The lower 24 bits have additional information, including sub-setting. Optionally, there would be support for a larger amount of sub-setting information in the data portion of the frame.</a:t>
            </a:r>
          </a:p>
          <a:p>
            <a:pPr lvl="1">
              <a:buFont typeface="Arial"/>
              <a:buChar char="•"/>
            </a:pPr>
            <a:endParaRPr lang="en-US" sz="1800" b="0" dirty="0"/>
          </a:p>
          <a:p>
            <a:pPr lvl="1">
              <a:buFont typeface="Arial"/>
              <a:buChar char="•"/>
            </a:pPr>
            <a:endParaRPr lang="en-US" sz="1800" dirty="0" smtClean="0"/>
          </a:p>
          <a:p>
            <a:pPr>
              <a:buFont typeface="Arial"/>
              <a:buChar char="•"/>
            </a:pPr>
            <a:r>
              <a:rPr lang="en-US" b="0" dirty="0" smtClean="0"/>
              <a:t>GLK non-AP STAs ignore </a:t>
            </a:r>
            <a:r>
              <a:rPr lang="en-US" b="0" dirty="0" smtClean="0"/>
              <a:t>data MPDUs </a:t>
            </a:r>
            <a:r>
              <a:rPr lang="en-US" b="0" dirty="0" smtClean="0"/>
              <a:t>with a Group Addressed RA not formed as above, that is, where the RA has a different upper 24 bits.</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smtClean="0"/>
              <a:t>Donald Eastlake, Huawei</a:t>
            </a:r>
            <a:endParaRPr lang="en-GB" dirty="0"/>
          </a:p>
        </p:txBody>
      </p:sp>
      <p:sp>
        <p:nvSpPr>
          <p:cNvPr id="6" name="Date Placeholder 5"/>
          <p:cNvSpPr>
            <a:spLocks noGrp="1"/>
          </p:cNvSpPr>
          <p:nvPr>
            <p:ph type="dt" idx="15"/>
          </p:nvPr>
        </p:nvSpPr>
        <p:spPr/>
        <p:txBody>
          <a:bodyPr/>
          <a:lstStyle/>
          <a:p>
            <a:r>
              <a:rPr lang="en-US" dirty="0" smtClean="0"/>
              <a:t>September 2014</a:t>
            </a:r>
            <a:endParaRPr lang="en-GB" dirty="0"/>
          </a:p>
        </p:txBody>
      </p:sp>
      <p:sp>
        <p:nvSpPr>
          <p:cNvPr id="7" name="TextBox 6"/>
          <p:cNvSpPr txBox="1"/>
          <p:nvPr/>
        </p:nvSpPr>
        <p:spPr>
          <a:xfrm>
            <a:off x="1187624" y="4407495"/>
            <a:ext cx="3168352" cy="400110"/>
          </a:xfrm>
          <a:prstGeom prst="rect">
            <a:avLst/>
          </a:prstGeom>
          <a:noFill/>
          <a:ln>
            <a:solidFill>
              <a:schemeClr val="tx1"/>
            </a:solidFill>
          </a:ln>
        </p:spPr>
        <p:txBody>
          <a:bodyPr wrap="square" rtlCol="0">
            <a:spAutoFit/>
          </a:bodyPr>
          <a:lstStyle/>
          <a:p>
            <a:pPr algn="ctr"/>
            <a:r>
              <a:rPr lang="en-US" sz="2000" dirty="0" smtClean="0">
                <a:solidFill>
                  <a:schemeClr val="tx1"/>
                </a:solidFill>
                <a:latin typeface="Courier New"/>
                <a:cs typeface="Courier New"/>
              </a:rPr>
              <a:t>0b0XXXXXX01 0xXXXX</a:t>
            </a:r>
            <a:endParaRPr lang="en-US" sz="2000" dirty="0">
              <a:solidFill>
                <a:schemeClr val="tx1"/>
              </a:solidFill>
              <a:latin typeface="Courier New"/>
              <a:cs typeface="Courier New"/>
            </a:endParaRPr>
          </a:p>
        </p:txBody>
      </p:sp>
      <p:sp>
        <p:nvSpPr>
          <p:cNvPr id="9" name="TextBox 8"/>
          <p:cNvSpPr txBox="1"/>
          <p:nvPr/>
        </p:nvSpPr>
        <p:spPr>
          <a:xfrm>
            <a:off x="4355976" y="4407495"/>
            <a:ext cx="3744416" cy="400110"/>
          </a:xfrm>
          <a:prstGeom prst="rect">
            <a:avLst/>
          </a:prstGeom>
          <a:noFill/>
          <a:ln>
            <a:solidFill>
              <a:schemeClr val="tx1"/>
            </a:solidFill>
          </a:ln>
        </p:spPr>
        <p:txBody>
          <a:bodyPr wrap="square" rtlCol="0">
            <a:spAutoFit/>
          </a:bodyPr>
          <a:lstStyle/>
          <a:p>
            <a:pPr algn="ctr"/>
            <a:r>
              <a:rPr lang="en-US" sz="2000" dirty="0" smtClean="0">
                <a:solidFill>
                  <a:schemeClr val="tx1"/>
                </a:solidFill>
                <a:latin typeface="Courier New"/>
                <a:cs typeface="Courier New"/>
              </a:rPr>
              <a:t>24 bits</a:t>
            </a:r>
            <a:endParaRPr lang="en-US" sz="2000" dirty="0">
              <a:solidFill>
                <a:schemeClr val="tx1"/>
              </a:solidFill>
              <a:latin typeface="Courier New"/>
              <a:cs typeface="Courier New"/>
            </a:endParaRPr>
          </a:p>
        </p:txBody>
      </p:sp>
    </p:spTree>
    <p:extLst>
      <p:ext uri="{BB962C8B-B14F-4D97-AF65-F5344CB8AC3E}">
        <p14:creationId xmlns:p14="http://schemas.microsoft.com/office/powerpoint/2010/main" val="1635756172"/>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802-11-Submission.potx</Template>
  <TotalTime>2653</TotalTime>
  <Words>1284</Words>
  <Application>Microsoft Macintosh PowerPoint</Application>
  <PresentationFormat>On-screen Show (4:3)</PresentationFormat>
  <Paragraphs>152</Paragraphs>
  <Slides>11</Slides>
  <Notes>11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802-11-Submission</vt:lpstr>
      <vt:lpstr>Document</vt:lpstr>
      <vt:lpstr>EPD, Mixed BSSes, and Group RAs</vt:lpstr>
      <vt:lpstr>Abstract</vt:lpstr>
      <vt:lpstr>Capabilities</vt:lpstr>
      <vt:lpstr>Pairwise STA Communications</vt:lpstr>
      <vt:lpstr>Mixed BSSes</vt:lpstr>
      <vt:lpstr>BSS membership selectors</vt:lpstr>
      <vt:lpstr>Group Addressed RAs</vt:lpstr>
      <vt:lpstr>Group Addressed RAs</vt:lpstr>
      <vt:lpstr>GLK Group RA Addresses</vt:lpstr>
      <vt:lpstr>Example Bit Encoding</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Adrian Stephens</dc:creator>
  <cp:lastModifiedBy>Donald Eastlake</cp:lastModifiedBy>
  <cp:revision>75</cp:revision>
  <cp:lastPrinted>1601-01-01T00:00:00Z</cp:lastPrinted>
  <dcterms:created xsi:type="dcterms:W3CDTF">2010-02-15T12:38:41Z</dcterms:created>
  <dcterms:modified xsi:type="dcterms:W3CDTF">2014-09-11T20:57:25Z</dcterms:modified>
</cp:coreProperties>
</file>