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67" r:id="rId12"/>
    <p:sldId id="268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020" autoAdjust="0"/>
  </p:normalViewPr>
  <p:slideViewPr>
    <p:cSldViewPr>
      <p:cViewPr>
        <p:scale>
          <a:sx n="76" d="100"/>
          <a:sy n="76" d="100"/>
        </p:scale>
        <p:origin x="-1360" y="-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42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896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Sk</a:t>
            </a:r>
            <a:r>
              <a:rPr lang="en-GB" dirty="0" smtClean="0"/>
              <a:t>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81000"/>
            <a:ext cx="3500462" cy="249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11-14/0877r0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Generic Service Discovery Proposal: Dynamic Bloom Filter 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814601"/>
              </p:ext>
            </p:extLst>
          </p:nvPr>
        </p:nvGraphicFramePr>
        <p:xfrm>
          <a:off x="514350" y="3109913"/>
          <a:ext cx="8077200" cy="187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Document" r:id="rId4" imgW="8255000" imgH="1917700" progId="Word.Document.8">
                  <p:embed/>
                </p:oleObj>
              </mc:Choice>
              <mc:Fallback>
                <p:oleObj name="Document" r:id="rId4" imgW="8255000" imgH="1917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109913"/>
                        <a:ext cx="8077200" cy="187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42300" y="52070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Pre-association Discovery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524000"/>
            <a:ext cx="4451838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95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Functions for Bloom Filter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171637"/>
              </p:ext>
            </p:extLst>
          </p:nvPr>
        </p:nvGraphicFramePr>
        <p:xfrm>
          <a:off x="1676400" y="1600200"/>
          <a:ext cx="51054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335280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B12-B15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Hash</a:t>
                      </a:r>
                      <a:r>
                        <a:rPr lang="en-US" baseline="0" dirty="0" smtClean="0"/>
                        <a:t> Function </a:t>
                      </a:r>
                      <a:endParaRPr lang="en-US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H1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H2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0010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H3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0011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H4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0100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H5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H6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0110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H7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0111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H8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H9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H10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H11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H12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H13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H14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H15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H16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013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/>
              <a:t>proposed Pre-Association Service Discovery Protocol based on Dynamic Bloom Filter Operation meeting the goals of</a:t>
            </a:r>
          </a:p>
          <a:p>
            <a:pPr lvl="1">
              <a:buFont typeface="Arial"/>
              <a:buChar char="•"/>
            </a:pPr>
            <a:r>
              <a:rPr lang="en-US" sz="2800" baseline="30000" dirty="0"/>
              <a:t>Efficiency</a:t>
            </a:r>
          </a:p>
          <a:p>
            <a:pPr lvl="1">
              <a:buFont typeface="Arial"/>
              <a:buChar char="•"/>
            </a:pPr>
            <a:r>
              <a:rPr lang="en-US" sz="2800" baseline="30000" dirty="0"/>
              <a:t>Speed of discovery</a:t>
            </a:r>
          </a:p>
          <a:p>
            <a:pPr lvl="1">
              <a:buFont typeface="Arial"/>
              <a:buChar char="•"/>
            </a:pPr>
            <a:r>
              <a:rPr lang="en-US" sz="2800" baseline="30000" dirty="0"/>
              <a:t>Scalability</a:t>
            </a:r>
          </a:p>
          <a:p>
            <a:pPr>
              <a:buFont typeface="Arial"/>
              <a:buChar char="•"/>
            </a:pPr>
            <a:r>
              <a:rPr lang="en-US" sz="3600" baseline="30000" dirty="0"/>
              <a:t>The protocol is very flexible and can be deployed in many different scenarios e.g. Wi-Fi Infrastructure and P2P network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513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Problem Statement &amp; Design Goals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Challenges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Propose </a:t>
            </a:r>
            <a:r>
              <a:rPr lang="en-US" dirty="0"/>
              <a:t>Solution: Dynamic Bloom Filter Operation 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Conclusion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426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800" dirty="0" smtClean="0"/>
              <a:t>In </a:t>
            </a:r>
            <a:r>
              <a:rPr lang="en-US" sz="2800" dirty="0"/>
              <a:t>designing a pre-association service discovery protocol, the following requirements must be </a:t>
            </a:r>
            <a:r>
              <a:rPr lang="en-US" sz="2800" dirty="0" smtClean="0"/>
              <a:t>met</a:t>
            </a:r>
          </a:p>
          <a:p>
            <a:pPr lvl="1">
              <a:buFont typeface="Arial"/>
              <a:buChar char="•"/>
            </a:pPr>
            <a:r>
              <a:rPr lang="en-US" sz="2400" baseline="30000" dirty="0"/>
              <a:t>Goal 1: Efficiency- light weight discovery to not congesting the wireless network and save battery life of portable devices</a:t>
            </a:r>
          </a:p>
          <a:p>
            <a:pPr lvl="1">
              <a:buFont typeface="Arial"/>
              <a:buChar char="•"/>
            </a:pPr>
            <a:r>
              <a:rPr lang="en-US" sz="2400" baseline="30000" dirty="0"/>
              <a:t>Goal 2: Speed of discovery- quickly identifying the right devices that offer the service for better user experience </a:t>
            </a:r>
          </a:p>
          <a:p>
            <a:pPr lvl="1">
              <a:buFont typeface="Arial"/>
              <a:buChar char="•"/>
            </a:pPr>
            <a:r>
              <a:rPr lang="en-US" sz="2400" baseline="30000" dirty="0"/>
              <a:t>Goal 3: Scalability- ability to support beyond the typical number of services offered in the </a:t>
            </a:r>
            <a:r>
              <a:rPr lang="en-US" sz="2400" baseline="30000" dirty="0" smtClean="0"/>
              <a:t>network</a:t>
            </a:r>
            <a:endParaRPr lang="en-US" sz="2400" dirty="0" smtClean="0"/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136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Only limited information can be included in the beacon and probe response: How to reduce overhead?</a:t>
            </a:r>
          </a:p>
          <a:p>
            <a:pPr>
              <a:buFont typeface="Arial"/>
              <a:buChar char="•"/>
            </a:pPr>
            <a:r>
              <a:rPr lang="en-US" dirty="0"/>
              <a:t>Scalability issues: how to support practically large number if not unlimited number of services for future extensibility?</a:t>
            </a:r>
          </a:p>
          <a:p>
            <a:pPr>
              <a:buFont typeface="Arial"/>
              <a:buChar char="•"/>
            </a:pPr>
            <a:r>
              <a:rPr lang="en-US" dirty="0"/>
              <a:t>How to handle in use case (like in mall, airport) where a lot of STAs queries for services?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898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Dynamic Bloom Filter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Assumption: The Pre-association Service Discovery protocol is build on top of ANQP based 802.11u frame work currently used in </a:t>
            </a:r>
            <a:r>
              <a:rPr lang="en-US" sz="2000" dirty="0" err="1" smtClean="0"/>
              <a:t>Passpoint</a:t>
            </a:r>
            <a:r>
              <a:rPr lang="en-US" sz="2000" dirty="0" smtClean="0"/>
              <a:t>. </a:t>
            </a:r>
            <a:r>
              <a:rPr lang="en-US" sz="2000" dirty="0"/>
              <a:t>It is important to note that the propose solution can be equally applicable to other framework</a:t>
            </a:r>
          </a:p>
          <a:p>
            <a:pPr>
              <a:buFont typeface="Arial"/>
              <a:buChar char="•"/>
            </a:pPr>
            <a:r>
              <a:rPr lang="en-US" sz="2000" dirty="0"/>
              <a:t>To meet the design goals and alleviate the challenges highlighted in the previous slides, the Service information IE (see slide </a:t>
            </a:r>
            <a:r>
              <a:rPr lang="en-US" sz="2000" dirty="0" smtClean="0"/>
              <a:t>6) </a:t>
            </a:r>
            <a:r>
              <a:rPr lang="en-US" sz="2000" dirty="0"/>
              <a:t>is proposed to enable flexible pre-association service discovery based on dynamic Bloom filter operation.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AP </a:t>
            </a:r>
            <a:r>
              <a:rPr lang="en-US" sz="2000" dirty="0"/>
              <a:t>should have the flexibility to advertise </a:t>
            </a:r>
            <a:r>
              <a:rPr lang="en-US" sz="2000" dirty="0" smtClean="0"/>
              <a:t>directly several services </a:t>
            </a:r>
            <a:r>
              <a:rPr lang="en-US" sz="2000" dirty="0"/>
              <a:t>that are commonly used in a particular scenario (what services to be advertised directly is out of scope) e.g. in Mall, maybe a directory/map service with location service, on-sale and coupon service </a:t>
            </a:r>
            <a:r>
              <a:rPr lang="en-US" sz="2000" dirty="0" err="1"/>
              <a:t>vs</a:t>
            </a:r>
            <a:r>
              <a:rPr lang="en-US" sz="2000" dirty="0"/>
              <a:t> printing service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2345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Information 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038600"/>
            <a:ext cx="7770813" cy="2362200"/>
          </a:xfrm>
        </p:spPr>
        <p:txBody>
          <a:bodyPr/>
          <a:lstStyle/>
          <a:p>
            <a:pPr marL="114300" indent="-114300">
              <a:buFont typeface="Arial"/>
              <a:buChar char="•"/>
            </a:pPr>
            <a:r>
              <a:rPr lang="en-US" sz="1100" dirty="0"/>
              <a:t>Element ID field is TBD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/>
              <a:t>Length field is 2 bytes whose value is set to 1 + (m/8) + 6N. Note that m can be derived from the Bloom Filter Information field and thus there is no need to have an extra length field separately to indicate the length of the variable m-bit Service Hint Map  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/>
              <a:t>Bloom Filter Information is 2 byte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/>
              <a:t>B0-B11 are used to indicate the maximum number of services, n that can be offered by the AP.  The maximum number of services are 4096 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/>
              <a:t>B12-B15 are used to indicate the number of hash functions, k (out of total of 16) used by the Bloom filter. e.g. 0001 means the first 2 hash functions (i.e. H1 and H2) will be used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/>
              <a:t>Service Hash field is an optional field up to N number of Service Hashes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600200"/>
            <a:ext cx="7924800" cy="235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596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Bloom Filter </a:t>
            </a:r>
            <a:r>
              <a:rPr lang="en-US" dirty="0" smtClean="0"/>
              <a:t>Operation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/>
              <a:t>The m-bit Service Hint Map provides hint of the services offered by the infrastructure </a:t>
            </a:r>
            <a:r>
              <a:rPr lang="en-US" sz="1600" dirty="0" smtClean="0"/>
              <a:t>AP</a:t>
            </a:r>
            <a:r>
              <a:rPr lang="en-US" sz="1600" dirty="0"/>
              <a:t>/</a:t>
            </a:r>
            <a:r>
              <a:rPr lang="en-US" sz="1600" dirty="0" smtClean="0"/>
              <a:t>STA </a:t>
            </a:r>
            <a:r>
              <a:rPr lang="en-US" sz="1600" dirty="0"/>
              <a:t>in a compact way than directly advertising individual services (Goal 1 and 3)</a:t>
            </a:r>
          </a:p>
          <a:p>
            <a:pPr>
              <a:buFont typeface="Arial"/>
              <a:buChar char="•"/>
            </a:pPr>
            <a:r>
              <a:rPr lang="en-US" sz="1600" dirty="0"/>
              <a:t>Operation steps/procedures:</a:t>
            </a:r>
          </a:p>
          <a:p>
            <a:pPr lvl="1">
              <a:buFont typeface="Arial"/>
              <a:buChar char="•"/>
            </a:pPr>
            <a:r>
              <a:rPr lang="en-US" sz="1050" dirty="0"/>
              <a:t>AP selects numbers of services, n to be advertised</a:t>
            </a:r>
          </a:p>
          <a:p>
            <a:pPr lvl="1">
              <a:buFont typeface="Arial"/>
              <a:buChar char="•"/>
            </a:pPr>
            <a:r>
              <a:rPr lang="en-US" sz="1050" dirty="0"/>
              <a:t>AP selects an acceptable false positive rate, P</a:t>
            </a:r>
            <a:r>
              <a:rPr lang="en-US" sz="1050" baseline="-25000" dirty="0"/>
              <a:t>f</a:t>
            </a:r>
            <a:r>
              <a:rPr lang="en-US" sz="1050" dirty="0"/>
              <a:t>, depending on the design tradeoff and computes the required number of hash functions, k</a:t>
            </a:r>
            <a:endParaRPr lang="en-US" sz="1050" baseline="-25000" dirty="0"/>
          </a:p>
          <a:p>
            <a:pPr lvl="1">
              <a:buFont typeface="Arial"/>
              <a:buChar char="•"/>
            </a:pPr>
            <a:r>
              <a:rPr lang="en-US" sz="1050" dirty="0"/>
              <a:t>AP computes value of m i.e. the Bloom filter size based on k and n values</a:t>
            </a:r>
          </a:p>
          <a:p>
            <a:pPr>
              <a:buFont typeface="Arial"/>
              <a:buChar char="•"/>
            </a:pPr>
            <a:r>
              <a:rPr lang="en-US" sz="1600" dirty="0"/>
              <a:t>The STA can infer the value of P</a:t>
            </a:r>
            <a:r>
              <a:rPr lang="en-US" sz="1600" baseline="-25000" dirty="0"/>
              <a:t>f</a:t>
            </a:r>
            <a:r>
              <a:rPr lang="en-US" sz="1600" dirty="0"/>
              <a:t> by decoding the Service Information IE from the received beacons. </a:t>
            </a:r>
          </a:p>
          <a:p>
            <a:pPr>
              <a:buFont typeface="Arial"/>
              <a:buChar char="•"/>
            </a:pPr>
            <a:r>
              <a:rPr lang="en-US" sz="1600" dirty="0"/>
              <a:t>If P</a:t>
            </a:r>
            <a:r>
              <a:rPr lang="en-US" sz="1600" baseline="-25000" dirty="0"/>
              <a:t>f</a:t>
            </a:r>
            <a:r>
              <a:rPr lang="en-US" sz="1600" dirty="0"/>
              <a:t> turns out to be low (e.g. &lt;1%), then STA may directly send GAS Query to obtain more information about the service since STA has high confidence that the service was indeed provided by the network (Goal 2)  </a:t>
            </a:r>
          </a:p>
          <a:p>
            <a:pPr>
              <a:buFont typeface="Arial"/>
              <a:buChar char="•"/>
            </a:pPr>
            <a:r>
              <a:rPr lang="en-US" sz="1600" dirty="0"/>
              <a:t>If P</a:t>
            </a:r>
            <a:r>
              <a:rPr lang="en-US" sz="1600" baseline="-25000" dirty="0"/>
              <a:t>f</a:t>
            </a:r>
            <a:r>
              <a:rPr lang="en-US" sz="1600" dirty="0"/>
              <a:t> turns out to be high (e.g. &gt;10%), STA may want to send Probe Request to confirm the right service before sending GAS Query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0184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Bloom Filter </a:t>
            </a:r>
            <a:r>
              <a:rPr lang="en-US" dirty="0" smtClean="0"/>
              <a:t>Operation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sz="2000" dirty="0"/>
              <a:t>If the number of services offered by the AP is large and P</a:t>
            </a:r>
            <a:r>
              <a:rPr lang="en-US" sz="2000" baseline="-25000" dirty="0"/>
              <a:t>f</a:t>
            </a:r>
            <a:r>
              <a:rPr lang="en-US" sz="2000" dirty="0"/>
              <a:t> is low, AP may not include Service Hash(</a:t>
            </a:r>
            <a:r>
              <a:rPr lang="en-US" sz="2000" dirty="0" err="1"/>
              <a:t>es</a:t>
            </a:r>
            <a:r>
              <a:rPr lang="en-US" sz="2000" dirty="0"/>
              <a:t>) in the Beacon</a:t>
            </a:r>
          </a:p>
          <a:p>
            <a:pPr marL="457200" indent="-457200">
              <a:buFont typeface="Arial"/>
              <a:buChar char="•"/>
            </a:pPr>
            <a:r>
              <a:rPr lang="en-US" sz="2000" dirty="0"/>
              <a:t>Service Hash field is an optional field which may be included in the beacon to reduce STAs from flooding the network with probe requests. The protocol enables up to N Service Hashes may be included. This enables the direct advertisement of commonly used services (which scenario/deployment specific) than providing hint (Goal 1). Any additional Service Hashes are available via ANQP query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595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Bloom Filter Operation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524000"/>
            <a:ext cx="2816038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319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836</TotalTime>
  <Words>1012</Words>
  <Application>Microsoft Macintosh PowerPoint</Application>
  <PresentationFormat>On-screen Show (4:3)</PresentationFormat>
  <Paragraphs>123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Generic Service Discovery Proposal: Dynamic Bloom Filter Operation</vt:lpstr>
      <vt:lpstr>Agenda</vt:lpstr>
      <vt:lpstr>Design Goals</vt:lpstr>
      <vt:lpstr>Challenges</vt:lpstr>
      <vt:lpstr>Proposal: Dynamic Bloom Filter Operation</vt:lpstr>
      <vt:lpstr>Service Information IE</vt:lpstr>
      <vt:lpstr>Dynamic Bloom Filter Operation (1)</vt:lpstr>
      <vt:lpstr>Dynamic Bloom Filter Operation (2)</vt:lpstr>
      <vt:lpstr>Dynamic Bloom Filter Operation (3)</vt:lpstr>
      <vt:lpstr>Example of Pre-association Discovery Flow</vt:lpstr>
      <vt:lpstr>Hash Functions for Bloom Filter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SK Yong</cp:lastModifiedBy>
  <cp:revision>36</cp:revision>
  <cp:lastPrinted>1601-01-01T00:00:00Z</cp:lastPrinted>
  <dcterms:created xsi:type="dcterms:W3CDTF">2013-07-12T19:51:42Z</dcterms:created>
  <dcterms:modified xsi:type="dcterms:W3CDTF">2014-07-14T22:13:13Z</dcterms:modified>
</cp:coreProperties>
</file>