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1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014" autoAdjust="0"/>
    <p:restoredTop sz="94660"/>
  </p:normalViewPr>
  <p:slideViewPr>
    <p:cSldViewPr>
      <p:cViewPr>
        <p:scale>
          <a:sx n="100" d="100"/>
          <a:sy n="100" d="100"/>
        </p:scale>
        <p:origin x="-1254" y="-3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Sean Coffey, Realtek</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Sean Coffey, Realtek</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Sean Coffey, Realtek</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Sean Coffey, Realtek</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Sean Coffey, Realtek</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Sean Coffey, Realtek</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Sean Coffey, Realtek</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Sean Coffey, Realtek</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Sean Coffey, Realtek</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Sean Coffey, Realtek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802.11-14/0872r0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Sean Coffey, Realtek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 Protocol Framework for Dynamic CCA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2014-07-14</a:t>
            </a:r>
            <a:endParaRPr lang="en-GB" sz="2000" b="0" dirty="0"/>
          </a:p>
        </p:txBody>
      </p:sp>
      <p:graphicFrame>
        <p:nvGraphicFramePr>
          <p:cNvPr id="3075" name="Object 3"/>
          <p:cNvGraphicFramePr>
            <a:graphicFrameLocks noChangeAspect="1"/>
          </p:cNvGraphicFramePr>
          <p:nvPr/>
        </p:nvGraphicFramePr>
        <p:xfrm>
          <a:off x="504825" y="2276475"/>
          <a:ext cx="8077200" cy="2476500"/>
        </p:xfrm>
        <a:graphic>
          <a:graphicData uri="http://schemas.openxmlformats.org/presentationml/2006/ole">
            <p:oleObj spid="_x0000_s3076" name="Document" r:id="rId4" imgW="8261444" imgH="2525702"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A basic organizing principle</a:t>
            </a:r>
            <a:endParaRPr lang="en-US" dirty="0">
              <a:latin typeface="Calibri" pitchFamily="34" charset="0"/>
            </a:endParaRPr>
          </a:p>
        </p:txBody>
      </p:sp>
      <p:sp>
        <p:nvSpPr>
          <p:cNvPr id="9218" name="Rectangle 2"/>
          <p:cNvSpPr>
            <a:spLocks noGrp="1" noChangeArrowheads="1"/>
          </p:cNvSpPr>
          <p:nvPr>
            <p:ph type="body" idx="1"/>
          </p:nvPr>
        </p:nvSpPr>
        <p:spPr>
          <a:xfrm>
            <a:off x="838200" y="2514600"/>
            <a:ext cx="7620000" cy="2743200"/>
          </a:xfrm>
          <a:ln/>
        </p:spPr>
        <p:txBody>
          <a:bodyPr/>
          <a:lstStyle/>
          <a:p>
            <a:pPr algn="ctr"/>
            <a:r>
              <a:rPr lang="en-US" b="0" dirty="0" smtClean="0">
                <a:latin typeface="Calibri" pitchFamily="34" charset="0"/>
              </a:rPr>
              <a:t>  Each transmitting device indicates the </a:t>
            </a:r>
            <a:r>
              <a:rPr lang="en-US" b="0" i="1" dirty="0" smtClean="0">
                <a:latin typeface="Calibri" pitchFamily="34" charset="0"/>
              </a:rPr>
              <a:t>increase</a:t>
            </a:r>
            <a:r>
              <a:rPr lang="en-US" b="0" dirty="0" smtClean="0">
                <a:latin typeface="Calibri" pitchFamily="34" charset="0"/>
              </a:rPr>
              <a:t> in CCA threshold it permits other devices to use for </a:t>
            </a:r>
            <a:r>
              <a:rPr lang="en-US" b="0" i="1" dirty="0" smtClean="0">
                <a:latin typeface="Calibri" pitchFamily="34" charset="0"/>
              </a:rPr>
              <a:t>this PPDU</a:t>
            </a:r>
            <a:r>
              <a:rPr lang="en-US" b="0" dirty="0" smtClean="0">
                <a:latin typeface="Calibri" pitchFamily="34" charset="0"/>
              </a:rPr>
              <a:t>	</a:t>
            </a:r>
          </a:p>
          <a:p>
            <a:pPr algn="ctr"/>
            <a:endParaRPr lang="en-US" sz="1600" b="0" dirty="0" smtClean="0">
              <a:latin typeface="Calibri" pitchFamily="34" charset="0"/>
            </a:endParaRPr>
          </a:p>
          <a:p>
            <a:pPr algn="ctr"/>
            <a:r>
              <a:rPr lang="en-US" b="0" dirty="0" smtClean="0">
                <a:latin typeface="Calibri" pitchFamily="34" charset="0"/>
              </a:rPr>
              <a:t>and</a:t>
            </a:r>
          </a:p>
          <a:p>
            <a:pPr algn="ctr"/>
            <a:endParaRPr lang="en-US" sz="1600" b="0" dirty="0" smtClean="0">
              <a:latin typeface="Calibri" pitchFamily="34" charset="0"/>
            </a:endParaRPr>
          </a:p>
          <a:p>
            <a:pPr algn="ctr"/>
            <a:r>
              <a:rPr lang="en-US" b="0" dirty="0" smtClean="0">
                <a:latin typeface="Calibri" pitchFamily="34" charset="0"/>
              </a:rPr>
              <a:t>	adjusts this increase dynamically</a:t>
            </a:r>
          </a:p>
          <a:p>
            <a:endParaRPr lang="en-GB" dirty="0"/>
          </a:p>
        </p:txBody>
      </p:sp>
      <p:sp>
        <p:nvSpPr>
          <p:cNvPr id="7" name="Rectangle 6"/>
          <p:cNvSpPr/>
          <p:nvPr/>
        </p:nvSpPr>
        <p:spPr bwMode="auto">
          <a:xfrm>
            <a:off x="1066800" y="2362200"/>
            <a:ext cx="7391400" cy="2819400"/>
          </a:xfrm>
          <a:prstGeom prst="rect">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Example protocol—I</a:t>
            </a:r>
            <a:endParaRPr lang="en-US" dirty="0">
              <a:latin typeface="Calibri" pitchFamily="34" charset="0"/>
            </a:endParaRPr>
          </a:p>
        </p:txBody>
      </p:sp>
      <p:sp>
        <p:nvSpPr>
          <p:cNvPr id="9218" name="Rectangle 2"/>
          <p:cNvSpPr>
            <a:spLocks noGrp="1" noChangeArrowheads="1"/>
          </p:cNvSpPr>
          <p:nvPr>
            <p:ph type="body" idx="1"/>
          </p:nvPr>
        </p:nvSpPr>
        <p:spPr>
          <a:xfrm>
            <a:off x="838200" y="2514600"/>
            <a:ext cx="7620000" cy="2743200"/>
          </a:xfrm>
          <a:ln/>
        </p:spPr>
        <p:txBody>
          <a:bodyPr/>
          <a:lstStyle/>
          <a:p>
            <a:pPr algn="ctr"/>
            <a:r>
              <a:rPr lang="en-US" b="0" dirty="0" smtClean="0">
                <a:latin typeface="Calibri" pitchFamily="34" charset="0"/>
              </a:rPr>
              <a:t>  </a:t>
            </a:r>
            <a:endParaRPr lang="en-GB" dirty="0"/>
          </a:p>
        </p:txBody>
      </p:sp>
      <p:sp>
        <p:nvSpPr>
          <p:cNvPr id="11" name="Diamond 10"/>
          <p:cNvSpPr/>
          <p:nvPr/>
        </p:nvSpPr>
        <p:spPr bwMode="auto">
          <a:xfrm>
            <a:off x="1752600" y="4267200"/>
            <a:ext cx="1371600" cy="838200"/>
          </a:xfrm>
          <a:prstGeom prst="diamon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2124979" y="1828800"/>
            <a:ext cx="846821" cy="1015663"/>
          </a:xfrm>
          <a:prstGeom prst="rect">
            <a:avLst/>
          </a:prstGeom>
          <a:noFill/>
        </p:spPr>
        <p:txBody>
          <a:bodyPr wrap="square" rtlCol="0">
            <a:spAutoFit/>
          </a:bodyPr>
          <a:lstStyle/>
          <a:p>
            <a:r>
              <a:rPr lang="en-US" sz="500" dirty="0" smtClean="0">
                <a:solidFill>
                  <a:schemeClr val="tx1"/>
                </a:solidFill>
                <a:latin typeface="Calibri" pitchFamily="34" charset="0"/>
              </a:rPr>
              <a:t> </a:t>
            </a:r>
            <a:r>
              <a:rPr lang="en-US" sz="2000" dirty="0" smtClean="0">
                <a:solidFill>
                  <a:schemeClr val="tx1"/>
                </a:solidFill>
                <a:latin typeface="Calibri" pitchFamily="34" charset="0"/>
              </a:rPr>
              <a:t>S = 0</a:t>
            </a:r>
          </a:p>
          <a:p>
            <a:r>
              <a:rPr lang="en-US" sz="2000" dirty="0" smtClean="0">
                <a:solidFill>
                  <a:schemeClr val="tx1"/>
                </a:solidFill>
                <a:latin typeface="Calibri" pitchFamily="34" charset="0"/>
              </a:rPr>
              <a:t>C = 0</a:t>
            </a:r>
          </a:p>
          <a:p>
            <a:endParaRPr lang="en-US" sz="2000" dirty="0">
              <a:solidFill>
                <a:schemeClr val="tx1"/>
              </a:solidFill>
              <a:latin typeface="Calibri" pitchFamily="34" charset="0"/>
            </a:endParaRPr>
          </a:p>
        </p:txBody>
      </p:sp>
      <p:sp>
        <p:nvSpPr>
          <p:cNvPr id="10" name="TextBox 9"/>
          <p:cNvSpPr txBox="1"/>
          <p:nvPr/>
        </p:nvSpPr>
        <p:spPr>
          <a:xfrm>
            <a:off x="1743979" y="3102114"/>
            <a:ext cx="1371600" cy="707886"/>
          </a:xfrm>
          <a:prstGeom prst="rect">
            <a:avLst/>
          </a:prstGeom>
          <a:noFill/>
        </p:spPr>
        <p:txBody>
          <a:bodyPr wrap="square" rtlCol="0">
            <a:spAutoFit/>
          </a:bodyPr>
          <a:lstStyle/>
          <a:p>
            <a:pPr algn="ctr"/>
            <a:r>
              <a:rPr lang="en-US" sz="2000" dirty="0" err="1" smtClean="0">
                <a:solidFill>
                  <a:schemeClr val="tx1"/>
                </a:solidFill>
                <a:latin typeface="Calibri" pitchFamily="34" charset="0"/>
              </a:rPr>
              <a:t>Tx</a:t>
            </a:r>
            <a:r>
              <a:rPr lang="en-US" sz="2000" dirty="0" smtClean="0">
                <a:solidFill>
                  <a:schemeClr val="tx1"/>
                </a:solidFill>
                <a:latin typeface="Calibri" pitchFamily="34" charset="0"/>
              </a:rPr>
              <a:t> packet to AP1</a:t>
            </a:r>
            <a:endParaRPr lang="en-US" sz="2000" dirty="0">
              <a:solidFill>
                <a:schemeClr val="tx1"/>
              </a:solidFill>
              <a:latin typeface="Calibri" pitchFamily="34" charset="0"/>
            </a:endParaRPr>
          </a:p>
        </p:txBody>
      </p:sp>
      <p:sp>
        <p:nvSpPr>
          <p:cNvPr id="12" name="TextBox 11"/>
          <p:cNvSpPr txBox="1"/>
          <p:nvPr/>
        </p:nvSpPr>
        <p:spPr>
          <a:xfrm>
            <a:off x="1905000" y="4476690"/>
            <a:ext cx="1111458" cy="400110"/>
          </a:xfrm>
          <a:prstGeom prst="rect">
            <a:avLst/>
          </a:prstGeom>
          <a:noFill/>
        </p:spPr>
        <p:txBody>
          <a:bodyPr wrap="none" rtlCol="0">
            <a:spAutoFit/>
          </a:bodyPr>
          <a:lstStyle/>
          <a:p>
            <a:r>
              <a:rPr lang="en-US" sz="2000" dirty="0" smtClean="0">
                <a:solidFill>
                  <a:schemeClr val="tx1"/>
                </a:solidFill>
                <a:latin typeface="Calibri" pitchFamily="34" charset="0"/>
              </a:rPr>
              <a:t>Get </a:t>
            </a:r>
            <a:r>
              <a:rPr lang="en-US" sz="2000" dirty="0" err="1" smtClean="0">
                <a:solidFill>
                  <a:schemeClr val="tx1"/>
                </a:solidFill>
                <a:latin typeface="Calibri" pitchFamily="34" charset="0"/>
              </a:rPr>
              <a:t>Ack</a:t>
            </a:r>
            <a:r>
              <a:rPr lang="en-US" sz="2000" dirty="0" smtClean="0">
                <a:solidFill>
                  <a:schemeClr val="tx1"/>
                </a:solidFill>
                <a:latin typeface="Calibri" pitchFamily="34" charset="0"/>
              </a:rPr>
              <a:t>?</a:t>
            </a:r>
            <a:endParaRPr lang="en-US" sz="2000" dirty="0">
              <a:solidFill>
                <a:schemeClr val="tx1"/>
              </a:solidFill>
              <a:latin typeface="Calibri" pitchFamily="34" charset="0"/>
            </a:endParaRPr>
          </a:p>
        </p:txBody>
      </p:sp>
      <p:sp>
        <p:nvSpPr>
          <p:cNvPr id="16" name="TextBox 15"/>
          <p:cNvSpPr txBox="1"/>
          <p:nvPr/>
        </p:nvSpPr>
        <p:spPr>
          <a:xfrm>
            <a:off x="2057400" y="5540514"/>
            <a:ext cx="694421" cy="707886"/>
          </a:xfrm>
          <a:prstGeom prst="rect">
            <a:avLst/>
          </a:prstGeom>
          <a:noFill/>
        </p:spPr>
        <p:txBody>
          <a:bodyPr wrap="none" rtlCol="0">
            <a:spAutoFit/>
          </a:bodyPr>
          <a:lstStyle/>
          <a:p>
            <a:pPr algn="ctr"/>
            <a:r>
              <a:rPr lang="en-US" sz="2000" dirty="0" smtClean="0">
                <a:solidFill>
                  <a:schemeClr val="tx1"/>
                </a:solidFill>
                <a:latin typeface="Calibri" pitchFamily="34" charset="0"/>
              </a:rPr>
              <a:t>C = 0</a:t>
            </a:r>
          </a:p>
          <a:p>
            <a:pPr algn="ctr"/>
            <a:r>
              <a:rPr lang="en-US" sz="2000" dirty="0" smtClean="0">
                <a:solidFill>
                  <a:schemeClr val="tx1"/>
                </a:solidFill>
                <a:latin typeface="Calibri" pitchFamily="34" charset="0"/>
              </a:rPr>
              <a:t>S--</a:t>
            </a:r>
            <a:endParaRPr lang="en-US" sz="2000" dirty="0">
              <a:solidFill>
                <a:schemeClr val="tx1"/>
              </a:solidFill>
              <a:latin typeface="Calibri" pitchFamily="34" charset="0"/>
            </a:endParaRPr>
          </a:p>
        </p:txBody>
      </p:sp>
      <p:sp>
        <p:nvSpPr>
          <p:cNvPr id="13" name="TextBox 12"/>
          <p:cNvSpPr txBox="1"/>
          <p:nvPr/>
        </p:nvSpPr>
        <p:spPr>
          <a:xfrm>
            <a:off x="4038600" y="4476690"/>
            <a:ext cx="579261" cy="400110"/>
          </a:xfrm>
          <a:prstGeom prst="rect">
            <a:avLst/>
          </a:prstGeom>
          <a:noFill/>
        </p:spPr>
        <p:txBody>
          <a:bodyPr wrap="none" rtlCol="0">
            <a:spAutoFit/>
          </a:bodyPr>
          <a:lstStyle/>
          <a:p>
            <a:r>
              <a:rPr lang="en-US" sz="2000" dirty="0" smtClean="0">
                <a:solidFill>
                  <a:schemeClr val="tx1"/>
                </a:solidFill>
                <a:latin typeface="Calibri" pitchFamily="34" charset="0"/>
              </a:rPr>
              <a:t>C++</a:t>
            </a:r>
            <a:endParaRPr lang="en-US" sz="2000" dirty="0">
              <a:solidFill>
                <a:schemeClr val="tx1"/>
              </a:solidFill>
              <a:latin typeface="Calibri" pitchFamily="34" charset="0"/>
            </a:endParaRPr>
          </a:p>
        </p:txBody>
      </p:sp>
      <p:sp>
        <p:nvSpPr>
          <p:cNvPr id="15" name="TextBox 14"/>
          <p:cNvSpPr txBox="1"/>
          <p:nvPr/>
        </p:nvSpPr>
        <p:spPr>
          <a:xfrm>
            <a:off x="5558273" y="4476690"/>
            <a:ext cx="1071127" cy="400110"/>
          </a:xfrm>
          <a:prstGeom prst="rect">
            <a:avLst/>
          </a:prstGeom>
          <a:noFill/>
        </p:spPr>
        <p:txBody>
          <a:bodyPr wrap="none" rtlCol="0">
            <a:spAutoFit/>
          </a:bodyPr>
          <a:lstStyle/>
          <a:p>
            <a:r>
              <a:rPr lang="en-US" sz="2000" dirty="0" smtClean="0">
                <a:solidFill>
                  <a:schemeClr val="tx1"/>
                </a:solidFill>
                <a:latin typeface="Calibri" pitchFamily="34" charset="0"/>
              </a:rPr>
              <a:t>C == 16?</a:t>
            </a:r>
            <a:endParaRPr lang="en-US" sz="2000" dirty="0">
              <a:solidFill>
                <a:schemeClr val="tx1"/>
              </a:solidFill>
              <a:latin typeface="Calibri" pitchFamily="34" charset="0"/>
            </a:endParaRPr>
          </a:p>
        </p:txBody>
      </p:sp>
      <p:sp>
        <p:nvSpPr>
          <p:cNvPr id="17" name="TextBox 16"/>
          <p:cNvSpPr txBox="1"/>
          <p:nvPr/>
        </p:nvSpPr>
        <p:spPr>
          <a:xfrm>
            <a:off x="7458979" y="4343400"/>
            <a:ext cx="694421" cy="707886"/>
          </a:xfrm>
          <a:prstGeom prst="rect">
            <a:avLst/>
          </a:prstGeom>
          <a:noFill/>
        </p:spPr>
        <p:txBody>
          <a:bodyPr wrap="square" rtlCol="0">
            <a:spAutoFit/>
          </a:bodyPr>
          <a:lstStyle/>
          <a:p>
            <a:pPr algn="ctr"/>
            <a:r>
              <a:rPr lang="en-US" sz="2000" dirty="0" smtClean="0">
                <a:solidFill>
                  <a:schemeClr val="tx1"/>
                </a:solidFill>
                <a:latin typeface="Calibri" pitchFamily="34" charset="0"/>
              </a:rPr>
              <a:t>C = 0</a:t>
            </a:r>
          </a:p>
          <a:p>
            <a:pPr algn="ctr"/>
            <a:r>
              <a:rPr lang="en-US" sz="2000" dirty="0" smtClean="0">
                <a:solidFill>
                  <a:schemeClr val="tx1"/>
                </a:solidFill>
                <a:latin typeface="Calibri" pitchFamily="34" charset="0"/>
              </a:rPr>
              <a:t>S++</a:t>
            </a:r>
            <a:endParaRPr lang="en-US" sz="2000" dirty="0">
              <a:solidFill>
                <a:schemeClr val="tx1"/>
              </a:solidFill>
              <a:latin typeface="Calibri" pitchFamily="34" charset="0"/>
            </a:endParaRPr>
          </a:p>
        </p:txBody>
      </p:sp>
      <p:sp>
        <p:nvSpPr>
          <p:cNvPr id="20" name="Rectangle 19"/>
          <p:cNvSpPr/>
          <p:nvPr/>
        </p:nvSpPr>
        <p:spPr bwMode="auto">
          <a:xfrm>
            <a:off x="1828800" y="1828800"/>
            <a:ext cx="1219200" cy="685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1828800" y="3124200"/>
            <a:ext cx="1219200" cy="685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1828800" y="5562600"/>
            <a:ext cx="1219200" cy="685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3657600" y="4343400"/>
            <a:ext cx="1219200" cy="685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7162800" y="4343400"/>
            <a:ext cx="1219200" cy="685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Diamond 27"/>
          <p:cNvSpPr/>
          <p:nvPr/>
        </p:nvSpPr>
        <p:spPr bwMode="auto">
          <a:xfrm>
            <a:off x="5410200" y="4267200"/>
            <a:ext cx="1295400" cy="838200"/>
          </a:xfrm>
          <a:prstGeom prst="diamon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0" name="Straight Arrow Connector 29"/>
          <p:cNvCxnSpPr>
            <a:stCxn id="20" idx="2"/>
            <a:endCxn id="22" idx="0"/>
          </p:cNvCxnSpPr>
          <p:nvPr/>
        </p:nvCxnSpPr>
        <p:spPr bwMode="auto">
          <a:xfrm>
            <a:off x="2438400" y="2514600"/>
            <a:ext cx="0" cy="609600"/>
          </a:xfrm>
          <a:prstGeom prst="straightConnector1">
            <a:avLst/>
          </a:prstGeom>
          <a:solidFill>
            <a:srgbClr val="00B8FF"/>
          </a:solidFill>
          <a:ln w="19050" cap="flat" cmpd="sng" algn="ctr">
            <a:solidFill>
              <a:srgbClr val="4F81BD"/>
            </a:solidFill>
            <a:prstDash val="solid"/>
            <a:round/>
            <a:headEnd type="none" w="med" len="med"/>
            <a:tailEnd type="arrow"/>
          </a:ln>
          <a:effectLst/>
        </p:spPr>
      </p:cxnSp>
      <p:cxnSp>
        <p:nvCxnSpPr>
          <p:cNvPr id="32" name="Straight Arrow Connector 31"/>
          <p:cNvCxnSpPr/>
          <p:nvPr/>
        </p:nvCxnSpPr>
        <p:spPr bwMode="auto">
          <a:xfrm>
            <a:off x="2438400" y="3810000"/>
            <a:ext cx="0" cy="457200"/>
          </a:xfrm>
          <a:prstGeom prst="straightConnector1">
            <a:avLst/>
          </a:prstGeom>
          <a:solidFill>
            <a:srgbClr val="00B8FF"/>
          </a:solidFill>
          <a:ln w="19050" cap="flat" cmpd="sng" algn="ctr">
            <a:solidFill>
              <a:srgbClr val="4F81BD"/>
            </a:solidFill>
            <a:prstDash val="solid"/>
            <a:round/>
            <a:headEnd type="none" w="med" len="med"/>
            <a:tailEnd type="arrow"/>
          </a:ln>
          <a:effectLst/>
        </p:spPr>
      </p:cxnSp>
      <p:cxnSp>
        <p:nvCxnSpPr>
          <p:cNvPr id="35" name="Straight Arrow Connector 34"/>
          <p:cNvCxnSpPr/>
          <p:nvPr/>
        </p:nvCxnSpPr>
        <p:spPr bwMode="auto">
          <a:xfrm>
            <a:off x="2438400" y="5105400"/>
            <a:ext cx="0" cy="457200"/>
          </a:xfrm>
          <a:prstGeom prst="straightConnector1">
            <a:avLst/>
          </a:prstGeom>
          <a:solidFill>
            <a:srgbClr val="00B8FF"/>
          </a:solidFill>
          <a:ln w="19050" cap="flat" cmpd="sng" algn="ctr">
            <a:solidFill>
              <a:srgbClr val="4F81BD"/>
            </a:solidFill>
            <a:prstDash val="solid"/>
            <a:round/>
            <a:headEnd type="none" w="med" len="med"/>
            <a:tailEnd type="arrow"/>
          </a:ln>
          <a:effectLst/>
        </p:spPr>
      </p:cxnSp>
      <p:cxnSp>
        <p:nvCxnSpPr>
          <p:cNvPr id="37" name="Straight Connector 36"/>
          <p:cNvCxnSpPr>
            <a:stCxn id="24" idx="1"/>
          </p:cNvCxnSpPr>
          <p:nvPr/>
        </p:nvCxnSpPr>
        <p:spPr bwMode="auto">
          <a:xfrm flipH="1" flipV="1">
            <a:off x="838200" y="5867400"/>
            <a:ext cx="990600" cy="0"/>
          </a:xfrm>
          <a:prstGeom prst="line">
            <a:avLst/>
          </a:prstGeom>
          <a:solidFill>
            <a:srgbClr val="00B8FF"/>
          </a:solidFill>
          <a:ln w="12700" cap="flat" cmpd="sng" algn="ctr">
            <a:solidFill>
              <a:srgbClr val="4F81BD"/>
            </a:solidFill>
            <a:prstDash val="solid"/>
            <a:round/>
            <a:headEnd type="none" w="med" len="med"/>
            <a:tailEnd type="none" w="med" len="med"/>
          </a:ln>
          <a:effectLst/>
        </p:spPr>
      </p:cxnSp>
      <p:cxnSp>
        <p:nvCxnSpPr>
          <p:cNvPr id="40" name="Straight Connector 39"/>
          <p:cNvCxnSpPr/>
          <p:nvPr/>
        </p:nvCxnSpPr>
        <p:spPr bwMode="auto">
          <a:xfrm flipV="1">
            <a:off x="838200" y="3505200"/>
            <a:ext cx="0" cy="2362200"/>
          </a:xfrm>
          <a:prstGeom prst="line">
            <a:avLst/>
          </a:prstGeom>
          <a:solidFill>
            <a:srgbClr val="00B8FF"/>
          </a:solidFill>
          <a:ln w="12700" cap="flat" cmpd="sng" algn="ctr">
            <a:solidFill>
              <a:srgbClr val="4F81BD"/>
            </a:solidFill>
            <a:prstDash val="solid"/>
            <a:round/>
            <a:headEnd type="none" w="med" len="med"/>
            <a:tailEnd type="none" w="med" len="med"/>
          </a:ln>
          <a:effectLst/>
        </p:spPr>
      </p:cxnSp>
      <p:cxnSp>
        <p:nvCxnSpPr>
          <p:cNvPr id="42" name="Straight Arrow Connector 41"/>
          <p:cNvCxnSpPr/>
          <p:nvPr/>
        </p:nvCxnSpPr>
        <p:spPr bwMode="auto">
          <a:xfrm>
            <a:off x="838200" y="3505200"/>
            <a:ext cx="9906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3" name="TextBox 42"/>
          <p:cNvSpPr txBox="1"/>
          <p:nvPr/>
        </p:nvSpPr>
        <p:spPr>
          <a:xfrm>
            <a:off x="2104654" y="5117068"/>
            <a:ext cx="333746" cy="369332"/>
          </a:xfrm>
          <a:prstGeom prst="rect">
            <a:avLst/>
          </a:prstGeom>
          <a:noFill/>
        </p:spPr>
        <p:txBody>
          <a:bodyPr wrap="none" rtlCol="0">
            <a:spAutoFit/>
          </a:bodyPr>
          <a:lstStyle/>
          <a:p>
            <a:r>
              <a:rPr lang="en-US" sz="1800" dirty="0" smtClean="0">
                <a:solidFill>
                  <a:schemeClr val="tx1"/>
                </a:solidFill>
                <a:latin typeface="Calibri" pitchFamily="34" charset="0"/>
              </a:rPr>
              <a:t>N</a:t>
            </a:r>
            <a:endParaRPr lang="en-US" sz="1800" dirty="0">
              <a:solidFill>
                <a:schemeClr val="tx1"/>
              </a:solidFill>
              <a:latin typeface="Calibri" pitchFamily="34" charset="0"/>
            </a:endParaRPr>
          </a:p>
        </p:txBody>
      </p:sp>
      <p:cxnSp>
        <p:nvCxnSpPr>
          <p:cNvPr id="45" name="Straight Arrow Connector 44"/>
          <p:cNvCxnSpPr>
            <a:stCxn id="11" idx="3"/>
            <a:endCxn id="26" idx="1"/>
          </p:cNvCxnSpPr>
          <p:nvPr/>
        </p:nvCxnSpPr>
        <p:spPr bwMode="auto">
          <a:xfrm>
            <a:off x="3124200" y="4686300"/>
            <a:ext cx="533400" cy="0"/>
          </a:xfrm>
          <a:prstGeom prst="straightConnector1">
            <a:avLst/>
          </a:prstGeom>
          <a:solidFill>
            <a:srgbClr val="00B8FF"/>
          </a:solidFill>
          <a:ln w="12700" cap="flat" cmpd="sng" algn="ctr">
            <a:solidFill>
              <a:srgbClr val="4F81BD"/>
            </a:solidFill>
            <a:prstDash val="solid"/>
            <a:round/>
            <a:headEnd type="none" w="med" len="med"/>
            <a:tailEnd type="arrow"/>
          </a:ln>
          <a:effectLst/>
        </p:spPr>
      </p:cxnSp>
      <p:cxnSp>
        <p:nvCxnSpPr>
          <p:cNvPr id="46" name="Straight Arrow Connector 45"/>
          <p:cNvCxnSpPr/>
          <p:nvPr/>
        </p:nvCxnSpPr>
        <p:spPr bwMode="auto">
          <a:xfrm>
            <a:off x="4876800" y="4690872"/>
            <a:ext cx="533400" cy="0"/>
          </a:xfrm>
          <a:prstGeom prst="straightConnector1">
            <a:avLst/>
          </a:prstGeom>
          <a:solidFill>
            <a:srgbClr val="00B8FF"/>
          </a:solidFill>
          <a:ln w="12700" cap="flat" cmpd="sng" algn="ctr">
            <a:solidFill>
              <a:srgbClr val="4F81BD"/>
            </a:solidFill>
            <a:prstDash val="solid"/>
            <a:round/>
            <a:headEnd type="none" w="med" len="med"/>
            <a:tailEnd type="arrow"/>
          </a:ln>
          <a:effectLst/>
        </p:spPr>
      </p:cxnSp>
      <p:cxnSp>
        <p:nvCxnSpPr>
          <p:cNvPr id="47" name="Straight Arrow Connector 46"/>
          <p:cNvCxnSpPr>
            <a:endCxn id="27" idx="1"/>
          </p:cNvCxnSpPr>
          <p:nvPr/>
        </p:nvCxnSpPr>
        <p:spPr bwMode="auto">
          <a:xfrm flipV="1">
            <a:off x="6705600" y="4686300"/>
            <a:ext cx="457200" cy="0"/>
          </a:xfrm>
          <a:prstGeom prst="straightConnector1">
            <a:avLst/>
          </a:prstGeom>
          <a:solidFill>
            <a:srgbClr val="00B8FF"/>
          </a:solidFill>
          <a:ln w="12700" cap="flat" cmpd="sng" algn="ctr">
            <a:solidFill>
              <a:srgbClr val="4F81BD"/>
            </a:solidFill>
            <a:prstDash val="solid"/>
            <a:round/>
            <a:headEnd type="none" w="med" len="med"/>
            <a:tailEnd type="arrow"/>
          </a:ln>
          <a:effectLst/>
        </p:spPr>
      </p:cxnSp>
      <p:cxnSp>
        <p:nvCxnSpPr>
          <p:cNvPr id="50" name="Straight Arrow Connector 49"/>
          <p:cNvCxnSpPr/>
          <p:nvPr/>
        </p:nvCxnSpPr>
        <p:spPr bwMode="auto">
          <a:xfrm flipH="1">
            <a:off x="3048002" y="3581400"/>
            <a:ext cx="3008376" cy="0"/>
          </a:xfrm>
          <a:prstGeom prst="straightConnector1">
            <a:avLst/>
          </a:prstGeom>
          <a:solidFill>
            <a:srgbClr val="00B8FF"/>
          </a:solidFill>
          <a:ln w="12700" cap="flat" cmpd="sng" algn="ctr">
            <a:solidFill>
              <a:srgbClr val="4F81BD"/>
            </a:solidFill>
            <a:prstDash val="solid"/>
            <a:round/>
            <a:headEnd type="none" w="med" len="med"/>
            <a:tailEnd type="arrow"/>
          </a:ln>
          <a:effectLst/>
        </p:spPr>
      </p:cxnSp>
      <p:cxnSp>
        <p:nvCxnSpPr>
          <p:cNvPr id="53" name="Straight Connector 52"/>
          <p:cNvCxnSpPr/>
          <p:nvPr/>
        </p:nvCxnSpPr>
        <p:spPr bwMode="auto">
          <a:xfrm flipH="1" flipV="1">
            <a:off x="6053328" y="3581400"/>
            <a:ext cx="0" cy="685800"/>
          </a:xfrm>
          <a:prstGeom prst="line">
            <a:avLst/>
          </a:prstGeom>
          <a:solidFill>
            <a:srgbClr val="00B8FF"/>
          </a:solidFill>
          <a:ln w="9525" cap="flat" cmpd="sng" algn="ctr">
            <a:solidFill>
              <a:srgbClr val="4F81BD"/>
            </a:solidFill>
            <a:prstDash val="solid"/>
            <a:round/>
            <a:headEnd type="none" w="med" len="med"/>
            <a:tailEnd type="none" w="med" len="med"/>
          </a:ln>
          <a:effectLst/>
        </p:spPr>
      </p:cxnSp>
      <p:cxnSp>
        <p:nvCxnSpPr>
          <p:cNvPr id="58" name="Straight Arrow Connector 57"/>
          <p:cNvCxnSpPr/>
          <p:nvPr/>
        </p:nvCxnSpPr>
        <p:spPr bwMode="auto">
          <a:xfrm flipH="1">
            <a:off x="3048000" y="3429000"/>
            <a:ext cx="4800600" cy="0"/>
          </a:xfrm>
          <a:prstGeom prst="straightConnector1">
            <a:avLst/>
          </a:prstGeom>
          <a:solidFill>
            <a:srgbClr val="00B8FF"/>
          </a:solidFill>
          <a:ln w="12700" cap="flat" cmpd="sng" algn="ctr">
            <a:solidFill>
              <a:srgbClr val="4F81BD"/>
            </a:solidFill>
            <a:prstDash val="solid"/>
            <a:round/>
            <a:headEnd type="none" w="med" len="med"/>
            <a:tailEnd type="arrow"/>
          </a:ln>
          <a:effectLst/>
        </p:spPr>
      </p:cxnSp>
      <p:cxnSp>
        <p:nvCxnSpPr>
          <p:cNvPr id="61" name="Straight Connector 60"/>
          <p:cNvCxnSpPr/>
          <p:nvPr/>
        </p:nvCxnSpPr>
        <p:spPr bwMode="auto">
          <a:xfrm flipH="1">
            <a:off x="7848600" y="3429000"/>
            <a:ext cx="0" cy="914400"/>
          </a:xfrm>
          <a:prstGeom prst="line">
            <a:avLst/>
          </a:prstGeom>
          <a:solidFill>
            <a:srgbClr val="00B8FF"/>
          </a:solidFill>
          <a:ln w="9525" cap="flat" cmpd="sng" algn="ctr">
            <a:solidFill>
              <a:srgbClr val="4F81BD"/>
            </a:solidFill>
            <a:prstDash val="solid"/>
            <a:round/>
            <a:headEnd type="none" w="med" len="med"/>
            <a:tailEnd type="none" w="med" len="med"/>
          </a:ln>
          <a:effectLst/>
        </p:spPr>
      </p:cxnSp>
      <p:sp>
        <p:nvSpPr>
          <p:cNvPr id="62" name="TextBox 61"/>
          <p:cNvSpPr txBox="1"/>
          <p:nvPr/>
        </p:nvSpPr>
        <p:spPr>
          <a:xfrm>
            <a:off x="3200400" y="4343400"/>
            <a:ext cx="296876" cy="369332"/>
          </a:xfrm>
          <a:prstGeom prst="rect">
            <a:avLst/>
          </a:prstGeom>
          <a:noFill/>
        </p:spPr>
        <p:txBody>
          <a:bodyPr wrap="none" rtlCol="0">
            <a:spAutoFit/>
          </a:bodyPr>
          <a:lstStyle/>
          <a:p>
            <a:r>
              <a:rPr lang="en-US" sz="1800" dirty="0" smtClean="0">
                <a:solidFill>
                  <a:schemeClr val="tx1"/>
                </a:solidFill>
                <a:latin typeface="Calibri" pitchFamily="34" charset="0"/>
              </a:rPr>
              <a:t>Y</a:t>
            </a:r>
            <a:endParaRPr lang="en-US" sz="1800" dirty="0">
              <a:solidFill>
                <a:schemeClr val="tx1"/>
              </a:solidFill>
              <a:latin typeface="Calibri" pitchFamily="34" charset="0"/>
            </a:endParaRPr>
          </a:p>
        </p:txBody>
      </p:sp>
      <p:sp>
        <p:nvSpPr>
          <p:cNvPr id="63" name="TextBox 62"/>
          <p:cNvSpPr txBox="1"/>
          <p:nvPr/>
        </p:nvSpPr>
        <p:spPr>
          <a:xfrm>
            <a:off x="6789724" y="4343400"/>
            <a:ext cx="296876" cy="369332"/>
          </a:xfrm>
          <a:prstGeom prst="rect">
            <a:avLst/>
          </a:prstGeom>
          <a:noFill/>
        </p:spPr>
        <p:txBody>
          <a:bodyPr wrap="none" rtlCol="0">
            <a:spAutoFit/>
          </a:bodyPr>
          <a:lstStyle/>
          <a:p>
            <a:r>
              <a:rPr lang="en-US" sz="1800" dirty="0" smtClean="0">
                <a:solidFill>
                  <a:schemeClr val="tx1"/>
                </a:solidFill>
                <a:latin typeface="Calibri" pitchFamily="34" charset="0"/>
              </a:rPr>
              <a:t>Y</a:t>
            </a:r>
            <a:endParaRPr lang="en-US" sz="1800" dirty="0">
              <a:solidFill>
                <a:schemeClr val="tx1"/>
              </a:solidFill>
              <a:latin typeface="Calibri" pitchFamily="34" charset="0"/>
            </a:endParaRPr>
          </a:p>
        </p:txBody>
      </p:sp>
      <p:sp>
        <p:nvSpPr>
          <p:cNvPr id="64" name="TextBox 63"/>
          <p:cNvSpPr txBox="1"/>
          <p:nvPr/>
        </p:nvSpPr>
        <p:spPr>
          <a:xfrm>
            <a:off x="5762254" y="3733800"/>
            <a:ext cx="333746" cy="369332"/>
          </a:xfrm>
          <a:prstGeom prst="rect">
            <a:avLst/>
          </a:prstGeom>
          <a:noFill/>
        </p:spPr>
        <p:txBody>
          <a:bodyPr wrap="none" rtlCol="0">
            <a:spAutoFit/>
          </a:bodyPr>
          <a:lstStyle/>
          <a:p>
            <a:r>
              <a:rPr lang="en-US" sz="1800" dirty="0" smtClean="0">
                <a:solidFill>
                  <a:schemeClr val="tx1"/>
                </a:solidFill>
                <a:latin typeface="Calibri" pitchFamily="34" charset="0"/>
              </a:rPr>
              <a:t>N</a:t>
            </a:r>
            <a:endParaRPr lang="en-US" sz="1800" dirty="0">
              <a:solidFill>
                <a:schemeClr val="tx1"/>
              </a:solidFill>
              <a:latin typeface="Calibri" pitchFamily="34" charset="0"/>
            </a:endParaRPr>
          </a:p>
        </p:txBody>
      </p:sp>
      <p:sp>
        <p:nvSpPr>
          <p:cNvPr id="65" name="TextBox 64"/>
          <p:cNvSpPr txBox="1"/>
          <p:nvPr/>
        </p:nvSpPr>
        <p:spPr>
          <a:xfrm>
            <a:off x="4114800" y="5638800"/>
            <a:ext cx="2442143" cy="707886"/>
          </a:xfrm>
          <a:prstGeom prst="rect">
            <a:avLst/>
          </a:prstGeom>
          <a:noFill/>
        </p:spPr>
        <p:txBody>
          <a:bodyPr wrap="none" rtlCol="0">
            <a:spAutoFit/>
          </a:bodyPr>
          <a:lstStyle/>
          <a:p>
            <a:r>
              <a:rPr lang="en-US" sz="2000" dirty="0" smtClean="0">
                <a:solidFill>
                  <a:schemeClr val="tx1"/>
                </a:solidFill>
                <a:latin typeface="Calibri" pitchFamily="34" charset="0"/>
              </a:rPr>
              <a:t>S appears in SIG field</a:t>
            </a:r>
          </a:p>
          <a:p>
            <a:r>
              <a:rPr lang="en-US" sz="2000" dirty="0" smtClean="0">
                <a:solidFill>
                  <a:schemeClr val="tx1"/>
                </a:solidFill>
                <a:latin typeface="Calibri" pitchFamily="34" charset="0"/>
              </a:rPr>
              <a:t>C is internal counter</a:t>
            </a:r>
            <a:endParaRPr lang="en-US" sz="2000" dirty="0">
              <a:solidFill>
                <a:schemeClr val="tx1"/>
              </a:solidFill>
              <a:latin typeface="Calibri" pitchFamily="34" charset="0"/>
            </a:endParaRPr>
          </a:p>
        </p:txBody>
      </p:sp>
      <p:sp>
        <p:nvSpPr>
          <p:cNvPr id="66" name="TextBox 65"/>
          <p:cNvSpPr txBox="1"/>
          <p:nvPr/>
        </p:nvSpPr>
        <p:spPr>
          <a:xfrm>
            <a:off x="4233403" y="2286000"/>
            <a:ext cx="4072397" cy="400110"/>
          </a:xfrm>
          <a:prstGeom prst="rect">
            <a:avLst/>
          </a:prstGeom>
          <a:noFill/>
        </p:spPr>
        <p:txBody>
          <a:bodyPr wrap="none" rtlCol="0">
            <a:spAutoFit/>
          </a:bodyPr>
          <a:lstStyle/>
          <a:p>
            <a:r>
              <a:rPr lang="en-US" sz="2000" dirty="0" smtClean="0">
                <a:solidFill>
                  <a:schemeClr val="tx1"/>
                </a:solidFill>
                <a:latin typeface="Calibri" pitchFamily="34" charset="0"/>
              </a:rPr>
              <a:t>S = CCA Threshold increase multiplier</a:t>
            </a:r>
            <a:endParaRPr lang="en-US" sz="2000" dirty="0">
              <a:solidFill>
                <a:schemeClr val="tx1"/>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Example protocol—II</a:t>
            </a:r>
            <a:endParaRPr lang="en-US" dirty="0">
              <a:latin typeface="Calibri" pitchFamily="34" charset="0"/>
            </a:endParaRPr>
          </a:p>
        </p:txBody>
      </p:sp>
      <p:grpSp>
        <p:nvGrpSpPr>
          <p:cNvPr id="41" name="Group 40"/>
          <p:cNvGrpSpPr/>
          <p:nvPr/>
        </p:nvGrpSpPr>
        <p:grpSpPr>
          <a:xfrm>
            <a:off x="1857375" y="2305049"/>
            <a:ext cx="4848225" cy="2078499"/>
            <a:chOff x="1857375" y="2305049"/>
            <a:chExt cx="4848225" cy="2078499"/>
          </a:xfrm>
        </p:grpSpPr>
        <p:sp>
          <p:nvSpPr>
            <p:cNvPr id="44" name="Oval 43"/>
            <p:cNvSpPr/>
            <p:nvPr/>
          </p:nvSpPr>
          <p:spPr>
            <a:xfrm>
              <a:off x="2575113"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8" name="Oval 47"/>
            <p:cNvSpPr/>
            <p:nvPr/>
          </p:nvSpPr>
          <p:spPr>
            <a:xfrm>
              <a:off x="5496730"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9" name="Oval 48"/>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51" name="Oval 5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52" name="Straight Arrow Connector 51"/>
            <p:cNvCxnSpPr/>
            <p:nvPr/>
          </p:nvCxnSpPr>
          <p:spPr>
            <a:xfrm flipH="1" flipV="1">
              <a:off x="2946648" y="2775254"/>
              <a:ext cx="726182" cy="1276270"/>
            </a:xfrm>
            <a:prstGeom prst="straightConnector1">
              <a:avLst/>
            </a:prstGeom>
            <a:noFill/>
            <a:ln w="9525" cap="flat" cmpd="sng" algn="ctr">
              <a:solidFill>
                <a:srgbClr val="4F81BD">
                  <a:shade val="95000"/>
                  <a:satMod val="105000"/>
                </a:srgbClr>
              </a:solidFill>
              <a:prstDash val="solid"/>
              <a:tailEnd type="arrow"/>
            </a:ln>
            <a:effectLst/>
          </p:spPr>
        </p:cxnSp>
        <p:sp>
          <p:nvSpPr>
            <p:cNvPr id="54" name="TextBox 53"/>
            <p:cNvSpPr txBox="1"/>
            <p:nvPr/>
          </p:nvSpPr>
          <p:spPr>
            <a:xfrm>
              <a:off x="1857375" y="2363825"/>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55" name="TextBox 54"/>
            <p:cNvSpPr txBox="1"/>
            <p:nvPr/>
          </p:nvSpPr>
          <p:spPr>
            <a:xfrm>
              <a:off x="6155360" y="2372221"/>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AP2</a:t>
              </a:r>
              <a:endParaRPr kumimoji="0" lang="en-US" sz="1800" b="0" i="0" u="none" strike="noStrike" kern="0" cap="none" spc="0" normalizeH="0" baseline="0" noProof="0" dirty="0">
                <a:ln>
                  <a:noFill/>
                </a:ln>
                <a:solidFill>
                  <a:sysClr val="windowText" lastClr="000000"/>
                </a:solidFill>
                <a:effectLst/>
                <a:uLnTx/>
                <a:uFillTx/>
              </a:endParaRPr>
            </a:p>
          </p:txBody>
        </p:sp>
        <p:sp>
          <p:nvSpPr>
            <p:cNvPr id="56" name="TextBox 55"/>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57" name="TextBox 56"/>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cxnSp>
          <p:nvCxnSpPr>
            <p:cNvPr id="59" name="Straight Arrow Connector 58"/>
            <p:cNvCxnSpPr/>
            <p:nvPr/>
          </p:nvCxnSpPr>
          <p:spPr>
            <a:xfrm flipH="1" flipV="1">
              <a:off x="3081752" y="2724875"/>
              <a:ext cx="1545248" cy="1335046"/>
            </a:xfrm>
            <a:prstGeom prst="straightConnector1">
              <a:avLst/>
            </a:prstGeom>
            <a:noFill/>
            <a:ln w="9525" cap="flat" cmpd="sng" algn="ctr">
              <a:solidFill>
                <a:srgbClr val="4F81BD">
                  <a:shade val="95000"/>
                  <a:satMod val="105000"/>
                </a:srgbClr>
              </a:solidFill>
              <a:prstDash val="dash"/>
              <a:tailEnd type="arrow"/>
            </a:ln>
            <a:effectLst/>
          </p:spPr>
        </p:cxnSp>
        <p:sp>
          <p:nvSpPr>
            <p:cNvPr id="60" name="TextBox 59"/>
            <p:cNvSpPr txBox="1"/>
            <p:nvPr/>
          </p:nvSpPr>
          <p:spPr>
            <a:xfrm>
              <a:off x="3606212" y="2819400"/>
              <a:ext cx="356188" cy="400110"/>
            </a:xfrm>
            <a:prstGeom prst="rect">
              <a:avLst/>
            </a:prstGeom>
            <a:noFill/>
          </p:spPr>
          <p:txBody>
            <a:bodyPr wrap="none" rtlCol="0">
              <a:spAutoFit/>
            </a:bodyPr>
            <a:lstStyle/>
            <a:p>
              <a:r>
                <a:rPr lang="en-US" sz="2000" dirty="0" smtClean="0">
                  <a:solidFill>
                    <a:schemeClr val="tx1"/>
                  </a:solidFill>
                </a:rPr>
                <a:t>B</a:t>
              </a:r>
              <a:endParaRPr lang="en-US" sz="2000" dirty="0">
                <a:solidFill>
                  <a:schemeClr val="tx1"/>
                </a:solidFill>
              </a:endParaRPr>
            </a:p>
          </p:txBody>
        </p:sp>
      </p:grpSp>
      <p:sp>
        <p:nvSpPr>
          <p:cNvPr id="66" name="TextBox 65"/>
          <p:cNvSpPr txBox="1"/>
          <p:nvPr/>
        </p:nvSpPr>
        <p:spPr>
          <a:xfrm>
            <a:off x="1752600" y="5080337"/>
            <a:ext cx="7239000" cy="1015663"/>
          </a:xfrm>
          <a:prstGeom prst="rect">
            <a:avLst/>
          </a:prstGeom>
          <a:noFill/>
        </p:spPr>
        <p:txBody>
          <a:bodyPr wrap="square" rtlCol="0">
            <a:spAutoFit/>
          </a:bodyPr>
          <a:lstStyle/>
          <a:p>
            <a:pPr>
              <a:buFont typeface="Arial" pitchFamily="34" charset="0"/>
              <a:buChar char="•"/>
            </a:pPr>
            <a:r>
              <a:rPr lang="en-US" sz="2000" dirty="0" smtClean="0">
                <a:solidFill>
                  <a:schemeClr val="tx1"/>
                </a:solidFill>
                <a:latin typeface="Calibri" pitchFamily="34" charset="0"/>
              </a:rPr>
              <a:t>  STA2 looks at “color” first (can only transmit if there’s a mismatch)</a:t>
            </a:r>
          </a:p>
          <a:p>
            <a:pPr>
              <a:buFont typeface="Arial" pitchFamily="34" charset="0"/>
              <a:buChar char="•"/>
            </a:pPr>
            <a:r>
              <a:rPr lang="en-US" sz="2000" dirty="0" smtClean="0">
                <a:solidFill>
                  <a:schemeClr val="tx1"/>
                </a:solidFill>
                <a:latin typeface="Calibri" pitchFamily="34" charset="0"/>
              </a:rPr>
              <a:t>  STA2 reads S,</a:t>
            </a:r>
          </a:p>
          <a:p>
            <a:r>
              <a:rPr lang="en-US" sz="2000" dirty="0" smtClean="0">
                <a:solidFill>
                  <a:schemeClr val="tx1"/>
                </a:solidFill>
                <a:latin typeface="Calibri" pitchFamily="34" charset="0"/>
              </a:rPr>
              <a:t>	sets CCA Threshold CCA Threshold +  S * 10 dB</a:t>
            </a:r>
            <a:endParaRPr lang="en-US" sz="2000" dirty="0">
              <a:solidFill>
                <a:schemeClr val="tx1"/>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Text version</a:t>
            </a:r>
            <a:endParaRPr lang="en-US" dirty="0">
              <a:latin typeface="Calibri" pitchFamily="34" charset="0"/>
            </a:endParaRPr>
          </a:p>
        </p:txBody>
      </p:sp>
      <p:sp>
        <p:nvSpPr>
          <p:cNvPr id="9218" name="Rectangle 2"/>
          <p:cNvSpPr>
            <a:spLocks noGrp="1" noChangeArrowheads="1"/>
          </p:cNvSpPr>
          <p:nvPr>
            <p:ph type="body" idx="1"/>
          </p:nvPr>
        </p:nvSpPr>
        <p:spPr>
          <a:xfrm>
            <a:off x="685800" y="1981200"/>
            <a:ext cx="8305800" cy="4343400"/>
          </a:xfrm>
          <a:ln/>
        </p:spPr>
        <p:txBody>
          <a:bodyPr/>
          <a:lstStyle/>
          <a:p>
            <a:pPr marL="228600" indent="-228600">
              <a:buFont typeface="Arial" pitchFamily="34" charset="0"/>
              <a:buChar char="•"/>
              <a:defRPr/>
            </a:pPr>
            <a:r>
              <a:rPr lang="en-US" sz="1700" b="0" dirty="0" smtClean="0">
                <a:latin typeface="Calibri" pitchFamily="34" charset="0"/>
              </a:rPr>
              <a:t>STA1 starts an internal counter at 0; sets two bits in SIG field to ‘00’; and transmits packet to AP1</a:t>
            </a:r>
          </a:p>
          <a:p>
            <a:pPr marL="228600" indent="-228600">
              <a:buFont typeface="Arial" pitchFamily="34" charset="0"/>
              <a:buChar char="•"/>
              <a:defRPr/>
            </a:pPr>
            <a:r>
              <a:rPr lang="en-US" sz="1700" b="0" dirty="0" smtClean="0">
                <a:latin typeface="Calibri" pitchFamily="34" charset="0"/>
              </a:rPr>
              <a:t>Upon reception of acknowledgment from AP1, STA1 increments its counter</a:t>
            </a:r>
          </a:p>
          <a:p>
            <a:pPr marL="228600" indent="-228600">
              <a:buFont typeface="Arial" pitchFamily="34" charset="0"/>
              <a:buChar char="•"/>
              <a:defRPr/>
            </a:pPr>
            <a:r>
              <a:rPr lang="en-US" sz="1700" b="0" dirty="0" smtClean="0">
                <a:latin typeface="Calibri" pitchFamily="34" charset="0"/>
              </a:rPr>
              <a:t>When counter reaches limit (say 16), STA1 resets internal counter to 0, sets two bits in SIG field to ‘01’, and transmits packet to AP1</a:t>
            </a:r>
          </a:p>
          <a:p>
            <a:pPr marL="228600" indent="-228600">
              <a:buFont typeface="Arial" pitchFamily="34" charset="0"/>
              <a:buChar char="•"/>
              <a:defRPr/>
            </a:pPr>
            <a:r>
              <a:rPr lang="en-US" sz="1700" b="0" dirty="0" smtClean="0">
                <a:latin typeface="Calibri" pitchFamily="34" charset="0"/>
              </a:rPr>
              <a:t>And so on for SIG bits = ‘10’, ‘11’</a:t>
            </a:r>
          </a:p>
          <a:p>
            <a:pPr marL="228600" indent="-228600">
              <a:buFont typeface="Arial" pitchFamily="34" charset="0"/>
              <a:buChar char="•"/>
              <a:defRPr/>
            </a:pPr>
            <a:r>
              <a:rPr lang="en-US" sz="1700" b="0" dirty="0" smtClean="0">
                <a:latin typeface="Calibri" pitchFamily="34" charset="0"/>
              </a:rPr>
              <a:t>If no acknowledgment is received, STA1 resets counter to 0 and changes two bits in SIG field to previous level (one level lower)</a:t>
            </a:r>
          </a:p>
          <a:p>
            <a:pPr marL="228600" indent="-228600">
              <a:buFont typeface="Arial" pitchFamily="34" charset="0"/>
              <a:buChar char="•"/>
              <a:defRPr/>
            </a:pPr>
            <a:r>
              <a:rPr lang="en-US" sz="1700" b="0" dirty="0" smtClean="0">
                <a:latin typeface="Calibri" pitchFamily="34" charset="0"/>
              </a:rPr>
              <a:t>Any other device receiving a packet from STA1 sets its CCA threshold for purposes of that packet at 10dB x [number signaled in SIG field] higher than level it would otherwise use</a:t>
            </a:r>
          </a:p>
          <a:p>
            <a:pPr marL="228600" indent="-228600">
              <a:buFont typeface="Arial" pitchFamily="34" charset="0"/>
              <a:buChar char="•"/>
              <a:defRPr/>
            </a:pPr>
            <a:r>
              <a:rPr lang="en-US" sz="1700" b="0" dirty="0" smtClean="0">
                <a:latin typeface="Calibri" pitchFamily="34" charset="0"/>
              </a:rPr>
              <a:t>Any such other device also checks ‘BSS  Color’ or equivalent to avoid transmissions  to currently transmitting/receiving devices in the same BSS</a:t>
            </a:r>
          </a:p>
          <a:p>
            <a:pPr marL="628650" lvl="1" indent="-228600">
              <a:buFont typeface="Arial" pitchFamily="34" charset="0"/>
              <a:buChar char="•"/>
              <a:defRPr/>
            </a:pPr>
            <a:r>
              <a:rPr lang="en-US" sz="1300" b="0" dirty="0" smtClean="0">
                <a:latin typeface="Calibri" pitchFamily="34" charset="0"/>
              </a:rPr>
              <a:t>Note:  AP1 does the same, except that it maintains a separate counter and SIG field state for each STA it communicates with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Discussion</a:t>
            </a:r>
            <a:endParaRPr lang="en-US" dirty="0">
              <a:latin typeface="Calibri" pitchFamily="34" charset="0"/>
            </a:endParaRPr>
          </a:p>
        </p:txBody>
      </p:sp>
      <p:sp>
        <p:nvSpPr>
          <p:cNvPr id="9218" name="Rectangle 2"/>
          <p:cNvSpPr>
            <a:spLocks noGrp="1" noChangeArrowheads="1"/>
          </p:cNvSpPr>
          <p:nvPr>
            <p:ph type="body" idx="1"/>
          </p:nvPr>
        </p:nvSpPr>
        <p:spPr>
          <a:xfrm>
            <a:off x="685800" y="1981200"/>
            <a:ext cx="8305800" cy="4343400"/>
          </a:xfrm>
          <a:ln/>
        </p:spPr>
        <p:txBody>
          <a:bodyPr/>
          <a:lstStyle/>
          <a:p>
            <a:pPr marL="228600" indent="-228600">
              <a:buFont typeface="Arial" pitchFamily="34" charset="0"/>
              <a:buChar char="•"/>
              <a:defRPr/>
            </a:pPr>
            <a:r>
              <a:rPr lang="en-US" sz="1800" dirty="0" smtClean="0">
                <a:latin typeface="Calibri" pitchFamily="34" charset="0"/>
              </a:rPr>
              <a:t>CCA-threshold-offsets settle on values that can be supported in current conditions</a:t>
            </a:r>
          </a:p>
          <a:p>
            <a:pPr marL="628650" lvl="1" indent="-228600">
              <a:buFont typeface="Arial" pitchFamily="34" charset="0"/>
              <a:buChar char="•"/>
              <a:defRPr/>
            </a:pPr>
            <a:r>
              <a:rPr lang="en-US" sz="1500" dirty="0" smtClean="0">
                <a:latin typeface="Calibri" pitchFamily="34" charset="0"/>
              </a:rPr>
              <a:t>Except for 1-packet-in-17 lost (and that level can be adjusted as we wish)</a:t>
            </a:r>
          </a:p>
          <a:p>
            <a:pPr marL="628650" lvl="1" indent="-228600">
              <a:buFont typeface="Arial" pitchFamily="34" charset="0"/>
              <a:buChar char="•"/>
              <a:defRPr/>
            </a:pPr>
            <a:r>
              <a:rPr lang="en-US" sz="1500" dirty="0" smtClean="0">
                <a:latin typeface="Calibri" pitchFamily="34" charset="0"/>
              </a:rPr>
              <a:t>Reverts to baseline environment if no nonzero offsets work (“first, do no harm”)</a:t>
            </a:r>
          </a:p>
          <a:p>
            <a:pPr marL="228600" indent="-228600">
              <a:buFont typeface="Arial" pitchFamily="34" charset="0"/>
              <a:buChar char="•"/>
              <a:defRPr/>
            </a:pPr>
            <a:r>
              <a:rPr lang="en-US" sz="1800" dirty="0" smtClean="0">
                <a:latin typeface="Calibri" pitchFamily="34" charset="0"/>
              </a:rPr>
              <a:t>Different devices may (and probably will) have different CCA-threshold-offsets</a:t>
            </a:r>
          </a:p>
          <a:p>
            <a:pPr marL="628650" lvl="1" indent="-228600">
              <a:buFont typeface="Arial" pitchFamily="34" charset="0"/>
              <a:buChar char="•"/>
              <a:defRPr/>
            </a:pPr>
            <a:r>
              <a:rPr lang="en-US" sz="1500" dirty="0" smtClean="0">
                <a:latin typeface="Calibri" pitchFamily="34" charset="0"/>
              </a:rPr>
              <a:t>Addresses “fairness” problem</a:t>
            </a:r>
          </a:p>
          <a:p>
            <a:pPr marL="628650" lvl="1" indent="-228600">
              <a:buFont typeface="Arial" pitchFamily="34" charset="0"/>
              <a:buChar char="•"/>
              <a:defRPr/>
            </a:pPr>
            <a:r>
              <a:rPr lang="en-US" sz="1500" dirty="0" smtClean="0">
                <a:latin typeface="Calibri" pitchFamily="34" charset="0"/>
              </a:rPr>
              <a:t>No need to determine and communicate overall optimum CCA thresholds</a:t>
            </a:r>
          </a:p>
          <a:p>
            <a:pPr marL="228600" indent="-228600">
              <a:buFont typeface="Arial" pitchFamily="34" charset="0"/>
              <a:buChar char="•"/>
              <a:defRPr/>
            </a:pPr>
            <a:r>
              <a:rPr lang="en-US" sz="1900" dirty="0" smtClean="0">
                <a:latin typeface="Calibri" pitchFamily="34" charset="0"/>
              </a:rPr>
              <a:t>Adaptable</a:t>
            </a:r>
          </a:p>
          <a:p>
            <a:pPr marL="628650" lvl="1" indent="-228600">
              <a:buFont typeface="Arial" pitchFamily="34" charset="0"/>
              <a:buChar char="•"/>
              <a:defRPr/>
            </a:pPr>
            <a:r>
              <a:rPr lang="en-US" sz="1500" dirty="0" smtClean="0">
                <a:latin typeface="Calibri" pitchFamily="34" charset="0"/>
              </a:rPr>
              <a:t>Could state information be out of date?—Sure, but so could MCS. They’ll both adapt quickly</a:t>
            </a:r>
          </a:p>
          <a:p>
            <a:pPr marL="628650" lvl="1" indent="-228600">
              <a:buFont typeface="Arial" pitchFamily="34" charset="0"/>
              <a:buChar char="•"/>
              <a:defRPr/>
            </a:pPr>
            <a:r>
              <a:rPr lang="en-US" sz="1500" dirty="0" smtClean="0">
                <a:latin typeface="Calibri" pitchFamily="34" charset="0"/>
              </a:rPr>
              <a:t>What if configuration changes (noisy neighbor arrives/moves away)?—Offsets adjust quickly</a:t>
            </a:r>
          </a:p>
          <a:p>
            <a:pPr marL="228600" indent="-228600">
              <a:buFont typeface="Arial" pitchFamily="34" charset="0"/>
              <a:buChar char="•"/>
              <a:defRPr/>
            </a:pPr>
            <a:r>
              <a:rPr lang="en-US" sz="1800" dirty="0" smtClean="0">
                <a:latin typeface="Calibri" pitchFamily="34" charset="0"/>
              </a:rPr>
              <a:t>Verifiable</a:t>
            </a:r>
          </a:p>
          <a:p>
            <a:pPr marL="628650" lvl="1" indent="-228600">
              <a:buFont typeface="Arial" pitchFamily="34" charset="0"/>
              <a:buChar char="•"/>
              <a:defRPr/>
            </a:pPr>
            <a:r>
              <a:rPr lang="en-US" sz="1500" dirty="0" smtClean="0">
                <a:latin typeface="Calibri" pitchFamily="34" charset="0"/>
              </a:rPr>
              <a:t>Easy to test: need only observe transmitter behavior</a:t>
            </a:r>
          </a:p>
          <a:p>
            <a:pPr marL="228600" indent="-228600">
              <a:buFont typeface="Arial" pitchFamily="34" charset="0"/>
              <a:buChar char="•"/>
              <a:defRPr/>
            </a:pPr>
            <a:r>
              <a:rPr lang="en-US" sz="1800" dirty="0" smtClean="0">
                <a:latin typeface="Calibri" pitchFamily="34" charset="0"/>
              </a:rPr>
              <a:t>Compatible with legacy devices</a:t>
            </a:r>
          </a:p>
          <a:p>
            <a:pPr marL="628650" lvl="1" indent="-228600">
              <a:buFont typeface="Arial" pitchFamily="34" charset="0"/>
              <a:buChar char="•"/>
              <a:defRPr/>
            </a:pPr>
            <a:r>
              <a:rPr lang="en-US" sz="1500" dirty="0" smtClean="0">
                <a:latin typeface="Calibri" pitchFamily="34" charset="0"/>
              </a:rPr>
              <a:t>Legacy = ‘00’ always: always receive current level of protection, but also can’t benefit from relaxed requirements signaled by other devices</a:t>
            </a:r>
            <a:endParaRPr lang="en-US" sz="1900" dirty="0" smtClean="0">
              <a:latin typeface="Calibri" pitchFamily="34" charset="0"/>
            </a:endParaRP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Extra considerations</a:t>
            </a:r>
            <a:endParaRPr lang="en-US" dirty="0">
              <a:latin typeface="Calibri" pitchFamily="34" charset="0"/>
            </a:endParaRPr>
          </a:p>
        </p:txBody>
      </p:sp>
      <p:sp>
        <p:nvSpPr>
          <p:cNvPr id="9218" name="Rectangle 2"/>
          <p:cNvSpPr>
            <a:spLocks noGrp="1" noChangeArrowheads="1"/>
          </p:cNvSpPr>
          <p:nvPr>
            <p:ph type="body" idx="1"/>
          </p:nvPr>
        </p:nvSpPr>
        <p:spPr>
          <a:xfrm>
            <a:off x="685800" y="1981200"/>
            <a:ext cx="8305800" cy="4343400"/>
          </a:xfrm>
          <a:ln/>
        </p:spPr>
        <p:txBody>
          <a:bodyPr/>
          <a:lstStyle/>
          <a:p>
            <a:pPr marL="228600" indent="-228600">
              <a:buFont typeface="Arial" pitchFamily="34" charset="0"/>
              <a:buChar char="•"/>
              <a:defRPr/>
            </a:pPr>
            <a:r>
              <a:rPr lang="en-US" sz="1800" dirty="0" smtClean="0">
                <a:latin typeface="Calibri" pitchFamily="34" charset="0"/>
              </a:rPr>
              <a:t>Protocol could operate on an AP-control basis</a:t>
            </a:r>
          </a:p>
          <a:p>
            <a:pPr marL="628650" lvl="1" indent="-228600">
              <a:buFont typeface="Arial" pitchFamily="34" charset="0"/>
              <a:buChar char="•"/>
              <a:defRPr/>
            </a:pPr>
            <a:r>
              <a:rPr lang="en-US" sz="1500" dirty="0" smtClean="0">
                <a:latin typeface="Calibri" pitchFamily="34" charset="0"/>
              </a:rPr>
              <a:t>AP decides if and when STAs associated in its BSS follow this operation</a:t>
            </a:r>
          </a:p>
          <a:p>
            <a:pPr marL="628650" lvl="1" indent="-228600">
              <a:buFont typeface="Arial" pitchFamily="34" charset="0"/>
              <a:buChar char="•"/>
              <a:defRPr/>
            </a:pPr>
            <a:r>
              <a:rPr lang="en-US" sz="1500" dirty="0" smtClean="0">
                <a:latin typeface="Calibri" pitchFamily="34" charset="0"/>
              </a:rPr>
              <a:t>Signaled in beacon—changes dynamically</a:t>
            </a:r>
          </a:p>
          <a:p>
            <a:pPr marL="628650" lvl="1" indent="-228600">
              <a:buFont typeface="Arial" pitchFamily="34" charset="0"/>
              <a:buChar char="•"/>
              <a:defRPr/>
            </a:pPr>
            <a:r>
              <a:rPr lang="en-US" sz="1500" dirty="0" smtClean="0">
                <a:latin typeface="Calibri" pitchFamily="34" charset="0"/>
              </a:rPr>
              <a:t>Allows different optimizations in large managed environments</a:t>
            </a:r>
          </a:p>
          <a:p>
            <a:pPr marL="628650" lvl="1" indent="-228600">
              <a:buFont typeface="Arial" pitchFamily="34" charset="0"/>
              <a:buChar char="•"/>
              <a:defRPr/>
            </a:pPr>
            <a:endParaRPr lang="en-US" sz="1500" dirty="0" smtClean="0">
              <a:latin typeface="Calibri" pitchFamily="34" charset="0"/>
            </a:endParaRPr>
          </a:p>
          <a:p>
            <a:pPr marL="228600" indent="-228600">
              <a:buFont typeface="Arial" pitchFamily="34" charset="0"/>
              <a:buChar char="•"/>
              <a:defRPr/>
            </a:pPr>
            <a:r>
              <a:rPr lang="en-US" sz="1900" dirty="0" smtClean="0">
                <a:latin typeface="Calibri" pitchFamily="34" charset="0"/>
              </a:rPr>
              <a:t>Protocol could also operate on the basis of AP control of the enabling parameters</a:t>
            </a:r>
          </a:p>
          <a:p>
            <a:pPr marL="628650" lvl="1" indent="-228600">
              <a:buFont typeface="Arial" pitchFamily="34" charset="0"/>
              <a:buChar char="•"/>
              <a:defRPr/>
            </a:pPr>
            <a:r>
              <a:rPr lang="en-US" sz="1500" dirty="0" smtClean="0">
                <a:latin typeface="Calibri" pitchFamily="34" charset="0"/>
              </a:rPr>
              <a:t>AP signals (one of a set range of possible) set of parameters (counter limits, etc.)</a:t>
            </a:r>
          </a:p>
          <a:p>
            <a:pPr marL="628650" lvl="1" indent="-228600">
              <a:buFont typeface="Arial" pitchFamily="34" charset="0"/>
              <a:buChar char="•"/>
              <a:defRPr/>
            </a:pPr>
            <a:r>
              <a:rPr lang="en-US" sz="1500" dirty="0" smtClean="0">
                <a:latin typeface="Calibri" pitchFamily="34" charset="0"/>
              </a:rPr>
              <a:t>Allows AP to make its own assessment of when retransmissions are due to interference and when to collisions/low RSSI</a:t>
            </a:r>
          </a:p>
          <a:p>
            <a:pPr marL="628650" lvl="1" indent="-228600">
              <a:buFont typeface="Arial" pitchFamily="34" charset="0"/>
              <a:buChar char="•"/>
              <a:defRPr/>
            </a:pPr>
            <a:r>
              <a:rPr lang="en-US" sz="1500" dirty="0" smtClean="0">
                <a:latin typeface="Calibri" pitchFamily="34" charset="0"/>
              </a:rPr>
              <a:t>AP itself may adapt to its own perceived optimal level</a:t>
            </a:r>
          </a:p>
          <a:p>
            <a:pPr marL="628650" lvl="1" indent="-228600">
              <a:buFont typeface="Arial" pitchFamily="34" charset="0"/>
              <a:buChar char="•"/>
              <a:defRPr/>
            </a:pPr>
            <a:r>
              <a:rPr lang="en-US" sz="1500" dirty="0" smtClean="0">
                <a:latin typeface="Calibri" pitchFamily="34" charset="0"/>
              </a:rPr>
              <a:t>No need to determine and communicate overall optimum CCA thresholds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495800"/>
          </a:xfrm>
          <a:ln/>
        </p:spPr>
        <p:txBody>
          <a:bodyPr/>
          <a:lstStyle/>
          <a:p>
            <a:pPr marL="365760">
              <a:buFont typeface="+mj-lt"/>
              <a:buAutoNum type="arabicPeriod"/>
              <a:defRPr/>
            </a:pPr>
            <a:r>
              <a:rPr lang="en-US" sz="1300" dirty="0" smtClean="0">
                <a:latin typeface="Calibri" pitchFamily="34" charset="0"/>
              </a:rPr>
              <a:t>“Improved Spatial Reuse Feasibility – Part I”, Ron </a:t>
            </a:r>
            <a:r>
              <a:rPr lang="en-US" sz="1300" dirty="0" err="1" smtClean="0">
                <a:latin typeface="Calibri" pitchFamily="34" charset="0"/>
              </a:rPr>
              <a:t>Porat</a:t>
            </a:r>
            <a:r>
              <a:rPr lang="en-US" sz="1300" dirty="0" smtClean="0">
                <a:latin typeface="Calibri" pitchFamily="34" charset="0"/>
              </a:rPr>
              <a:t>, </a:t>
            </a:r>
            <a:r>
              <a:rPr lang="en-US" sz="1300" dirty="0" err="1" smtClean="0">
                <a:latin typeface="Calibri" pitchFamily="34" charset="0"/>
              </a:rPr>
              <a:t>Nihar</a:t>
            </a:r>
            <a:r>
              <a:rPr lang="en-US" sz="1300" dirty="0" smtClean="0">
                <a:latin typeface="Calibri" pitchFamily="34" charset="0"/>
              </a:rPr>
              <a:t> </a:t>
            </a:r>
            <a:r>
              <a:rPr lang="en-US" sz="1300" dirty="0" err="1" smtClean="0">
                <a:latin typeface="Calibri" pitchFamily="34" charset="0"/>
              </a:rPr>
              <a:t>Jindal</a:t>
            </a:r>
            <a:r>
              <a:rPr lang="en-US" sz="1300" dirty="0" smtClean="0">
                <a:latin typeface="Calibri" pitchFamily="34" charset="0"/>
              </a:rPr>
              <a:t> (Broadcom), </a:t>
            </a:r>
            <a:r>
              <a:rPr lang="en-US" sz="1300" b="0" dirty="0" smtClean="0">
                <a:latin typeface="Calibri" pitchFamily="34" charset="0"/>
              </a:rPr>
              <a:t>doc. IEEE 802.11-14/0082r0, January 2014.</a:t>
            </a:r>
          </a:p>
          <a:p>
            <a:pPr marL="365760">
              <a:buFont typeface="+mj-lt"/>
              <a:buAutoNum type="arabicPeriod"/>
              <a:defRPr/>
            </a:pPr>
            <a:r>
              <a:rPr lang="en-US" sz="1300" dirty="0" smtClean="0">
                <a:latin typeface="Calibri" pitchFamily="34" charset="0"/>
              </a:rPr>
              <a:t>“Improved Spatial Reuse Feasibility – Part II”, Ron </a:t>
            </a:r>
            <a:r>
              <a:rPr lang="en-US" sz="1300" dirty="0" err="1" smtClean="0">
                <a:latin typeface="Calibri" pitchFamily="34" charset="0"/>
              </a:rPr>
              <a:t>Porat</a:t>
            </a:r>
            <a:r>
              <a:rPr lang="en-US" sz="1300" dirty="0" smtClean="0">
                <a:latin typeface="Calibri" pitchFamily="34" charset="0"/>
              </a:rPr>
              <a:t>, </a:t>
            </a:r>
            <a:r>
              <a:rPr lang="en-US" sz="1300" dirty="0" err="1" smtClean="0">
                <a:latin typeface="Calibri" pitchFamily="34" charset="0"/>
              </a:rPr>
              <a:t>Nihar</a:t>
            </a:r>
            <a:r>
              <a:rPr lang="en-US" sz="1300" dirty="0" smtClean="0">
                <a:latin typeface="Calibri" pitchFamily="34" charset="0"/>
              </a:rPr>
              <a:t> </a:t>
            </a:r>
            <a:r>
              <a:rPr lang="en-US" sz="1300" dirty="0" err="1" smtClean="0">
                <a:latin typeface="Calibri" pitchFamily="34" charset="0"/>
              </a:rPr>
              <a:t>Jindal</a:t>
            </a:r>
            <a:r>
              <a:rPr lang="en-US" sz="1300" dirty="0" smtClean="0">
                <a:latin typeface="Calibri" pitchFamily="34" charset="0"/>
              </a:rPr>
              <a:t> (Broadcom), </a:t>
            </a:r>
            <a:r>
              <a:rPr lang="en-US" sz="1300" b="0" dirty="0" smtClean="0">
                <a:latin typeface="Calibri" pitchFamily="34" charset="0"/>
              </a:rPr>
              <a:t>doc. IEEE 802.11-14/0083r0, January 2014.</a:t>
            </a:r>
          </a:p>
          <a:p>
            <a:pPr marL="365760">
              <a:buFont typeface="+mj-lt"/>
              <a:buAutoNum type="arabicPeriod"/>
              <a:defRPr/>
            </a:pPr>
            <a:r>
              <a:rPr lang="en-US" sz="1300" dirty="0" smtClean="0">
                <a:latin typeface="Calibri" pitchFamily="34" charset="0"/>
              </a:rPr>
              <a:t>“DSC Channel Selection and Legacy Sharing”, Graham Smith (DSP Group), </a:t>
            </a:r>
            <a:r>
              <a:rPr lang="en-US" sz="1300" b="0" dirty="0" smtClean="0">
                <a:latin typeface="Calibri" pitchFamily="34" charset="0"/>
              </a:rPr>
              <a:t>doc. IEEE 802.11-14/0294,    March 2014.</a:t>
            </a:r>
          </a:p>
          <a:p>
            <a:pPr marL="365760">
              <a:buFont typeface="+mj-lt"/>
              <a:buAutoNum type="arabicPeriod"/>
              <a:defRPr/>
            </a:pPr>
            <a:r>
              <a:rPr lang="en-US" sz="1300" dirty="0" smtClean="0">
                <a:latin typeface="Calibri" pitchFamily="34" charset="0"/>
              </a:rPr>
              <a:t>“Dynamic Sensitivity Control for HEW”, Graham Smith (DSP Group), </a:t>
            </a:r>
            <a:r>
              <a:rPr lang="en-US" sz="1300" b="0" dirty="0" smtClean="0">
                <a:latin typeface="Calibri" pitchFamily="34" charset="0"/>
              </a:rPr>
              <a:t>doc. IEEE 802.11-13/1290r1, April 2014.</a:t>
            </a:r>
          </a:p>
          <a:p>
            <a:pPr marL="365760">
              <a:buFont typeface="+mj-lt"/>
              <a:buAutoNum type="arabicPeriod"/>
              <a:defRPr/>
            </a:pPr>
            <a:r>
              <a:rPr lang="en-US" sz="1300" dirty="0" smtClean="0">
                <a:latin typeface="Calibri" pitchFamily="34" charset="0"/>
              </a:rPr>
              <a:t>“Dynamic Sensitivity Control Implementation”, Graham Smith (DSP Group), </a:t>
            </a:r>
            <a:r>
              <a:rPr lang="en-US" sz="1300" b="0" dirty="0" smtClean="0">
                <a:latin typeface="Calibri" pitchFamily="34" charset="0"/>
              </a:rPr>
              <a:t>doc. IEEE 802.11-14/0635r1, May 2014.</a:t>
            </a:r>
          </a:p>
          <a:p>
            <a:pPr marL="365760">
              <a:buFont typeface="+mj-lt"/>
              <a:buAutoNum type="arabicPeriod"/>
              <a:defRPr/>
            </a:pPr>
            <a:r>
              <a:rPr lang="en-US" sz="1300" dirty="0" smtClean="0">
                <a:latin typeface="Calibri" pitchFamily="34" charset="0"/>
              </a:rPr>
              <a:t>“DSC Practical Usage”, Graham Smith (DSP Group), </a:t>
            </a:r>
            <a:r>
              <a:rPr lang="en-US" sz="1300" b="0" dirty="0" smtClean="0">
                <a:latin typeface="Calibri" pitchFamily="34" charset="0"/>
              </a:rPr>
              <a:t>doc. IEEE 802.11-14/0779r2, July 2014.</a:t>
            </a:r>
          </a:p>
          <a:p>
            <a:pPr marL="365760">
              <a:buFont typeface="+mj-lt"/>
              <a:buAutoNum type="arabicPeriod"/>
              <a:defRPr/>
            </a:pPr>
            <a:r>
              <a:rPr lang="en-US" sz="1300" dirty="0" smtClean="0">
                <a:latin typeface="Calibri" pitchFamily="34" charset="0"/>
              </a:rPr>
              <a:t> “Measurements on CCA Thresholds in OBSS Environment”, John (</a:t>
            </a:r>
            <a:r>
              <a:rPr lang="en-US" sz="1300" dirty="0" err="1" smtClean="0">
                <a:latin typeface="Calibri" pitchFamily="34" charset="0"/>
              </a:rPr>
              <a:t>Ju</a:t>
            </a:r>
            <a:r>
              <a:rPr lang="en-US" sz="1300" dirty="0" smtClean="0">
                <a:latin typeface="Calibri" pitchFamily="34" charset="0"/>
              </a:rPr>
              <a:t>-Hyun) Son, Jin Sam </a:t>
            </a:r>
            <a:r>
              <a:rPr lang="en-US" sz="1300" dirty="0" err="1" smtClean="0">
                <a:latin typeface="Calibri" pitchFamily="34" charset="0"/>
              </a:rPr>
              <a:t>Kwak</a:t>
            </a:r>
            <a:r>
              <a:rPr lang="en-US" sz="1300" dirty="0" smtClean="0">
                <a:latin typeface="Calibri" pitchFamily="34" charset="0"/>
              </a:rPr>
              <a:t> (WILUS Institute), Young Doo Kim, Hong </a:t>
            </a:r>
            <a:r>
              <a:rPr lang="en-US" sz="1300" dirty="0" err="1" smtClean="0">
                <a:latin typeface="Calibri" pitchFamily="34" charset="0"/>
              </a:rPr>
              <a:t>Seok</a:t>
            </a:r>
            <a:r>
              <a:rPr lang="en-US" sz="1300" dirty="0" smtClean="0">
                <a:latin typeface="Calibri" pitchFamily="34" charset="0"/>
              </a:rPr>
              <a:t> Shin (SK Telecom), </a:t>
            </a:r>
            <a:r>
              <a:rPr lang="en-US" sz="1300" b="0" dirty="0" smtClean="0">
                <a:latin typeface="Calibri" pitchFamily="34" charset="0"/>
              </a:rPr>
              <a:t>doc. IEEE 802.11-14/0628r0, May 2014.</a:t>
            </a:r>
          </a:p>
          <a:p>
            <a:pPr marL="365760">
              <a:buFont typeface="+mj-lt"/>
              <a:buAutoNum type="arabicPeriod"/>
              <a:defRPr/>
            </a:pPr>
            <a:r>
              <a:rPr lang="en-US" sz="1300" dirty="0" smtClean="0">
                <a:latin typeface="Calibri" pitchFamily="34" charset="0"/>
              </a:rPr>
              <a:t>“Residential Scenario CCA/TPC Simulation Discussion”, Frank </a:t>
            </a:r>
            <a:r>
              <a:rPr lang="en-US" sz="1300" dirty="0" err="1" smtClean="0">
                <a:latin typeface="Calibri" pitchFamily="34" charset="0"/>
              </a:rPr>
              <a:t>LaSita</a:t>
            </a:r>
            <a:r>
              <a:rPr lang="en-US" sz="1300" dirty="0" smtClean="0">
                <a:latin typeface="Calibri" pitchFamily="34" charset="0"/>
              </a:rPr>
              <a:t>, </a:t>
            </a:r>
            <a:r>
              <a:rPr lang="en-US" sz="1300" dirty="0" err="1" smtClean="0">
                <a:latin typeface="Calibri" pitchFamily="34" charset="0"/>
              </a:rPr>
              <a:t>Pengfei</a:t>
            </a:r>
            <a:r>
              <a:rPr lang="en-US" sz="1300" dirty="0" smtClean="0">
                <a:latin typeface="Calibri" pitchFamily="34" charset="0"/>
              </a:rPr>
              <a:t> Xia, Joseph Lev (</a:t>
            </a:r>
            <a:r>
              <a:rPr lang="en-US" sz="1300" dirty="0" err="1" smtClean="0">
                <a:latin typeface="Calibri" pitchFamily="34" charset="0"/>
              </a:rPr>
              <a:t>Interdigital</a:t>
            </a:r>
            <a:r>
              <a:rPr lang="en-US" sz="1300" dirty="0" smtClean="0">
                <a:latin typeface="Calibri" pitchFamily="34" charset="0"/>
              </a:rPr>
              <a:t>), </a:t>
            </a:r>
            <a:r>
              <a:rPr lang="en-US" sz="1300" b="0" dirty="0" smtClean="0">
                <a:latin typeface="Calibri" pitchFamily="34" charset="0"/>
              </a:rPr>
              <a:t>doc. IEEE 802.11-14/0578r0, May 2014.</a:t>
            </a:r>
          </a:p>
          <a:p>
            <a:pPr marL="365760">
              <a:buFont typeface="+mj-lt"/>
              <a:buAutoNum type="arabicPeriod"/>
              <a:defRPr/>
            </a:pPr>
            <a:r>
              <a:rPr lang="en-US" sz="1300" dirty="0" smtClean="0">
                <a:latin typeface="Calibri" pitchFamily="34" charset="0"/>
              </a:rPr>
              <a:t>“DSC and Legacy Coexistence,” Yuichi Morioka (Sony), et al., </a:t>
            </a:r>
            <a:r>
              <a:rPr lang="en-US" sz="1300" b="0" dirty="0" smtClean="0">
                <a:latin typeface="Calibri" pitchFamily="34" charset="0"/>
              </a:rPr>
              <a:t>doc. IEEE 802.11-14/0854r0, July 2014.</a:t>
            </a:r>
          </a:p>
          <a:p>
            <a:pPr marL="365760">
              <a:buFont typeface="+mj-lt"/>
              <a:buAutoNum type="arabicPeriod"/>
              <a:defRPr/>
            </a:pPr>
            <a:r>
              <a:rPr lang="en-US" sz="1300" dirty="0" smtClean="0">
                <a:latin typeface="Calibri" pitchFamily="34" charset="0"/>
              </a:rPr>
              <a:t>“Evaluating Dynamic CCA/Receiver Sensitivity Algorithms”, Brian Hart (Cisco), et al., </a:t>
            </a:r>
            <a:r>
              <a:rPr lang="en-US" sz="1300" b="0" dirty="0" smtClean="0">
                <a:latin typeface="Calibri" pitchFamily="34" charset="0"/>
              </a:rPr>
              <a:t>doc. IEEE 802.11-14/0856r0, July 2014.</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outlines a protocol for dynamically varying CCA thresholds.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Introduction / Motivation</a:t>
            </a:r>
            <a:endParaRPr lang="en-US" dirty="0">
              <a:latin typeface="Calibri" pitchFamily="34" charset="0"/>
            </a:endParaRPr>
          </a:p>
        </p:txBody>
      </p:sp>
      <p:sp>
        <p:nvSpPr>
          <p:cNvPr id="9218" name="Rectangle 2"/>
          <p:cNvSpPr>
            <a:spLocks noGrp="1" noChangeArrowheads="1"/>
          </p:cNvSpPr>
          <p:nvPr>
            <p:ph type="body" idx="1"/>
          </p:nvPr>
        </p:nvSpPr>
        <p:spPr>
          <a:xfrm>
            <a:off x="685800" y="1981200"/>
            <a:ext cx="8305800" cy="4343400"/>
          </a:xfrm>
          <a:ln/>
        </p:spPr>
        <p:txBody>
          <a:bodyPr>
            <a:normAutofit lnSpcReduction="10000"/>
          </a:bodyPr>
          <a:lstStyle/>
          <a:p>
            <a:pPr marL="228600" indent="-228600">
              <a:buFont typeface="Arial" pitchFamily="34" charset="0"/>
              <a:buChar char="•"/>
              <a:defRPr/>
            </a:pPr>
            <a:r>
              <a:rPr lang="en-US" sz="1900" dirty="0" smtClean="0">
                <a:latin typeface="Calibri" pitchFamily="34" charset="0"/>
              </a:rPr>
              <a:t>Modifying CCA rules to increase spatial reuse has been discussed in HEW/11ax</a:t>
            </a:r>
          </a:p>
          <a:p>
            <a:pPr marL="628650" lvl="1" indent="-228600">
              <a:buFont typeface="Arial" pitchFamily="34" charset="0"/>
              <a:buChar char="•"/>
              <a:defRPr/>
            </a:pPr>
            <a:r>
              <a:rPr lang="en-US" sz="1800" dirty="0" smtClean="0">
                <a:latin typeface="Calibri" pitchFamily="34" charset="0"/>
              </a:rPr>
              <a:t>Ron </a:t>
            </a:r>
            <a:r>
              <a:rPr lang="en-US" sz="1800" dirty="0" err="1" smtClean="0">
                <a:latin typeface="Calibri" pitchFamily="34" charset="0"/>
              </a:rPr>
              <a:t>Porat</a:t>
            </a:r>
            <a:r>
              <a:rPr lang="en-US" sz="1800" dirty="0" smtClean="0">
                <a:latin typeface="Calibri" pitchFamily="34" charset="0"/>
              </a:rPr>
              <a:t>, </a:t>
            </a:r>
            <a:r>
              <a:rPr lang="en-US" sz="1800" dirty="0" err="1" smtClean="0">
                <a:latin typeface="Calibri" pitchFamily="34" charset="0"/>
              </a:rPr>
              <a:t>Nihar</a:t>
            </a:r>
            <a:r>
              <a:rPr lang="en-US" sz="1800" dirty="0" smtClean="0">
                <a:latin typeface="Calibri" pitchFamily="34" charset="0"/>
              </a:rPr>
              <a:t> </a:t>
            </a:r>
            <a:r>
              <a:rPr lang="en-US" sz="1800" dirty="0" err="1" smtClean="0">
                <a:latin typeface="Calibri" pitchFamily="34" charset="0"/>
              </a:rPr>
              <a:t>Jindal</a:t>
            </a:r>
            <a:r>
              <a:rPr lang="en-US" sz="1800" dirty="0" smtClean="0">
                <a:latin typeface="Calibri" pitchFamily="34" charset="0"/>
              </a:rPr>
              <a:t> (Broadcom) presented results [1, 2] showing significantly increased throughput from adopting different CCA thresholds</a:t>
            </a:r>
          </a:p>
          <a:p>
            <a:pPr marL="1485900" lvl="3">
              <a:buFont typeface="Arial" pitchFamily="34" charset="0"/>
              <a:buChar char="•"/>
              <a:defRPr/>
            </a:pPr>
            <a:r>
              <a:rPr lang="en-US" sz="1400" dirty="0" smtClean="0">
                <a:latin typeface="Calibri" pitchFamily="34" charset="0"/>
              </a:rPr>
              <a:t>“Transmissions within the BSS are deferred to at the lowest possible level in order to on one hand side provide the lowest sensitivity and on the other hand side prevent intra-BSS multiple unsynchronized transmissions (which are bound to be unsuccessful)</a:t>
            </a:r>
          </a:p>
          <a:p>
            <a:pPr marL="1485900" lvl="3">
              <a:buFont typeface="Arial" pitchFamily="34" charset="0"/>
              <a:buChar char="•"/>
              <a:defRPr/>
            </a:pPr>
            <a:r>
              <a:rPr lang="en-US" sz="1400" dirty="0" smtClean="0">
                <a:latin typeface="Calibri" pitchFamily="34" charset="0"/>
              </a:rPr>
              <a:t>Transmissions that are perceived to belong to an OBSS (different color) are deferred to based on the CCA value (in 11ah 3 values of CCA levels exist)”</a:t>
            </a:r>
          </a:p>
          <a:p>
            <a:pPr marL="1028700" lvl="2">
              <a:buFont typeface="Arial" pitchFamily="34" charset="0"/>
              <a:buChar char="•"/>
              <a:defRPr/>
            </a:pPr>
            <a:r>
              <a:rPr lang="en-US" sz="1500" dirty="0" smtClean="0">
                <a:latin typeface="Calibri" pitchFamily="34" charset="0"/>
              </a:rPr>
              <a:t>&gt;2x improvement in mean throughput, 2x in 5% outage throughput observed</a:t>
            </a:r>
          </a:p>
          <a:p>
            <a:pPr marL="1028700" lvl="2">
              <a:buNone/>
              <a:defRPr/>
            </a:pPr>
            <a:endParaRPr lang="en-US" sz="600" dirty="0" smtClean="0">
              <a:latin typeface="Calibri" pitchFamily="34" charset="0"/>
            </a:endParaRPr>
          </a:p>
          <a:p>
            <a:pPr marL="628650" lvl="1">
              <a:buFont typeface="Arial" pitchFamily="34" charset="0"/>
              <a:buChar char="•"/>
              <a:defRPr/>
            </a:pPr>
            <a:r>
              <a:rPr lang="en-US" sz="1800" dirty="0" smtClean="0">
                <a:latin typeface="Calibri" pitchFamily="34" charset="0"/>
              </a:rPr>
              <a:t>Graham Smith (DSP Group) presented results [3, 4, 5, 6] on “Dynamic Sensitivity Control”</a:t>
            </a:r>
          </a:p>
          <a:p>
            <a:pPr marL="1485900" lvl="3">
              <a:buFont typeface="Arial" pitchFamily="34" charset="0"/>
              <a:buChar char="•"/>
              <a:defRPr/>
            </a:pPr>
            <a:r>
              <a:rPr lang="en-US" sz="1400" dirty="0" smtClean="0">
                <a:latin typeface="Calibri" pitchFamily="34" charset="0"/>
              </a:rPr>
              <a:t>DSC sets RX Sensitivity according to the strength of received signal from AP (with margin </a:t>
            </a:r>
            <a:r>
              <a:rPr lang="en-US" sz="1400" i="1" dirty="0" smtClean="0">
                <a:latin typeface="Calibri" pitchFamily="34" charset="0"/>
              </a:rPr>
              <a:t>M</a:t>
            </a:r>
            <a:r>
              <a:rPr lang="en-US" sz="1400" dirty="0" smtClean="0">
                <a:latin typeface="Calibri" pitchFamily="34" charset="0"/>
              </a:rPr>
              <a:t>)</a:t>
            </a:r>
          </a:p>
          <a:p>
            <a:pPr marL="1485900" lvl="3">
              <a:buFont typeface="Arial" pitchFamily="34" charset="0"/>
              <a:buChar char="•"/>
              <a:defRPr/>
            </a:pPr>
            <a:r>
              <a:rPr lang="en-US" sz="1400" dirty="0" smtClean="0">
                <a:latin typeface="Calibri" pitchFamily="34" charset="0"/>
              </a:rPr>
              <a:t>CCA Threshold </a:t>
            </a:r>
            <a:r>
              <a:rPr lang="en-US" sz="1400" dirty="0" smtClean="0">
                <a:latin typeface="Garamond"/>
              </a:rPr>
              <a:t>←</a:t>
            </a:r>
            <a:r>
              <a:rPr lang="en-US" sz="1400" dirty="0" smtClean="0">
                <a:latin typeface="Calibri" pitchFamily="34" charset="0"/>
              </a:rPr>
              <a:t> max(RX sensitivity, CCA threshold</a:t>
            </a:r>
            <a:r>
              <a:rPr lang="en-US" sz="1300" dirty="0" smtClean="0">
                <a:latin typeface="Calibri" pitchFamily="34" charset="0"/>
              </a:rPr>
              <a:t>)</a:t>
            </a:r>
          </a:p>
          <a:p>
            <a:pPr marL="1485900" lvl="3">
              <a:defRPr/>
            </a:pPr>
            <a:endParaRPr lang="en-US" sz="900" dirty="0" smtClean="0">
              <a:latin typeface="Calibri" pitchFamily="34" charset="0"/>
            </a:endParaRPr>
          </a:p>
          <a:p>
            <a:pPr marL="228600">
              <a:buFont typeface="Arial" pitchFamily="34" charset="0"/>
              <a:buChar char="•"/>
              <a:defRPr/>
            </a:pPr>
            <a:r>
              <a:rPr lang="en-US" sz="1900" dirty="0" smtClean="0">
                <a:latin typeface="Calibri" pitchFamily="34" charset="0"/>
              </a:rPr>
              <a:t>Enables gains by allowing multiple </a:t>
            </a:r>
            <a:r>
              <a:rPr lang="en-US" sz="1900" dirty="0" err="1" smtClean="0">
                <a:latin typeface="Calibri" pitchFamily="34" charset="0"/>
              </a:rPr>
              <a:t>Tx</a:t>
            </a:r>
            <a:r>
              <a:rPr lang="en-US" sz="1900" dirty="0" smtClean="0">
                <a:latin typeface="Calibri" pitchFamily="34" charset="0"/>
              </a:rPr>
              <a:t> where only one permitted today</a:t>
            </a:r>
          </a:p>
          <a:p>
            <a:pPr marL="628650" lvl="1">
              <a:buFont typeface="Arial" pitchFamily="34" charset="0"/>
              <a:buChar char="•"/>
              <a:defRPr/>
            </a:pPr>
            <a:r>
              <a:rPr lang="en-US" sz="1800" dirty="0" smtClean="0">
                <a:latin typeface="Calibri" pitchFamily="34" charset="0"/>
              </a:rPr>
              <a:t>But raises several new issues that aren’t present in current 802.11</a:t>
            </a:r>
          </a:p>
          <a:p>
            <a:pPr marL="228600">
              <a:defRPr/>
            </a:pPr>
            <a:endParaRPr lang="en-US" sz="2100" dirty="0" smtClean="0">
              <a:latin typeface="Calibri" pitchFamily="34" charset="0"/>
            </a:endParaRP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Scenarios—I</a:t>
            </a:r>
            <a:endParaRPr lang="en-US" dirty="0">
              <a:latin typeface="Calibri" pitchFamily="34" charset="0"/>
            </a:endParaRPr>
          </a:p>
        </p:txBody>
      </p:sp>
      <p:sp>
        <p:nvSpPr>
          <p:cNvPr id="38" name="Oval 37"/>
          <p:cNvSpPr/>
          <p:nvPr/>
        </p:nvSpPr>
        <p:spPr>
          <a:xfrm>
            <a:off x="2575113"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39" name="Oval 38"/>
          <p:cNvSpPr/>
          <p:nvPr/>
        </p:nvSpPr>
        <p:spPr>
          <a:xfrm>
            <a:off x="5496730"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0" name="Oval 39"/>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1" name="Oval 4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42" name="Straight Arrow Connector 41"/>
          <p:cNvCxnSpPr/>
          <p:nvPr/>
        </p:nvCxnSpPr>
        <p:spPr>
          <a:xfrm flipH="1" flipV="1">
            <a:off x="2946648" y="2775254"/>
            <a:ext cx="726182" cy="1276270"/>
          </a:xfrm>
          <a:prstGeom prst="straightConnector1">
            <a:avLst/>
          </a:prstGeom>
          <a:noFill/>
          <a:ln w="9525" cap="flat" cmpd="sng" algn="ctr">
            <a:solidFill>
              <a:srgbClr val="4F81BD">
                <a:shade val="95000"/>
                <a:satMod val="105000"/>
              </a:srgbClr>
            </a:solidFill>
            <a:prstDash val="solid"/>
            <a:tailEnd type="arrow"/>
          </a:ln>
          <a:effectLst/>
        </p:spPr>
      </p:cxnSp>
      <p:sp>
        <p:nvSpPr>
          <p:cNvPr id="43" name="TextBox 42"/>
          <p:cNvSpPr txBox="1"/>
          <p:nvPr/>
        </p:nvSpPr>
        <p:spPr>
          <a:xfrm>
            <a:off x="1857375" y="2363825"/>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44" name="TextBox 43"/>
          <p:cNvSpPr txBox="1"/>
          <p:nvPr/>
        </p:nvSpPr>
        <p:spPr>
          <a:xfrm>
            <a:off x="6155360" y="2372221"/>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AP2</a:t>
            </a: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TextBox 44"/>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sp>
        <p:nvSpPr>
          <p:cNvPr id="47" name="TextBox 46"/>
          <p:cNvSpPr txBox="1"/>
          <p:nvPr/>
        </p:nvSpPr>
        <p:spPr>
          <a:xfrm>
            <a:off x="1304924" y="5114925"/>
            <a:ext cx="7000876" cy="1077218"/>
          </a:xfrm>
          <a:prstGeom prst="rect">
            <a:avLst/>
          </a:prstGeom>
          <a:noFill/>
        </p:spPr>
        <p:txBody>
          <a:bodyPr wrap="square" rtlCol="0">
            <a:spAutoFit/>
          </a:bodyPr>
          <a:lstStyle/>
          <a:p>
            <a:pPr>
              <a:buFont typeface="Arial" pitchFamily="34" charset="0"/>
              <a:buChar char="•"/>
            </a:pPr>
            <a:r>
              <a:rPr lang="en-US" sz="2000" dirty="0" smtClean="0">
                <a:latin typeface="Calibri" pitchFamily="34" charset="0"/>
              </a:rPr>
              <a:t>  </a:t>
            </a:r>
            <a:r>
              <a:rPr lang="en-US" sz="2000" dirty="0" smtClean="0">
                <a:solidFill>
                  <a:schemeClr val="tx1"/>
                </a:solidFill>
                <a:latin typeface="Calibri" pitchFamily="34" charset="0"/>
              </a:rPr>
              <a:t>STA1 is transmitting</a:t>
            </a:r>
          </a:p>
          <a:p>
            <a:pPr>
              <a:buFont typeface="Arial" pitchFamily="34" charset="0"/>
              <a:buChar char="•"/>
            </a:pPr>
            <a:r>
              <a:rPr lang="en-US" sz="2000" dirty="0" smtClean="0">
                <a:solidFill>
                  <a:schemeClr val="tx1"/>
                </a:solidFill>
                <a:latin typeface="Calibri" pitchFamily="34" charset="0"/>
              </a:rPr>
              <a:t>  STA2 detects STA1 and wants to assess whether it can transmit</a:t>
            </a:r>
            <a:r>
              <a:rPr lang="en-US" sz="2000" dirty="0" smtClean="0">
                <a:latin typeface="Calibri" pitchFamily="34" charset="0"/>
              </a:rPr>
              <a:t> </a:t>
            </a:r>
            <a:r>
              <a:rPr lang="en-US" dirty="0" smtClean="0">
                <a:latin typeface="Calibri" pitchFamily="34" charset="0"/>
              </a:rPr>
              <a:t>transmit </a:t>
            </a:r>
            <a:endParaRPr lang="en-US" dirty="0">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Scenarios—II</a:t>
            </a:r>
            <a:endParaRPr lang="en-US" dirty="0">
              <a:latin typeface="Calibri" pitchFamily="34" charset="0"/>
            </a:endParaRPr>
          </a:p>
        </p:txBody>
      </p:sp>
      <p:sp>
        <p:nvSpPr>
          <p:cNvPr id="38" name="Oval 37"/>
          <p:cNvSpPr/>
          <p:nvPr/>
        </p:nvSpPr>
        <p:spPr>
          <a:xfrm>
            <a:off x="2575113"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39" name="Oval 38"/>
          <p:cNvSpPr/>
          <p:nvPr/>
        </p:nvSpPr>
        <p:spPr>
          <a:xfrm>
            <a:off x="5496730"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0" name="Oval 39"/>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1" name="Oval 4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42" name="Straight Arrow Connector 41"/>
          <p:cNvCxnSpPr/>
          <p:nvPr/>
        </p:nvCxnSpPr>
        <p:spPr>
          <a:xfrm flipH="1" flipV="1">
            <a:off x="2946648" y="2775254"/>
            <a:ext cx="726182" cy="1276270"/>
          </a:xfrm>
          <a:prstGeom prst="straightConnector1">
            <a:avLst/>
          </a:prstGeom>
          <a:noFill/>
          <a:ln w="9525" cap="flat" cmpd="sng" algn="ctr">
            <a:solidFill>
              <a:srgbClr val="4F81BD">
                <a:shade val="95000"/>
                <a:satMod val="105000"/>
              </a:srgbClr>
            </a:solidFill>
            <a:prstDash val="solid"/>
            <a:tailEnd type="arrow"/>
          </a:ln>
          <a:effectLst/>
        </p:spPr>
      </p:cxnSp>
      <p:sp>
        <p:nvSpPr>
          <p:cNvPr id="43" name="TextBox 42"/>
          <p:cNvSpPr txBox="1"/>
          <p:nvPr/>
        </p:nvSpPr>
        <p:spPr>
          <a:xfrm>
            <a:off x="1857375" y="2363825"/>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44" name="TextBox 43"/>
          <p:cNvSpPr txBox="1"/>
          <p:nvPr/>
        </p:nvSpPr>
        <p:spPr>
          <a:xfrm>
            <a:off x="6155360" y="2372221"/>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AP2</a:t>
            </a: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TextBox 44"/>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sp>
        <p:nvSpPr>
          <p:cNvPr id="47" name="TextBox 46"/>
          <p:cNvSpPr txBox="1"/>
          <p:nvPr/>
        </p:nvSpPr>
        <p:spPr>
          <a:xfrm>
            <a:off x="1304924" y="5114925"/>
            <a:ext cx="7000876" cy="769441"/>
          </a:xfrm>
          <a:prstGeom prst="rect">
            <a:avLst/>
          </a:prstGeom>
          <a:noFill/>
        </p:spPr>
        <p:txBody>
          <a:bodyPr wrap="square" rtlCol="0">
            <a:spAutoFit/>
          </a:bodyPr>
          <a:lstStyle/>
          <a:p>
            <a:pPr>
              <a:buFont typeface="Arial" pitchFamily="34" charset="0"/>
              <a:buChar char="•"/>
            </a:pPr>
            <a:r>
              <a:rPr lang="en-US" sz="2000" dirty="0" smtClean="0">
                <a:latin typeface="Calibri" pitchFamily="34" charset="0"/>
              </a:rPr>
              <a:t>  </a:t>
            </a:r>
            <a:r>
              <a:rPr lang="en-US" sz="2000" dirty="0" smtClean="0">
                <a:solidFill>
                  <a:schemeClr val="tx1"/>
                </a:solidFill>
                <a:latin typeface="Calibri" pitchFamily="34" charset="0"/>
              </a:rPr>
              <a:t>Problem A: STA1 may cause interference at AP2 and cause 	STA2’s packet to fail</a:t>
            </a:r>
            <a:r>
              <a:rPr lang="en-US" sz="2000" dirty="0" smtClean="0">
                <a:latin typeface="Calibri" pitchFamily="34" charset="0"/>
              </a:rPr>
              <a:t> </a:t>
            </a:r>
            <a:r>
              <a:rPr lang="en-US" dirty="0" smtClean="0">
                <a:latin typeface="Calibri" pitchFamily="34" charset="0"/>
              </a:rPr>
              <a:t>transmit </a:t>
            </a:r>
            <a:endParaRPr lang="en-US" dirty="0">
              <a:latin typeface="Calibri" pitchFamily="34" charset="0"/>
            </a:endParaRPr>
          </a:p>
        </p:txBody>
      </p:sp>
      <p:sp>
        <p:nvSpPr>
          <p:cNvPr id="17" name="TextBox 16"/>
          <p:cNvSpPr txBox="1"/>
          <p:nvPr/>
        </p:nvSpPr>
        <p:spPr>
          <a:xfrm>
            <a:off x="4391025" y="2971800"/>
            <a:ext cx="370614" cy="400110"/>
          </a:xfrm>
          <a:prstGeom prst="rect">
            <a:avLst/>
          </a:prstGeom>
          <a:noFill/>
        </p:spPr>
        <p:txBody>
          <a:bodyPr wrap="none" rtlCol="0">
            <a:spAutoFit/>
          </a:bodyPr>
          <a:lstStyle/>
          <a:p>
            <a:r>
              <a:rPr lang="en-US" sz="2000" dirty="0" smtClean="0">
                <a:solidFill>
                  <a:schemeClr val="tx1"/>
                </a:solidFill>
              </a:rPr>
              <a:t>A</a:t>
            </a:r>
            <a:endParaRPr lang="en-US" sz="2000" dirty="0">
              <a:solidFill>
                <a:schemeClr val="tx1"/>
              </a:solidFill>
            </a:endParaRPr>
          </a:p>
        </p:txBody>
      </p:sp>
      <p:cxnSp>
        <p:nvCxnSpPr>
          <p:cNvPr id="18" name="Straight Arrow Connector 17"/>
          <p:cNvCxnSpPr/>
          <p:nvPr/>
        </p:nvCxnSpPr>
        <p:spPr>
          <a:xfrm flipV="1">
            <a:off x="3858598" y="2758461"/>
            <a:ext cx="1553692" cy="1301460"/>
          </a:xfrm>
          <a:prstGeom prst="straightConnector1">
            <a:avLst/>
          </a:prstGeom>
          <a:ln>
            <a:solidFill>
              <a:srgbClr val="4F81BD"/>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Scenarios—III</a:t>
            </a:r>
            <a:endParaRPr lang="en-US" dirty="0">
              <a:latin typeface="Calibri" pitchFamily="34" charset="0"/>
            </a:endParaRPr>
          </a:p>
        </p:txBody>
      </p:sp>
      <p:sp>
        <p:nvSpPr>
          <p:cNvPr id="47" name="TextBox 46"/>
          <p:cNvSpPr txBox="1"/>
          <p:nvPr/>
        </p:nvSpPr>
        <p:spPr>
          <a:xfrm>
            <a:off x="1304924" y="5114925"/>
            <a:ext cx="7686676" cy="1323439"/>
          </a:xfrm>
          <a:prstGeom prst="rect">
            <a:avLst/>
          </a:prstGeom>
          <a:noFill/>
        </p:spPr>
        <p:txBody>
          <a:bodyPr wrap="square" rtlCol="0">
            <a:spAutoFit/>
          </a:bodyPr>
          <a:lstStyle/>
          <a:p>
            <a:pPr>
              <a:buFont typeface="Arial" pitchFamily="34" charset="0"/>
              <a:buChar char="•"/>
            </a:pPr>
            <a:r>
              <a:rPr lang="en-US" sz="2000" dirty="0" smtClean="0">
                <a:latin typeface="Calibri" pitchFamily="34" charset="0"/>
              </a:rPr>
              <a:t>  </a:t>
            </a:r>
            <a:r>
              <a:rPr lang="en-US" sz="2000" dirty="0" smtClean="0">
                <a:solidFill>
                  <a:schemeClr val="tx1"/>
                </a:solidFill>
                <a:latin typeface="Calibri" pitchFamily="34" charset="0"/>
              </a:rPr>
              <a:t>Problem A provides an immediate symptom at STA2: no </a:t>
            </a:r>
            <a:r>
              <a:rPr lang="en-US" sz="2000" dirty="0" err="1" smtClean="0">
                <a:solidFill>
                  <a:schemeClr val="tx1"/>
                </a:solidFill>
                <a:latin typeface="Calibri" pitchFamily="34" charset="0"/>
              </a:rPr>
              <a:t>ack</a:t>
            </a:r>
            <a:r>
              <a:rPr lang="en-US" sz="2000" dirty="0" smtClean="0">
                <a:solidFill>
                  <a:schemeClr val="tx1"/>
                </a:solidFill>
                <a:latin typeface="Calibri" pitchFamily="34" charset="0"/>
              </a:rPr>
              <a:t> from AP2</a:t>
            </a:r>
          </a:p>
          <a:p>
            <a:pPr>
              <a:buFont typeface="Arial" pitchFamily="34" charset="0"/>
              <a:buChar char="•"/>
            </a:pPr>
            <a:r>
              <a:rPr lang="en-US" sz="2000" dirty="0" smtClean="0">
                <a:solidFill>
                  <a:schemeClr val="tx1"/>
                </a:solidFill>
                <a:latin typeface="Calibri" pitchFamily="34" charset="0"/>
              </a:rPr>
              <a:t>  Problem B: STA2 may cause interference at AP1</a:t>
            </a:r>
          </a:p>
          <a:p>
            <a:pPr marL="0" lvl="1" indent="0"/>
            <a:r>
              <a:rPr lang="en-US" sz="2000" dirty="0" smtClean="0">
                <a:solidFill>
                  <a:schemeClr val="tx1"/>
                </a:solidFill>
                <a:latin typeface="Calibri" pitchFamily="34" charset="0"/>
              </a:rPr>
              <a:t>       </a:t>
            </a:r>
            <a:r>
              <a:rPr lang="en-US" sz="1800" dirty="0" smtClean="0">
                <a:solidFill>
                  <a:schemeClr val="tx1"/>
                </a:solidFill>
                <a:latin typeface="Calibri" pitchFamily="34" charset="0"/>
              </a:rPr>
              <a:t>—More serious: no immediate symptom at STA2</a:t>
            </a:r>
          </a:p>
          <a:p>
            <a:pPr>
              <a:buFont typeface="Arial" pitchFamily="34" charset="0"/>
              <a:buChar char="•"/>
            </a:pPr>
            <a:endParaRPr lang="en-US" sz="2000" dirty="0" smtClean="0">
              <a:solidFill>
                <a:schemeClr val="tx1"/>
              </a:solidFill>
              <a:latin typeface="Calibri" pitchFamily="34" charset="0"/>
            </a:endParaRPr>
          </a:p>
        </p:txBody>
      </p:sp>
      <p:grpSp>
        <p:nvGrpSpPr>
          <p:cNvPr id="18" name="Group 17"/>
          <p:cNvGrpSpPr/>
          <p:nvPr/>
        </p:nvGrpSpPr>
        <p:grpSpPr>
          <a:xfrm>
            <a:off x="1857375" y="2305049"/>
            <a:ext cx="4848225" cy="2078499"/>
            <a:chOff x="1857375" y="2305049"/>
            <a:chExt cx="4848225" cy="2078499"/>
          </a:xfrm>
        </p:grpSpPr>
        <p:sp>
          <p:nvSpPr>
            <p:cNvPr id="38" name="Oval 37"/>
            <p:cNvSpPr/>
            <p:nvPr/>
          </p:nvSpPr>
          <p:spPr>
            <a:xfrm>
              <a:off x="2575113"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39" name="Oval 38"/>
            <p:cNvSpPr/>
            <p:nvPr/>
          </p:nvSpPr>
          <p:spPr>
            <a:xfrm>
              <a:off x="5496730"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0" name="Oval 39"/>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1" name="Oval 4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42" name="Straight Arrow Connector 41"/>
            <p:cNvCxnSpPr/>
            <p:nvPr/>
          </p:nvCxnSpPr>
          <p:spPr>
            <a:xfrm flipH="1" flipV="1">
              <a:off x="2946648" y="2775254"/>
              <a:ext cx="726182" cy="1276270"/>
            </a:xfrm>
            <a:prstGeom prst="straightConnector1">
              <a:avLst/>
            </a:prstGeom>
            <a:noFill/>
            <a:ln w="9525" cap="flat" cmpd="sng" algn="ctr">
              <a:solidFill>
                <a:srgbClr val="4F81BD">
                  <a:shade val="95000"/>
                  <a:satMod val="105000"/>
                </a:srgbClr>
              </a:solidFill>
              <a:prstDash val="solid"/>
              <a:tailEnd type="arrow"/>
            </a:ln>
            <a:effectLst/>
          </p:spPr>
        </p:cxnSp>
        <p:sp>
          <p:nvSpPr>
            <p:cNvPr id="43" name="TextBox 42"/>
            <p:cNvSpPr txBox="1"/>
            <p:nvPr/>
          </p:nvSpPr>
          <p:spPr>
            <a:xfrm>
              <a:off x="1857375" y="2363825"/>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44" name="TextBox 43"/>
            <p:cNvSpPr txBox="1"/>
            <p:nvPr/>
          </p:nvSpPr>
          <p:spPr>
            <a:xfrm>
              <a:off x="6155360" y="2372221"/>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AP2</a:t>
              </a: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TextBox 44"/>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cxnSp>
          <p:nvCxnSpPr>
            <p:cNvPr id="20" name="Straight Arrow Connector 19"/>
            <p:cNvCxnSpPr/>
            <p:nvPr/>
          </p:nvCxnSpPr>
          <p:spPr>
            <a:xfrm flipH="1" flipV="1">
              <a:off x="3081752" y="2724875"/>
              <a:ext cx="1545248" cy="1335046"/>
            </a:xfrm>
            <a:prstGeom prst="straightConnector1">
              <a:avLst/>
            </a:prstGeom>
            <a:noFill/>
            <a:ln w="9525" cap="flat" cmpd="sng" algn="ctr">
              <a:solidFill>
                <a:srgbClr val="4F81BD">
                  <a:shade val="95000"/>
                  <a:satMod val="105000"/>
                </a:srgbClr>
              </a:solidFill>
              <a:prstDash val="dash"/>
              <a:tailEnd type="arrow"/>
            </a:ln>
            <a:effectLst/>
          </p:spPr>
        </p:cxnSp>
        <p:sp>
          <p:nvSpPr>
            <p:cNvPr id="21" name="TextBox 20"/>
            <p:cNvSpPr txBox="1"/>
            <p:nvPr/>
          </p:nvSpPr>
          <p:spPr>
            <a:xfrm>
              <a:off x="3606212" y="2819400"/>
              <a:ext cx="356188" cy="400110"/>
            </a:xfrm>
            <a:prstGeom prst="rect">
              <a:avLst/>
            </a:prstGeom>
            <a:noFill/>
          </p:spPr>
          <p:txBody>
            <a:bodyPr wrap="none" rtlCol="0">
              <a:spAutoFit/>
            </a:bodyPr>
            <a:lstStyle/>
            <a:p>
              <a:r>
                <a:rPr lang="en-US" sz="2000" dirty="0" smtClean="0">
                  <a:solidFill>
                    <a:schemeClr val="tx1"/>
                  </a:solidFill>
                </a:rPr>
                <a:t>B</a:t>
              </a:r>
              <a:endParaRPr lang="en-US" sz="2000" dirty="0">
                <a:solidFill>
                  <a:schemeClr val="tx1"/>
                </a:solidFill>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Scenarios—IV</a:t>
            </a:r>
            <a:endParaRPr lang="en-US" dirty="0">
              <a:latin typeface="Calibri" pitchFamily="34" charset="0"/>
            </a:endParaRPr>
          </a:p>
        </p:txBody>
      </p:sp>
      <p:sp>
        <p:nvSpPr>
          <p:cNvPr id="38" name="Oval 37"/>
          <p:cNvSpPr/>
          <p:nvPr/>
        </p:nvSpPr>
        <p:spPr>
          <a:xfrm>
            <a:off x="5343669" y="2895600"/>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0" name="Oval 39"/>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1" name="Oval 4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42" name="Straight Arrow Connector 41"/>
          <p:cNvCxnSpPr/>
          <p:nvPr/>
        </p:nvCxnSpPr>
        <p:spPr>
          <a:xfrm flipV="1">
            <a:off x="3926582" y="3276600"/>
            <a:ext cx="1331218" cy="819070"/>
          </a:xfrm>
          <a:prstGeom prst="straightConnector1">
            <a:avLst/>
          </a:prstGeom>
          <a:noFill/>
          <a:ln w="9525" cap="flat" cmpd="sng" algn="ctr">
            <a:solidFill>
              <a:srgbClr val="4F81BD">
                <a:shade val="95000"/>
                <a:satMod val="105000"/>
              </a:srgbClr>
            </a:solidFill>
            <a:prstDash val="solid"/>
            <a:tailEnd type="arrow"/>
          </a:ln>
          <a:effectLst/>
        </p:spPr>
      </p:cxnSp>
      <p:sp>
        <p:nvSpPr>
          <p:cNvPr id="43" name="TextBox 42"/>
          <p:cNvSpPr txBox="1"/>
          <p:nvPr/>
        </p:nvSpPr>
        <p:spPr>
          <a:xfrm>
            <a:off x="6002960" y="2895600"/>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TextBox 44"/>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sp>
        <p:nvSpPr>
          <p:cNvPr id="47" name="TextBox 46"/>
          <p:cNvSpPr txBox="1"/>
          <p:nvPr/>
        </p:nvSpPr>
        <p:spPr>
          <a:xfrm>
            <a:off x="1304924" y="5114925"/>
            <a:ext cx="7686676" cy="1323439"/>
          </a:xfrm>
          <a:prstGeom prst="rect">
            <a:avLst/>
          </a:prstGeom>
          <a:noFill/>
        </p:spPr>
        <p:txBody>
          <a:bodyPr wrap="square" rtlCol="0">
            <a:spAutoFit/>
          </a:bodyPr>
          <a:lstStyle/>
          <a:p>
            <a:pPr>
              <a:buFont typeface="Arial" pitchFamily="34" charset="0"/>
              <a:buChar char="•"/>
            </a:pPr>
            <a:r>
              <a:rPr lang="en-US" sz="2000" dirty="0" smtClean="0">
                <a:latin typeface="Calibri" pitchFamily="34" charset="0"/>
              </a:rPr>
              <a:t>  </a:t>
            </a:r>
            <a:r>
              <a:rPr lang="en-US" sz="2000" dirty="0" smtClean="0">
                <a:solidFill>
                  <a:schemeClr val="tx1"/>
                </a:solidFill>
                <a:latin typeface="Calibri" pitchFamily="34" charset="0"/>
              </a:rPr>
              <a:t>STA2’s interference with STA1—AP1 transmission is relevant at the </a:t>
            </a:r>
          </a:p>
          <a:p>
            <a:r>
              <a:rPr lang="en-US" sz="2000" dirty="0" smtClean="0">
                <a:solidFill>
                  <a:schemeClr val="tx1"/>
                </a:solidFill>
                <a:latin typeface="Calibri" pitchFamily="34" charset="0"/>
              </a:rPr>
              <a:t>          intended receiver, AP1</a:t>
            </a:r>
          </a:p>
          <a:p>
            <a:pPr>
              <a:buFont typeface="Arial" pitchFamily="34" charset="0"/>
              <a:buChar char="•"/>
            </a:pPr>
            <a:r>
              <a:rPr lang="en-US" sz="2000" dirty="0" smtClean="0">
                <a:solidFill>
                  <a:schemeClr val="tx1"/>
                </a:solidFill>
                <a:latin typeface="Calibri" pitchFamily="34" charset="0"/>
              </a:rPr>
              <a:t>  But STA2 sees the energy from STA1, which is not enough information </a:t>
            </a:r>
            <a:endParaRPr lang="en-US" sz="1800" dirty="0" smtClean="0">
              <a:solidFill>
                <a:schemeClr val="tx1"/>
              </a:solidFill>
              <a:latin typeface="Calibri" pitchFamily="34" charset="0"/>
            </a:endParaRPr>
          </a:p>
          <a:p>
            <a:pPr>
              <a:buFont typeface="Arial" pitchFamily="34" charset="0"/>
              <a:buChar char="•"/>
            </a:pPr>
            <a:endParaRPr lang="en-US" sz="2000" dirty="0" smtClean="0">
              <a:solidFill>
                <a:schemeClr val="tx1"/>
              </a:solidFill>
              <a:latin typeface="Calibri" pitchFamily="34" charset="0"/>
            </a:endParaRPr>
          </a:p>
        </p:txBody>
      </p:sp>
      <p:cxnSp>
        <p:nvCxnSpPr>
          <p:cNvPr id="20" name="Straight Arrow Connector 19"/>
          <p:cNvCxnSpPr/>
          <p:nvPr/>
        </p:nvCxnSpPr>
        <p:spPr>
          <a:xfrm flipV="1">
            <a:off x="4876800" y="3352800"/>
            <a:ext cx="533400" cy="685800"/>
          </a:xfrm>
          <a:prstGeom prst="straightConnector1">
            <a:avLst/>
          </a:prstGeom>
          <a:noFill/>
          <a:ln w="9525" cap="flat" cmpd="sng" algn="ctr">
            <a:solidFill>
              <a:srgbClr val="4F81BD">
                <a:shade val="95000"/>
                <a:satMod val="105000"/>
              </a:srgbClr>
            </a:solidFill>
            <a:prstDash val="dash"/>
            <a:tailEnd type="arrow"/>
          </a:ln>
          <a:effectLst/>
        </p:spPr>
      </p:cxnSp>
      <p:sp>
        <p:nvSpPr>
          <p:cNvPr id="21" name="TextBox 20"/>
          <p:cNvSpPr txBox="1"/>
          <p:nvPr/>
        </p:nvSpPr>
        <p:spPr>
          <a:xfrm>
            <a:off x="5206412" y="3505200"/>
            <a:ext cx="356188" cy="400110"/>
          </a:xfrm>
          <a:prstGeom prst="rect">
            <a:avLst/>
          </a:prstGeom>
          <a:noFill/>
        </p:spPr>
        <p:txBody>
          <a:bodyPr wrap="none" rtlCol="0">
            <a:spAutoFit/>
          </a:bodyPr>
          <a:lstStyle/>
          <a:p>
            <a:r>
              <a:rPr lang="en-US" sz="2000" dirty="0" smtClean="0">
                <a:solidFill>
                  <a:schemeClr val="tx1"/>
                </a:solidFill>
              </a:rPr>
              <a:t>B</a:t>
            </a:r>
            <a:endParaRPr lang="en-US" sz="20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Scenarios—V</a:t>
            </a:r>
            <a:endParaRPr lang="en-US" dirty="0">
              <a:latin typeface="Calibri" pitchFamily="34" charset="0"/>
            </a:endParaRPr>
          </a:p>
        </p:txBody>
      </p:sp>
      <p:sp>
        <p:nvSpPr>
          <p:cNvPr id="38" name="Oval 37"/>
          <p:cNvSpPr/>
          <p:nvPr/>
        </p:nvSpPr>
        <p:spPr>
          <a:xfrm>
            <a:off x="2575113"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39" name="Oval 38"/>
          <p:cNvSpPr/>
          <p:nvPr/>
        </p:nvSpPr>
        <p:spPr>
          <a:xfrm>
            <a:off x="5496730" y="2305049"/>
            <a:ext cx="447531" cy="436619"/>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0" name="Oval 39"/>
          <p:cNvSpPr/>
          <p:nvPr/>
        </p:nvSpPr>
        <p:spPr>
          <a:xfrm>
            <a:off x="4677664"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41" name="Oval 40"/>
          <p:cNvSpPr/>
          <p:nvPr/>
        </p:nvSpPr>
        <p:spPr>
          <a:xfrm>
            <a:off x="3655942" y="4076713"/>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cxnSp>
        <p:nvCxnSpPr>
          <p:cNvPr id="42" name="Straight Arrow Connector 41"/>
          <p:cNvCxnSpPr/>
          <p:nvPr/>
        </p:nvCxnSpPr>
        <p:spPr>
          <a:xfrm flipH="1" flipV="1">
            <a:off x="2946648" y="2775254"/>
            <a:ext cx="726182" cy="1276270"/>
          </a:xfrm>
          <a:prstGeom prst="straightConnector1">
            <a:avLst/>
          </a:prstGeom>
          <a:noFill/>
          <a:ln w="9525" cap="flat" cmpd="sng" algn="ctr">
            <a:solidFill>
              <a:srgbClr val="4F81BD">
                <a:shade val="95000"/>
                <a:satMod val="105000"/>
              </a:srgbClr>
            </a:solidFill>
            <a:prstDash val="solid"/>
            <a:tailEnd type="arrow"/>
          </a:ln>
          <a:effectLst/>
        </p:spPr>
      </p:cxnSp>
      <p:sp>
        <p:nvSpPr>
          <p:cNvPr id="43" name="TextBox 42"/>
          <p:cNvSpPr txBox="1"/>
          <p:nvPr/>
        </p:nvSpPr>
        <p:spPr>
          <a:xfrm>
            <a:off x="2514600" y="1884225"/>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AP1</a:t>
            </a:r>
            <a:endParaRPr kumimoji="0" lang="en-US" sz="1800" b="0" i="0" u="none" strike="noStrike" kern="0" cap="none" spc="0" normalizeH="0" baseline="0" noProof="0" dirty="0">
              <a:ln>
                <a:noFill/>
              </a:ln>
              <a:solidFill>
                <a:sysClr val="windowText" lastClr="000000"/>
              </a:solidFill>
              <a:effectLst/>
              <a:uLnTx/>
              <a:uFillTx/>
            </a:endParaRPr>
          </a:p>
        </p:txBody>
      </p:sp>
      <p:sp>
        <p:nvSpPr>
          <p:cNvPr id="44" name="TextBox 43"/>
          <p:cNvSpPr txBox="1"/>
          <p:nvPr/>
        </p:nvSpPr>
        <p:spPr>
          <a:xfrm>
            <a:off x="6155360" y="2372221"/>
            <a:ext cx="550240"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AP2</a:t>
            </a: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TextBox 44"/>
          <p:cNvSpPr txBox="1"/>
          <p:nvPr/>
        </p:nvSpPr>
        <p:spPr>
          <a:xfrm>
            <a:off x="2743993" y="4017938"/>
            <a:ext cx="660117" cy="3255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STA1</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5294074" y="4014216"/>
            <a:ext cx="748923" cy="369332"/>
          </a:xfrm>
          <a:prstGeom prst="rect">
            <a:avLst/>
          </a:prstGeom>
          <a:noFill/>
          <a:ln>
            <a:solidFill>
              <a:srgbClr val="FF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STA2</a:t>
            </a:r>
            <a:endParaRPr kumimoji="0" lang="en-US" sz="1800" b="1" i="0" u="none" strike="noStrike" kern="0" cap="none" spc="0" normalizeH="0" baseline="0" noProof="0" dirty="0">
              <a:ln>
                <a:noFill/>
              </a:ln>
              <a:solidFill>
                <a:srgbClr val="FF0000"/>
              </a:solidFill>
              <a:effectLst/>
              <a:uLnTx/>
              <a:uFillTx/>
            </a:endParaRPr>
          </a:p>
        </p:txBody>
      </p:sp>
      <p:sp>
        <p:nvSpPr>
          <p:cNvPr id="47" name="TextBox 46"/>
          <p:cNvSpPr txBox="1"/>
          <p:nvPr/>
        </p:nvSpPr>
        <p:spPr>
          <a:xfrm>
            <a:off x="1304924" y="5114925"/>
            <a:ext cx="7686676" cy="1631216"/>
          </a:xfrm>
          <a:prstGeom prst="rect">
            <a:avLst/>
          </a:prstGeom>
          <a:noFill/>
        </p:spPr>
        <p:txBody>
          <a:bodyPr wrap="square" rtlCol="0">
            <a:spAutoFit/>
          </a:bodyPr>
          <a:lstStyle/>
          <a:p>
            <a:pPr>
              <a:buFont typeface="Arial" pitchFamily="34" charset="0"/>
              <a:buChar char="•"/>
            </a:pPr>
            <a:r>
              <a:rPr lang="en-US" sz="2000" dirty="0" smtClean="0">
                <a:latin typeface="Calibri" pitchFamily="34" charset="0"/>
              </a:rPr>
              <a:t>  </a:t>
            </a:r>
            <a:r>
              <a:rPr lang="en-US" sz="2000" dirty="0" smtClean="0">
                <a:solidFill>
                  <a:schemeClr val="tx1"/>
                </a:solidFill>
                <a:latin typeface="Calibri" pitchFamily="34" charset="0"/>
              </a:rPr>
              <a:t>Even otherwise positive scenarios will cause serious issues in the 	presence of yet other devices</a:t>
            </a:r>
          </a:p>
          <a:p>
            <a:pPr>
              <a:buFont typeface="Arial" pitchFamily="34" charset="0"/>
              <a:buChar char="•"/>
            </a:pPr>
            <a:r>
              <a:rPr lang="en-US" sz="2000" dirty="0" smtClean="0">
                <a:solidFill>
                  <a:schemeClr val="tx1"/>
                </a:solidFill>
                <a:latin typeface="Calibri" pitchFamily="34" charset="0"/>
              </a:rPr>
              <a:t>  Problem C: STAs from BSS3 (previously quiet) have data and conclude, 	similarly to STA2, that they may transmit </a:t>
            </a:r>
            <a:endParaRPr lang="en-US" sz="1800" dirty="0" smtClean="0">
              <a:solidFill>
                <a:schemeClr val="tx1"/>
              </a:solidFill>
              <a:latin typeface="Calibri" pitchFamily="34" charset="0"/>
            </a:endParaRPr>
          </a:p>
          <a:p>
            <a:pPr>
              <a:buFont typeface="Arial" pitchFamily="34" charset="0"/>
              <a:buChar char="•"/>
            </a:pPr>
            <a:endParaRPr lang="en-US" sz="2000" dirty="0" smtClean="0">
              <a:solidFill>
                <a:schemeClr val="tx1"/>
              </a:solidFill>
              <a:latin typeface="Calibri" pitchFamily="34" charset="0"/>
            </a:endParaRPr>
          </a:p>
        </p:txBody>
      </p:sp>
      <p:cxnSp>
        <p:nvCxnSpPr>
          <p:cNvPr id="20" name="Straight Arrow Connector 19"/>
          <p:cNvCxnSpPr/>
          <p:nvPr/>
        </p:nvCxnSpPr>
        <p:spPr>
          <a:xfrm flipH="1" flipV="1">
            <a:off x="3081752" y="2724875"/>
            <a:ext cx="1545248" cy="1335046"/>
          </a:xfrm>
          <a:prstGeom prst="straightConnector1">
            <a:avLst/>
          </a:prstGeom>
          <a:noFill/>
          <a:ln w="9525" cap="flat" cmpd="sng" algn="ctr">
            <a:solidFill>
              <a:srgbClr val="4F81BD">
                <a:shade val="95000"/>
                <a:satMod val="105000"/>
              </a:srgbClr>
            </a:solidFill>
            <a:prstDash val="dash"/>
            <a:tailEnd type="arrow"/>
          </a:ln>
          <a:effectLst/>
        </p:spPr>
      </p:cxnSp>
      <p:sp>
        <p:nvSpPr>
          <p:cNvPr id="21" name="TextBox 20"/>
          <p:cNvSpPr txBox="1"/>
          <p:nvPr/>
        </p:nvSpPr>
        <p:spPr>
          <a:xfrm>
            <a:off x="3571875" y="2876550"/>
            <a:ext cx="356188" cy="400110"/>
          </a:xfrm>
          <a:prstGeom prst="rect">
            <a:avLst/>
          </a:prstGeom>
          <a:noFill/>
        </p:spPr>
        <p:txBody>
          <a:bodyPr wrap="none" rtlCol="0">
            <a:spAutoFit/>
          </a:bodyPr>
          <a:lstStyle/>
          <a:p>
            <a:r>
              <a:rPr lang="en-US" sz="2000" dirty="0" smtClean="0">
                <a:solidFill>
                  <a:schemeClr val="tx1"/>
                </a:solidFill>
              </a:rPr>
              <a:t>B</a:t>
            </a:r>
            <a:endParaRPr lang="en-US" sz="2000" dirty="0">
              <a:solidFill>
                <a:schemeClr val="tx1"/>
              </a:solidFill>
            </a:endParaRPr>
          </a:p>
        </p:txBody>
      </p:sp>
      <p:sp>
        <p:nvSpPr>
          <p:cNvPr id="18" name="Oval 17"/>
          <p:cNvSpPr/>
          <p:nvPr/>
        </p:nvSpPr>
        <p:spPr>
          <a:xfrm>
            <a:off x="1219200" y="2438400"/>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19" name="Oval 18"/>
          <p:cNvSpPr/>
          <p:nvPr/>
        </p:nvSpPr>
        <p:spPr>
          <a:xfrm>
            <a:off x="1066800" y="1981200"/>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22" name="Oval 21"/>
          <p:cNvSpPr/>
          <p:nvPr/>
        </p:nvSpPr>
        <p:spPr>
          <a:xfrm>
            <a:off x="1092745" y="2895600"/>
            <a:ext cx="202655" cy="201516"/>
          </a:xfrm>
          <a:prstGeom prst="ellipse">
            <a:avLst/>
          </a:prstGeom>
          <a:solidFill>
            <a:srgbClr val="FFC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mn-lt"/>
              <a:ea typeface="+mn-ea"/>
              <a:cs typeface="+mn-cs"/>
            </a:endParaRPr>
          </a:p>
        </p:txBody>
      </p:sp>
      <p:sp>
        <p:nvSpPr>
          <p:cNvPr id="23" name="TextBox 22"/>
          <p:cNvSpPr txBox="1"/>
          <p:nvPr/>
        </p:nvSpPr>
        <p:spPr>
          <a:xfrm>
            <a:off x="0" y="2362200"/>
            <a:ext cx="91440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Text" lastClr="000000"/>
                </a:solidFill>
              </a:rPr>
              <a:t>(BSS3)</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25" name="Straight Arrow Connector 24"/>
          <p:cNvCxnSpPr/>
          <p:nvPr/>
        </p:nvCxnSpPr>
        <p:spPr bwMode="auto">
          <a:xfrm>
            <a:off x="1524000" y="2514600"/>
            <a:ext cx="914400" cy="0"/>
          </a:xfrm>
          <a:prstGeom prst="straightConnector1">
            <a:avLst/>
          </a:prstGeom>
          <a:solidFill>
            <a:srgbClr val="00B8FF"/>
          </a:solidFill>
          <a:ln w="9525" cap="flat" cmpd="sng" algn="ctr">
            <a:solidFill>
              <a:srgbClr val="4F81BD"/>
            </a:solidFill>
            <a:prstDash val="dash"/>
            <a:round/>
            <a:headEnd type="none" w="med" len="med"/>
            <a:tailEnd type="arrow"/>
          </a:ln>
          <a:effectLst/>
        </p:spPr>
      </p:cxnSp>
      <p:sp>
        <p:nvSpPr>
          <p:cNvPr id="27" name="TextBox 26"/>
          <p:cNvSpPr txBox="1"/>
          <p:nvPr/>
        </p:nvSpPr>
        <p:spPr>
          <a:xfrm>
            <a:off x="1828800" y="2133600"/>
            <a:ext cx="356188" cy="400110"/>
          </a:xfrm>
          <a:prstGeom prst="rect">
            <a:avLst/>
          </a:prstGeom>
          <a:noFill/>
        </p:spPr>
        <p:txBody>
          <a:bodyPr wrap="none" rtlCol="0">
            <a:spAutoFit/>
          </a:bodyPr>
          <a:lstStyle/>
          <a:p>
            <a:r>
              <a:rPr lang="en-US" sz="2000" dirty="0" smtClean="0">
                <a:solidFill>
                  <a:schemeClr val="tx1"/>
                </a:solidFill>
              </a:rPr>
              <a:t>C</a:t>
            </a:r>
            <a:endParaRPr lang="en-US" sz="20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Sean Coffey, Realtek</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latin typeface="Calibri" pitchFamily="34" charset="0"/>
              </a:rPr>
              <a:t>List of issues</a:t>
            </a:r>
            <a:endParaRPr lang="en-US" dirty="0">
              <a:latin typeface="Calibri" pitchFamily="34" charset="0"/>
            </a:endParaRPr>
          </a:p>
        </p:txBody>
      </p:sp>
      <p:sp>
        <p:nvSpPr>
          <p:cNvPr id="9218" name="Rectangle 2"/>
          <p:cNvSpPr>
            <a:spLocks noGrp="1" noChangeArrowheads="1"/>
          </p:cNvSpPr>
          <p:nvPr>
            <p:ph type="body" idx="1"/>
          </p:nvPr>
        </p:nvSpPr>
        <p:spPr>
          <a:xfrm>
            <a:off x="685800" y="1981200"/>
            <a:ext cx="8305800" cy="4343400"/>
          </a:xfrm>
          <a:ln/>
        </p:spPr>
        <p:txBody>
          <a:bodyPr/>
          <a:lstStyle/>
          <a:p>
            <a:pPr marL="228600" indent="-228600">
              <a:buFont typeface="Arial" pitchFamily="34" charset="0"/>
              <a:buChar char="•"/>
              <a:defRPr/>
            </a:pPr>
            <a:r>
              <a:rPr lang="en-US" sz="1900" dirty="0" smtClean="0">
                <a:latin typeface="Calibri" pitchFamily="34" charset="0"/>
              </a:rPr>
              <a:t>Robustness &amp; stability: </a:t>
            </a:r>
            <a:r>
              <a:rPr lang="en-US" sz="1900" b="0" dirty="0" smtClean="0">
                <a:latin typeface="Calibri" pitchFamily="34" charset="0"/>
              </a:rPr>
              <a:t>the protocol should be able to recover from errors and suboptimal policy choices</a:t>
            </a:r>
          </a:p>
          <a:p>
            <a:pPr marL="228600" indent="-228600">
              <a:buFont typeface="Arial" pitchFamily="34" charset="0"/>
              <a:buChar char="•"/>
              <a:defRPr/>
            </a:pPr>
            <a:r>
              <a:rPr lang="en-US" sz="1900" dirty="0" smtClean="0">
                <a:latin typeface="Calibri" pitchFamily="34" charset="0"/>
              </a:rPr>
              <a:t>Parameter choices: </a:t>
            </a:r>
            <a:r>
              <a:rPr lang="en-US" sz="1900" b="0" dirty="0" smtClean="0">
                <a:latin typeface="Calibri" pitchFamily="34" charset="0"/>
              </a:rPr>
              <a:t>the protocol should be able to determine and use effective values of CCA thresholds</a:t>
            </a:r>
          </a:p>
          <a:p>
            <a:pPr marL="628650" lvl="1" indent="-228600">
              <a:buFont typeface="Arial" pitchFamily="34" charset="0"/>
              <a:buChar char="•"/>
              <a:defRPr/>
            </a:pPr>
            <a:r>
              <a:rPr lang="en-US" sz="1700" dirty="0" smtClean="0">
                <a:latin typeface="Calibri" pitchFamily="34" charset="0"/>
              </a:rPr>
              <a:t>The cited experimental results show different CCA thresholds are optimal for different BSS configurations, traffic patterns, etc. </a:t>
            </a:r>
          </a:p>
          <a:p>
            <a:pPr marL="228600" indent="-228600">
              <a:buFont typeface="Arial" pitchFamily="34" charset="0"/>
              <a:buChar char="•"/>
              <a:defRPr/>
            </a:pPr>
            <a:r>
              <a:rPr lang="en-US" sz="1900" dirty="0" smtClean="0">
                <a:latin typeface="Calibri" pitchFamily="34" charset="0"/>
              </a:rPr>
              <a:t>Fairness: </a:t>
            </a:r>
            <a:r>
              <a:rPr lang="en-US" sz="1900" b="0" dirty="0" smtClean="0">
                <a:latin typeface="Calibri" pitchFamily="34" charset="0"/>
              </a:rPr>
              <a:t>the protocol should be able to provide its improved performance without significantly penalizing any individual devices</a:t>
            </a:r>
          </a:p>
          <a:p>
            <a:pPr marL="628650" lvl="1" indent="-228600">
              <a:buFont typeface="Arial" pitchFamily="34" charset="0"/>
              <a:buChar char="•"/>
              <a:defRPr/>
            </a:pPr>
            <a:r>
              <a:rPr lang="en-US" sz="1700" dirty="0" smtClean="0">
                <a:latin typeface="Calibri" pitchFamily="34" charset="0"/>
              </a:rPr>
              <a:t>It may be necessary to allow different CCA thresholds for different devices</a:t>
            </a:r>
          </a:p>
          <a:p>
            <a:pPr marL="228600" indent="-228600">
              <a:buFont typeface="Arial" pitchFamily="34" charset="0"/>
              <a:buChar char="•"/>
              <a:defRPr/>
            </a:pPr>
            <a:r>
              <a:rPr lang="en-US" sz="1900" dirty="0" smtClean="0">
                <a:latin typeface="Calibri" pitchFamily="34" charset="0"/>
              </a:rPr>
              <a:t>Adaptability:</a:t>
            </a:r>
            <a:r>
              <a:rPr lang="en-US" sz="1900" b="0" dirty="0" smtClean="0">
                <a:latin typeface="Calibri" pitchFamily="34" charset="0"/>
              </a:rPr>
              <a:t> the protocol should be capable of adapting to changed circumstances</a:t>
            </a:r>
          </a:p>
          <a:p>
            <a:pPr marL="228600" indent="-228600">
              <a:buFont typeface="Arial" pitchFamily="34" charset="0"/>
              <a:buChar char="•"/>
              <a:defRPr/>
            </a:pPr>
            <a:r>
              <a:rPr lang="en-US" sz="1900" dirty="0" smtClean="0">
                <a:latin typeface="Calibri" pitchFamily="34" charset="0"/>
              </a:rPr>
              <a:t>Legacy: </a:t>
            </a:r>
            <a:r>
              <a:rPr lang="en-US" sz="1900" b="0" dirty="0" smtClean="0">
                <a:latin typeface="Calibri" pitchFamily="34" charset="0"/>
              </a:rPr>
              <a:t>the protocol should work in mixed-mode and preserve legacy device performance</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TotalTime>
  <Words>1588</Words>
  <Application>Microsoft Office PowerPoint</Application>
  <PresentationFormat>On-screen Show (4:3)</PresentationFormat>
  <Paragraphs>258</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Microsoft Office Word 97 - 2003 Document</vt:lpstr>
      <vt:lpstr>A Protocol Framework for Dynamic CCA</vt:lpstr>
      <vt:lpstr>Abstract</vt:lpstr>
      <vt:lpstr>Introduction / Motivation</vt:lpstr>
      <vt:lpstr>Scenarios—I</vt:lpstr>
      <vt:lpstr>Scenarios—II</vt:lpstr>
      <vt:lpstr>Scenarios—III</vt:lpstr>
      <vt:lpstr>Scenarios—IV</vt:lpstr>
      <vt:lpstr>Scenarios—V</vt:lpstr>
      <vt:lpstr>List of issues</vt:lpstr>
      <vt:lpstr>A basic organizing principle</vt:lpstr>
      <vt:lpstr>Example protocol—I</vt:lpstr>
      <vt:lpstr>Example protocol—II</vt:lpstr>
      <vt:lpstr>Text version</vt:lpstr>
      <vt:lpstr>Discussion</vt:lpstr>
      <vt:lpstr>Extra considerations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Protocol Framework for Dynamic CCA</dc:title>
  <dc:creator>Sean Coffey</dc:creator>
  <cp:lastModifiedBy>Sean Coffey</cp:lastModifiedBy>
  <cp:revision>33</cp:revision>
  <cp:lastPrinted>1601-01-01T00:00:00Z</cp:lastPrinted>
  <dcterms:created xsi:type="dcterms:W3CDTF">2014-07-14T14:49:11Z</dcterms:created>
  <dcterms:modified xsi:type="dcterms:W3CDTF">2014-07-15T17:03:40Z</dcterms:modified>
</cp:coreProperties>
</file>