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4"/>
  </p:notesMasterIdLst>
  <p:handoutMasterIdLst>
    <p:handoutMasterId r:id="rId15"/>
  </p:handoutMasterIdLst>
  <p:sldIdLst>
    <p:sldId id="414" r:id="rId3"/>
    <p:sldId id="409" r:id="rId4"/>
    <p:sldId id="410" r:id="rId5"/>
    <p:sldId id="413" r:id="rId6"/>
    <p:sldId id="379" r:id="rId7"/>
    <p:sldId id="372" r:id="rId8"/>
    <p:sldId id="384" r:id="rId9"/>
    <p:sldId id="411" r:id="rId10"/>
    <p:sldId id="412" r:id="rId11"/>
    <p:sldId id="375" r:id="rId12"/>
    <p:sldId id="376"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udhury Sayantan (Nokia-CTO/Berkeley)" initials="CS(" lastIdx="18" clrIdx="0">
    <p:extLst/>
  </p:cmAuthor>
  <p:cmAuthor id="2" name="Cavalcante Andre (EXT-Indt/Manaus)" initials="C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FF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varScale="1">
        <p:scale>
          <a:sx n="74" d="100"/>
          <a:sy n="74" d="100"/>
        </p:scale>
        <p:origin x="1260" y="72"/>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56" d="100"/>
          <a:sy n="56" d="100"/>
        </p:scale>
        <p:origin x="2844"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
        <p:nvSpPr>
          <p:cNvPr id="4" name="Header Placeholder 3"/>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txBody>
          <a:bodyPr/>
          <a:lstStyle/>
          <a:p>
            <a:endParaRPr lang="en-US"/>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
        <p:nvSpPr>
          <p:cNvPr id="4" name="Header Placeholder 3"/>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05730" y="95706"/>
            <a:ext cx="2276008" cy="215444"/>
          </a:xfrm>
          <a:prstGeom prst="rect">
            <a:avLst/>
          </a:prstGeom>
        </p:spPr>
        <p:txBody>
          <a:bodyPr/>
          <a:lstStyle/>
          <a:p>
            <a:pPr>
              <a:defRPr/>
            </a:pPr>
            <a:r>
              <a:rPr lang="en-US" dirty="0"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42317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xfrm>
            <a:off x="4005730" y="95706"/>
            <a:ext cx="2276008" cy="215444"/>
          </a:xfrm>
          <a:prstGeom prst="rect">
            <a:avLst/>
          </a:prstGeom>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2204648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xfrm>
            <a:off x="4005730" y="95706"/>
            <a:ext cx="2276008" cy="215444"/>
          </a:xfrm>
          <a:prstGeom prst="rect">
            <a:avLst/>
          </a:prstGeom>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2204648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05730" y="95706"/>
            <a:ext cx="2276008" cy="215444"/>
          </a:xfrm>
          <a:prstGeom prst="rect">
            <a:avLst/>
          </a:prstGeom>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C873923-7103-4AF9-AECF-EE09B40480BC}" type="slidenum">
              <a:rPr lang="en-US" smtClean="0"/>
              <a:pPr>
                <a:defRPr/>
              </a:pPr>
              <a:t>5</a:t>
            </a:fld>
            <a:endParaRPr lang="en-US"/>
          </a:p>
        </p:txBody>
      </p:sp>
    </p:spTree>
    <p:extLst>
      <p:ext uri="{BB962C8B-B14F-4D97-AF65-F5344CB8AC3E}">
        <p14:creationId xmlns:p14="http://schemas.microsoft.com/office/powerpoint/2010/main" val="1767737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Sayantan Choudhury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Sayantan Choudhury</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70342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Sayantan Choudhury</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991594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Sayantan Choudhury</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558731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May 2014</a:t>
            </a:r>
            <a:endParaRPr lang="en-US"/>
          </a:p>
        </p:txBody>
      </p:sp>
      <p:sp>
        <p:nvSpPr>
          <p:cNvPr id="6" name="Footer Placeholder 5"/>
          <p:cNvSpPr>
            <a:spLocks noGrp="1"/>
          </p:cNvSpPr>
          <p:nvPr>
            <p:ph type="ftr" sz="quarter" idx="11"/>
          </p:nvPr>
        </p:nvSpPr>
        <p:spPr/>
        <p:txBody>
          <a:bodyPr/>
          <a:lstStyle/>
          <a:p>
            <a:r>
              <a:rPr lang="en-US" smtClean="0"/>
              <a:t>Sayantan Choudhury</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227273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May 2014</a:t>
            </a:r>
            <a:endParaRPr lang="en-US"/>
          </a:p>
        </p:txBody>
      </p:sp>
      <p:sp>
        <p:nvSpPr>
          <p:cNvPr id="8" name="Footer Placeholder 7"/>
          <p:cNvSpPr>
            <a:spLocks noGrp="1"/>
          </p:cNvSpPr>
          <p:nvPr>
            <p:ph type="ftr" sz="quarter" idx="11"/>
          </p:nvPr>
        </p:nvSpPr>
        <p:spPr/>
        <p:txBody>
          <a:bodyPr/>
          <a:lstStyle/>
          <a:p>
            <a:r>
              <a:rPr lang="en-US" smtClean="0"/>
              <a:t>Sayantan Choudhury</a:t>
            </a:r>
            <a:endParaRPr lang="en-US"/>
          </a:p>
        </p:txBody>
      </p:sp>
      <p:sp>
        <p:nvSpPr>
          <p:cNvPr id="9" name="Slide Number Placeholder 8"/>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701605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May 2014</a:t>
            </a:r>
            <a:endParaRPr lang="en-US"/>
          </a:p>
        </p:txBody>
      </p:sp>
      <p:sp>
        <p:nvSpPr>
          <p:cNvPr id="4" name="Footer Placeholder 3"/>
          <p:cNvSpPr>
            <a:spLocks noGrp="1"/>
          </p:cNvSpPr>
          <p:nvPr>
            <p:ph type="ftr" sz="quarter" idx="11"/>
          </p:nvPr>
        </p:nvSpPr>
        <p:spPr/>
        <p:txBody>
          <a:bodyPr/>
          <a:lstStyle/>
          <a:p>
            <a:r>
              <a:rPr lang="en-US" smtClean="0"/>
              <a:t>Sayantan Choudhury</a:t>
            </a:r>
            <a:endParaRPr lang="en-US"/>
          </a:p>
        </p:txBody>
      </p:sp>
      <p:sp>
        <p:nvSpPr>
          <p:cNvPr id="5" name="Slide Number Placeholder 4"/>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50551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May 2014</a:t>
            </a:r>
            <a:endParaRPr lang="en-US"/>
          </a:p>
        </p:txBody>
      </p:sp>
      <p:sp>
        <p:nvSpPr>
          <p:cNvPr id="3" name="Footer Placeholder 2"/>
          <p:cNvSpPr>
            <a:spLocks noGrp="1"/>
          </p:cNvSpPr>
          <p:nvPr>
            <p:ph type="ftr" sz="quarter" idx="11"/>
          </p:nvPr>
        </p:nvSpPr>
        <p:spPr/>
        <p:txBody>
          <a:bodyPr/>
          <a:lstStyle/>
          <a:p>
            <a:r>
              <a:rPr lang="en-US" smtClean="0"/>
              <a:t>Sayantan Choudhury</a:t>
            </a:r>
            <a:endParaRPr lang="en-US"/>
          </a:p>
        </p:txBody>
      </p:sp>
      <p:sp>
        <p:nvSpPr>
          <p:cNvPr id="4" name="Slide Number Placeholder 3"/>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30738794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2014</a:t>
            </a:r>
            <a:endParaRPr lang="en-US"/>
          </a:p>
        </p:txBody>
      </p:sp>
      <p:sp>
        <p:nvSpPr>
          <p:cNvPr id="6" name="Footer Placeholder 5"/>
          <p:cNvSpPr>
            <a:spLocks noGrp="1"/>
          </p:cNvSpPr>
          <p:nvPr>
            <p:ph type="ftr" sz="quarter" idx="11"/>
          </p:nvPr>
        </p:nvSpPr>
        <p:spPr/>
        <p:txBody>
          <a:bodyPr/>
          <a:lstStyle/>
          <a:p>
            <a:r>
              <a:rPr lang="en-US" smtClean="0"/>
              <a:t>Sayantan Choudhury</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09268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Date Placeholder 1"/>
          <p:cNvSpPr>
            <a:spLocks noGrp="1"/>
          </p:cNvSpPr>
          <p:nvPr>
            <p:ph type="dt" sz="half" idx="10"/>
          </p:nvPr>
        </p:nvSpPr>
        <p:spPr/>
        <p:txBody>
          <a:bodyPr/>
          <a:lstStyle/>
          <a:p>
            <a:pPr>
              <a:defRPr/>
            </a:pPr>
            <a:r>
              <a:rPr lang="en-US" smtClean="0"/>
              <a:t>July 2014</a:t>
            </a:r>
            <a:endParaRPr lang="en-US" dirty="0"/>
          </a:p>
        </p:txBody>
      </p:sp>
      <p:sp>
        <p:nvSpPr>
          <p:cNvPr id="4" name="Footer Placeholder 3"/>
          <p:cNvSpPr>
            <a:spLocks noGrp="1"/>
          </p:cNvSpPr>
          <p:nvPr>
            <p:ph type="ftr" sz="quarter" idx="11"/>
          </p:nvPr>
        </p:nvSpPr>
        <p:spPr/>
        <p:txBody>
          <a:bodyPr/>
          <a:lstStyle/>
          <a:p>
            <a:pPr>
              <a:defRPr/>
            </a:pPr>
            <a:r>
              <a:rPr lang="en-US" smtClean="0"/>
              <a:t>Sayantan Choudhury</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2014</a:t>
            </a:r>
            <a:endParaRPr lang="en-US"/>
          </a:p>
        </p:txBody>
      </p:sp>
      <p:sp>
        <p:nvSpPr>
          <p:cNvPr id="6" name="Footer Placeholder 5"/>
          <p:cNvSpPr>
            <a:spLocks noGrp="1"/>
          </p:cNvSpPr>
          <p:nvPr>
            <p:ph type="ftr" sz="quarter" idx="11"/>
          </p:nvPr>
        </p:nvSpPr>
        <p:spPr/>
        <p:txBody>
          <a:bodyPr/>
          <a:lstStyle/>
          <a:p>
            <a:r>
              <a:rPr lang="en-US" smtClean="0"/>
              <a:t>Sayantan Choudhury</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543282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Sayantan Choudhury</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77750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Sayantan Choudhury</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3701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6"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8"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4"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3"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6"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6"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2014</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Sayantan Choudhury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802.11-14/0</a:t>
            </a:r>
            <a:r>
              <a:rPr lang="en-US" sz="1800" b="1" dirty="0" smtClean="0">
                <a:solidFill>
                  <a:schemeClr val="tx1"/>
                </a:solidFill>
                <a:cs typeface="+mn-cs"/>
              </a:rPr>
              <a:t>861</a:t>
            </a:r>
            <a:r>
              <a:rPr lang="en-US" sz="1800" b="1" dirty="0" smtClean="0">
                <a:cs typeface="+mn-cs"/>
              </a:rPr>
              <a:t>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May 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Sayantan Choudhury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B8102-1C59-4682-B359-B7C4630A8D0F}" type="slidenum">
              <a:rPr lang="en-US" smtClean="0"/>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991768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7022676" y="6475413"/>
            <a:ext cx="1521249" cy="184666"/>
          </a:xfrm>
        </p:spPr>
        <p:txBody>
          <a:bodyPr/>
          <a:lstStyle/>
          <a:p>
            <a:pPr>
              <a:defRPr/>
            </a:pPr>
            <a:r>
              <a:rPr lang="en-US" dirty="0" smtClean="0"/>
              <a:t>Sayantan Choudhury</a:t>
            </a:r>
            <a:endParaRPr lang="en-US" dirty="0"/>
          </a:p>
        </p:txBody>
      </p:sp>
      <p:sp>
        <p:nvSpPr>
          <p:cNvPr id="1029" name="Rectangle 2"/>
          <p:cNvSpPr>
            <a:spLocks noGrp="1" noChangeArrowheads="1"/>
          </p:cNvSpPr>
          <p:nvPr>
            <p:ph type="title"/>
          </p:nvPr>
        </p:nvSpPr>
        <p:spPr>
          <a:xfrm>
            <a:off x="381000" y="762000"/>
            <a:ext cx="8305800" cy="1066800"/>
          </a:xfrm>
        </p:spPr>
        <p:txBody>
          <a:bodyPr/>
          <a:lstStyle/>
          <a:p>
            <a:r>
              <a:rPr lang="en-US" dirty="0" smtClean="0"/>
              <a:t>Impact of CCA adaptation on spatial reuse in dense residential scenario</a:t>
            </a:r>
          </a:p>
        </p:txBody>
      </p:sp>
      <p:sp>
        <p:nvSpPr>
          <p:cNvPr id="1030" name="Rectangle 6"/>
          <p:cNvSpPr>
            <a:spLocks noGrp="1" noChangeArrowheads="1"/>
          </p:cNvSpPr>
          <p:nvPr>
            <p:ph type="body" idx="1"/>
          </p:nvPr>
        </p:nvSpPr>
        <p:spPr>
          <a:xfrm>
            <a:off x="685800" y="2057400"/>
            <a:ext cx="7772400" cy="381000"/>
          </a:xfrm>
        </p:spPr>
        <p:txBody>
          <a:bodyPr/>
          <a:lstStyle/>
          <a:p>
            <a:pPr algn="ctr">
              <a:buFontTx/>
              <a:buNone/>
            </a:pPr>
            <a:r>
              <a:rPr lang="en-US" sz="2000" dirty="0" smtClean="0"/>
              <a:t>Date:</a:t>
            </a:r>
            <a:r>
              <a:rPr lang="en-US" sz="2000" b="0" dirty="0" smtClean="0"/>
              <a:t> </a:t>
            </a:r>
            <a:r>
              <a:rPr lang="en-US" sz="2000" b="0" dirty="0" smtClean="0"/>
              <a:t>2014-07-14</a:t>
            </a:r>
            <a:endParaRPr lang="en-US" sz="2000" b="0" dirty="0" smtClean="0"/>
          </a:p>
        </p:txBody>
      </p:sp>
      <p:sp>
        <p:nvSpPr>
          <p:cNvPr id="1031" name="Rectangle 12"/>
          <p:cNvSpPr>
            <a:spLocks noChangeArrowheads="1"/>
          </p:cNvSpPr>
          <p:nvPr/>
        </p:nvSpPr>
        <p:spPr bwMode="auto">
          <a:xfrm>
            <a:off x="533400" y="2590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3065641855"/>
              </p:ext>
            </p:extLst>
          </p:nvPr>
        </p:nvGraphicFramePr>
        <p:xfrm>
          <a:off x="685800" y="3255090"/>
          <a:ext cx="7962900" cy="2277966"/>
        </p:xfrm>
        <a:graphic>
          <a:graphicData uri="http://schemas.openxmlformats.org/presentationml/2006/ole">
            <mc:AlternateContent xmlns:mc="http://schemas.openxmlformats.org/markup-compatibility/2006">
              <mc:Choice xmlns:v="urn:schemas-microsoft-com:vml" Requires="v">
                <p:oleObj spid="_x0000_s2063" name="Document" r:id="rId4" imgW="12201657" imgH="3405813" progId="Word.Document.8">
                  <p:embed/>
                </p:oleObj>
              </mc:Choice>
              <mc:Fallback>
                <p:oleObj name="Document" r:id="rId4" imgW="12201657" imgH="3405813" progId="Word.Document.8">
                  <p:embed/>
                  <p:pic>
                    <p:nvPicPr>
                      <p:cNvPr id="0" name=""/>
                      <p:cNvPicPr>
                        <a:picLocks noChangeAspect="1" noChangeArrowheads="1"/>
                      </p:cNvPicPr>
                      <p:nvPr/>
                    </p:nvPicPr>
                    <p:blipFill>
                      <a:blip r:embed="rId5"/>
                      <a:srcRect/>
                      <a:stretch>
                        <a:fillRect/>
                      </a:stretch>
                    </p:blipFill>
                    <p:spPr bwMode="auto">
                      <a:xfrm>
                        <a:off x="685800" y="3255090"/>
                        <a:ext cx="7962900" cy="2277966"/>
                      </a:xfrm>
                      <a:prstGeom prst="rect">
                        <a:avLst/>
                      </a:prstGeom>
                      <a:noFill/>
                      <a:ln>
                        <a:noFill/>
                      </a:ln>
                      <a:extLst/>
                    </p:spPr>
                  </p:pic>
                </p:oleObj>
              </mc:Fallback>
            </mc:AlternateContent>
          </a:graphicData>
        </a:graphic>
      </p:graphicFrame>
      <p:sp>
        <p:nvSpPr>
          <p:cNvPr id="3" name="Slide Number Placeholder 2"/>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a:t>
            </a:fld>
            <a:endParaRPr lang="en-US"/>
          </a:p>
        </p:txBody>
      </p:sp>
      <p:sp>
        <p:nvSpPr>
          <p:cNvPr id="17" name="Date Placeholder 3"/>
          <p:cNvSpPr>
            <a:spLocks noGrp="1"/>
          </p:cNvSpPr>
          <p:nvPr>
            <p:ph type="dt" sz="quarter" idx="10"/>
          </p:nvPr>
        </p:nvSpPr>
        <p:spPr>
          <a:xfrm>
            <a:off x="696913" y="332601"/>
            <a:ext cx="942566" cy="276999"/>
          </a:xfrm>
        </p:spPr>
        <p:txBody>
          <a:bodyPr/>
          <a:lstStyle/>
          <a:p>
            <a:pPr>
              <a:defRPr/>
            </a:pPr>
            <a:r>
              <a:rPr lang="en-US" dirty="0" smtClean="0"/>
              <a:t>July 2014</a:t>
            </a:r>
            <a:endParaRPr lang="en-US" dirty="0"/>
          </a:p>
        </p:txBody>
      </p:sp>
    </p:spTree>
    <p:extLst>
      <p:ext uri="{BB962C8B-B14F-4D97-AF65-F5344CB8AC3E}">
        <p14:creationId xmlns:p14="http://schemas.microsoft.com/office/powerpoint/2010/main" val="4861199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Conclusions</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10</a:t>
            </a:fld>
            <a:endParaRPr lang="en-US"/>
          </a:p>
        </p:txBody>
      </p:sp>
      <p:sp>
        <p:nvSpPr>
          <p:cNvPr id="7" name="Content Placeholder 7"/>
          <p:cNvSpPr>
            <a:spLocks noGrp="1"/>
          </p:cNvSpPr>
          <p:nvPr>
            <p:ph idx="1"/>
          </p:nvPr>
        </p:nvSpPr>
        <p:spPr>
          <a:xfrm>
            <a:off x="685800" y="1600200"/>
            <a:ext cx="7696200" cy="4495800"/>
          </a:xfrm>
        </p:spPr>
        <p:txBody>
          <a:bodyPr/>
          <a:lstStyle/>
          <a:p>
            <a:pPr>
              <a:buFont typeface="Wingdings" panose="05000000000000000000" pitchFamily="2" charset="2"/>
              <a:buChar char="§"/>
            </a:pPr>
            <a:endParaRPr lang="pt-BR" sz="1800" dirty="0" smtClean="0"/>
          </a:p>
          <a:p>
            <a:pPr>
              <a:buFont typeface="Wingdings" panose="05000000000000000000" pitchFamily="2" charset="2"/>
              <a:buChar char="§"/>
            </a:pPr>
            <a:r>
              <a:rPr lang="pt-BR" sz="1800" dirty="0" smtClean="0"/>
              <a:t>Both CCA approaches (BSS Color and Rx Sensitivity Adaptation) can lead to higher spatial reuse </a:t>
            </a:r>
            <a:endParaRPr lang="en-US" sz="1800" dirty="0" smtClean="0"/>
          </a:p>
          <a:p>
            <a:pPr marL="685800" lvl="2" indent="-342900">
              <a:buFont typeface="Wingdings" panose="05000000000000000000" pitchFamily="2" charset="2"/>
              <a:buChar char="§"/>
            </a:pPr>
            <a:r>
              <a:rPr lang="pt-BR" sz="1600" dirty="0" smtClean="0"/>
              <a:t>By including MAC protocol, </a:t>
            </a:r>
            <a:r>
              <a:rPr lang="pt-BR" sz="1600" dirty="0" smtClean="0"/>
              <a:t>mean throughput </a:t>
            </a:r>
            <a:r>
              <a:rPr lang="pt-BR" sz="1600" dirty="0" smtClean="0"/>
              <a:t>gains around 18-52% are observed (gains are dependent on scenario</a:t>
            </a:r>
            <a:r>
              <a:rPr lang="pt-BR" sz="1600" dirty="0" smtClean="0"/>
              <a:t>)</a:t>
            </a:r>
          </a:p>
          <a:p>
            <a:pPr marL="685800" lvl="2" indent="-342900">
              <a:buFont typeface="Wingdings" panose="05000000000000000000" pitchFamily="2" charset="2"/>
              <a:buChar char="§"/>
            </a:pPr>
            <a:r>
              <a:rPr lang="pt-BR" sz="1600" dirty="0" smtClean="0"/>
              <a:t>However, increased spatial reuse also increases the interference and  5-percentile throughput degrades significantly </a:t>
            </a:r>
            <a:endParaRPr lang="pt-BR" sz="1600" dirty="0"/>
          </a:p>
          <a:p>
            <a:pPr marL="685800" lvl="2" indent="-342900">
              <a:buFont typeface="Wingdings" panose="05000000000000000000" pitchFamily="2" charset="2"/>
              <a:buChar char="§"/>
            </a:pPr>
            <a:r>
              <a:rPr lang="pt-BR" sz="1600" dirty="0" smtClean="0"/>
              <a:t>Mechanisms to deal with high interference and coordinate </a:t>
            </a:r>
            <a:r>
              <a:rPr lang="pt-BR" sz="1600" dirty="0" smtClean="0"/>
              <a:t>OBSS transmissions would </a:t>
            </a:r>
            <a:r>
              <a:rPr lang="pt-BR" sz="1600" dirty="0" smtClean="0"/>
              <a:t>be required to maximize these gains</a:t>
            </a:r>
          </a:p>
          <a:p>
            <a:pPr marL="685800" lvl="2" indent="-342900">
              <a:buFont typeface="Wingdings" panose="05000000000000000000" pitchFamily="2" charset="2"/>
              <a:buChar char="§"/>
            </a:pPr>
            <a:r>
              <a:rPr lang="pt-BR" sz="1600" dirty="0" smtClean="0"/>
              <a:t>Need to investigate the achievable gains in different scenarios (e.g., outdoor) and heterogeneous environments (e.g., in presence of legacy nodes or apartment building scenario with different BSS’s using different CCA levels)</a:t>
            </a:r>
          </a:p>
          <a:p>
            <a:pPr marL="342900" lvl="2" indent="0">
              <a:buNone/>
            </a:pPr>
            <a:endParaRPr lang="pt-BR" sz="1600" dirty="0" smtClean="0"/>
          </a:p>
        </p:txBody>
      </p:sp>
      <p:sp>
        <p:nvSpPr>
          <p:cNvPr id="8" name="Footer Placeholder 4"/>
          <p:cNvSpPr>
            <a:spLocks noGrp="1"/>
          </p:cNvSpPr>
          <p:nvPr>
            <p:ph type="ftr" sz="quarter" idx="11"/>
          </p:nvPr>
        </p:nvSpPr>
        <p:spPr>
          <a:xfrm>
            <a:off x="7022676" y="6475413"/>
            <a:ext cx="1521249" cy="184666"/>
          </a:xfrm>
        </p:spPr>
        <p:txBody>
          <a:bodyPr/>
          <a:lstStyle/>
          <a:p>
            <a:pPr>
              <a:defRPr/>
            </a:pPr>
            <a:r>
              <a:rPr lang="en-US" smtClean="0"/>
              <a:t>Sayantan Choudhury</a:t>
            </a:r>
            <a:endParaRPr lang="en-US" dirty="0"/>
          </a:p>
        </p:txBody>
      </p:sp>
      <p:sp>
        <p:nvSpPr>
          <p:cNvPr id="9" name="Date Placeholder 3"/>
          <p:cNvSpPr>
            <a:spLocks noGrp="1"/>
          </p:cNvSpPr>
          <p:nvPr>
            <p:ph type="dt" sz="quarter" idx="10"/>
          </p:nvPr>
        </p:nvSpPr>
        <p:spPr>
          <a:xfrm>
            <a:off x="696913" y="332601"/>
            <a:ext cx="942566" cy="276999"/>
          </a:xfrm>
        </p:spPr>
        <p:txBody>
          <a:bodyPr/>
          <a:lstStyle/>
          <a:p>
            <a:pPr>
              <a:defRPr/>
            </a:pPr>
            <a:r>
              <a:rPr lang="en-US" dirty="0" smtClean="0"/>
              <a:t>July 2014</a:t>
            </a:r>
            <a:endParaRPr lang="en-US" dirty="0"/>
          </a:p>
        </p:txBody>
      </p:sp>
    </p:spTree>
    <p:extLst>
      <p:ext uri="{BB962C8B-B14F-4D97-AF65-F5344CB8AC3E}">
        <p14:creationId xmlns:p14="http://schemas.microsoft.com/office/powerpoint/2010/main" val="17692968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References</a:t>
            </a:r>
            <a:endParaRPr lang="en-US" dirty="0"/>
          </a:p>
        </p:txBody>
      </p:sp>
      <p:sp>
        <p:nvSpPr>
          <p:cNvPr id="3" name="Content Placeholder 2"/>
          <p:cNvSpPr>
            <a:spLocks noGrp="1"/>
          </p:cNvSpPr>
          <p:nvPr>
            <p:ph idx="1"/>
          </p:nvPr>
        </p:nvSpPr>
        <p:spPr>
          <a:xfrm>
            <a:off x="381000" y="1981200"/>
            <a:ext cx="8458200" cy="4114800"/>
          </a:xfrm>
        </p:spPr>
        <p:txBody>
          <a:bodyPr/>
          <a:lstStyle/>
          <a:p>
            <a:pPr marL="0" indent="0">
              <a:buNone/>
            </a:pPr>
            <a:r>
              <a:rPr lang="en-US" sz="1800" dirty="0" smtClean="0"/>
              <a:t>[1] </a:t>
            </a:r>
            <a:r>
              <a:rPr lang="en-US" sz="1800" dirty="0"/>
              <a:t>IEEE 802.11-14/0082r0 – Improved Spatial </a:t>
            </a:r>
            <a:r>
              <a:rPr lang="en-US" sz="1800" dirty="0" smtClean="0"/>
              <a:t>Reuse Feasibility – Part I</a:t>
            </a:r>
          </a:p>
          <a:p>
            <a:pPr marL="0" indent="0">
              <a:buNone/>
            </a:pPr>
            <a:r>
              <a:rPr lang="en-US" sz="1800" dirty="0" smtClean="0"/>
              <a:t>[2] </a:t>
            </a:r>
            <a:r>
              <a:rPr lang="en-US" sz="1800" dirty="0"/>
              <a:t>IEEE 802.11-14/0372r2 – System Level Simulations on Increased Spatial Reuse</a:t>
            </a:r>
          </a:p>
          <a:p>
            <a:pPr marL="0" indent="0">
              <a:buNone/>
            </a:pPr>
            <a:r>
              <a:rPr lang="en-US" sz="1800" dirty="0" smtClean="0"/>
              <a:t>[3] IEEE 802.11-14/0621r4 </a:t>
            </a:r>
            <a:r>
              <a:rPr lang="en-US" sz="1800" dirty="0"/>
              <a:t>– TGax Simulation </a:t>
            </a:r>
            <a:r>
              <a:rPr lang="en-US" sz="1800" dirty="0" smtClean="0"/>
              <a:t>Scenarios</a:t>
            </a:r>
          </a:p>
          <a:p>
            <a:pPr marL="0" indent="0">
              <a:buNone/>
            </a:pPr>
            <a:r>
              <a:rPr lang="en-US" sz="1800" dirty="0"/>
              <a:t>[4] IEEE 802.11-14/0523r0 – MAC simulation results for DSC and </a:t>
            </a:r>
            <a:r>
              <a:rPr lang="en-US" sz="1800" dirty="0" smtClean="0"/>
              <a:t>TPC</a:t>
            </a:r>
          </a:p>
          <a:p>
            <a:pPr marL="0" indent="0">
              <a:buNone/>
            </a:pPr>
            <a:r>
              <a:rPr lang="en-US" sz="1800" dirty="0" smtClean="0"/>
              <a:t>[5] IEEE 802.11-14/0635r1 – DSC Implementation</a:t>
            </a:r>
          </a:p>
          <a:p>
            <a:pPr marL="0" indent="0">
              <a:buNone/>
            </a:pPr>
            <a:r>
              <a:rPr lang="en-US" sz="1800" dirty="0"/>
              <a:t>[6</a:t>
            </a:r>
            <a:r>
              <a:rPr lang="en-US" sz="1800" dirty="0" smtClean="0"/>
              <a:t>] IEEE 802.11-14/0578r0 - </a:t>
            </a:r>
            <a:r>
              <a:rPr lang="en-US" sz="1800" dirty="0"/>
              <a:t>Residential Scenario CCA/TPC Simulation </a:t>
            </a:r>
            <a:r>
              <a:rPr lang="en-US" sz="1800" dirty="0" smtClean="0"/>
              <a:t>Discussion</a:t>
            </a:r>
          </a:p>
          <a:p>
            <a:pPr marL="0" indent="0">
              <a:buNone/>
            </a:pPr>
            <a:r>
              <a:rPr lang="en-US" sz="1800" dirty="0" smtClean="0"/>
              <a:t>[7] IEEE 802.11-14/0628r0 - Measurements </a:t>
            </a:r>
            <a:r>
              <a:rPr lang="en-US" sz="1800" dirty="0"/>
              <a:t>on CCA Thresholds in OBSS Environment</a:t>
            </a:r>
            <a:endParaRPr lang="en-US" sz="1800" dirty="0" smtClean="0"/>
          </a:p>
          <a:p>
            <a:pPr marL="0" indent="0">
              <a:buNone/>
            </a:pPr>
            <a:endParaRPr lang="en-US" sz="1800" dirty="0" smtClean="0"/>
          </a:p>
          <a:p>
            <a:pPr marL="0" indent="0">
              <a:buNone/>
            </a:pPr>
            <a:endParaRPr lang="en-US" sz="2100"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11</a:t>
            </a:fld>
            <a:endParaRPr lang="en-US"/>
          </a:p>
        </p:txBody>
      </p:sp>
      <p:sp>
        <p:nvSpPr>
          <p:cNvPr id="7" name="Footer Placeholder 4"/>
          <p:cNvSpPr>
            <a:spLocks noGrp="1"/>
          </p:cNvSpPr>
          <p:nvPr>
            <p:ph type="ftr" sz="quarter" idx="11"/>
          </p:nvPr>
        </p:nvSpPr>
        <p:spPr>
          <a:xfrm>
            <a:off x="7022676" y="6475413"/>
            <a:ext cx="1521249" cy="184666"/>
          </a:xfrm>
        </p:spPr>
        <p:txBody>
          <a:bodyPr/>
          <a:lstStyle/>
          <a:p>
            <a:pPr>
              <a:defRPr/>
            </a:pPr>
            <a:r>
              <a:rPr lang="en-US" dirty="0" smtClean="0"/>
              <a:t>Sayantan Choudhury</a:t>
            </a:r>
            <a:endParaRPr lang="en-US" dirty="0"/>
          </a:p>
        </p:txBody>
      </p:sp>
      <p:sp>
        <p:nvSpPr>
          <p:cNvPr id="8" name="Date Placeholder 3"/>
          <p:cNvSpPr>
            <a:spLocks noGrp="1"/>
          </p:cNvSpPr>
          <p:nvPr>
            <p:ph type="dt" sz="quarter" idx="10"/>
          </p:nvPr>
        </p:nvSpPr>
        <p:spPr>
          <a:xfrm>
            <a:off x="696913" y="332601"/>
            <a:ext cx="942566" cy="276999"/>
          </a:xfrm>
        </p:spPr>
        <p:txBody>
          <a:bodyPr/>
          <a:lstStyle/>
          <a:p>
            <a:pPr>
              <a:defRPr/>
            </a:pPr>
            <a:r>
              <a:rPr lang="en-US" dirty="0" smtClean="0"/>
              <a:t>July 2014</a:t>
            </a:r>
            <a:endParaRPr lang="en-US" dirty="0"/>
          </a:p>
        </p:txBody>
      </p:sp>
    </p:spTree>
    <p:extLst>
      <p:ext uri="{BB962C8B-B14F-4D97-AF65-F5344CB8AC3E}">
        <p14:creationId xmlns:p14="http://schemas.microsoft.com/office/powerpoint/2010/main" val="1145167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685800" y="685800"/>
            <a:ext cx="7772400" cy="1066800"/>
          </a:xfrm>
        </p:spPr>
        <p:txBody>
          <a:bodyPr/>
          <a:lstStyle/>
          <a:p>
            <a:r>
              <a:rPr lang="en-US" dirty="0" smtClean="0"/>
              <a:t>Background and Motivation</a:t>
            </a:r>
          </a:p>
        </p:txBody>
      </p:sp>
      <p:sp>
        <p:nvSpPr>
          <p:cNvPr id="2" name="Slide Number Placeholder 1"/>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2</a:t>
            </a:fld>
            <a:endParaRPr lang="en-US"/>
          </a:p>
        </p:txBody>
      </p:sp>
      <p:sp>
        <p:nvSpPr>
          <p:cNvPr id="9" name="Content Placeholder 7"/>
          <p:cNvSpPr>
            <a:spLocks noGrp="1"/>
          </p:cNvSpPr>
          <p:nvPr>
            <p:ph idx="1"/>
          </p:nvPr>
        </p:nvSpPr>
        <p:spPr>
          <a:xfrm>
            <a:off x="685800" y="1600200"/>
            <a:ext cx="7848600" cy="4495800"/>
          </a:xfrm>
        </p:spPr>
        <p:txBody>
          <a:bodyPr/>
          <a:lstStyle/>
          <a:p>
            <a:pPr marL="192088" lvl="1" indent="-192088">
              <a:buFont typeface="Wingdings" panose="05000000000000000000" pitchFamily="2" charset="2"/>
              <a:buChar char="§"/>
            </a:pPr>
            <a:r>
              <a:rPr lang="pt-BR" sz="1800" b="1" dirty="0" smtClean="0"/>
              <a:t>CCA threshold adaptation</a:t>
            </a:r>
            <a:endParaRPr lang="pt-BR" sz="1800" b="1" dirty="0"/>
          </a:p>
          <a:p>
            <a:pPr marL="673101" lvl="2" indent="-192088">
              <a:buFont typeface="Wingdings" panose="05000000000000000000" pitchFamily="2" charset="2"/>
              <a:buChar char="§"/>
            </a:pPr>
            <a:r>
              <a:rPr lang="en-US" sz="1600" dirty="0" smtClean="0"/>
              <a:t>CCA threshold adaptation was investigated in </a:t>
            </a:r>
            <a:r>
              <a:rPr lang="en-US" sz="1600" b="1" dirty="0" smtClean="0"/>
              <a:t>[1]</a:t>
            </a:r>
          </a:p>
          <a:p>
            <a:pPr marL="673101" lvl="2" indent="-192088">
              <a:buFont typeface="Wingdings" panose="05000000000000000000" pitchFamily="2" charset="2"/>
              <a:buChar char="§"/>
            </a:pPr>
            <a:r>
              <a:rPr lang="en-US" sz="1600" dirty="0" smtClean="0"/>
              <a:t>It was observed that at least 2X gain in throughput metrics (mean and </a:t>
            </a:r>
            <a:r>
              <a:rPr lang="en-US" sz="1600" dirty="0"/>
              <a:t>5% </a:t>
            </a:r>
            <a:r>
              <a:rPr lang="en-US" sz="1600" dirty="0" smtClean="0"/>
              <a:t>throughput) by </a:t>
            </a:r>
            <a:r>
              <a:rPr lang="en-US" sz="1600" dirty="0"/>
              <a:t>increasing threshold to </a:t>
            </a:r>
            <a:r>
              <a:rPr lang="en-US" sz="1600" dirty="0" smtClean="0"/>
              <a:t>the [-70,-60] dBm</a:t>
            </a:r>
            <a:endParaRPr lang="en-US" sz="1600" dirty="0"/>
          </a:p>
          <a:p>
            <a:pPr marL="823913" lvl="3" indent="0">
              <a:buNone/>
            </a:pPr>
            <a:endParaRPr lang="pt-BR" sz="1400" dirty="0" smtClean="0"/>
          </a:p>
          <a:p>
            <a:pPr marL="1016001" lvl="3" indent="-192088">
              <a:buFont typeface="Wingdings" panose="05000000000000000000" pitchFamily="2" charset="2"/>
              <a:buChar char="§"/>
            </a:pPr>
            <a:endParaRPr lang="pt-BR" sz="1200" dirty="0" smtClean="0"/>
          </a:p>
          <a:p>
            <a:pPr marL="330201" lvl="1" indent="-192088">
              <a:buFont typeface="Wingdings" panose="05000000000000000000" pitchFamily="2" charset="2"/>
              <a:buChar char="§"/>
            </a:pPr>
            <a:r>
              <a:rPr lang="en-US" sz="1800" b="1" dirty="0" smtClean="0">
                <a:solidFill>
                  <a:srgbClr val="0000FF"/>
                </a:solidFill>
              </a:rPr>
              <a:t>In this contribution:</a:t>
            </a:r>
          </a:p>
          <a:p>
            <a:pPr marL="673101" lvl="2" indent="-192088">
              <a:buFont typeface="Wingdings" panose="05000000000000000000" pitchFamily="2" charset="2"/>
              <a:buChar char="§"/>
            </a:pPr>
            <a:r>
              <a:rPr lang="en-US" sz="1600" b="1" dirty="0" smtClean="0">
                <a:solidFill>
                  <a:srgbClr val="0000FF"/>
                </a:solidFill>
              </a:rPr>
              <a:t>Integrated PHY-MAC simulations take into account MAC protocol (impact of </a:t>
            </a:r>
            <a:r>
              <a:rPr lang="en-US" sz="1600" b="1" dirty="0" err="1" smtClean="0">
                <a:solidFill>
                  <a:srgbClr val="0000FF"/>
                </a:solidFill>
              </a:rPr>
              <a:t>backoff</a:t>
            </a:r>
            <a:r>
              <a:rPr lang="en-US" sz="1600" b="1" dirty="0" smtClean="0">
                <a:solidFill>
                  <a:srgbClr val="0000FF"/>
                </a:solidFill>
              </a:rPr>
              <a:t>, collisions</a:t>
            </a:r>
            <a:r>
              <a:rPr lang="en-US" sz="1600" b="1" dirty="0" smtClean="0">
                <a:solidFill>
                  <a:srgbClr val="0000FF"/>
                </a:solidFill>
              </a:rPr>
              <a:t>, retransmissions, MAC overhead, etc.)</a:t>
            </a:r>
          </a:p>
          <a:p>
            <a:pPr marL="673101" lvl="2" indent="-192088">
              <a:buFont typeface="Wingdings" panose="05000000000000000000" pitchFamily="2" charset="2"/>
              <a:buChar char="§"/>
            </a:pPr>
            <a:r>
              <a:rPr lang="pt-BR" sz="1600" b="1" dirty="0" smtClean="0">
                <a:solidFill>
                  <a:srgbClr val="0000FF"/>
                </a:solidFill>
              </a:rPr>
              <a:t>Approach 1: Joint adaptation of CCA threshold and receiver (Rx) sensitivity to allow channel spatial reuse</a:t>
            </a:r>
          </a:p>
          <a:p>
            <a:pPr marL="1016001" lvl="3" indent="-192088">
              <a:buFont typeface="Wingdings" panose="05000000000000000000" pitchFamily="2" charset="2"/>
              <a:buChar char="§"/>
            </a:pPr>
            <a:r>
              <a:rPr lang="pt-BR" sz="1400" b="1" dirty="0" smtClean="0">
                <a:solidFill>
                  <a:srgbClr val="0000FF"/>
                </a:solidFill>
              </a:rPr>
              <a:t>Transmission is deferred when a PHY header is decoded (at the lowest Rx sensitivity)</a:t>
            </a:r>
          </a:p>
          <a:p>
            <a:pPr marL="1016001" lvl="3" indent="-192088">
              <a:buFont typeface="Wingdings" panose="05000000000000000000" pitchFamily="2" charset="2"/>
              <a:buChar char="§"/>
            </a:pPr>
            <a:r>
              <a:rPr lang="pt-BR" sz="1400" b="1" dirty="0" smtClean="0">
                <a:solidFill>
                  <a:srgbClr val="0000FF"/>
                </a:solidFill>
              </a:rPr>
              <a:t>CCA threshold = Rx sensitivity is varied</a:t>
            </a:r>
            <a:endParaRPr lang="en-US" sz="1400" b="1" dirty="0" smtClean="0">
              <a:solidFill>
                <a:srgbClr val="0000FF"/>
              </a:solidFill>
            </a:endParaRPr>
          </a:p>
        </p:txBody>
      </p:sp>
      <p:sp>
        <p:nvSpPr>
          <p:cNvPr id="10" name="Date Placeholder 3"/>
          <p:cNvSpPr>
            <a:spLocks noGrp="1"/>
          </p:cNvSpPr>
          <p:nvPr>
            <p:ph type="dt" sz="quarter" idx="10"/>
          </p:nvPr>
        </p:nvSpPr>
        <p:spPr>
          <a:xfrm>
            <a:off x="696913" y="332601"/>
            <a:ext cx="942566" cy="276999"/>
          </a:xfrm>
        </p:spPr>
        <p:txBody>
          <a:bodyPr/>
          <a:lstStyle/>
          <a:p>
            <a:pPr>
              <a:defRPr/>
            </a:pPr>
            <a:r>
              <a:rPr lang="en-US" dirty="0" smtClean="0"/>
              <a:t>July 2014</a:t>
            </a:r>
            <a:endParaRPr lang="en-US" dirty="0"/>
          </a:p>
        </p:txBody>
      </p:sp>
      <p:sp>
        <p:nvSpPr>
          <p:cNvPr id="7" name="Footer Placeholder 4"/>
          <p:cNvSpPr>
            <a:spLocks noGrp="1"/>
          </p:cNvSpPr>
          <p:nvPr>
            <p:ph type="ftr" sz="quarter" idx="11"/>
          </p:nvPr>
        </p:nvSpPr>
        <p:spPr>
          <a:xfrm>
            <a:off x="7022676" y="6475413"/>
            <a:ext cx="1521249" cy="184666"/>
          </a:xfrm>
        </p:spPr>
        <p:txBody>
          <a:bodyPr/>
          <a:lstStyle/>
          <a:p>
            <a:pPr>
              <a:defRPr/>
            </a:pPr>
            <a:r>
              <a:rPr lang="en-US" smtClean="0"/>
              <a:t>Sayantan Choudhury</a:t>
            </a:r>
            <a:endParaRPr lang="en-US" dirty="0"/>
          </a:p>
        </p:txBody>
      </p:sp>
    </p:spTree>
    <p:extLst>
      <p:ext uri="{BB962C8B-B14F-4D97-AF65-F5344CB8AC3E}">
        <p14:creationId xmlns:p14="http://schemas.microsoft.com/office/powerpoint/2010/main" val="17603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685800" y="685800"/>
            <a:ext cx="7772400" cy="1066800"/>
          </a:xfrm>
        </p:spPr>
        <p:txBody>
          <a:bodyPr/>
          <a:lstStyle/>
          <a:p>
            <a:r>
              <a:rPr lang="en-US" dirty="0" smtClean="0"/>
              <a:t>Background and Motivation (cont)</a:t>
            </a:r>
          </a:p>
        </p:txBody>
      </p:sp>
      <p:sp>
        <p:nvSpPr>
          <p:cNvPr id="2" name="Slide Number Placeholder 1"/>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3</a:t>
            </a:fld>
            <a:endParaRPr lang="en-US"/>
          </a:p>
        </p:txBody>
      </p:sp>
      <p:sp>
        <p:nvSpPr>
          <p:cNvPr id="9" name="Content Placeholder 7"/>
          <p:cNvSpPr>
            <a:spLocks noGrp="1"/>
          </p:cNvSpPr>
          <p:nvPr>
            <p:ph idx="1"/>
          </p:nvPr>
        </p:nvSpPr>
        <p:spPr>
          <a:xfrm>
            <a:off x="685800" y="1600200"/>
            <a:ext cx="7848600" cy="4495800"/>
          </a:xfrm>
        </p:spPr>
        <p:txBody>
          <a:bodyPr/>
          <a:lstStyle/>
          <a:p>
            <a:pPr marL="192088" lvl="1" indent="-192088">
              <a:buFont typeface="Wingdings" panose="05000000000000000000" pitchFamily="2" charset="2"/>
              <a:buChar char="§"/>
            </a:pPr>
            <a:r>
              <a:rPr lang="pt-BR" sz="1800" b="1" dirty="0" smtClean="0"/>
              <a:t>BSS Color Concept</a:t>
            </a:r>
            <a:endParaRPr lang="pt-BR" sz="1800" b="1" dirty="0"/>
          </a:p>
          <a:p>
            <a:pPr marL="673101" lvl="2" indent="-192088">
              <a:buFont typeface="Wingdings" panose="05000000000000000000" pitchFamily="2" charset="2"/>
              <a:buChar char="§"/>
            </a:pPr>
            <a:r>
              <a:rPr lang="pt-BR" sz="1600" dirty="0" smtClean="0"/>
              <a:t>BSS Color concept, introduced by 11ah, is evaluated in </a:t>
            </a:r>
            <a:r>
              <a:rPr lang="pt-BR" sz="1600" b="1" dirty="0" smtClean="0"/>
              <a:t>[2]</a:t>
            </a:r>
          </a:p>
          <a:p>
            <a:pPr marL="673101" lvl="2" indent="-192088">
              <a:buFont typeface="Wingdings" panose="05000000000000000000" pitchFamily="2" charset="2"/>
              <a:buChar char="§"/>
            </a:pPr>
            <a:r>
              <a:rPr lang="pt-BR" sz="1600" dirty="0" smtClean="0"/>
              <a:t>It is observed that </a:t>
            </a:r>
            <a:r>
              <a:rPr lang="en-US" sz="1600" dirty="0" smtClean="0"/>
              <a:t>increasing </a:t>
            </a:r>
            <a:r>
              <a:rPr lang="en-US" sz="1600" dirty="0"/>
              <a:t>CCA level with BSS Color can improve spatial reuse in HEW BSS and boost the </a:t>
            </a:r>
            <a:r>
              <a:rPr lang="en-US" sz="1600" dirty="0" smtClean="0"/>
              <a:t>throughput</a:t>
            </a:r>
            <a:endParaRPr lang="pt-BR" sz="1600" dirty="0" smtClean="0"/>
          </a:p>
          <a:p>
            <a:pPr marL="673101" lvl="2" indent="-192088">
              <a:buFont typeface="Wingdings" panose="05000000000000000000" pitchFamily="2" charset="2"/>
              <a:buChar char="§"/>
            </a:pPr>
            <a:endParaRPr lang="pt-BR" sz="1600" dirty="0" smtClean="0"/>
          </a:p>
          <a:p>
            <a:pPr marL="330201" lvl="1" indent="-192088">
              <a:buFont typeface="Wingdings" panose="05000000000000000000" pitchFamily="2" charset="2"/>
              <a:buChar char="§"/>
            </a:pPr>
            <a:r>
              <a:rPr lang="en-US" sz="1800" b="1" dirty="0">
                <a:solidFill>
                  <a:srgbClr val="0000FF"/>
                </a:solidFill>
              </a:rPr>
              <a:t>In this </a:t>
            </a:r>
            <a:r>
              <a:rPr lang="en-US" sz="1800" b="1" dirty="0" smtClean="0">
                <a:solidFill>
                  <a:srgbClr val="0000FF"/>
                </a:solidFill>
              </a:rPr>
              <a:t>contribution</a:t>
            </a:r>
            <a:r>
              <a:rPr lang="en-US" sz="1800" b="1" dirty="0">
                <a:solidFill>
                  <a:srgbClr val="0000FF"/>
                </a:solidFill>
              </a:rPr>
              <a:t> </a:t>
            </a:r>
            <a:r>
              <a:rPr lang="en-US" sz="1800" b="1" dirty="0" smtClean="0">
                <a:solidFill>
                  <a:srgbClr val="0000FF"/>
                </a:solidFill>
              </a:rPr>
              <a:t>(Approach 2:)</a:t>
            </a:r>
            <a:endParaRPr lang="en-US" sz="1600" dirty="0"/>
          </a:p>
          <a:p>
            <a:pPr marL="673101" lvl="2" indent="-192088">
              <a:buFont typeface="Wingdings" panose="05000000000000000000" pitchFamily="2" charset="2"/>
              <a:buChar char="§"/>
            </a:pPr>
            <a:r>
              <a:rPr lang="pt-BR" sz="1600" b="1" dirty="0" smtClean="0">
                <a:solidFill>
                  <a:srgbClr val="0000FF"/>
                </a:solidFill>
              </a:rPr>
              <a:t>Transmissions within BSS deferred based on the lowest sensitivity level  (to prevent intra-BSS collisions)</a:t>
            </a:r>
          </a:p>
          <a:p>
            <a:pPr marL="673101" lvl="2" indent="-192088">
              <a:buFont typeface="Wingdings" panose="05000000000000000000" pitchFamily="2" charset="2"/>
              <a:buChar char="§"/>
            </a:pPr>
            <a:r>
              <a:rPr lang="pt-BR" sz="1600" b="1" dirty="0" smtClean="0">
                <a:solidFill>
                  <a:srgbClr val="0000FF"/>
                </a:solidFill>
              </a:rPr>
              <a:t>OBSS CCA threshold variation is evaluated in a dense scenario</a:t>
            </a:r>
          </a:p>
          <a:p>
            <a:pPr marL="673101" lvl="2" indent="-192088">
              <a:buFont typeface="Wingdings" panose="05000000000000000000" pitchFamily="2" charset="2"/>
              <a:buChar char="§"/>
            </a:pPr>
            <a:r>
              <a:rPr lang="pt-BR" sz="1600" b="1" dirty="0" smtClean="0">
                <a:solidFill>
                  <a:srgbClr val="0000FF"/>
                </a:solidFill>
              </a:rPr>
              <a:t>Assume all OBSS transmissions can be distinguished, i.e. no quantization effects due to finite number of color bits</a:t>
            </a:r>
            <a:endParaRPr lang="en-US" sz="1600" b="1" dirty="0" smtClean="0">
              <a:solidFill>
                <a:srgbClr val="0000FF"/>
              </a:solidFill>
            </a:endParaRPr>
          </a:p>
        </p:txBody>
      </p:sp>
      <p:sp>
        <p:nvSpPr>
          <p:cNvPr id="10" name="Date Placeholder 3"/>
          <p:cNvSpPr>
            <a:spLocks noGrp="1"/>
          </p:cNvSpPr>
          <p:nvPr>
            <p:ph type="dt" sz="quarter" idx="10"/>
          </p:nvPr>
        </p:nvSpPr>
        <p:spPr>
          <a:xfrm>
            <a:off x="696913" y="332601"/>
            <a:ext cx="942566" cy="276999"/>
          </a:xfrm>
        </p:spPr>
        <p:txBody>
          <a:bodyPr/>
          <a:lstStyle/>
          <a:p>
            <a:pPr>
              <a:defRPr/>
            </a:pPr>
            <a:r>
              <a:rPr lang="en-US" dirty="0" smtClean="0"/>
              <a:t>July 2014</a:t>
            </a:r>
            <a:endParaRPr lang="en-US" dirty="0"/>
          </a:p>
        </p:txBody>
      </p:sp>
      <p:sp>
        <p:nvSpPr>
          <p:cNvPr id="7" name="Footer Placeholder 4"/>
          <p:cNvSpPr>
            <a:spLocks noGrp="1"/>
          </p:cNvSpPr>
          <p:nvPr>
            <p:ph type="ftr" sz="quarter" idx="11"/>
          </p:nvPr>
        </p:nvSpPr>
        <p:spPr>
          <a:xfrm>
            <a:off x="7022676" y="6475413"/>
            <a:ext cx="1521249" cy="184666"/>
          </a:xfrm>
        </p:spPr>
        <p:txBody>
          <a:bodyPr/>
          <a:lstStyle/>
          <a:p>
            <a:pPr>
              <a:defRPr/>
            </a:pPr>
            <a:r>
              <a:rPr lang="en-US" smtClean="0"/>
              <a:t>Sayantan Choudhury</a:t>
            </a:r>
            <a:endParaRPr lang="en-US" dirty="0"/>
          </a:p>
        </p:txBody>
      </p:sp>
    </p:spTree>
    <p:extLst>
      <p:ext uri="{BB962C8B-B14F-4D97-AF65-F5344CB8AC3E}">
        <p14:creationId xmlns:p14="http://schemas.microsoft.com/office/powerpoint/2010/main" val="2969816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ounded Rectangle 31"/>
          <p:cNvSpPr/>
          <p:nvPr/>
        </p:nvSpPr>
        <p:spPr bwMode="auto">
          <a:xfrm>
            <a:off x="5260781" y="1676400"/>
            <a:ext cx="3511608" cy="4473808"/>
          </a:xfrm>
          <a:prstGeom prst="roundRect">
            <a:avLst>
              <a:gd name="adj" fmla="val 4119"/>
            </a:avLst>
          </a:prstGeom>
          <a:solidFill>
            <a:srgbClr val="99FFCC">
              <a:alpha val="50000"/>
            </a:srgbClr>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endParaRPr kumimoji="0" lang="en-US" sz="1800" b="0" i="0" u="none" strike="noStrike" cap="none" normalizeH="0" baseline="0" smtClean="0">
              <a:ln>
                <a:noFill/>
              </a:ln>
              <a:solidFill>
                <a:schemeClr val="tx1"/>
              </a:solidFill>
              <a:effectLst/>
              <a:latin typeface="Nokia Sans Wide" pitchFamily="34" charset="0"/>
            </a:endParaRPr>
          </a:p>
        </p:txBody>
      </p:sp>
      <p:sp>
        <p:nvSpPr>
          <p:cNvPr id="8" name="Content Placeholder 7"/>
          <p:cNvSpPr>
            <a:spLocks noGrp="1"/>
          </p:cNvSpPr>
          <p:nvPr>
            <p:ph idx="1"/>
          </p:nvPr>
        </p:nvSpPr>
        <p:spPr>
          <a:xfrm>
            <a:off x="685800" y="1600200"/>
            <a:ext cx="4495800" cy="4495800"/>
          </a:xfrm>
        </p:spPr>
        <p:txBody>
          <a:bodyPr/>
          <a:lstStyle/>
          <a:p>
            <a:pPr>
              <a:buFont typeface="Wingdings" panose="05000000000000000000" pitchFamily="2" charset="2"/>
              <a:buChar char="§"/>
            </a:pPr>
            <a:r>
              <a:rPr lang="en-US" sz="1600" dirty="0"/>
              <a:t>Integrated PHY/MAC Simulator</a:t>
            </a:r>
          </a:p>
          <a:p>
            <a:pPr lvl="1">
              <a:buFont typeface="Wingdings" panose="05000000000000000000" pitchFamily="2" charset="2"/>
              <a:buChar char="§"/>
            </a:pPr>
            <a:r>
              <a:rPr lang="pt-BR" sz="1400" dirty="0" smtClean="0"/>
              <a:t>PHY+MAC layers</a:t>
            </a:r>
            <a:endParaRPr lang="en-US" sz="1400" dirty="0" smtClean="0"/>
          </a:p>
          <a:p>
            <a:pPr lvl="1">
              <a:buFont typeface="Wingdings" panose="05000000000000000000" pitchFamily="2" charset="2"/>
              <a:buChar char="§"/>
            </a:pPr>
            <a:r>
              <a:rPr lang="en-US" sz="1400" dirty="0" smtClean="0"/>
              <a:t>Network layout and radio environment</a:t>
            </a:r>
          </a:p>
          <a:p>
            <a:pPr lvl="1">
              <a:buFont typeface="Wingdings" panose="05000000000000000000" pitchFamily="2" charset="2"/>
              <a:buChar char="§"/>
            </a:pPr>
            <a:r>
              <a:rPr lang="en-US" sz="1400" dirty="0" smtClean="0"/>
              <a:t>Traffic generation</a:t>
            </a:r>
            <a:endParaRPr lang="en-US" sz="1200" dirty="0"/>
          </a:p>
          <a:p>
            <a:pPr>
              <a:buFont typeface="Wingdings" panose="05000000000000000000" pitchFamily="2" charset="2"/>
              <a:buChar char="§"/>
            </a:pPr>
            <a:r>
              <a:rPr lang="pt-BR" sz="1600" dirty="0" smtClean="0"/>
              <a:t>Indoor Scenario</a:t>
            </a:r>
            <a:endParaRPr lang="en-US" sz="1600" dirty="0" smtClean="0"/>
          </a:p>
          <a:p>
            <a:pPr lvl="1">
              <a:buFont typeface="Wingdings" panose="05000000000000000000" pitchFamily="2" charset="2"/>
              <a:buChar char="§"/>
            </a:pPr>
            <a:r>
              <a:rPr lang="en-US" sz="1400" dirty="0" smtClean="0"/>
              <a:t>Residential scenario defined in </a:t>
            </a:r>
            <a:r>
              <a:rPr lang="en-US" sz="1400" b="1" dirty="0" smtClean="0"/>
              <a:t>[3]</a:t>
            </a:r>
            <a:endParaRPr lang="en-US" sz="1400" b="1" dirty="0"/>
          </a:p>
          <a:p>
            <a:pPr lvl="1">
              <a:buFont typeface="Wingdings" panose="05000000000000000000" pitchFamily="2" charset="2"/>
              <a:buChar char="§"/>
            </a:pPr>
            <a:r>
              <a:rPr lang="en-US" sz="1400" dirty="0"/>
              <a:t>One randomly distributed AP per room at 1.5m above floor level  </a:t>
            </a:r>
          </a:p>
          <a:p>
            <a:pPr lvl="1">
              <a:buFont typeface="Wingdings" panose="05000000000000000000" pitchFamily="2" charset="2"/>
              <a:buChar char="§"/>
            </a:pPr>
            <a:r>
              <a:rPr lang="en-US" sz="1400" dirty="0" smtClean="0"/>
              <a:t>2 randomly distributed STAs per AP at 1.5m </a:t>
            </a:r>
            <a:r>
              <a:rPr lang="en-US" sz="1400" dirty="0"/>
              <a:t>above floor </a:t>
            </a:r>
            <a:r>
              <a:rPr lang="en-US" sz="1400" dirty="0" smtClean="0"/>
              <a:t>level</a:t>
            </a:r>
          </a:p>
        </p:txBody>
      </p:sp>
      <p:sp>
        <p:nvSpPr>
          <p:cNvPr id="2" name="Title 1"/>
          <p:cNvSpPr>
            <a:spLocks noGrp="1"/>
          </p:cNvSpPr>
          <p:nvPr>
            <p:ph type="title"/>
          </p:nvPr>
        </p:nvSpPr>
        <p:spPr>
          <a:xfrm>
            <a:off x="685800" y="685800"/>
            <a:ext cx="7772400" cy="1066800"/>
          </a:xfrm>
        </p:spPr>
        <p:txBody>
          <a:bodyPr/>
          <a:lstStyle/>
          <a:p>
            <a:r>
              <a:rPr lang="en-US" dirty="0" smtClean="0"/>
              <a:t>Simulation Setup</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4</a:t>
            </a:fld>
            <a:endParaRPr lang="en-US"/>
          </a:p>
        </p:txBody>
      </p:sp>
      <p:sp>
        <p:nvSpPr>
          <p:cNvPr id="14" name="TextBox 13"/>
          <p:cNvSpPr txBox="1"/>
          <p:nvPr/>
        </p:nvSpPr>
        <p:spPr>
          <a:xfrm>
            <a:off x="5766152" y="1932805"/>
            <a:ext cx="2615847" cy="338554"/>
          </a:xfrm>
          <a:prstGeom prst="rect">
            <a:avLst/>
          </a:prstGeom>
          <a:solidFill>
            <a:schemeClr val="bg1"/>
          </a:solidFill>
        </p:spPr>
        <p:txBody>
          <a:bodyPr wrap="square" rtlCol="0">
            <a:spAutoFit/>
          </a:bodyPr>
          <a:lstStyle/>
          <a:p>
            <a:pPr algn="ctr"/>
            <a:r>
              <a:rPr lang="pt-BR" sz="1600" b="1" dirty="0" smtClean="0"/>
              <a:t>Residential Scenario [3]</a:t>
            </a:r>
            <a:endParaRPr lang="en-US" sz="1600" b="1" dirty="0"/>
          </a:p>
        </p:txBody>
      </p:sp>
      <p:sp>
        <p:nvSpPr>
          <p:cNvPr id="33" name="TextBox 32"/>
          <p:cNvSpPr txBox="1"/>
          <p:nvPr/>
        </p:nvSpPr>
        <p:spPr>
          <a:xfrm>
            <a:off x="6366077" y="4453767"/>
            <a:ext cx="1372558" cy="307777"/>
          </a:xfrm>
          <a:prstGeom prst="rect">
            <a:avLst/>
          </a:prstGeom>
          <a:noFill/>
        </p:spPr>
        <p:txBody>
          <a:bodyPr wrap="square" rtlCol="0">
            <a:spAutoFit/>
          </a:bodyPr>
          <a:lstStyle/>
          <a:p>
            <a:pPr algn="ctr"/>
            <a:r>
              <a:rPr lang="pt-BR" sz="1400" b="1" dirty="0" smtClean="0"/>
              <a:t>Floor layout</a:t>
            </a:r>
            <a:endParaRPr lang="en-US" sz="1400" b="1" dirty="0"/>
          </a:p>
        </p:txBody>
      </p:sp>
      <p:sp>
        <p:nvSpPr>
          <p:cNvPr id="34" name="TextBox 33"/>
          <p:cNvSpPr txBox="1"/>
          <p:nvPr/>
        </p:nvSpPr>
        <p:spPr>
          <a:xfrm>
            <a:off x="5484000" y="5504962"/>
            <a:ext cx="556339" cy="261610"/>
          </a:xfrm>
          <a:prstGeom prst="rect">
            <a:avLst/>
          </a:prstGeom>
          <a:noFill/>
        </p:spPr>
        <p:txBody>
          <a:bodyPr wrap="square" rtlCol="0">
            <a:spAutoFit/>
          </a:bodyPr>
          <a:lstStyle/>
          <a:p>
            <a:pPr algn="ctr"/>
            <a:r>
              <a:rPr lang="pt-BR" sz="1100" dirty="0" smtClean="0"/>
              <a:t>10 m</a:t>
            </a:r>
            <a:endParaRPr lang="en-US" sz="1100" dirty="0"/>
          </a:p>
        </p:txBody>
      </p:sp>
      <p:cxnSp>
        <p:nvCxnSpPr>
          <p:cNvPr id="37" name="Straight Arrow Connector 36"/>
          <p:cNvCxnSpPr/>
          <p:nvPr/>
        </p:nvCxnSpPr>
        <p:spPr bwMode="auto">
          <a:xfrm>
            <a:off x="5621974" y="5535024"/>
            <a:ext cx="288359" cy="0"/>
          </a:xfrm>
          <a:prstGeom prst="straightConnector1">
            <a:avLst/>
          </a:prstGeom>
          <a:solidFill>
            <a:schemeClr val="bg1"/>
          </a:solidFill>
          <a:ln w="9525" cap="flat" cmpd="sng" algn="ctr">
            <a:solidFill>
              <a:schemeClr val="tx1"/>
            </a:solidFill>
            <a:prstDash val="solid"/>
            <a:round/>
            <a:headEnd type="triangle" w="med" len="med"/>
            <a:tailEnd type="triangle"/>
          </a:ln>
          <a:effectLst/>
        </p:spPr>
      </p:cxnSp>
      <p:cxnSp>
        <p:nvCxnSpPr>
          <p:cNvPr id="38" name="Straight Arrow Connector 37"/>
          <p:cNvCxnSpPr/>
          <p:nvPr/>
        </p:nvCxnSpPr>
        <p:spPr bwMode="auto">
          <a:xfrm flipV="1">
            <a:off x="5565467" y="5191863"/>
            <a:ext cx="1489" cy="274046"/>
          </a:xfrm>
          <a:prstGeom prst="straightConnector1">
            <a:avLst/>
          </a:prstGeom>
          <a:solidFill>
            <a:schemeClr val="bg1"/>
          </a:solidFill>
          <a:ln w="9525" cap="flat" cmpd="sng" algn="ctr">
            <a:solidFill>
              <a:schemeClr val="tx1"/>
            </a:solidFill>
            <a:prstDash val="solid"/>
            <a:round/>
            <a:headEnd type="triangle" w="med" len="med"/>
            <a:tailEnd type="triangle"/>
          </a:ln>
          <a:effectLst/>
        </p:spPr>
      </p:cxnSp>
      <p:pic>
        <p:nvPicPr>
          <p:cNvPr id="4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1500" y="4894399"/>
            <a:ext cx="2835990" cy="575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 name="TextBox 40"/>
          <p:cNvSpPr txBox="1"/>
          <p:nvPr/>
        </p:nvSpPr>
        <p:spPr>
          <a:xfrm rot="16200000">
            <a:off x="5178451" y="5198214"/>
            <a:ext cx="556339" cy="261610"/>
          </a:xfrm>
          <a:prstGeom prst="rect">
            <a:avLst/>
          </a:prstGeom>
          <a:noFill/>
        </p:spPr>
        <p:txBody>
          <a:bodyPr wrap="square" rtlCol="0">
            <a:spAutoFit/>
          </a:bodyPr>
          <a:lstStyle/>
          <a:p>
            <a:pPr algn="ctr"/>
            <a:r>
              <a:rPr lang="pt-BR" sz="1100" dirty="0" smtClean="0"/>
              <a:t>10 m</a:t>
            </a:r>
            <a:endParaRPr lang="en-US" sz="1100" dirty="0"/>
          </a:p>
        </p:txBody>
      </p:sp>
      <p:grpSp>
        <p:nvGrpSpPr>
          <p:cNvPr id="42" name="Group 41"/>
          <p:cNvGrpSpPr/>
          <p:nvPr/>
        </p:nvGrpSpPr>
        <p:grpSpPr>
          <a:xfrm>
            <a:off x="5631500" y="2484242"/>
            <a:ext cx="2910789" cy="1566507"/>
            <a:chOff x="6155782" y="2105378"/>
            <a:chExt cx="2910789" cy="1566507"/>
          </a:xfrm>
        </p:grpSpPr>
        <p:grpSp>
          <p:nvGrpSpPr>
            <p:cNvPr id="43" name="Group 42"/>
            <p:cNvGrpSpPr/>
            <p:nvPr/>
          </p:nvGrpSpPr>
          <p:grpSpPr>
            <a:xfrm>
              <a:off x="6246936" y="2105378"/>
              <a:ext cx="2819635" cy="1471256"/>
              <a:chOff x="6246936" y="2105378"/>
              <a:chExt cx="2819635" cy="1471256"/>
            </a:xfrm>
          </p:grpSpPr>
          <p:pic>
            <p:nvPicPr>
              <p:cNvPr id="4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0346" y="3198809"/>
                <a:ext cx="281622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6937" y="2928934"/>
                <a:ext cx="281622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9962" y="2661010"/>
                <a:ext cx="281622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6936" y="2383192"/>
                <a:ext cx="281622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0346" y="2105378"/>
                <a:ext cx="281622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4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66" y="3294060"/>
              <a:ext cx="281622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5932" y="3024185"/>
              <a:ext cx="281622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5782" y="2756261"/>
              <a:ext cx="281622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5931" y="2478443"/>
              <a:ext cx="281622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66" y="2200629"/>
              <a:ext cx="281622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54" name="TextBox 53"/>
          <p:cNvSpPr txBox="1"/>
          <p:nvPr/>
        </p:nvSpPr>
        <p:spPr>
          <a:xfrm rot="16200000">
            <a:off x="5174963" y="3786949"/>
            <a:ext cx="556339" cy="261610"/>
          </a:xfrm>
          <a:prstGeom prst="rect">
            <a:avLst/>
          </a:prstGeom>
          <a:noFill/>
        </p:spPr>
        <p:txBody>
          <a:bodyPr wrap="square" rtlCol="0">
            <a:spAutoFit/>
          </a:bodyPr>
          <a:lstStyle/>
          <a:p>
            <a:pPr algn="ctr"/>
            <a:r>
              <a:rPr lang="pt-BR" sz="1100" dirty="0" smtClean="0"/>
              <a:t>3 m</a:t>
            </a:r>
            <a:endParaRPr lang="en-US" sz="1100" dirty="0"/>
          </a:p>
        </p:txBody>
      </p:sp>
      <p:cxnSp>
        <p:nvCxnSpPr>
          <p:cNvPr id="55" name="Straight Arrow Connector 54"/>
          <p:cNvCxnSpPr/>
          <p:nvPr/>
        </p:nvCxnSpPr>
        <p:spPr bwMode="auto">
          <a:xfrm flipV="1">
            <a:off x="5569947" y="3774025"/>
            <a:ext cx="1489" cy="274046"/>
          </a:xfrm>
          <a:prstGeom prst="straightConnector1">
            <a:avLst/>
          </a:prstGeom>
          <a:solidFill>
            <a:schemeClr val="bg1"/>
          </a:solidFill>
          <a:ln w="9525" cap="flat" cmpd="sng" algn="ctr">
            <a:solidFill>
              <a:schemeClr val="tx1"/>
            </a:solidFill>
            <a:prstDash val="solid"/>
            <a:round/>
            <a:headEnd type="triangle" w="med" len="med"/>
            <a:tailEnd type="triangle"/>
          </a:ln>
          <a:effectLst/>
        </p:spPr>
      </p:cxnSp>
      <p:sp>
        <p:nvSpPr>
          <p:cNvPr id="28" name="Date Placeholder 3"/>
          <p:cNvSpPr>
            <a:spLocks noGrp="1"/>
          </p:cNvSpPr>
          <p:nvPr>
            <p:ph type="dt" sz="quarter" idx="10"/>
          </p:nvPr>
        </p:nvSpPr>
        <p:spPr>
          <a:xfrm>
            <a:off x="696913" y="332601"/>
            <a:ext cx="942566" cy="276999"/>
          </a:xfrm>
        </p:spPr>
        <p:txBody>
          <a:bodyPr/>
          <a:lstStyle/>
          <a:p>
            <a:pPr>
              <a:defRPr/>
            </a:pPr>
            <a:r>
              <a:rPr lang="en-US" dirty="0" smtClean="0"/>
              <a:t>July 2014</a:t>
            </a:r>
            <a:endParaRPr lang="en-US" dirty="0"/>
          </a:p>
        </p:txBody>
      </p:sp>
      <p:sp>
        <p:nvSpPr>
          <p:cNvPr id="29" name="Footer Placeholder 4"/>
          <p:cNvSpPr>
            <a:spLocks noGrp="1"/>
          </p:cNvSpPr>
          <p:nvPr>
            <p:ph type="ftr" sz="quarter" idx="11"/>
          </p:nvPr>
        </p:nvSpPr>
        <p:spPr>
          <a:xfrm>
            <a:off x="7022676" y="6520934"/>
            <a:ext cx="1521249" cy="184666"/>
          </a:xfrm>
        </p:spPr>
        <p:txBody>
          <a:bodyPr/>
          <a:lstStyle/>
          <a:p>
            <a:pPr>
              <a:defRPr/>
            </a:pPr>
            <a:r>
              <a:rPr lang="en-US" dirty="0" smtClean="0"/>
              <a:t>Sayantan Choudhury</a:t>
            </a:r>
            <a:endParaRPr lang="en-US" dirty="0"/>
          </a:p>
        </p:txBody>
      </p:sp>
    </p:spTree>
    <p:extLst>
      <p:ext uri="{BB962C8B-B14F-4D97-AF65-F5344CB8AC3E}">
        <p14:creationId xmlns:p14="http://schemas.microsoft.com/office/powerpoint/2010/main" val="3277333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Content Placeholder 3"/>
          <p:cNvGraphicFramePr>
            <a:graphicFrameLocks/>
          </p:cNvGraphicFramePr>
          <p:nvPr>
            <p:extLst>
              <p:ext uri="{D42A27DB-BD31-4B8C-83A1-F6EECF244321}">
                <p14:modId xmlns:p14="http://schemas.microsoft.com/office/powerpoint/2010/main" val="336357729"/>
              </p:ext>
            </p:extLst>
          </p:nvPr>
        </p:nvGraphicFramePr>
        <p:xfrm>
          <a:off x="533400" y="1600200"/>
          <a:ext cx="8131148" cy="4254362"/>
        </p:xfrm>
        <a:graphic>
          <a:graphicData uri="http://schemas.openxmlformats.org/drawingml/2006/table">
            <a:tbl>
              <a:tblPr firstRow="1" bandRow="1">
                <a:tableStyleId>{5C22544A-7EE6-4342-B048-85BDC9FD1C3A}</a:tableStyleId>
              </a:tblPr>
              <a:tblGrid>
                <a:gridCol w="3034871"/>
                <a:gridCol w="5096277"/>
              </a:tblGrid>
              <a:tr h="330868">
                <a:tc>
                  <a:txBody>
                    <a:bodyPr/>
                    <a:lstStyle/>
                    <a:p>
                      <a:r>
                        <a:rPr lang="fi-FI" sz="1400" dirty="0" smtClean="0"/>
                        <a:t>Parameter</a:t>
                      </a:r>
                      <a:endParaRPr lang="en-US" sz="1400" dirty="0"/>
                    </a:p>
                  </a:txBody>
                  <a:tcPr anchor="ctr"/>
                </a:tc>
                <a:tc>
                  <a:txBody>
                    <a:bodyPr/>
                    <a:lstStyle/>
                    <a:p>
                      <a:r>
                        <a:rPr lang="fi-FI" sz="1400" dirty="0" smtClean="0"/>
                        <a:t>Value</a:t>
                      </a:r>
                      <a:endParaRPr lang="en-US" sz="1400" dirty="0"/>
                    </a:p>
                  </a:txBody>
                  <a:tcPr anchor="ctr"/>
                </a:tc>
              </a:tr>
              <a:tr h="300789">
                <a:tc>
                  <a:txBody>
                    <a:bodyPr/>
                    <a:lstStyle/>
                    <a:p>
                      <a:r>
                        <a:rPr lang="fi-FI" sz="1200" dirty="0" smtClean="0"/>
                        <a:t>PHY Mode</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200" dirty="0" smtClean="0"/>
                        <a:t>802.11ac / 80 MHz channels / 5</a:t>
                      </a:r>
                      <a:r>
                        <a:rPr lang="fi-FI" sz="1200" baseline="0" dirty="0" smtClean="0"/>
                        <a:t> </a:t>
                      </a:r>
                      <a:r>
                        <a:rPr lang="fi-FI" sz="1200" dirty="0" smtClean="0"/>
                        <a:t>GHz</a:t>
                      </a:r>
                      <a:endParaRPr lang="en-US" sz="1200" dirty="0" smtClean="0"/>
                    </a:p>
                  </a:txBody>
                  <a:tcPr anchor="ctr"/>
                </a:tc>
              </a:tr>
              <a:tr h="300789">
                <a:tc>
                  <a:txBody>
                    <a:bodyPr/>
                    <a:lstStyle/>
                    <a:p>
                      <a:r>
                        <a:rPr lang="fi-FI" sz="1200" dirty="0" smtClean="0"/>
                        <a:t>Number of non-overlapping channels</a:t>
                      </a:r>
                      <a:endParaRPr lang="en-US" sz="1200" dirty="0"/>
                    </a:p>
                  </a:txBody>
                  <a:tcPr anchor="ctr"/>
                </a:tc>
                <a:tc>
                  <a:txBody>
                    <a:bodyPr/>
                    <a:lstStyle/>
                    <a:p>
                      <a:r>
                        <a:rPr lang="pt-BR" sz="1200" dirty="0" smtClean="0"/>
                        <a:t>1 and 3 (random assignment)</a:t>
                      </a:r>
                      <a:endParaRPr lang="en-US" sz="1200" dirty="0"/>
                    </a:p>
                  </a:txBody>
                  <a:tcPr anchor="ctr"/>
                </a:tc>
              </a:tr>
              <a:tr h="300789">
                <a:tc>
                  <a:txBody>
                    <a:bodyPr/>
                    <a:lstStyle/>
                    <a:p>
                      <a:r>
                        <a:rPr lang="pt-BR" sz="1200" dirty="0" smtClean="0"/>
                        <a:t>CCA Approach</a:t>
                      </a:r>
                      <a:endParaRPr lang="en-US" sz="1200" dirty="0"/>
                    </a:p>
                  </a:txBody>
                  <a:tcPr anchor="ctr"/>
                </a:tc>
                <a:tc>
                  <a:txBody>
                    <a:bodyPr/>
                    <a:lstStyle/>
                    <a:p>
                      <a:r>
                        <a:rPr lang="pt-BR" sz="1200" dirty="0" smtClean="0"/>
                        <a:t>BSS Color / Rx Sensitivity Adaptation</a:t>
                      </a:r>
                      <a:endParaRPr lang="en-US" sz="1200" dirty="0"/>
                    </a:p>
                  </a:txBody>
                  <a:tcPr anchor="ctr"/>
                </a:tc>
              </a:tr>
              <a:tr h="300789">
                <a:tc>
                  <a:txBody>
                    <a:bodyPr/>
                    <a:lstStyle/>
                    <a:p>
                      <a:r>
                        <a:rPr lang="pt-BR" sz="1200" dirty="0" smtClean="0"/>
                        <a:t>Tx Power / Antenna Gain</a:t>
                      </a:r>
                      <a:endParaRPr lang="en-US" sz="1200" dirty="0"/>
                    </a:p>
                  </a:txBody>
                  <a:tcPr anchor="ctr"/>
                </a:tc>
                <a:tc>
                  <a:txBody>
                    <a:bodyPr/>
                    <a:lstStyle/>
                    <a:p>
                      <a:r>
                        <a:rPr lang="pt-BR" sz="1200" baseline="0" dirty="0" smtClean="0"/>
                        <a:t>AP: [ </a:t>
                      </a:r>
                      <a:r>
                        <a:rPr lang="pt-BR" sz="1200" dirty="0" smtClean="0"/>
                        <a:t>20 dBm / 0dB ], STA: [ 15 dBm / -2dB ],</a:t>
                      </a:r>
                      <a:r>
                        <a:rPr lang="pt-BR" sz="1200" baseline="0" dirty="0" smtClean="0"/>
                        <a:t> 1x1 </a:t>
                      </a:r>
                    </a:p>
                  </a:txBody>
                  <a:tcPr anchor="ctr"/>
                </a:tc>
              </a:tr>
              <a:tr h="511342">
                <a:tc>
                  <a:txBody>
                    <a:bodyPr/>
                    <a:lstStyle/>
                    <a:p>
                      <a:r>
                        <a:rPr lang="pt-BR" sz="1200" dirty="0" smtClean="0"/>
                        <a:t>MAC</a:t>
                      </a:r>
                      <a:endParaRPr lang="en-US" sz="1200" dirty="0"/>
                    </a:p>
                  </a:txBody>
                  <a:tcPr anchor="ctr"/>
                </a:tc>
                <a:tc>
                  <a:txBody>
                    <a:bodyPr/>
                    <a:lstStyle/>
                    <a:p>
                      <a:r>
                        <a:rPr lang="pt-BR" sz="1200" dirty="0" smtClean="0"/>
                        <a:t>EDCA (RTS/CTS off),  implicit BAR.</a:t>
                      </a:r>
                    </a:p>
                    <a:p>
                      <a:pPr marL="0" marR="0" indent="0" algn="l" defTabSz="914400" rtl="0" eaLnBrk="1" fontAlgn="auto" latinLnBrk="0" hangingPunct="1">
                        <a:lnSpc>
                          <a:spcPct val="100000"/>
                        </a:lnSpc>
                        <a:spcBef>
                          <a:spcPts val="0"/>
                        </a:spcBef>
                        <a:spcAft>
                          <a:spcPts val="0"/>
                        </a:spcAft>
                        <a:buClrTx/>
                        <a:buSzTx/>
                        <a:buFontTx/>
                        <a:buNone/>
                        <a:tabLst/>
                        <a:defRPr/>
                      </a:pPr>
                      <a:r>
                        <a:rPr lang="pt-BR" sz="1200" dirty="0" smtClean="0"/>
                        <a:t>A-MPDU aggregation </a:t>
                      </a:r>
                      <a:r>
                        <a:rPr lang="pt-BR" sz="1200" b="0" dirty="0" smtClean="0">
                          <a:solidFill>
                            <a:schemeClr val="tx1"/>
                          </a:solidFill>
                        </a:rPr>
                        <a:t>(Max = 64 MPDUs)</a:t>
                      </a:r>
                      <a:endParaRPr lang="en-US" sz="1200" b="0" dirty="0" smtClean="0">
                        <a:solidFill>
                          <a:schemeClr val="tx1"/>
                        </a:solidFill>
                      </a:endParaRPr>
                    </a:p>
                  </a:txBody>
                  <a:tcPr anchor="ctr"/>
                </a:tc>
              </a:tr>
              <a:tr h="365760">
                <a:tc>
                  <a:txBody>
                    <a:bodyPr/>
                    <a:lstStyle/>
                    <a:p>
                      <a:r>
                        <a:rPr lang="pt-BR" sz="1200" dirty="0" smtClean="0"/>
                        <a:t>Traffic Model</a:t>
                      </a:r>
                      <a:endParaRPr lang="en-US" sz="1200" dirty="0"/>
                    </a:p>
                  </a:txBody>
                  <a:tcPr anchor="ctr"/>
                </a:tc>
                <a:tc>
                  <a:txBody>
                    <a:bodyPr/>
                    <a:lstStyle/>
                    <a:p>
                      <a:r>
                        <a:rPr lang="pt-BR" sz="1200" dirty="0" smtClean="0"/>
                        <a:t>Full-Buffer, </a:t>
                      </a:r>
                      <a:r>
                        <a:rPr lang="pt-BR" sz="1200" baseline="0" dirty="0" smtClean="0"/>
                        <a:t>Packet size </a:t>
                      </a:r>
                      <a:r>
                        <a:rPr lang="pt-BR" sz="1200" dirty="0" smtClean="0"/>
                        <a:t>1500</a:t>
                      </a:r>
                      <a:r>
                        <a:rPr lang="pt-BR" sz="1200" baseline="0" dirty="0" smtClean="0"/>
                        <a:t>B (AC_VI)</a:t>
                      </a:r>
                      <a:endParaRPr lang="en-US" sz="1200" dirty="0"/>
                    </a:p>
                  </a:txBody>
                  <a:tcPr anchor="ctr"/>
                </a:tc>
              </a:tr>
              <a:tr h="300789">
                <a:tc>
                  <a:txBody>
                    <a:bodyPr/>
                    <a:lstStyle/>
                    <a:p>
                      <a:r>
                        <a:rPr lang="pt-BR" sz="1200" dirty="0" smtClean="0"/>
                        <a:t>Propagation Model</a:t>
                      </a:r>
                      <a:endParaRPr lang="en-US" sz="1200" dirty="0"/>
                    </a:p>
                  </a:txBody>
                  <a:tcPr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pt-BR" sz="1200" dirty="0" smtClean="0"/>
                        <a:t>TGac B indoor, </a:t>
                      </a:r>
                      <a:r>
                        <a:rPr lang="en-US" sz="1200" dirty="0" smtClean="0"/>
                        <a:t>5 dB wall with linear sum and 18.3 dB floor with nonlinear sum </a:t>
                      </a:r>
                      <a:r>
                        <a:rPr lang="en-US" sz="1200" b="1" dirty="0" smtClean="0"/>
                        <a:t>[3]</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pt-BR" sz="1200" dirty="0" smtClean="0"/>
                        <a:t>Shadowing: </a:t>
                      </a:r>
                      <a:r>
                        <a:rPr lang="en-US" sz="1200" dirty="0" smtClean="0"/>
                        <a:t>iid with 5 dB standard deviation for every link</a:t>
                      </a:r>
                    </a:p>
                  </a:txBody>
                  <a:tcPr anchor="ctr"/>
                </a:tc>
              </a:tr>
              <a:tr h="300789">
                <a:tc>
                  <a:txBody>
                    <a:bodyPr/>
                    <a:lstStyle/>
                    <a:p>
                      <a:r>
                        <a:rPr lang="pt-BR" sz="1200" b="0" dirty="0" smtClean="0">
                          <a:solidFill>
                            <a:schemeClr val="tx1"/>
                          </a:solidFill>
                        </a:rPr>
                        <a:t>Link</a:t>
                      </a:r>
                      <a:r>
                        <a:rPr lang="pt-BR" sz="1200" b="0" baseline="0" dirty="0" smtClean="0">
                          <a:solidFill>
                            <a:schemeClr val="tx1"/>
                          </a:solidFill>
                        </a:rPr>
                        <a:t> Adaptation</a:t>
                      </a:r>
                      <a:endParaRPr lang="en-US" sz="1200" b="0" dirty="0">
                        <a:solidFill>
                          <a:schemeClr val="tx1"/>
                        </a:solidFill>
                      </a:endParaRPr>
                    </a:p>
                  </a:txBody>
                  <a:tcPr anchor="ctr"/>
                </a:tc>
                <a:tc>
                  <a:txBody>
                    <a:bodyPr/>
                    <a:lstStyle/>
                    <a:p>
                      <a:r>
                        <a:rPr lang="fi-FI" sz="1200" dirty="0" smtClean="0"/>
                        <a:t>SINR-based</a:t>
                      </a:r>
                      <a:endParaRPr lang="en-US" sz="1200" dirty="0"/>
                    </a:p>
                  </a:txBody>
                  <a:tcPr anchor="ctr"/>
                </a:tc>
              </a:tr>
              <a:tr h="300789">
                <a:tc>
                  <a:txBody>
                    <a:bodyPr/>
                    <a:lstStyle/>
                    <a:p>
                      <a:r>
                        <a:rPr lang="pt-BR" sz="1200" dirty="0" smtClean="0"/>
                        <a:t>MCS</a:t>
                      </a:r>
                      <a:r>
                        <a:rPr lang="pt-BR" sz="1200" baseline="0" dirty="0" smtClean="0"/>
                        <a:t> Indexes</a:t>
                      </a:r>
                      <a:endParaRPr lang="en-US" sz="1200" dirty="0"/>
                    </a:p>
                  </a:txBody>
                  <a:tcPr anchor="ctr"/>
                </a:tc>
                <a:tc>
                  <a:txBody>
                    <a:bodyPr/>
                    <a:lstStyle/>
                    <a:p>
                      <a:r>
                        <a:rPr lang="pt-BR" sz="1200" dirty="0" smtClean="0"/>
                        <a:t>0-8 (Lowest:</a:t>
                      </a:r>
                      <a:r>
                        <a:rPr lang="pt-BR" sz="1200" baseline="0" dirty="0" smtClean="0"/>
                        <a:t> BPSK ½ , Highest: 256QAM 3/4)</a:t>
                      </a:r>
                      <a:endParaRPr lang="en-US" sz="1200" dirty="0"/>
                    </a:p>
                  </a:txBody>
                  <a:tcPr anchor="ctr"/>
                </a:tc>
              </a:tr>
              <a:tr h="300789">
                <a:tc>
                  <a:txBody>
                    <a:bodyPr/>
                    <a:lstStyle/>
                    <a:p>
                      <a:r>
                        <a:rPr lang="pt-BR" sz="1200" dirty="0" smtClean="0"/>
                        <a:t>Noise Figure</a:t>
                      </a:r>
                      <a:endParaRPr lang="en-US" sz="1200" dirty="0"/>
                    </a:p>
                  </a:txBody>
                  <a:tcPr anchor="ctr"/>
                </a:tc>
                <a:tc>
                  <a:txBody>
                    <a:bodyPr/>
                    <a:lstStyle/>
                    <a:p>
                      <a:r>
                        <a:rPr lang="pt-BR" sz="1200" dirty="0" smtClean="0"/>
                        <a:t>7 dB</a:t>
                      </a:r>
                      <a:endParaRPr lang="en-US" sz="1200" dirty="0"/>
                    </a:p>
                  </a:txBody>
                  <a:tcPr anchor="ctr"/>
                </a:tc>
              </a:tr>
              <a:tr h="300789">
                <a:tc>
                  <a:txBody>
                    <a:bodyPr/>
                    <a:lstStyle/>
                    <a:p>
                      <a:r>
                        <a:rPr lang="en-US" sz="1200" dirty="0" smtClean="0"/>
                        <a:t>PHY Abstraction</a:t>
                      </a:r>
                      <a:endParaRPr lang="en-US" sz="1200" dirty="0"/>
                    </a:p>
                  </a:txBody>
                  <a:tcPr anchor="ctr"/>
                </a:tc>
                <a:tc>
                  <a:txBody>
                    <a:bodyPr/>
                    <a:lstStyle/>
                    <a:p>
                      <a:r>
                        <a:rPr lang="en-US" sz="1200" dirty="0" smtClean="0"/>
                        <a:t>EESM</a:t>
                      </a:r>
                      <a:endParaRPr lang="en-US" sz="1200" dirty="0"/>
                    </a:p>
                  </a:txBody>
                  <a:tcPr anchor="ctr"/>
                </a:tc>
              </a:tr>
            </a:tbl>
          </a:graphicData>
        </a:graphic>
      </p:graphicFrame>
      <p:sp>
        <p:nvSpPr>
          <p:cNvPr id="2" name="Title 1"/>
          <p:cNvSpPr>
            <a:spLocks noGrp="1"/>
          </p:cNvSpPr>
          <p:nvPr>
            <p:ph type="title"/>
          </p:nvPr>
        </p:nvSpPr>
        <p:spPr>
          <a:xfrm>
            <a:off x="685800" y="685800"/>
            <a:ext cx="7772400" cy="1066800"/>
          </a:xfrm>
        </p:spPr>
        <p:txBody>
          <a:bodyPr/>
          <a:lstStyle/>
          <a:p>
            <a:r>
              <a:rPr lang="en-US" smtClean="0"/>
              <a:t>Simulation Parameters</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5</a:t>
            </a:fld>
            <a:endParaRPr lang="en-US"/>
          </a:p>
        </p:txBody>
      </p:sp>
      <p:sp>
        <p:nvSpPr>
          <p:cNvPr id="7" name="Footer Placeholder 4"/>
          <p:cNvSpPr>
            <a:spLocks noGrp="1"/>
          </p:cNvSpPr>
          <p:nvPr>
            <p:ph type="ftr" sz="quarter" idx="11"/>
          </p:nvPr>
        </p:nvSpPr>
        <p:spPr>
          <a:xfrm>
            <a:off x="7022676" y="6520934"/>
            <a:ext cx="1521249" cy="184666"/>
          </a:xfrm>
        </p:spPr>
        <p:txBody>
          <a:bodyPr/>
          <a:lstStyle/>
          <a:p>
            <a:pPr>
              <a:defRPr/>
            </a:pPr>
            <a:r>
              <a:rPr lang="en-US" smtClean="0"/>
              <a:t>Sayantan Choudhury</a:t>
            </a:r>
            <a:endParaRPr lang="en-US" dirty="0"/>
          </a:p>
        </p:txBody>
      </p:sp>
      <p:sp>
        <p:nvSpPr>
          <p:cNvPr id="8" name="Date Placeholder 3"/>
          <p:cNvSpPr>
            <a:spLocks noGrp="1"/>
          </p:cNvSpPr>
          <p:nvPr>
            <p:ph type="dt" sz="quarter" idx="10"/>
          </p:nvPr>
        </p:nvSpPr>
        <p:spPr>
          <a:xfrm>
            <a:off x="696913" y="332601"/>
            <a:ext cx="942566" cy="276999"/>
          </a:xfrm>
        </p:spPr>
        <p:txBody>
          <a:bodyPr/>
          <a:lstStyle/>
          <a:p>
            <a:pPr>
              <a:defRPr/>
            </a:pPr>
            <a:r>
              <a:rPr lang="en-US" dirty="0" smtClean="0"/>
              <a:t>July 2014</a:t>
            </a:r>
            <a:endParaRPr lang="en-US" dirty="0"/>
          </a:p>
        </p:txBody>
      </p:sp>
    </p:spTree>
    <p:extLst>
      <p:ext uri="{BB962C8B-B14F-4D97-AF65-F5344CB8AC3E}">
        <p14:creationId xmlns:p14="http://schemas.microsoft.com/office/powerpoint/2010/main" val="11958335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Results</a:t>
            </a:r>
            <a:r>
              <a:rPr lang="en-US" dirty="0"/>
              <a:t>: </a:t>
            </a:r>
            <a:r>
              <a:rPr lang="en-US" dirty="0" smtClean="0"/>
              <a:t>100% DL Full-Buffer (Throughput)</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6</a:t>
            </a:fld>
            <a:endParaRPr lang="en-US"/>
          </a:p>
        </p:txBody>
      </p:sp>
      <p:sp>
        <p:nvSpPr>
          <p:cNvPr id="14" name="Content Placeholder 7"/>
          <p:cNvSpPr txBox="1">
            <a:spLocks/>
          </p:cNvSpPr>
          <p:nvPr/>
        </p:nvSpPr>
        <p:spPr bwMode="auto">
          <a:xfrm>
            <a:off x="3200399" y="1842732"/>
            <a:ext cx="5763505" cy="188049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
            </a:pPr>
            <a:r>
              <a:rPr lang="pt-BR" sz="1300" kern="0" dirty="0" smtClean="0"/>
              <a:t>Mean Throughput</a:t>
            </a:r>
          </a:p>
          <a:p>
            <a:pPr lvl="1">
              <a:buFont typeface="Wingdings" panose="05000000000000000000" pitchFamily="2" charset="2"/>
              <a:buChar char="§"/>
            </a:pPr>
            <a:r>
              <a:rPr lang="pt-BR" sz="1100" kern="0" dirty="0" smtClean="0"/>
              <a:t>Increasing CCA </a:t>
            </a:r>
            <a:r>
              <a:rPr lang="pt-BR" sz="1100" kern="0" dirty="0"/>
              <a:t>threshold improves </a:t>
            </a:r>
            <a:r>
              <a:rPr lang="pt-BR" sz="1100" kern="0" dirty="0" smtClean="0"/>
              <a:t>channel </a:t>
            </a:r>
            <a:r>
              <a:rPr lang="pt-BR" sz="1100" kern="0" dirty="0"/>
              <a:t>spatial </a:t>
            </a:r>
            <a:r>
              <a:rPr lang="pt-BR" sz="1100" kern="0" dirty="0" smtClean="0"/>
              <a:t>reuse leading to higher mean thrroughput</a:t>
            </a:r>
            <a:endParaRPr lang="pt-BR" sz="1100" kern="0" dirty="0"/>
          </a:p>
          <a:p>
            <a:pPr lvl="1">
              <a:buFont typeface="Wingdings" panose="05000000000000000000" pitchFamily="2" charset="2"/>
              <a:buChar char="§"/>
            </a:pPr>
            <a:r>
              <a:rPr lang="pt-BR" sz="1100" kern="0" dirty="0"/>
              <a:t>Both </a:t>
            </a:r>
            <a:r>
              <a:rPr lang="pt-BR" sz="1100" kern="0" dirty="0" smtClean="0"/>
              <a:t>RxSensitivity adaptation and color bit based CCA adaptation have </a:t>
            </a:r>
            <a:r>
              <a:rPr lang="pt-BR" sz="1100" kern="0" dirty="0"/>
              <a:t>similar </a:t>
            </a:r>
            <a:r>
              <a:rPr lang="pt-BR" sz="1100" kern="0" dirty="0" smtClean="0"/>
              <a:t>improvements</a:t>
            </a:r>
            <a:endParaRPr lang="en-US" sz="1100" kern="0" dirty="0"/>
          </a:p>
          <a:p>
            <a:pPr lvl="1">
              <a:buFont typeface="Wingdings" panose="05000000000000000000" pitchFamily="2" charset="2"/>
              <a:buChar char="§"/>
            </a:pPr>
            <a:r>
              <a:rPr lang="en-US" sz="1100" kern="0" dirty="0" smtClean="0"/>
              <a:t>Increasing the CCA threshold leads to maximum mean </a:t>
            </a:r>
            <a:r>
              <a:rPr lang="en-US" sz="1100" kern="0" dirty="0"/>
              <a:t>throughput </a:t>
            </a:r>
            <a:r>
              <a:rPr lang="en-US" sz="1100" kern="0" dirty="0" smtClean="0"/>
              <a:t>gain of  ~52%</a:t>
            </a:r>
          </a:p>
          <a:p>
            <a:pPr>
              <a:buFont typeface="Wingdings" panose="05000000000000000000" pitchFamily="2" charset="2"/>
              <a:buChar char="§"/>
            </a:pPr>
            <a:r>
              <a:rPr lang="pt-BR" sz="1300" kern="0" dirty="0" smtClean="0"/>
              <a:t>5% Throughput</a:t>
            </a:r>
            <a:endParaRPr lang="en-US" sz="1300" kern="0" dirty="0" smtClean="0"/>
          </a:p>
          <a:p>
            <a:pPr lvl="1">
              <a:buFont typeface="Wingdings" panose="05000000000000000000" pitchFamily="2" charset="2"/>
              <a:buChar char="§"/>
            </a:pPr>
            <a:r>
              <a:rPr lang="pt-BR" sz="1100" kern="0" dirty="0" smtClean="0"/>
              <a:t>Increasing CCA </a:t>
            </a:r>
            <a:r>
              <a:rPr lang="pt-BR" sz="1100" kern="0" dirty="0"/>
              <a:t>threshold </a:t>
            </a:r>
            <a:r>
              <a:rPr lang="pt-BR" sz="1100" kern="0" dirty="0" smtClean="0"/>
              <a:t>raises interference level and reduces throughput for less favored </a:t>
            </a:r>
            <a:r>
              <a:rPr lang="pt-BR" sz="1100" kern="0" dirty="0" smtClean="0"/>
              <a:t>users </a:t>
            </a:r>
            <a:endParaRPr lang="pt-BR" sz="1100" kern="0" dirty="0" smtClean="0"/>
          </a:p>
          <a:p>
            <a:pPr lvl="1">
              <a:buFont typeface="Wingdings" panose="05000000000000000000" pitchFamily="2" charset="2"/>
              <a:buChar char="§"/>
            </a:pPr>
            <a:r>
              <a:rPr lang="pt-BR" sz="1100" kern="0" dirty="0" smtClean="0"/>
              <a:t>Rx sensitivity adaptation becomes slightly worse than BSS Color for higher thresholds</a:t>
            </a:r>
            <a:endParaRPr lang="en-US" sz="1100" kern="0" dirty="0" smtClean="0"/>
          </a:p>
        </p:txBody>
      </p:sp>
      <p:sp>
        <p:nvSpPr>
          <p:cNvPr id="12" name="Footer Placeholder 4"/>
          <p:cNvSpPr>
            <a:spLocks noGrp="1"/>
          </p:cNvSpPr>
          <p:nvPr>
            <p:ph type="ftr" sz="quarter" idx="11"/>
          </p:nvPr>
        </p:nvSpPr>
        <p:spPr>
          <a:xfrm>
            <a:off x="7022676" y="6475413"/>
            <a:ext cx="1521249" cy="184666"/>
          </a:xfrm>
        </p:spPr>
        <p:txBody>
          <a:bodyPr/>
          <a:lstStyle/>
          <a:p>
            <a:pPr>
              <a:defRPr/>
            </a:pPr>
            <a:r>
              <a:rPr lang="en-US" smtClean="0"/>
              <a:t>Sayantan Choudhury</a:t>
            </a:r>
            <a:endParaRPr lang="en-US" dirty="0"/>
          </a:p>
        </p:txBody>
      </p:sp>
      <p:sp>
        <p:nvSpPr>
          <p:cNvPr id="10" name="Date Placeholder 3"/>
          <p:cNvSpPr>
            <a:spLocks noGrp="1"/>
          </p:cNvSpPr>
          <p:nvPr>
            <p:ph type="dt" sz="quarter" idx="10"/>
          </p:nvPr>
        </p:nvSpPr>
        <p:spPr>
          <a:xfrm>
            <a:off x="696913" y="332601"/>
            <a:ext cx="942566" cy="276999"/>
          </a:xfrm>
        </p:spPr>
        <p:txBody>
          <a:bodyPr/>
          <a:lstStyle/>
          <a:p>
            <a:pPr>
              <a:defRPr/>
            </a:pPr>
            <a:r>
              <a:rPr lang="en-US" dirty="0" smtClean="0"/>
              <a:t>July 2014</a:t>
            </a:r>
            <a:endParaRPr lang="en-US" dirty="0"/>
          </a:p>
        </p:txBody>
      </p:sp>
      <p:sp>
        <p:nvSpPr>
          <p:cNvPr id="27" name="Content Placeholder 7"/>
          <p:cNvSpPr txBox="1">
            <a:spLocks/>
          </p:cNvSpPr>
          <p:nvPr/>
        </p:nvSpPr>
        <p:spPr bwMode="auto">
          <a:xfrm>
            <a:off x="152400" y="1858242"/>
            <a:ext cx="2971800" cy="1066800"/>
          </a:xfrm>
          <a:prstGeom prst="rect">
            <a:avLst/>
          </a:prstGeom>
          <a:solidFill>
            <a:schemeClr val="accent1">
              <a:lumMod val="20000"/>
              <a:lumOff val="80000"/>
            </a:schemeClr>
          </a:solid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2880" indent="-182880">
              <a:buFont typeface="Wingdings" panose="05000000000000000000" pitchFamily="2" charset="2"/>
              <a:buChar char="§"/>
            </a:pPr>
            <a:r>
              <a:rPr lang="pt-BR" sz="1200" kern="0" dirty="0" smtClean="0"/>
              <a:t>BSS Color</a:t>
            </a:r>
            <a:endParaRPr lang="en-US" sz="1200" kern="0" dirty="0" smtClean="0"/>
          </a:p>
          <a:p>
            <a:pPr marL="365760" lvl="1" indent="-182880">
              <a:buFont typeface="Wingdings" panose="05000000000000000000" pitchFamily="2" charset="2"/>
              <a:buChar char="§"/>
            </a:pPr>
            <a:r>
              <a:rPr lang="en-US" sz="1100" kern="0" dirty="0"/>
              <a:t>Threshold = OBSS Color CCA Threshold</a:t>
            </a:r>
          </a:p>
          <a:p>
            <a:pPr marL="182880" indent="-182880">
              <a:buFont typeface="Wingdings" panose="05000000000000000000" pitchFamily="2" charset="2"/>
              <a:buChar char="§"/>
            </a:pPr>
            <a:r>
              <a:rPr lang="en-US" sz="1200" kern="0" dirty="0"/>
              <a:t>Rx Sensitivity Adaptation</a:t>
            </a:r>
          </a:p>
          <a:p>
            <a:pPr marL="365760" lvl="1" indent="-182880">
              <a:buFont typeface="Wingdings" panose="05000000000000000000" pitchFamily="2" charset="2"/>
              <a:buChar char="§"/>
            </a:pPr>
            <a:r>
              <a:rPr lang="en-US" sz="1100" kern="0" dirty="0"/>
              <a:t>Threshold = CCA Threshold = Lowest Rx sensitivity</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67" y="3962400"/>
            <a:ext cx="4390633" cy="2377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962400"/>
            <a:ext cx="4389120" cy="2381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0738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7</a:t>
            </a:fld>
            <a:endParaRPr lang="en-US"/>
          </a:p>
        </p:txBody>
      </p:sp>
      <p:sp>
        <p:nvSpPr>
          <p:cNvPr id="13" name="Title 1"/>
          <p:cNvSpPr>
            <a:spLocks noGrp="1"/>
          </p:cNvSpPr>
          <p:nvPr>
            <p:ph type="title"/>
          </p:nvPr>
        </p:nvSpPr>
        <p:spPr>
          <a:xfrm>
            <a:off x="685800" y="685800"/>
            <a:ext cx="7772400" cy="1066800"/>
          </a:xfrm>
        </p:spPr>
        <p:txBody>
          <a:bodyPr/>
          <a:lstStyle/>
          <a:p>
            <a:r>
              <a:rPr lang="en-US" dirty="0" smtClean="0"/>
              <a:t>Results</a:t>
            </a:r>
            <a:r>
              <a:rPr lang="en-US" dirty="0"/>
              <a:t>: </a:t>
            </a:r>
            <a:r>
              <a:rPr lang="en-US" dirty="0" smtClean="0"/>
              <a:t>100% DL Full-Buffer</a:t>
            </a:r>
            <a:br>
              <a:rPr lang="en-US" dirty="0" smtClean="0"/>
            </a:br>
            <a:r>
              <a:rPr lang="en-US" dirty="0" smtClean="0"/>
              <a:t>(PER and SINR)</a:t>
            </a:r>
            <a:endParaRPr lang="en-US" dirty="0"/>
          </a:p>
        </p:txBody>
      </p:sp>
      <p:sp>
        <p:nvSpPr>
          <p:cNvPr id="12" name="Footer Placeholder 4"/>
          <p:cNvSpPr>
            <a:spLocks noGrp="1"/>
          </p:cNvSpPr>
          <p:nvPr>
            <p:ph type="ftr" sz="quarter" idx="11"/>
          </p:nvPr>
        </p:nvSpPr>
        <p:spPr>
          <a:xfrm>
            <a:off x="7022676" y="6475413"/>
            <a:ext cx="1521249" cy="184666"/>
          </a:xfrm>
        </p:spPr>
        <p:txBody>
          <a:bodyPr/>
          <a:lstStyle/>
          <a:p>
            <a:pPr>
              <a:defRPr/>
            </a:pPr>
            <a:r>
              <a:rPr lang="en-US" smtClean="0"/>
              <a:t>Sayantan Choudhury</a:t>
            </a:r>
            <a:endParaRPr lang="en-US" dirty="0"/>
          </a:p>
        </p:txBody>
      </p:sp>
      <p:sp>
        <p:nvSpPr>
          <p:cNvPr id="11" name="Date Placeholder 3"/>
          <p:cNvSpPr>
            <a:spLocks noGrp="1"/>
          </p:cNvSpPr>
          <p:nvPr>
            <p:ph type="dt" sz="quarter" idx="10"/>
          </p:nvPr>
        </p:nvSpPr>
        <p:spPr>
          <a:xfrm>
            <a:off x="696913" y="332601"/>
            <a:ext cx="942566" cy="276999"/>
          </a:xfrm>
        </p:spPr>
        <p:txBody>
          <a:bodyPr/>
          <a:lstStyle/>
          <a:p>
            <a:pPr>
              <a:defRPr/>
            </a:pPr>
            <a:r>
              <a:rPr lang="en-US" dirty="0" smtClean="0"/>
              <a:t>July 2014</a:t>
            </a:r>
            <a:endParaRPr lang="en-US" dirty="0"/>
          </a:p>
        </p:txBody>
      </p:sp>
      <p:sp>
        <p:nvSpPr>
          <p:cNvPr id="17" name="Content Placeholder 7"/>
          <p:cNvSpPr txBox="1">
            <a:spLocks/>
          </p:cNvSpPr>
          <p:nvPr/>
        </p:nvSpPr>
        <p:spPr bwMode="auto">
          <a:xfrm>
            <a:off x="152400" y="1858242"/>
            <a:ext cx="2971800" cy="1066800"/>
          </a:xfrm>
          <a:prstGeom prst="rect">
            <a:avLst/>
          </a:prstGeom>
          <a:solidFill>
            <a:schemeClr val="accent1">
              <a:lumMod val="20000"/>
              <a:lumOff val="80000"/>
            </a:schemeClr>
          </a:solid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2880" indent="-182880">
              <a:buFont typeface="Wingdings" panose="05000000000000000000" pitchFamily="2" charset="2"/>
              <a:buChar char="§"/>
            </a:pPr>
            <a:r>
              <a:rPr lang="pt-BR" sz="1200" kern="0" dirty="0" smtClean="0"/>
              <a:t>BSS Color</a:t>
            </a:r>
            <a:endParaRPr lang="en-US" sz="1200" kern="0" dirty="0" smtClean="0"/>
          </a:p>
          <a:p>
            <a:pPr marL="365760" lvl="1" indent="-182880">
              <a:buFont typeface="Wingdings" panose="05000000000000000000" pitchFamily="2" charset="2"/>
              <a:buChar char="§"/>
            </a:pPr>
            <a:r>
              <a:rPr lang="en-US" sz="1100" kern="0" dirty="0"/>
              <a:t>Threshold = OBSS Color CCA Threshold</a:t>
            </a:r>
          </a:p>
          <a:p>
            <a:pPr marL="182880" indent="-182880">
              <a:buFont typeface="Wingdings" panose="05000000000000000000" pitchFamily="2" charset="2"/>
              <a:buChar char="§"/>
            </a:pPr>
            <a:r>
              <a:rPr lang="en-US" sz="1200" kern="0" dirty="0"/>
              <a:t>Rx Sensitivity Adaptation</a:t>
            </a:r>
          </a:p>
          <a:p>
            <a:pPr marL="365760" lvl="1" indent="-182880">
              <a:buFont typeface="Wingdings" panose="05000000000000000000" pitchFamily="2" charset="2"/>
              <a:buChar char="§"/>
            </a:pPr>
            <a:r>
              <a:rPr lang="en-US" sz="1100" kern="0" dirty="0"/>
              <a:t>Threshold = CCA Threshold = Lowest Rx sensitivity</a:t>
            </a:r>
          </a:p>
        </p:txBody>
      </p:sp>
      <p:sp>
        <p:nvSpPr>
          <p:cNvPr id="20" name="Content Placeholder 7"/>
          <p:cNvSpPr txBox="1">
            <a:spLocks/>
          </p:cNvSpPr>
          <p:nvPr/>
        </p:nvSpPr>
        <p:spPr bwMode="auto">
          <a:xfrm>
            <a:off x="3200399" y="1842732"/>
            <a:ext cx="5763505" cy="188049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
            </a:pPr>
            <a:r>
              <a:rPr lang="pt-BR" sz="1300" kern="0" dirty="0"/>
              <a:t>SINR</a:t>
            </a:r>
            <a:endParaRPr lang="en-US" sz="1300" kern="0" dirty="0"/>
          </a:p>
          <a:p>
            <a:pPr lvl="1">
              <a:buFont typeface="Wingdings" panose="05000000000000000000" pitchFamily="2" charset="2"/>
              <a:buChar char="§"/>
            </a:pPr>
            <a:r>
              <a:rPr lang="pt-BR" sz="1100" kern="0" dirty="0"/>
              <a:t>Increasing threshold </a:t>
            </a:r>
            <a:r>
              <a:rPr lang="pt-BR" sz="1100" kern="0" dirty="0" smtClean="0"/>
              <a:t>decreases SINR. However, the observed SINR levels are still reasonably high</a:t>
            </a:r>
          </a:p>
          <a:p>
            <a:pPr marL="457200" lvl="1" indent="0">
              <a:buNone/>
            </a:pPr>
            <a:endParaRPr lang="en-US" sz="1100" kern="0" dirty="0" smtClean="0"/>
          </a:p>
          <a:p>
            <a:pPr>
              <a:buFont typeface="Wingdings" panose="05000000000000000000" pitchFamily="2" charset="2"/>
              <a:buChar char="§"/>
            </a:pPr>
            <a:r>
              <a:rPr lang="pt-BR" sz="1300" kern="0" dirty="0" smtClean="0"/>
              <a:t>PER</a:t>
            </a:r>
          </a:p>
          <a:p>
            <a:pPr lvl="1">
              <a:buFont typeface="Wingdings" panose="05000000000000000000" pitchFamily="2" charset="2"/>
              <a:buChar char="§"/>
            </a:pPr>
            <a:r>
              <a:rPr lang="pt-BR" sz="1100" kern="0" dirty="0"/>
              <a:t>Increasing threshold </a:t>
            </a:r>
            <a:r>
              <a:rPr lang="pt-BR" sz="1100" kern="0" dirty="0" smtClean="0"/>
              <a:t>increases interference leading to higher PER</a:t>
            </a:r>
          </a:p>
          <a:p>
            <a:pPr lvl="1">
              <a:buFont typeface="Wingdings" panose="05000000000000000000" pitchFamily="2" charset="2"/>
              <a:buChar char="§"/>
            </a:pPr>
            <a:r>
              <a:rPr lang="pt-BR" sz="1100" kern="0" dirty="0" smtClean="0"/>
              <a:t>Both </a:t>
            </a:r>
            <a:r>
              <a:rPr lang="pt-BR" sz="1100" kern="0" dirty="0"/>
              <a:t>CCA approaches have similar </a:t>
            </a:r>
            <a:r>
              <a:rPr lang="pt-BR" sz="1100" kern="0" dirty="0" smtClean="0"/>
              <a:t>effect on PER</a:t>
            </a:r>
            <a:endParaRPr lang="en-US" sz="1100" kern="0"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67" y="3961928"/>
            <a:ext cx="4390633" cy="2377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962400"/>
            <a:ext cx="4389120" cy="2381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4380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Results</a:t>
            </a:r>
            <a:r>
              <a:rPr lang="en-US" dirty="0"/>
              <a:t>: </a:t>
            </a:r>
            <a:r>
              <a:rPr lang="en-US" dirty="0" smtClean="0"/>
              <a:t>100% UL Full-Buffer (Throughput)</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8</a:t>
            </a:fld>
            <a:endParaRPr lang="en-US"/>
          </a:p>
        </p:txBody>
      </p:sp>
      <p:sp>
        <p:nvSpPr>
          <p:cNvPr id="12" name="Footer Placeholder 4"/>
          <p:cNvSpPr>
            <a:spLocks noGrp="1"/>
          </p:cNvSpPr>
          <p:nvPr>
            <p:ph type="ftr" sz="quarter" idx="11"/>
          </p:nvPr>
        </p:nvSpPr>
        <p:spPr>
          <a:xfrm>
            <a:off x="7022676" y="6475413"/>
            <a:ext cx="1521249" cy="184666"/>
          </a:xfrm>
        </p:spPr>
        <p:txBody>
          <a:bodyPr/>
          <a:lstStyle/>
          <a:p>
            <a:pPr>
              <a:defRPr/>
            </a:pPr>
            <a:r>
              <a:rPr lang="en-US" smtClean="0"/>
              <a:t>Sayantan Choudhury</a:t>
            </a:r>
            <a:endParaRPr lang="en-US" dirty="0"/>
          </a:p>
        </p:txBody>
      </p:sp>
      <p:sp>
        <p:nvSpPr>
          <p:cNvPr id="10" name="Date Placeholder 3"/>
          <p:cNvSpPr>
            <a:spLocks noGrp="1"/>
          </p:cNvSpPr>
          <p:nvPr>
            <p:ph type="dt" sz="quarter" idx="10"/>
          </p:nvPr>
        </p:nvSpPr>
        <p:spPr>
          <a:xfrm>
            <a:off x="696913" y="332601"/>
            <a:ext cx="942566" cy="276999"/>
          </a:xfrm>
        </p:spPr>
        <p:txBody>
          <a:bodyPr/>
          <a:lstStyle/>
          <a:p>
            <a:pPr>
              <a:defRPr/>
            </a:pPr>
            <a:r>
              <a:rPr lang="en-US" dirty="0" smtClean="0"/>
              <a:t>July 2014</a:t>
            </a:r>
            <a:endParaRPr lang="en-US" dirty="0"/>
          </a:p>
        </p:txBody>
      </p:sp>
      <p:sp>
        <p:nvSpPr>
          <p:cNvPr id="13" name="Content Placeholder 7"/>
          <p:cNvSpPr txBox="1">
            <a:spLocks/>
          </p:cNvSpPr>
          <p:nvPr/>
        </p:nvSpPr>
        <p:spPr bwMode="auto">
          <a:xfrm>
            <a:off x="3200399" y="1842732"/>
            <a:ext cx="5867401" cy="204346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
            </a:pPr>
            <a:r>
              <a:rPr lang="pt-BR" sz="1300" kern="0" dirty="0" smtClean="0"/>
              <a:t>Mean Throughput</a:t>
            </a:r>
          </a:p>
          <a:p>
            <a:pPr lvl="1">
              <a:buFont typeface="Wingdings" panose="05000000000000000000" pitchFamily="2" charset="2"/>
              <a:buChar char="§"/>
            </a:pPr>
            <a:r>
              <a:rPr lang="pt-BR" sz="1100" kern="0" dirty="0"/>
              <a:t>Increasing threshold improves </a:t>
            </a:r>
            <a:r>
              <a:rPr lang="pt-BR" sz="1100" kern="0" dirty="0" smtClean="0"/>
              <a:t>channel </a:t>
            </a:r>
            <a:r>
              <a:rPr lang="pt-BR" sz="1100" kern="0" dirty="0"/>
              <a:t>spatial reuse</a:t>
            </a:r>
          </a:p>
          <a:p>
            <a:pPr lvl="1">
              <a:buFont typeface="Wingdings" panose="05000000000000000000" pitchFamily="2" charset="2"/>
              <a:buChar char="§"/>
            </a:pPr>
            <a:r>
              <a:rPr lang="pt-BR" sz="1100" kern="0" dirty="0"/>
              <a:t>Both CCA approaches have similar </a:t>
            </a:r>
            <a:r>
              <a:rPr lang="pt-BR" sz="1100" kern="0" dirty="0" smtClean="0"/>
              <a:t>improvements</a:t>
            </a:r>
            <a:endParaRPr lang="en-US" sz="1100" kern="0" dirty="0"/>
          </a:p>
          <a:p>
            <a:pPr lvl="1">
              <a:buFont typeface="Wingdings" panose="05000000000000000000" pitchFamily="2" charset="2"/>
              <a:buChar char="§"/>
            </a:pPr>
            <a:r>
              <a:rPr lang="en-US" sz="1100" kern="0" dirty="0" smtClean="0"/>
              <a:t>Increasing the threshold leads to mean throughput gains: up to 42% for the 1 channel and 20% for 3 channels scenario</a:t>
            </a:r>
          </a:p>
          <a:p>
            <a:pPr lvl="1">
              <a:buFont typeface="Wingdings" panose="05000000000000000000" pitchFamily="2" charset="2"/>
              <a:buChar char="§"/>
            </a:pPr>
            <a:r>
              <a:rPr lang="pt-BR" sz="1100" kern="0" dirty="0" smtClean="0"/>
              <a:t>Lower gains campared to DL due to intra-BSS collisions and lower SINRs</a:t>
            </a:r>
            <a:endParaRPr lang="en-US" sz="1100" kern="0" dirty="0" smtClean="0"/>
          </a:p>
          <a:p>
            <a:pPr>
              <a:buFont typeface="Wingdings" panose="05000000000000000000" pitchFamily="2" charset="2"/>
              <a:buChar char="§"/>
            </a:pPr>
            <a:r>
              <a:rPr lang="pt-BR" sz="1300" kern="0" dirty="0" smtClean="0"/>
              <a:t>5% Throughput</a:t>
            </a:r>
            <a:endParaRPr lang="en-US" sz="1300" kern="0" dirty="0" smtClean="0"/>
          </a:p>
          <a:p>
            <a:pPr lvl="1">
              <a:buFont typeface="Wingdings" panose="05000000000000000000" pitchFamily="2" charset="2"/>
              <a:buChar char="§"/>
            </a:pPr>
            <a:r>
              <a:rPr lang="pt-BR" sz="1100" kern="0" dirty="0"/>
              <a:t>Increasing threshold </a:t>
            </a:r>
            <a:r>
              <a:rPr lang="pt-BR" sz="1100" kern="0" dirty="0" smtClean="0"/>
              <a:t>rises interference. However, </a:t>
            </a:r>
            <a:r>
              <a:rPr lang="en-US" sz="1100" kern="0" dirty="0" smtClean="0"/>
              <a:t>a </a:t>
            </a:r>
            <a:r>
              <a:rPr lang="en-US" sz="1100" kern="0" dirty="0"/>
              <a:t>trade-off between simultaneous transmissions (channel reuse) </a:t>
            </a:r>
            <a:r>
              <a:rPr lang="en-US" sz="1100" kern="0" dirty="0" smtClean="0"/>
              <a:t>and interference is observed for </a:t>
            </a:r>
            <a:r>
              <a:rPr lang="pt-BR" sz="1100" kern="0" dirty="0" smtClean="0"/>
              <a:t>less favored users</a:t>
            </a:r>
          </a:p>
          <a:p>
            <a:pPr lvl="1">
              <a:buFont typeface="Wingdings" panose="05000000000000000000" pitchFamily="2" charset="2"/>
              <a:buChar char="§"/>
            </a:pPr>
            <a:r>
              <a:rPr lang="pt-BR" sz="1100" kern="0" dirty="0" smtClean="0"/>
              <a:t>Rx sensitivity adaptation performs worse than BSS Color for  -62 dBm case</a:t>
            </a:r>
            <a:endParaRPr lang="en-US" sz="1100" kern="0" dirty="0" smtClean="0"/>
          </a:p>
        </p:txBody>
      </p:sp>
      <p:sp>
        <p:nvSpPr>
          <p:cNvPr id="15" name="Content Placeholder 7"/>
          <p:cNvSpPr txBox="1">
            <a:spLocks/>
          </p:cNvSpPr>
          <p:nvPr/>
        </p:nvSpPr>
        <p:spPr bwMode="auto">
          <a:xfrm>
            <a:off x="152400" y="1858242"/>
            <a:ext cx="2971800" cy="1066800"/>
          </a:xfrm>
          <a:prstGeom prst="rect">
            <a:avLst/>
          </a:prstGeom>
          <a:solidFill>
            <a:schemeClr val="accent1">
              <a:lumMod val="20000"/>
              <a:lumOff val="80000"/>
            </a:schemeClr>
          </a:solid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2880" indent="-182880">
              <a:buFont typeface="Wingdings" panose="05000000000000000000" pitchFamily="2" charset="2"/>
              <a:buChar char="§"/>
            </a:pPr>
            <a:r>
              <a:rPr lang="pt-BR" sz="1200" kern="0" dirty="0" smtClean="0"/>
              <a:t>BSS Color</a:t>
            </a:r>
            <a:endParaRPr lang="en-US" sz="1200" kern="0" dirty="0" smtClean="0"/>
          </a:p>
          <a:p>
            <a:pPr marL="365760" lvl="1" indent="-182880">
              <a:buFont typeface="Wingdings" panose="05000000000000000000" pitchFamily="2" charset="2"/>
              <a:buChar char="§"/>
            </a:pPr>
            <a:r>
              <a:rPr lang="en-US" sz="1100" kern="0" dirty="0"/>
              <a:t>Threshold = OBSS Color CCA Threshold</a:t>
            </a:r>
          </a:p>
          <a:p>
            <a:pPr marL="182880" indent="-182880">
              <a:buFont typeface="Wingdings" panose="05000000000000000000" pitchFamily="2" charset="2"/>
              <a:buChar char="§"/>
            </a:pPr>
            <a:r>
              <a:rPr lang="en-US" sz="1200" kern="0" dirty="0"/>
              <a:t>Rx Sensitivity Adaptation</a:t>
            </a:r>
          </a:p>
          <a:p>
            <a:pPr marL="365760" lvl="1" indent="-182880">
              <a:buFont typeface="Wingdings" panose="05000000000000000000" pitchFamily="2" charset="2"/>
              <a:buChar char="§"/>
            </a:pPr>
            <a:r>
              <a:rPr lang="en-US" sz="1100" kern="0" dirty="0"/>
              <a:t>Threshold = CCA Threshold = Lowest Rx sensitivity</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67" y="3962400"/>
            <a:ext cx="4390633" cy="2377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962400"/>
            <a:ext cx="4389120" cy="2381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69680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9</a:t>
            </a:fld>
            <a:endParaRPr lang="en-US"/>
          </a:p>
        </p:txBody>
      </p:sp>
      <p:sp>
        <p:nvSpPr>
          <p:cNvPr id="13" name="Title 1"/>
          <p:cNvSpPr>
            <a:spLocks noGrp="1"/>
          </p:cNvSpPr>
          <p:nvPr>
            <p:ph type="title"/>
          </p:nvPr>
        </p:nvSpPr>
        <p:spPr>
          <a:xfrm>
            <a:off x="685800" y="685800"/>
            <a:ext cx="7772400" cy="1066800"/>
          </a:xfrm>
        </p:spPr>
        <p:txBody>
          <a:bodyPr/>
          <a:lstStyle/>
          <a:p>
            <a:r>
              <a:rPr lang="en-US" dirty="0" smtClean="0"/>
              <a:t>Results</a:t>
            </a:r>
            <a:r>
              <a:rPr lang="en-US" dirty="0"/>
              <a:t>: </a:t>
            </a:r>
            <a:r>
              <a:rPr lang="en-US" dirty="0" smtClean="0"/>
              <a:t>100% UL Full-Buffer</a:t>
            </a:r>
            <a:br>
              <a:rPr lang="en-US" dirty="0" smtClean="0"/>
            </a:br>
            <a:r>
              <a:rPr lang="en-US" dirty="0" smtClean="0"/>
              <a:t>(PER and SINR)</a:t>
            </a:r>
            <a:endParaRPr lang="en-US" dirty="0"/>
          </a:p>
        </p:txBody>
      </p:sp>
      <p:sp>
        <p:nvSpPr>
          <p:cNvPr id="12" name="Footer Placeholder 4"/>
          <p:cNvSpPr>
            <a:spLocks noGrp="1"/>
          </p:cNvSpPr>
          <p:nvPr>
            <p:ph type="ftr" sz="quarter" idx="11"/>
          </p:nvPr>
        </p:nvSpPr>
        <p:spPr>
          <a:xfrm>
            <a:off x="7022676" y="6475413"/>
            <a:ext cx="1521249" cy="184666"/>
          </a:xfrm>
        </p:spPr>
        <p:txBody>
          <a:bodyPr/>
          <a:lstStyle/>
          <a:p>
            <a:pPr>
              <a:defRPr/>
            </a:pPr>
            <a:r>
              <a:rPr lang="en-US" smtClean="0"/>
              <a:t>Sayantan Choudhury</a:t>
            </a:r>
            <a:endParaRPr lang="en-US" dirty="0"/>
          </a:p>
        </p:txBody>
      </p:sp>
      <p:sp>
        <p:nvSpPr>
          <p:cNvPr id="11" name="Date Placeholder 3"/>
          <p:cNvSpPr>
            <a:spLocks noGrp="1"/>
          </p:cNvSpPr>
          <p:nvPr>
            <p:ph type="dt" sz="quarter" idx="10"/>
          </p:nvPr>
        </p:nvSpPr>
        <p:spPr>
          <a:xfrm>
            <a:off x="696913" y="332601"/>
            <a:ext cx="942566" cy="276999"/>
          </a:xfrm>
        </p:spPr>
        <p:txBody>
          <a:bodyPr/>
          <a:lstStyle/>
          <a:p>
            <a:pPr>
              <a:defRPr/>
            </a:pPr>
            <a:r>
              <a:rPr lang="en-US" dirty="0" smtClean="0"/>
              <a:t>July 2014</a:t>
            </a:r>
            <a:endParaRPr lang="en-US" dirty="0"/>
          </a:p>
        </p:txBody>
      </p:sp>
      <p:sp>
        <p:nvSpPr>
          <p:cNvPr id="15" name="Content Placeholder 7"/>
          <p:cNvSpPr txBox="1">
            <a:spLocks/>
          </p:cNvSpPr>
          <p:nvPr/>
        </p:nvSpPr>
        <p:spPr bwMode="auto">
          <a:xfrm>
            <a:off x="152400" y="1858242"/>
            <a:ext cx="2971800" cy="1066800"/>
          </a:xfrm>
          <a:prstGeom prst="rect">
            <a:avLst/>
          </a:prstGeom>
          <a:solidFill>
            <a:schemeClr val="accent1">
              <a:lumMod val="20000"/>
              <a:lumOff val="80000"/>
            </a:schemeClr>
          </a:solid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2880" indent="-182880">
              <a:buFont typeface="Wingdings" panose="05000000000000000000" pitchFamily="2" charset="2"/>
              <a:buChar char="§"/>
            </a:pPr>
            <a:r>
              <a:rPr lang="pt-BR" sz="1200" kern="0" dirty="0" smtClean="0"/>
              <a:t>BSS Color</a:t>
            </a:r>
            <a:endParaRPr lang="en-US" sz="1200" kern="0" dirty="0" smtClean="0"/>
          </a:p>
          <a:p>
            <a:pPr marL="365760" lvl="1" indent="-182880">
              <a:buFont typeface="Wingdings" panose="05000000000000000000" pitchFamily="2" charset="2"/>
              <a:buChar char="§"/>
            </a:pPr>
            <a:r>
              <a:rPr lang="en-US" sz="1100" kern="0" dirty="0"/>
              <a:t>Threshold = OBSS Color CCA Threshold</a:t>
            </a:r>
          </a:p>
          <a:p>
            <a:pPr marL="182880" indent="-182880">
              <a:buFont typeface="Wingdings" panose="05000000000000000000" pitchFamily="2" charset="2"/>
              <a:buChar char="§"/>
            </a:pPr>
            <a:r>
              <a:rPr lang="en-US" sz="1200" kern="0" dirty="0"/>
              <a:t>Rx Sensitivity Adaptation</a:t>
            </a:r>
          </a:p>
          <a:p>
            <a:pPr marL="365760" lvl="1" indent="-182880">
              <a:buFont typeface="Wingdings" panose="05000000000000000000" pitchFamily="2" charset="2"/>
              <a:buChar char="§"/>
            </a:pPr>
            <a:r>
              <a:rPr lang="en-US" sz="1100" kern="0" dirty="0"/>
              <a:t>Threshold = CCA Threshold = Lowest Rx sensitivity</a:t>
            </a:r>
          </a:p>
        </p:txBody>
      </p:sp>
      <p:sp>
        <p:nvSpPr>
          <p:cNvPr id="16" name="Content Placeholder 7"/>
          <p:cNvSpPr txBox="1">
            <a:spLocks/>
          </p:cNvSpPr>
          <p:nvPr/>
        </p:nvSpPr>
        <p:spPr bwMode="auto">
          <a:xfrm>
            <a:off x="3200399" y="1842732"/>
            <a:ext cx="5867401" cy="188049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
            </a:pPr>
            <a:r>
              <a:rPr lang="pt-BR" sz="1300" kern="0" dirty="0"/>
              <a:t>SINR</a:t>
            </a:r>
            <a:endParaRPr lang="en-US" sz="1300" kern="0" dirty="0"/>
          </a:p>
          <a:p>
            <a:pPr lvl="1">
              <a:buFont typeface="Wingdings" panose="05000000000000000000" pitchFamily="2" charset="2"/>
              <a:buChar char="§"/>
            </a:pPr>
            <a:r>
              <a:rPr lang="pt-BR" sz="1100" kern="0" dirty="0"/>
              <a:t>Increasing threshold </a:t>
            </a:r>
            <a:r>
              <a:rPr lang="pt-BR" sz="1100" kern="0" dirty="0" smtClean="0"/>
              <a:t>decreases SINR. However, the observed SINR levels are still high</a:t>
            </a:r>
            <a:endParaRPr lang="pt-BR" sz="1100" kern="0" dirty="0"/>
          </a:p>
          <a:p>
            <a:pPr marL="457200" lvl="1" indent="0">
              <a:buNone/>
            </a:pPr>
            <a:endParaRPr lang="en-US" sz="1100" kern="0" dirty="0"/>
          </a:p>
          <a:p>
            <a:pPr>
              <a:buFont typeface="Wingdings" panose="05000000000000000000" pitchFamily="2" charset="2"/>
              <a:buChar char="§"/>
            </a:pPr>
            <a:r>
              <a:rPr lang="pt-BR" sz="1300" kern="0" dirty="0" smtClean="0"/>
              <a:t>PER</a:t>
            </a:r>
          </a:p>
          <a:p>
            <a:pPr lvl="1">
              <a:buFont typeface="Wingdings" panose="05000000000000000000" pitchFamily="2" charset="2"/>
              <a:buChar char="§"/>
            </a:pPr>
            <a:r>
              <a:rPr lang="pt-BR" sz="1100" kern="0" dirty="0"/>
              <a:t>Increasing threshold </a:t>
            </a:r>
            <a:r>
              <a:rPr lang="pt-BR" sz="1100" kern="0" dirty="0" smtClean="0"/>
              <a:t>increases interference.</a:t>
            </a:r>
          </a:p>
          <a:p>
            <a:pPr lvl="1">
              <a:buFont typeface="Wingdings" panose="05000000000000000000" pitchFamily="2" charset="2"/>
              <a:buChar char="§"/>
            </a:pPr>
            <a:r>
              <a:rPr lang="pt-BR" sz="1100" kern="0" dirty="0" smtClean="0"/>
              <a:t>Increased collisions lead to a high PER</a:t>
            </a:r>
          </a:p>
          <a:p>
            <a:pPr lvl="1">
              <a:buFont typeface="Wingdings" panose="05000000000000000000" pitchFamily="2" charset="2"/>
              <a:buChar char="§"/>
            </a:pPr>
            <a:endParaRPr lang="pt-BR" sz="1100" kern="0" dirty="0" smtClean="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67" y="3962400"/>
            <a:ext cx="4390633" cy="2377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962400"/>
            <a:ext cx="4389120" cy="2381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0865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171310</TotalTime>
  <Words>1053</Words>
  <Application>Microsoft Office PowerPoint</Application>
  <PresentationFormat>On-screen Show (4:3)</PresentationFormat>
  <Paragraphs>175</Paragraphs>
  <Slides>11</Slides>
  <Notes>4</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20" baseType="lpstr">
      <vt:lpstr>Arial</vt:lpstr>
      <vt:lpstr>Arial</vt:lpstr>
      <vt:lpstr>Calibri</vt:lpstr>
      <vt:lpstr>Nokia Sans Wide</vt:lpstr>
      <vt:lpstr>Times New Roman</vt:lpstr>
      <vt:lpstr>Wingdings</vt:lpstr>
      <vt:lpstr>802-11-Submission</vt:lpstr>
      <vt:lpstr>Custom Design</vt:lpstr>
      <vt:lpstr>Microsoft Word 97 - 2003 Document</vt:lpstr>
      <vt:lpstr>Impact of CCA adaptation on spatial reuse in dense residential scenario</vt:lpstr>
      <vt:lpstr>Background and Motivation</vt:lpstr>
      <vt:lpstr>Background and Motivation (cont)</vt:lpstr>
      <vt:lpstr>Simulation Setup</vt:lpstr>
      <vt:lpstr>Simulation Parameters</vt:lpstr>
      <vt:lpstr>Results: 100% DL Full-Buffer (Throughput)</vt:lpstr>
      <vt:lpstr>Results: 100% DL Full-Buffer (PER and SINR)</vt:lpstr>
      <vt:lpstr>Results: 100% UL Full-Buffer (Throughput)</vt:lpstr>
      <vt:lpstr>Results: 100% UL Full-Buffer (PER and SINR)</vt:lpstr>
      <vt:lpstr>Conclusions</vt:lpstr>
      <vt:lpstr>References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Choudhury Sayantan (Nokia-CTO/Berkeley)</cp:lastModifiedBy>
  <cp:revision>1560</cp:revision>
  <cp:lastPrinted>1998-02-10T13:28:06Z</cp:lastPrinted>
  <dcterms:created xsi:type="dcterms:W3CDTF">2007-05-21T21:00:37Z</dcterms:created>
  <dcterms:modified xsi:type="dcterms:W3CDTF">2014-07-15T16:15:57Z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e628d3dd-4d9c-4d32-a90f-32e0b4016f05</vt:lpwstr>
  </property>
  <property fmtid="{D5CDD505-2E9C-101B-9397-08002B2CF9AE}" pid="4" name="NokiaConfidentiality">
    <vt:lpwstr>Public</vt:lpwstr>
  </property>
</Properties>
</file>