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3" r:id="rId3"/>
    <p:sldId id="315" r:id="rId4"/>
    <p:sldId id="318" r:id="rId5"/>
    <p:sldId id="317" r:id="rId6"/>
    <p:sldId id="331" r:id="rId7"/>
    <p:sldId id="327" r:id="rId8"/>
    <p:sldId id="328" r:id="rId9"/>
    <p:sldId id="330" r:id="rId10"/>
    <p:sldId id="316" r:id="rId11"/>
    <p:sldId id="285" r:id="rId12"/>
    <p:sldId id="329" r:id="rId13"/>
    <p:sldId id="319" r:id="rId14"/>
    <p:sldId id="32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FF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94EEE8-9663-4DB0-9207-559A492EFFA3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639102-2E24-413A-B794-029385711CE7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51191" y="6475413"/>
            <a:ext cx="249273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W. Carney, </a:t>
            </a:r>
            <a:r>
              <a:rPr lang="en-US" dirty="0" err="1" smtClean="0"/>
              <a:t>Y.Morioka</a:t>
            </a:r>
            <a:r>
              <a:rPr lang="en-US" dirty="0" smtClean="0"/>
              <a:t>, </a:t>
            </a:r>
            <a:r>
              <a:rPr lang="en-US" dirty="0" err="1" smtClean="0"/>
              <a:t>M.Mori</a:t>
            </a:r>
            <a:r>
              <a:rPr lang="en-US" dirty="0" smtClean="0"/>
              <a:t>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63D672-0C26-4F04-961D-40ED17AE3A3D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10480D-0009-4B73-9A4D-D46F78F2747E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1B1C7B-99B2-41E2-9844-13CCBEBEE0D8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A7C94C-C544-4BE9-986C-5516A1D526D8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F9CE0F-CFDE-4ACD-8FFA-20D99441137F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5CC9DE-8C0A-4A3A-9D90-E71971D95F6B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643553-048F-4104-B636-E8EEF3BE3A46}" type="datetime1">
              <a:rPr lang="en-US" altLang="ja-JP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fld id="{8213EFA9-C415-4F0E-89BA-BA2DB12E7C50}" type="datetime1">
              <a:rPr lang="en-US" altLang="ja-JP" smtClean="0"/>
              <a:t>7/14/2014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51191" y="6475413"/>
            <a:ext cx="24927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W. Carney, </a:t>
            </a:r>
            <a:r>
              <a:rPr lang="en-US" dirty="0" err="1" smtClean="0"/>
              <a:t>Y.Morioka</a:t>
            </a:r>
            <a:r>
              <a:rPr lang="en-US" dirty="0" smtClean="0"/>
              <a:t>, </a:t>
            </a:r>
            <a:r>
              <a:rPr lang="en-US" dirty="0" err="1" smtClean="0"/>
              <a:t>M.Mori</a:t>
            </a:r>
            <a:r>
              <a:rPr lang="en-US" dirty="0" smtClean="0"/>
              <a:t> (SONY)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3" y="332601"/>
            <a:ext cx="31675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802.11-14/854r0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 smtClean="0"/>
              <a:t>W.Carney</a:t>
            </a:r>
            <a:r>
              <a:rPr lang="en-US" dirty="0"/>
              <a:t>, </a:t>
            </a:r>
            <a:r>
              <a:rPr lang="en-US" dirty="0" err="1" smtClean="0"/>
              <a:t>Y.Morioka</a:t>
            </a:r>
            <a:r>
              <a:rPr lang="en-US" dirty="0"/>
              <a:t>, </a:t>
            </a:r>
            <a:r>
              <a:rPr lang="en-US" dirty="0" err="1" smtClean="0"/>
              <a:t>M.Mori</a:t>
            </a:r>
            <a:r>
              <a:rPr lang="en-US" dirty="0" smtClean="0"/>
              <a:t>, et.al. (SONY)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DSC and Legacy Coexistence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14/07/2014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395629"/>
              </p:ext>
            </p:extLst>
          </p:nvPr>
        </p:nvGraphicFramePr>
        <p:xfrm>
          <a:off x="463550" y="2576513"/>
          <a:ext cx="7894638" cy="363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6" name="Document" r:id="rId4" imgW="9742909" imgH="3864729" progId="Word.Document.8">
                  <p:embed/>
                </p:oleObj>
              </mc:Choice>
              <mc:Fallback>
                <p:oleObj name="Document" r:id="rId4" imgW="9742909" imgH="3864729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576513"/>
                        <a:ext cx="7894638" cy="3632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dirty="0"/>
              <a:t>The impact of using DSC </a:t>
            </a:r>
            <a:r>
              <a:rPr kumimoji="1" lang="en-US" altLang="ja-JP" dirty="0" smtClean="0"/>
              <a:t>in TGax on other </a:t>
            </a:r>
            <a:r>
              <a:rPr kumimoji="1" lang="en-US" altLang="ja-JP" dirty="0"/>
              <a:t>Legacy STA </a:t>
            </a:r>
            <a:r>
              <a:rPr kumimoji="1" lang="en-US" altLang="ja-JP" dirty="0" smtClean="0"/>
              <a:t>exists and is not negligible.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As the number of STAs increases (e.g.,  </a:t>
            </a:r>
            <a:r>
              <a:rPr kumimoji="1" lang="en-US" altLang="ja-JP" dirty="0"/>
              <a:t>dense scenarios</a:t>
            </a:r>
            <a:r>
              <a:rPr kumimoji="1" lang="en-US" altLang="ja-JP" dirty="0" smtClean="0"/>
              <a:t>), the degradation on performance of Legacy STAs also increases.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Suggest to evaluate impact on fairness with legacy STAs when conducting DSC simulations.</a:t>
            </a:r>
          </a:p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377870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4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084753"/>
              </p:ext>
            </p:extLst>
          </p:nvPr>
        </p:nvGraphicFramePr>
        <p:xfrm>
          <a:off x="76200" y="1524000"/>
          <a:ext cx="4167823" cy="467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430"/>
                <a:gridCol w="2759393"/>
              </a:tblGrid>
              <a:tr h="259080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Node &amp; Topology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See right figures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Uplink UDP 100Mbps (from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</a:rPr>
                        <a:t> all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 STA)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Traffic Duration [sec]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AC_BE (</a:t>
                      </a:r>
                      <a:r>
                        <a:rPr kumimoji="1" lang="en-US" altLang="ja-JP" sz="10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0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=1023, AIFSN=3)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0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+15dBm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MCS5 (52Mbps) Fixed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kumimoji="1" lang="en-US" altLang="ja-JP" sz="10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MCS0 Fixed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RTS/CTS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Disabled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Disabled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(Propagation, Shadow, Fading)=</a:t>
                      </a:r>
                    </a:p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0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, Disabled, Flat Rayleigh)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Preamble Detection</a:t>
                      </a:r>
                    </a:p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Threshold. [</a:t>
                      </a:r>
                      <a:r>
                        <a:rPr lang="en-US" altLang="ja-JP" sz="10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(on DSC STA, AP), </a:t>
                      </a:r>
                    </a:p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-82 (on Legacy STA)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Energy Detection</a:t>
                      </a:r>
                    </a:p>
                    <a:p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Threshold [</a:t>
                      </a:r>
                      <a:r>
                        <a:rPr lang="en-US" altLang="ja-JP" sz="10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0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(Center </a:t>
                      </a:r>
                      <a:r>
                        <a:rPr kumimoji="1" lang="en-US" altLang="ja-JP" sz="1000" b="0" dirty="0" err="1" smtClean="0">
                          <a:solidFill>
                            <a:schemeClr val="tx1"/>
                          </a:solidFill>
                        </a:rPr>
                        <a:t>Freq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, BW)=(2412, 20)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09774"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Detection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Cancel behavior on</a:t>
                      </a:r>
                    </a:p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PLCP error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Not emulated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59" name="直線矢印コネクタ 158"/>
          <p:cNvCxnSpPr>
            <a:stCxn id="187" idx="6"/>
            <a:endCxn id="160" idx="2"/>
          </p:cNvCxnSpPr>
          <p:nvPr/>
        </p:nvCxnSpPr>
        <p:spPr>
          <a:xfrm>
            <a:off x="5049806" y="3036869"/>
            <a:ext cx="3279544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円/楕円 159"/>
          <p:cNvSpPr/>
          <p:nvPr/>
        </p:nvSpPr>
        <p:spPr>
          <a:xfrm>
            <a:off x="8329350" y="2975896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61" name="円/楕円 160"/>
          <p:cNvSpPr/>
          <p:nvPr/>
        </p:nvSpPr>
        <p:spPr>
          <a:xfrm>
            <a:off x="7800076" y="2453850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162" name="直線矢印コネクタ 161"/>
          <p:cNvCxnSpPr>
            <a:stCxn id="160" idx="0"/>
            <a:endCxn id="163" idx="4"/>
          </p:cNvCxnSpPr>
          <p:nvPr/>
        </p:nvCxnSpPr>
        <p:spPr>
          <a:xfrm flipH="1" flipV="1">
            <a:off x="8377162" y="2516254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円/楕円 162"/>
          <p:cNvSpPr/>
          <p:nvPr/>
        </p:nvSpPr>
        <p:spPr>
          <a:xfrm>
            <a:off x="8316189" y="2394308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69" name="円/楕円 168"/>
          <p:cNvSpPr/>
          <p:nvPr/>
        </p:nvSpPr>
        <p:spPr>
          <a:xfrm>
            <a:off x="8339795" y="3562889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7" name="円/楕円 186"/>
          <p:cNvSpPr/>
          <p:nvPr/>
        </p:nvSpPr>
        <p:spPr>
          <a:xfrm>
            <a:off x="4927860" y="2975896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8" name="円/楕円 187"/>
          <p:cNvSpPr/>
          <p:nvPr/>
        </p:nvSpPr>
        <p:spPr>
          <a:xfrm>
            <a:off x="4398586" y="2453850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9" name="円/楕円 188"/>
          <p:cNvSpPr/>
          <p:nvPr/>
        </p:nvSpPr>
        <p:spPr>
          <a:xfrm>
            <a:off x="4914699" y="239430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5" name="円/楕円 194"/>
          <p:cNvSpPr/>
          <p:nvPr/>
        </p:nvSpPr>
        <p:spPr>
          <a:xfrm>
            <a:off x="4938305" y="3562889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6486066" y="2672362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50m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8256716" y="274269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cxnSp>
        <p:nvCxnSpPr>
          <p:cNvPr id="215" name="直線矢印コネクタ 214"/>
          <p:cNvCxnSpPr>
            <a:stCxn id="187" idx="0"/>
            <a:endCxn id="189" idx="4"/>
          </p:cNvCxnSpPr>
          <p:nvPr/>
        </p:nvCxnSpPr>
        <p:spPr>
          <a:xfrm flipH="1" flipV="1">
            <a:off x="4975672" y="2516254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テキスト ボックス 215"/>
          <p:cNvSpPr txBox="1"/>
          <p:nvPr/>
        </p:nvSpPr>
        <p:spPr>
          <a:xfrm>
            <a:off x="4609306" y="272566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grpSp>
        <p:nvGrpSpPr>
          <p:cNvPr id="217" name="グループ化 216"/>
          <p:cNvGrpSpPr/>
          <p:nvPr/>
        </p:nvGrpSpPr>
        <p:grpSpPr>
          <a:xfrm>
            <a:off x="6696040" y="2878357"/>
            <a:ext cx="105084" cy="338913"/>
            <a:chOff x="6576711" y="3856499"/>
            <a:chExt cx="200499" cy="449342"/>
          </a:xfrm>
        </p:grpSpPr>
        <p:sp>
          <p:nvSpPr>
            <p:cNvPr id="218" name="フリーフォーム 217"/>
            <p:cNvSpPr/>
            <p:nvPr/>
          </p:nvSpPr>
          <p:spPr bwMode="auto">
            <a:xfrm>
              <a:off x="6576711" y="386145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9" name="フリーフォーム 218"/>
            <p:cNvSpPr/>
            <p:nvPr/>
          </p:nvSpPr>
          <p:spPr bwMode="auto">
            <a:xfrm>
              <a:off x="6643544" y="385649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cxnSp>
        <p:nvCxnSpPr>
          <p:cNvPr id="220" name="直線矢印コネクタ 219"/>
          <p:cNvCxnSpPr>
            <a:stCxn id="195" idx="0"/>
            <a:endCxn id="187" idx="4"/>
          </p:cNvCxnSpPr>
          <p:nvPr/>
        </p:nvCxnSpPr>
        <p:spPr>
          <a:xfrm flipH="1" flipV="1">
            <a:off x="4988833" y="3097842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>
            <a:stCxn id="169" idx="0"/>
            <a:endCxn id="160" idx="4"/>
          </p:cNvCxnSpPr>
          <p:nvPr/>
        </p:nvCxnSpPr>
        <p:spPr>
          <a:xfrm flipH="1" flipV="1">
            <a:off x="8390323" y="3097842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テキスト ボックス 225"/>
          <p:cNvSpPr txBox="1"/>
          <p:nvPr/>
        </p:nvSpPr>
        <p:spPr>
          <a:xfrm>
            <a:off x="4513967" y="297589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1" name="テキスト ボックス 230"/>
          <p:cNvSpPr txBox="1"/>
          <p:nvPr/>
        </p:nvSpPr>
        <p:spPr>
          <a:xfrm>
            <a:off x="8427591" y="297589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2" name="角丸四角形 231"/>
          <p:cNvSpPr/>
          <p:nvPr/>
        </p:nvSpPr>
        <p:spPr>
          <a:xfrm>
            <a:off x="4383792" y="2114539"/>
            <a:ext cx="749015" cy="2483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/>
              <a:t>Case 1</a:t>
            </a:r>
            <a:endParaRPr kumimoji="1" lang="ja-JP" altLang="en-US" dirty="0"/>
          </a:p>
        </p:txBody>
      </p:sp>
      <p:sp>
        <p:nvSpPr>
          <p:cNvPr id="233" name="角丸四角形 232"/>
          <p:cNvSpPr/>
          <p:nvPr/>
        </p:nvSpPr>
        <p:spPr>
          <a:xfrm>
            <a:off x="4426580" y="4120462"/>
            <a:ext cx="749015" cy="2483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/>
              <a:t>Case 2</a:t>
            </a:r>
            <a:endParaRPr kumimoji="1" lang="ja-JP" altLang="en-US" dirty="0"/>
          </a:p>
        </p:txBody>
      </p:sp>
      <p:cxnSp>
        <p:nvCxnSpPr>
          <p:cNvPr id="255" name="直線矢印コネクタ 254"/>
          <p:cNvCxnSpPr>
            <a:stCxn id="283" idx="6"/>
            <a:endCxn id="256" idx="2"/>
          </p:cNvCxnSpPr>
          <p:nvPr/>
        </p:nvCxnSpPr>
        <p:spPr>
          <a:xfrm>
            <a:off x="5167503" y="5334000"/>
            <a:ext cx="3279544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円/楕円 255"/>
          <p:cNvSpPr/>
          <p:nvPr/>
        </p:nvSpPr>
        <p:spPr>
          <a:xfrm>
            <a:off x="8447047" y="5273027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57" name="円/楕円 256"/>
          <p:cNvSpPr/>
          <p:nvPr/>
        </p:nvSpPr>
        <p:spPr>
          <a:xfrm>
            <a:off x="7917773" y="4750981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258" name="直線矢印コネクタ 257"/>
          <p:cNvCxnSpPr>
            <a:stCxn id="256" idx="0"/>
            <a:endCxn id="259" idx="4"/>
          </p:cNvCxnSpPr>
          <p:nvPr/>
        </p:nvCxnSpPr>
        <p:spPr>
          <a:xfrm flipH="1" flipV="1">
            <a:off x="8494859" y="4813385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円/楕円 258"/>
          <p:cNvSpPr/>
          <p:nvPr/>
        </p:nvSpPr>
        <p:spPr>
          <a:xfrm>
            <a:off x="8433886" y="469143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0" name="円/楕円 259"/>
          <p:cNvSpPr/>
          <p:nvPr/>
        </p:nvSpPr>
        <p:spPr>
          <a:xfrm>
            <a:off x="9022885" y="526328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1" name="円/楕円 260"/>
          <p:cNvSpPr/>
          <p:nvPr/>
        </p:nvSpPr>
        <p:spPr>
          <a:xfrm>
            <a:off x="8737778" y="4781372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2" name="円/楕円 261"/>
          <p:cNvSpPr/>
          <p:nvPr/>
        </p:nvSpPr>
        <p:spPr>
          <a:xfrm>
            <a:off x="8948806" y="4983731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3" name="円/楕円 262"/>
          <p:cNvSpPr/>
          <p:nvPr/>
        </p:nvSpPr>
        <p:spPr>
          <a:xfrm>
            <a:off x="8949148" y="556322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4" name="円/楕円 263"/>
          <p:cNvSpPr/>
          <p:nvPr/>
        </p:nvSpPr>
        <p:spPr>
          <a:xfrm>
            <a:off x="8755291" y="5752784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5" name="円/楕円 264"/>
          <p:cNvSpPr/>
          <p:nvPr/>
        </p:nvSpPr>
        <p:spPr>
          <a:xfrm>
            <a:off x="8457492" y="5860020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6" name="円/楕円 265"/>
          <p:cNvSpPr/>
          <p:nvPr/>
        </p:nvSpPr>
        <p:spPr>
          <a:xfrm>
            <a:off x="7865451" y="5272750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7" name="円/楕円 266"/>
          <p:cNvSpPr/>
          <p:nvPr/>
        </p:nvSpPr>
        <p:spPr>
          <a:xfrm>
            <a:off x="7954592" y="493036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8" name="円/楕円 267"/>
          <p:cNvSpPr/>
          <p:nvPr/>
        </p:nvSpPr>
        <p:spPr>
          <a:xfrm>
            <a:off x="8164559" y="4742386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69" name="円/楕円 268"/>
          <p:cNvSpPr/>
          <p:nvPr/>
        </p:nvSpPr>
        <p:spPr>
          <a:xfrm>
            <a:off x="7964117" y="5590078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0" name="円/楕円 269"/>
          <p:cNvSpPr/>
          <p:nvPr/>
        </p:nvSpPr>
        <p:spPr>
          <a:xfrm>
            <a:off x="8175821" y="5789834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1" name="円/楕円 270"/>
          <p:cNvSpPr/>
          <p:nvPr/>
        </p:nvSpPr>
        <p:spPr>
          <a:xfrm>
            <a:off x="8606307" y="471647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2" name="円/楕円 271"/>
          <p:cNvSpPr/>
          <p:nvPr/>
        </p:nvSpPr>
        <p:spPr>
          <a:xfrm>
            <a:off x="8878650" y="486323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3" name="円/楕円 272"/>
          <p:cNvSpPr/>
          <p:nvPr/>
        </p:nvSpPr>
        <p:spPr>
          <a:xfrm>
            <a:off x="9010121" y="512229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4" name="円/楕円 273"/>
          <p:cNvSpPr/>
          <p:nvPr/>
        </p:nvSpPr>
        <p:spPr>
          <a:xfrm>
            <a:off x="9017124" y="5427286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5" name="円/楕円 274"/>
          <p:cNvSpPr/>
          <p:nvPr/>
        </p:nvSpPr>
        <p:spPr>
          <a:xfrm>
            <a:off x="8876762" y="567875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6" name="円/楕円 275"/>
          <p:cNvSpPr/>
          <p:nvPr/>
        </p:nvSpPr>
        <p:spPr>
          <a:xfrm>
            <a:off x="8616298" y="583036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7" name="円/楕円 276"/>
          <p:cNvSpPr/>
          <p:nvPr/>
        </p:nvSpPr>
        <p:spPr>
          <a:xfrm>
            <a:off x="8317551" y="585145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8" name="円/楕円 277"/>
          <p:cNvSpPr/>
          <p:nvPr/>
        </p:nvSpPr>
        <p:spPr>
          <a:xfrm>
            <a:off x="8052138" y="5693488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79" name="円/楕円 278"/>
          <p:cNvSpPr/>
          <p:nvPr/>
        </p:nvSpPr>
        <p:spPr>
          <a:xfrm>
            <a:off x="7901567" y="544569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0" name="円/楕円 279"/>
          <p:cNvSpPr/>
          <p:nvPr/>
        </p:nvSpPr>
        <p:spPr>
          <a:xfrm>
            <a:off x="7893348" y="5087155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1" name="円/楕円 280"/>
          <p:cNvSpPr/>
          <p:nvPr/>
        </p:nvSpPr>
        <p:spPr>
          <a:xfrm>
            <a:off x="8042613" y="482291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2" name="円/楕円 281"/>
          <p:cNvSpPr/>
          <p:nvPr/>
        </p:nvSpPr>
        <p:spPr>
          <a:xfrm>
            <a:off x="8288242" y="470096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3" name="円/楕円 282"/>
          <p:cNvSpPr/>
          <p:nvPr/>
        </p:nvSpPr>
        <p:spPr>
          <a:xfrm>
            <a:off x="5045557" y="5273027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4" name="円/楕円 283"/>
          <p:cNvSpPr/>
          <p:nvPr/>
        </p:nvSpPr>
        <p:spPr>
          <a:xfrm>
            <a:off x="4516283" y="4750981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5" name="円/楕円 284"/>
          <p:cNvSpPr/>
          <p:nvPr/>
        </p:nvSpPr>
        <p:spPr>
          <a:xfrm>
            <a:off x="5032396" y="469143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6" name="円/楕円 285"/>
          <p:cNvSpPr/>
          <p:nvPr/>
        </p:nvSpPr>
        <p:spPr>
          <a:xfrm>
            <a:off x="5621395" y="526328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7" name="円/楕円 286"/>
          <p:cNvSpPr/>
          <p:nvPr/>
        </p:nvSpPr>
        <p:spPr>
          <a:xfrm>
            <a:off x="5336288" y="4781372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8" name="円/楕円 287"/>
          <p:cNvSpPr/>
          <p:nvPr/>
        </p:nvSpPr>
        <p:spPr>
          <a:xfrm>
            <a:off x="5547316" y="4983731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89" name="円/楕円 288"/>
          <p:cNvSpPr/>
          <p:nvPr/>
        </p:nvSpPr>
        <p:spPr>
          <a:xfrm>
            <a:off x="5547658" y="556322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0" name="円/楕円 289"/>
          <p:cNvSpPr/>
          <p:nvPr/>
        </p:nvSpPr>
        <p:spPr>
          <a:xfrm>
            <a:off x="5353801" y="575278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1" name="円/楕円 290"/>
          <p:cNvSpPr/>
          <p:nvPr/>
        </p:nvSpPr>
        <p:spPr>
          <a:xfrm>
            <a:off x="5056002" y="5860020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2" name="円/楕円 291"/>
          <p:cNvSpPr/>
          <p:nvPr/>
        </p:nvSpPr>
        <p:spPr>
          <a:xfrm>
            <a:off x="4463961" y="5272750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3" name="円/楕円 292"/>
          <p:cNvSpPr/>
          <p:nvPr/>
        </p:nvSpPr>
        <p:spPr>
          <a:xfrm>
            <a:off x="4553102" y="493036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4" name="円/楕円 293"/>
          <p:cNvSpPr/>
          <p:nvPr/>
        </p:nvSpPr>
        <p:spPr>
          <a:xfrm>
            <a:off x="4763069" y="4742386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5" name="円/楕円 294"/>
          <p:cNvSpPr/>
          <p:nvPr/>
        </p:nvSpPr>
        <p:spPr>
          <a:xfrm>
            <a:off x="4562627" y="559007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6" name="円/楕円 295"/>
          <p:cNvSpPr/>
          <p:nvPr/>
        </p:nvSpPr>
        <p:spPr>
          <a:xfrm>
            <a:off x="4774331" y="578983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7" name="円/楕円 296"/>
          <p:cNvSpPr/>
          <p:nvPr/>
        </p:nvSpPr>
        <p:spPr>
          <a:xfrm>
            <a:off x="5204817" y="471647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8" name="円/楕円 297"/>
          <p:cNvSpPr/>
          <p:nvPr/>
        </p:nvSpPr>
        <p:spPr>
          <a:xfrm>
            <a:off x="5477160" y="486323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99" name="円/楕円 298"/>
          <p:cNvSpPr/>
          <p:nvPr/>
        </p:nvSpPr>
        <p:spPr>
          <a:xfrm>
            <a:off x="5608631" y="512229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0" name="円/楕円 299"/>
          <p:cNvSpPr/>
          <p:nvPr/>
        </p:nvSpPr>
        <p:spPr>
          <a:xfrm>
            <a:off x="5615634" y="5427286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1" name="円/楕円 300"/>
          <p:cNvSpPr/>
          <p:nvPr/>
        </p:nvSpPr>
        <p:spPr>
          <a:xfrm>
            <a:off x="5475272" y="567875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2" name="円/楕円 301"/>
          <p:cNvSpPr/>
          <p:nvPr/>
        </p:nvSpPr>
        <p:spPr>
          <a:xfrm>
            <a:off x="5214808" y="583036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3" name="円/楕円 302"/>
          <p:cNvSpPr/>
          <p:nvPr/>
        </p:nvSpPr>
        <p:spPr>
          <a:xfrm>
            <a:off x="4916061" y="585145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4" name="円/楕円 303"/>
          <p:cNvSpPr/>
          <p:nvPr/>
        </p:nvSpPr>
        <p:spPr>
          <a:xfrm>
            <a:off x="4650648" y="5693488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5" name="円/楕円 304"/>
          <p:cNvSpPr/>
          <p:nvPr/>
        </p:nvSpPr>
        <p:spPr>
          <a:xfrm>
            <a:off x="4500077" y="544569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6" name="円/楕円 305"/>
          <p:cNvSpPr/>
          <p:nvPr/>
        </p:nvSpPr>
        <p:spPr>
          <a:xfrm>
            <a:off x="4491858" y="5087155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7" name="円/楕円 306"/>
          <p:cNvSpPr/>
          <p:nvPr/>
        </p:nvSpPr>
        <p:spPr>
          <a:xfrm>
            <a:off x="4641123" y="482291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8" name="円/楕円 307"/>
          <p:cNvSpPr/>
          <p:nvPr/>
        </p:nvSpPr>
        <p:spPr>
          <a:xfrm>
            <a:off x="4886752" y="470096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6603763" y="496949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50m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8374413" y="5039824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cxnSp>
        <p:nvCxnSpPr>
          <p:cNvPr id="311" name="直線矢印コネクタ 310"/>
          <p:cNvCxnSpPr>
            <a:stCxn id="283" idx="0"/>
            <a:endCxn id="285" idx="4"/>
          </p:cNvCxnSpPr>
          <p:nvPr/>
        </p:nvCxnSpPr>
        <p:spPr>
          <a:xfrm flipH="1" flipV="1">
            <a:off x="5093369" y="4813385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テキスト ボックス 311"/>
          <p:cNvSpPr txBox="1"/>
          <p:nvPr/>
        </p:nvSpPr>
        <p:spPr>
          <a:xfrm>
            <a:off x="4727003" y="5022792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grpSp>
        <p:nvGrpSpPr>
          <p:cNvPr id="313" name="グループ化 312"/>
          <p:cNvGrpSpPr/>
          <p:nvPr/>
        </p:nvGrpSpPr>
        <p:grpSpPr>
          <a:xfrm>
            <a:off x="6813737" y="5175488"/>
            <a:ext cx="105084" cy="338913"/>
            <a:chOff x="6576711" y="3856499"/>
            <a:chExt cx="200499" cy="449342"/>
          </a:xfrm>
        </p:grpSpPr>
        <p:sp>
          <p:nvSpPr>
            <p:cNvPr id="314" name="フリーフォーム 313"/>
            <p:cNvSpPr/>
            <p:nvPr/>
          </p:nvSpPr>
          <p:spPr bwMode="auto">
            <a:xfrm>
              <a:off x="6576711" y="386145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5" name="フリーフォーム 314"/>
            <p:cNvSpPr/>
            <p:nvPr/>
          </p:nvSpPr>
          <p:spPr bwMode="auto">
            <a:xfrm>
              <a:off x="6643544" y="385649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316" name="テキスト ボックス 315"/>
          <p:cNvSpPr txBox="1"/>
          <p:nvPr/>
        </p:nvSpPr>
        <p:spPr>
          <a:xfrm>
            <a:off x="4617023" y="525022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8530647" y="5244239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18" name="円/楕円 317"/>
          <p:cNvSpPr/>
          <p:nvPr/>
        </p:nvSpPr>
        <p:spPr>
          <a:xfrm>
            <a:off x="7318082" y="1779060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319" name="円/楕円 318"/>
          <p:cNvSpPr/>
          <p:nvPr/>
        </p:nvSpPr>
        <p:spPr>
          <a:xfrm>
            <a:off x="7318082" y="2206306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320" name="円/楕円 319"/>
          <p:cNvSpPr/>
          <p:nvPr/>
        </p:nvSpPr>
        <p:spPr>
          <a:xfrm>
            <a:off x="7318082" y="157578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321" name="円/楕円 320"/>
          <p:cNvSpPr/>
          <p:nvPr/>
        </p:nvSpPr>
        <p:spPr>
          <a:xfrm>
            <a:off x="7318082" y="1991542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322" name="テキスト ボックス 321"/>
          <p:cNvSpPr txBox="1"/>
          <p:nvPr/>
        </p:nvSpPr>
        <p:spPr>
          <a:xfrm>
            <a:off x="7494077" y="1539808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DSC STA or 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23" name="テキスト ボックス 322"/>
          <p:cNvSpPr txBox="1"/>
          <p:nvPr/>
        </p:nvSpPr>
        <p:spPr>
          <a:xfrm>
            <a:off x="7499082" y="1765113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DSC STA or 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24" name="テキスト ボックス 323"/>
          <p:cNvSpPr txBox="1"/>
          <p:nvPr/>
        </p:nvSpPr>
        <p:spPr>
          <a:xfrm>
            <a:off x="7509073" y="1967876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25" name="テキスト ボックス 324"/>
          <p:cNvSpPr txBox="1"/>
          <p:nvPr/>
        </p:nvSpPr>
        <p:spPr>
          <a:xfrm>
            <a:off x="7503457" y="2182640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40381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Confirmation of simulation conditions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What is the behavior of each STA when PLCP header has an error ?</a:t>
            </a:r>
          </a:p>
          <a:p>
            <a:pPr lvl="1"/>
            <a:r>
              <a:rPr kumimoji="1" lang="en-US" altLang="ja-JP" dirty="0" smtClean="0"/>
              <a:t>Is Rx canceled or does it continue to receive?</a:t>
            </a:r>
          </a:p>
          <a:p>
            <a:r>
              <a:rPr kumimoji="1" lang="en-US" altLang="ja-JP" dirty="0" smtClean="0"/>
              <a:t>Does AP also enable DSC ?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9667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Behavior of DSC and </a:t>
            </a:r>
            <a:br>
              <a:rPr kumimoji="1" lang="en-US" altLang="ja-JP" dirty="0" smtClean="0"/>
            </a:br>
            <a:r>
              <a:rPr kumimoji="1" lang="en-US" altLang="ja-JP" dirty="0" smtClean="0"/>
              <a:t>Rx cancel on PLCP error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611694" y="5338133"/>
            <a:ext cx="799890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1326069" y="4995233"/>
            <a:ext cx="790575" cy="3429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Preamble</a:t>
            </a:r>
            <a:endParaRPr kumimoji="1" lang="ja-JP" altLang="en-US" sz="1400" dirty="0" err="1"/>
          </a:p>
        </p:txBody>
      </p:sp>
      <p:sp>
        <p:nvSpPr>
          <p:cNvPr id="11" name="正方形/長方形 10"/>
          <p:cNvSpPr/>
          <p:nvPr/>
        </p:nvSpPr>
        <p:spPr>
          <a:xfrm>
            <a:off x="2630995" y="4995233"/>
            <a:ext cx="5105400" cy="342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Data</a:t>
            </a:r>
            <a:endParaRPr kumimoji="1" lang="ja-JP" altLang="en-US" sz="1400" dirty="0" err="1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11693" y="6214433"/>
            <a:ext cx="799890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84191" y="5215022"/>
            <a:ext cx="369909" cy="246221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6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STA</a:t>
            </a:r>
            <a:endParaRPr kumimoji="1" lang="ja-JP" altLang="en-US" sz="1600" dirty="0" smtClean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8500" y="6091322"/>
            <a:ext cx="261290" cy="246221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6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AP</a:t>
            </a:r>
            <a:endParaRPr kumimoji="1" lang="ja-JP" altLang="en-US" sz="1600" dirty="0" smtClean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1500" y="5542578"/>
            <a:ext cx="1945144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Detect depend on preamble level</a:t>
            </a:r>
            <a:endParaRPr kumimoji="1" lang="ja-JP" altLang="en-US" sz="1100" dirty="0" smtClean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16644" y="4995233"/>
            <a:ext cx="514350" cy="3429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SIG</a:t>
            </a:r>
            <a:endParaRPr kumimoji="1" lang="ja-JP" altLang="en-US" sz="1400" dirty="0" err="1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1049844" y="5710086"/>
            <a:ext cx="276225" cy="1809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2630994" y="5699337"/>
            <a:ext cx="119062" cy="16267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750056" y="5468578"/>
            <a:ext cx="1669544" cy="33855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solidFill>
                  <a:srgbClr val="FF0000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When CRC of SIG is error,</a:t>
            </a:r>
          </a:p>
          <a:p>
            <a:r>
              <a:rPr kumimoji="1" lang="en-US" altLang="ja-JP" sz="1100" dirty="0" smtClean="0">
                <a:solidFill>
                  <a:srgbClr val="FF0000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Then Rx is cancelled.</a:t>
            </a:r>
            <a:endParaRPr kumimoji="1" lang="ja-JP" altLang="en-US" sz="1100" dirty="0" smtClean="0">
              <a:solidFill>
                <a:srgbClr val="FF0000"/>
              </a:solidFill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630994" y="5857926"/>
            <a:ext cx="5105401" cy="3524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dirty="0" smtClean="0"/>
              <a:t>“Busy” or “Idle” depends on Energy-Detection result</a:t>
            </a:r>
            <a:endParaRPr kumimoji="1" lang="ja-JP" altLang="en-US" sz="1600" dirty="0" err="1"/>
          </a:p>
        </p:txBody>
      </p:sp>
      <p:sp>
        <p:nvSpPr>
          <p:cNvPr id="22" name="正方形/長方形 21"/>
          <p:cNvSpPr/>
          <p:nvPr/>
        </p:nvSpPr>
        <p:spPr>
          <a:xfrm>
            <a:off x="1326069" y="5862008"/>
            <a:ext cx="1304925" cy="352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Rx</a:t>
            </a:r>
            <a:endParaRPr kumimoji="1" lang="ja-JP" altLang="en-US" sz="1400" dirty="0" err="1"/>
          </a:p>
        </p:txBody>
      </p:sp>
      <p:sp>
        <p:nvSpPr>
          <p:cNvPr id="23" name="下矢印 22"/>
          <p:cNvSpPr/>
          <p:nvPr/>
        </p:nvSpPr>
        <p:spPr>
          <a:xfrm>
            <a:off x="2252660" y="5461243"/>
            <a:ext cx="242316" cy="25061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25" name="直線コネクタ 24"/>
          <p:cNvCxnSpPr/>
          <p:nvPr/>
        </p:nvCxnSpPr>
        <p:spPr>
          <a:xfrm>
            <a:off x="2630994" y="5262646"/>
            <a:ext cx="1" cy="10748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71224" y="2857500"/>
            <a:ext cx="799890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1385599" y="2514600"/>
            <a:ext cx="790575" cy="3429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Preamble</a:t>
            </a:r>
            <a:endParaRPr kumimoji="1" lang="ja-JP" altLang="en-US" sz="1400" dirty="0" err="1"/>
          </a:p>
        </p:txBody>
      </p:sp>
      <p:sp>
        <p:nvSpPr>
          <p:cNvPr id="31" name="正方形/長方形 30"/>
          <p:cNvSpPr/>
          <p:nvPr/>
        </p:nvSpPr>
        <p:spPr>
          <a:xfrm>
            <a:off x="2690525" y="2514600"/>
            <a:ext cx="5105400" cy="342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Data</a:t>
            </a:r>
            <a:endParaRPr kumimoji="1" lang="ja-JP" altLang="en-US" sz="1400" dirty="0" err="1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671223" y="3733800"/>
            <a:ext cx="799890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243721" y="2734389"/>
            <a:ext cx="369909" cy="246221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6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STA</a:t>
            </a:r>
            <a:endParaRPr kumimoji="1" lang="ja-JP" altLang="en-US" sz="1600" dirty="0" smtClean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8030" y="3610689"/>
            <a:ext cx="261290" cy="246221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6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AP</a:t>
            </a:r>
            <a:endParaRPr kumimoji="1" lang="ja-JP" altLang="en-US" sz="1600" dirty="0" smtClean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176174" y="2514600"/>
            <a:ext cx="514350" cy="3429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/>
              <a:t>SIG</a:t>
            </a:r>
            <a:endParaRPr kumimoji="1" lang="ja-JP" altLang="en-US" sz="1400" dirty="0" err="1"/>
          </a:p>
        </p:txBody>
      </p:sp>
      <p:sp>
        <p:nvSpPr>
          <p:cNvPr id="40" name="正方形/長方形 39"/>
          <p:cNvSpPr/>
          <p:nvPr/>
        </p:nvSpPr>
        <p:spPr>
          <a:xfrm>
            <a:off x="1385600" y="3377293"/>
            <a:ext cx="6410326" cy="3524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600" dirty="0" err="1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1974" y="2921062"/>
            <a:ext cx="1000274" cy="33855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Not detect due to </a:t>
            </a:r>
          </a:p>
          <a:p>
            <a:r>
              <a:rPr kumimoji="1" lang="en-US" altLang="ja-JP" sz="1100" dirty="0" smtClean="0"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rPr>
              <a:t>high threshold</a:t>
            </a:r>
            <a:endParaRPr kumimoji="1" lang="ja-JP" altLang="en-US" sz="1100" dirty="0" smtClean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1109375" y="3259616"/>
            <a:ext cx="276225" cy="11767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/>
          <p:cNvSpPr/>
          <p:nvPr/>
        </p:nvSpPr>
        <p:spPr bwMode="auto">
          <a:xfrm>
            <a:off x="152450" y="2029626"/>
            <a:ext cx="956925" cy="381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DSC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角丸四角形 47"/>
          <p:cNvSpPr/>
          <p:nvPr/>
        </p:nvSpPr>
        <p:spPr bwMode="auto">
          <a:xfrm>
            <a:off x="152450" y="4495800"/>
            <a:ext cx="3047950" cy="381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cancel on PLCP error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37440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Dynamic Sensitivity Control (DSC) </a:t>
            </a:r>
            <a:r>
              <a:rPr lang="en-US" dirty="0" smtClean="0"/>
              <a:t>techniques </a:t>
            </a:r>
            <a:r>
              <a:rPr lang="en-US" dirty="0"/>
              <a:t>as discussed to date in TGax have shown promise to improve TGax STA performance.</a:t>
            </a:r>
          </a:p>
          <a:p>
            <a:r>
              <a:rPr lang="en-US" dirty="0" smtClean="0"/>
              <a:t>However, TGax </a:t>
            </a:r>
            <a:r>
              <a:rPr lang="en-US" dirty="0"/>
              <a:t>STA improvements using DSC should not adversely affect performance of legacy STAs.</a:t>
            </a:r>
          </a:p>
          <a:p>
            <a:r>
              <a:rPr lang="en-US" dirty="0"/>
              <a:t>Effects of DSC in mixed networks therefore needs careful study and proper mitigation methods should be considered.</a:t>
            </a:r>
          </a:p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kumimoji="1" lang="en-US" altLang="ja-JP" dirty="0" smtClean="0"/>
              <a:t>DSPG’s </a:t>
            </a:r>
            <a:r>
              <a:rPr kumimoji="1" lang="en-US" altLang="ja-JP" dirty="0"/>
              <a:t>presentation (11-14-0779-00-00ax-dsc-practical-usage</a:t>
            </a:r>
            <a:r>
              <a:rPr kumimoji="1" lang="en-US" altLang="ja-JP" dirty="0" smtClean="0"/>
              <a:t>)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says,</a:t>
            </a:r>
          </a:p>
          <a:p>
            <a:pPr lvl="1"/>
            <a:r>
              <a:rPr lang="en-US" altLang="ja-JP" dirty="0"/>
              <a:t>L</a:t>
            </a:r>
            <a:r>
              <a:rPr lang="en-US" altLang="ja-JP" dirty="0" smtClean="0"/>
              <a:t>egacy </a:t>
            </a:r>
            <a:r>
              <a:rPr lang="en-US" altLang="ja-JP" dirty="0"/>
              <a:t>STA in the same network as a DSC STA is completely unaffected by the DSC STAs.</a:t>
            </a:r>
          </a:p>
          <a:p>
            <a:pPr lvl="1"/>
            <a:r>
              <a:rPr lang="en-US" altLang="ja-JP" dirty="0"/>
              <a:t>The legacy STA may be held off from transmitting by STA in OBSS, but will compete equally with DSC STAs in same BSS</a:t>
            </a:r>
          </a:p>
          <a:p>
            <a:pPr lvl="2"/>
            <a:r>
              <a:rPr lang="en-US" altLang="ja-JP" dirty="0"/>
              <a:t>As other DSC STAs will ignore OBSS STAs their traffic is often occurring during a time when the legacy STA cannot TX, and hence overall contention is lessened.  </a:t>
            </a:r>
            <a:endParaRPr lang="en-US" altLang="ja-JP" dirty="0" smtClean="0"/>
          </a:p>
          <a:p>
            <a:r>
              <a:rPr lang="en-US" altLang="ja-JP" dirty="0" smtClean="0"/>
              <a:t>This effect cannot be ignored in the evaluation of 11ax.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41713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DSPG’s </a:t>
            </a:r>
            <a:r>
              <a:rPr kumimoji="1" lang="en-US" altLang="ja-JP" dirty="0" smtClean="0">
                <a:solidFill>
                  <a:schemeClr val="tx1"/>
                </a:solidFill>
              </a:rPr>
              <a:t>Simulation Results</a:t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199"/>
            <a:ext cx="4114800" cy="258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2" y="3888460"/>
            <a:ext cx="4117848" cy="25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7"/>
          <p:cNvSpPr txBox="1"/>
          <p:nvPr/>
        </p:nvSpPr>
        <p:spPr>
          <a:xfrm>
            <a:off x="5181600" y="2819400"/>
            <a:ext cx="223009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DSC Network with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2 DSC STAs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2 Legacy STAs</a:t>
            </a:r>
          </a:p>
          <a:p>
            <a:r>
              <a:rPr lang="en-US" sz="2000" dirty="0" smtClean="0"/>
              <a:t>OBSS Network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4 Legacy STAs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57800" y="1616605"/>
            <a:ext cx="1446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DSC 100Mbps</a:t>
            </a:r>
          </a:p>
          <a:p>
            <a:r>
              <a:rPr lang="en-US" sz="1400" dirty="0" smtClean="0"/>
              <a:t>Legacy ~22Mbps</a:t>
            </a:r>
            <a:endParaRPr lang="en-US" sz="1400" dirty="0"/>
          </a:p>
        </p:txBody>
      </p:sp>
      <p:sp>
        <p:nvSpPr>
          <p:cNvPr id="11" name="TextBox 12"/>
          <p:cNvSpPr txBox="1"/>
          <p:nvPr/>
        </p:nvSpPr>
        <p:spPr>
          <a:xfrm>
            <a:off x="5428488" y="4751167"/>
            <a:ext cx="180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Legacy ~22Mbps</a:t>
            </a:r>
            <a:endParaRPr lang="en-US" sz="1800" dirty="0"/>
          </a:p>
        </p:txBody>
      </p:sp>
      <p:cxnSp>
        <p:nvCxnSpPr>
          <p:cNvPr id="12" name="Straight Arrow Connector 11"/>
          <p:cNvCxnSpPr>
            <a:stCxn id="11" idx="1"/>
            <a:endCxn id="11" idx="1"/>
          </p:cNvCxnSpPr>
          <p:nvPr/>
        </p:nvCxnSpPr>
        <p:spPr bwMode="auto">
          <a:xfrm>
            <a:off x="5428488" y="4935833"/>
            <a:ext cx="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4"/>
          <p:cNvCxnSpPr/>
          <p:nvPr/>
        </p:nvCxnSpPr>
        <p:spPr bwMode="auto">
          <a:xfrm flipH="1">
            <a:off x="1905000" y="1878215"/>
            <a:ext cx="3276600" cy="2136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6"/>
          <p:cNvCxnSpPr/>
          <p:nvPr/>
        </p:nvCxnSpPr>
        <p:spPr bwMode="auto">
          <a:xfrm flipH="1">
            <a:off x="3048000" y="2139825"/>
            <a:ext cx="2209800" cy="8319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7"/>
          <p:cNvSpPr txBox="1"/>
          <p:nvPr/>
        </p:nvSpPr>
        <p:spPr>
          <a:xfrm>
            <a:off x="5342425" y="5505501"/>
            <a:ext cx="296337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800" b="1" i="1" dirty="0" smtClean="0">
                <a:solidFill>
                  <a:srgbClr val="FFFF00"/>
                </a:solidFill>
              </a:rPr>
              <a:t>Legacy STAs are not affected</a:t>
            </a:r>
          </a:p>
          <a:p>
            <a:r>
              <a:rPr lang="en-US" sz="1800" b="1" i="1" dirty="0" smtClean="0">
                <a:solidFill>
                  <a:srgbClr val="FFFF00"/>
                </a:solidFill>
              </a:rPr>
              <a:t>BUT look at the DSC STAs!</a:t>
            </a:r>
            <a:endParaRPr lang="en-US" sz="1800" b="1" i="1" dirty="0">
              <a:solidFill>
                <a:srgbClr val="FFFF00"/>
              </a:solidFill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6629400" y="1470430"/>
            <a:ext cx="2172075" cy="81557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400" b="1" dirty="0"/>
              <a:t>Q</a:t>
            </a:r>
            <a:r>
              <a:rPr kumimoji="1" lang="en-US" altLang="ja-JP" sz="1400" b="1" dirty="0" smtClean="0"/>
              <a:t>uoted </a:t>
            </a:r>
            <a:r>
              <a:rPr kumimoji="1" lang="en-US" altLang="ja-JP" sz="1400" b="1" dirty="0" smtClean="0"/>
              <a:t>from:</a:t>
            </a:r>
          </a:p>
          <a:p>
            <a:r>
              <a:rPr kumimoji="1" lang="en-US" altLang="ja-JP" sz="1400" b="1" dirty="0" smtClean="0"/>
              <a:t>11-14-0779-00-00ax-dsc-practical-usage</a:t>
            </a:r>
            <a:endParaRPr kumimoji="1" lang="ja-JP" altLang="en-US" sz="1400" b="1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38448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8420100" cy="873140"/>
          </a:xfrm>
        </p:spPr>
        <p:txBody>
          <a:bodyPr/>
          <a:lstStyle/>
          <a:p>
            <a:r>
              <a:rPr kumimoji="1" lang="en-US" altLang="ja-JP" dirty="0" smtClean="0"/>
              <a:t>Each STA sends uplink UDP traffic (Full-buffer condition).</a:t>
            </a:r>
          </a:p>
          <a:p>
            <a:r>
              <a:rPr kumimoji="1" lang="en-US" altLang="ja-JP" dirty="0" smtClean="0"/>
              <a:t>See backup slide for more detail.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159" name="直線矢印コネクタ 158"/>
          <p:cNvCxnSpPr>
            <a:stCxn id="187" idx="6"/>
            <a:endCxn id="160" idx="2"/>
          </p:cNvCxnSpPr>
          <p:nvPr/>
        </p:nvCxnSpPr>
        <p:spPr>
          <a:xfrm>
            <a:off x="1431065" y="3604510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円/楕円 159"/>
          <p:cNvSpPr/>
          <p:nvPr/>
        </p:nvSpPr>
        <p:spPr>
          <a:xfrm>
            <a:off x="6541397" y="3543537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61" name="円/楕円 160"/>
          <p:cNvSpPr/>
          <p:nvPr/>
        </p:nvSpPr>
        <p:spPr>
          <a:xfrm>
            <a:off x="6012123" y="3021491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162" name="直線矢印コネクタ 161"/>
          <p:cNvCxnSpPr>
            <a:stCxn id="160" idx="0"/>
            <a:endCxn id="163" idx="4"/>
          </p:cNvCxnSpPr>
          <p:nvPr/>
        </p:nvCxnSpPr>
        <p:spPr>
          <a:xfrm flipH="1" flipV="1">
            <a:off x="6589209" y="3083895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円/楕円 162"/>
          <p:cNvSpPr/>
          <p:nvPr/>
        </p:nvSpPr>
        <p:spPr>
          <a:xfrm>
            <a:off x="6528236" y="296194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69" name="円/楕円 168"/>
          <p:cNvSpPr/>
          <p:nvPr/>
        </p:nvSpPr>
        <p:spPr>
          <a:xfrm>
            <a:off x="6551842" y="413053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7" name="円/楕円 186"/>
          <p:cNvSpPr/>
          <p:nvPr/>
        </p:nvSpPr>
        <p:spPr>
          <a:xfrm>
            <a:off x="1309119" y="3543537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8" name="円/楕円 187"/>
          <p:cNvSpPr/>
          <p:nvPr/>
        </p:nvSpPr>
        <p:spPr>
          <a:xfrm>
            <a:off x="779845" y="3021491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9" name="円/楕円 188"/>
          <p:cNvSpPr/>
          <p:nvPr/>
        </p:nvSpPr>
        <p:spPr>
          <a:xfrm>
            <a:off x="1295958" y="296194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5" name="円/楕円 194"/>
          <p:cNvSpPr/>
          <p:nvPr/>
        </p:nvSpPr>
        <p:spPr>
          <a:xfrm>
            <a:off x="1319564" y="413053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3762447" y="339280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+mn-lt"/>
                <a:ea typeface="+mj-ea"/>
              </a:rPr>
              <a:t>50m</a:t>
            </a:r>
            <a:endParaRPr kumimoji="1" lang="ja-JP" altLang="en-US" sz="1100" b="1" dirty="0" smtClean="0">
              <a:latin typeface="+mn-lt"/>
              <a:ea typeface="+mj-ea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6468763" y="3310334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+mn-lt"/>
                <a:ea typeface="+mj-ea"/>
              </a:rPr>
              <a:t>3m</a:t>
            </a:r>
            <a:endParaRPr kumimoji="1" lang="ja-JP" altLang="en-US" sz="1100" b="1" dirty="0" smtClean="0">
              <a:latin typeface="+mn-lt"/>
              <a:ea typeface="+mj-ea"/>
            </a:endParaRPr>
          </a:p>
        </p:txBody>
      </p:sp>
      <p:cxnSp>
        <p:nvCxnSpPr>
          <p:cNvPr id="215" name="直線矢印コネクタ 214"/>
          <p:cNvCxnSpPr>
            <a:stCxn id="187" idx="0"/>
            <a:endCxn id="189" idx="4"/>
          </p:cNvCxnSpPr>
          <p:nvPr/>
        </p:nvCxnSpPr>
        <p:spPr>
          <a:xfrm flipH="1" flipV="1">
            <a:off x="1356931" y="3083895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テキスト ボックス 215"/>
          <p:cNvSpPr txBox="1"/>
          <p:nvPr/>
        </p:nvSpPr>
        <p:spPr>
          <a:xfrm>
            <a:off x="990565" y="3293302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+mn-lt"/>
                <a:ea typeface="+mj-ea"/>
              </a:rPr>
              <a:t>3m</a:t>
            </a:r>
            <a:endParaRPr kumimoji="1" lang="ja-JP" altLang="en-US" sz="1100" b="1" dirty="0" smtClean="0">
              <a:latin typeface="+mn-lt"/>
              <a:ea typeface="+mj-ea"/>
            </a:endParaRPr>
          </a:p>
        </p:txBody>
      </p:sp>
      <p:cxnSp>
        <p:nvCxnSpPr>
          <p:cNvPr id="220" name="直線矢印コネクタ 219"/>
          <p:cNvCxnSpPr>
            <a:stCxn id="195" idx="0"/>
            <a:endCxn id="187" idx="4"/>
          </p:cNvCxnSpPr>
          <p:nvPr/>
        </p:nvCxnSpPr>
        <p:spPr>
          <a:xfrm flipH="1" flipV="1">
            <a:off x="1370092" y="3665483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>
            <a:stCxn id="169" idx="0"/>
            <a:endCxn id="160" idx="4"/>
          </p:cNvCxnSpPr>
          <p:nvPr/>
        </p:nvCxnSpPr>
        <p:spPr>
          <a:xfrm flipH="1" flipV="1">
            <a:off x="6602370" y="3665483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テキスト ボックス 225"/>
          <p:cNvSpPr txBox="1"/>
          <p:nvPr/>
        </p:nvSpPr>
        <p:spPr>
          <a:xfrm>
            <a:off x="895226" y="354353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1" name="テキスト ボックス 230"/>
          <p:cNvSpPr txBox="1"/>
          <p:nvPr/>
        </p:nvSpPr>
        <p:spPr>
          <a:xfrm>
            <a:off x="6639638" y="354353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2" name="角丸四角形 231"/>
          <p:cNvSpPr/>
          <p:nvPr/>
        </p:nvSpPr>
        <p:spPr>
          <a:xfrm>
            <a:off x="191743" y="2607827"/>
            <a:ext cx="1749548" cy="2483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/>
              <a:t>Case 1 (2 STAs per BSS)</a:t>
            </a:r>
            <a:endParaRPr kumimoji="1" lang="ja-JP" altLang="en-US" dirty="0"/>
          </a:p>
        </p:txBody>
      </p:sp>
      <p:sp>
        <p:nvSpPr>
          <p:cNvPr id="233" name="角丸四角形 232"/>
          <p:cNvSpPr/>
          <p:nvPr/>
        </p:nvSpPr>
        <p:spPr>
          <a:xfrm>
            <a:off x="191742" y="4704692"/>
            <a:ext cx="1749548" cy="2483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/>
              <a:t>Case 2 (24 STAs per BSS)</a:t>
            </a:r>
            <a:endParaRPr kumimoji="1" lang="ja-JP" altLang="en-US" dirty="0"/>
          </a:p>
        </p:txBody>
      </p:sp>
      <p:sp>
        <p:nvSpPr>
          <p:cNvPr id="235" name="円/楕円 234"/>
          <p:cNvSpPr/>
          <p:nvPr/>
        </p:nvSpPr>
        <p:spPr>
          <a:xfrm>
            <a:off x="7318082" y="2731981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36" name="円/楕円 235"/>
          <p:cNvSpPr/>
          <p:nvPr/>
        </p:nvSpPr>
        <p:spPr>
          <a:xfrm>
            <a:off x="7318082" y="3159227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37" name="円/楕円 236"/>
          <p:cNvSpPr/>
          <p:nvPr/>
        </p:nvSpPr>
        <p:spPr>
          <a:xfrm>
            <a:off x="7318082" y="252870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38" name="円/楕円 237"/>
          <p:cNvSpPr/>
          <p:nvPr/>
        </p:nvSpPr>
        <p:spPr>
          <a:xfrm>
            <a:off x="7318082" y="294446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39" name="テキスト ボックス 238"/>
          <p:cNvSpPr txBox="1"/>
          <p:nvPr/>
        </p:nvSpPr>
        <p:spPr>
          <a:xfrm>
            <a:off x="7494077" y="2492729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DSC STA or 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7499082" y="2718034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DSC STA or 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7509073" y="2920797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7503457" y="3135561"/>
            <a:ext cx="1605816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Legacy STA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cxnSp>
        <p:nvCxnSpPr>
          <p:cNvPr id="167" name="直線矢印コネクタ 166"/>
          <p:cNvCxnSpPr>
            <a:stCxn id="200" idx="6"/>
            <a:endCxn id="168" idx="2"/>
          </p:cNvCxnSpPr>
          <p:nvPr/>
        </p:nvCxnSpPr>
        <p:spPr>
          <a:xfrm>
            <a:off x="1451078" y="5722490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円/楕円 167"/>
          <p:cNvSpPr/>
          <p:nvPr/>
        </p:nvSpPr>
        <p:spPr>
          <a:xfrm>
            <a:off x="6561410" y="5661517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0" name="円/楕円 169"/>
          <p:cNvSpPr/>
          <p:nvPr/>
        </p:nvSpPr>
        <p:spPr>
          <a:xfrm>
            <a:off x="6032136" y="5139471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171" name="直線矢印コネクタ 170"/>
          <p:cNvCxnSpPr>
            <a:stCxn id="168" idx="0"/>
            <a:endCxn id="172" idx="4"/>
          </p:cNvCxnSpPr>
          <p:nvPr/>
        </p:nvCxnSpPr>
        <p:spPr>
          <a:xfrm flipH="1" flipV="1">
            <a:off x="6609222" y="5201875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円/楕円 171"/>
          <p:cNvSpPr/>
          <p:nvPr/>
        </p:nvSpPr>
        <p:spPr>
          <a:xfrm>
            <a:off x="6548249" y="507992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3" name="円/楕円 172"/>
          <p:cNvSpPr/>
          <p:nvPr/>
        </p:nvSpPr>
        <p:spPr>
          <a:xfrm>
            <a:off x="7137248" y="565177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4" name="円/楕円 173"/>
          <p:cNvSpPr/>
          <p:nvPr/>
        </p:nvSpPr>
        <p:spPr>
          <a:xfrm>
            <a:off x="6852141" y="5169862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5" name="円/楕円 174"/>
          <p:cNvSpPr/>
          <p:nvPr/>
        </p:nvSpPr>
        <p:spPr>
          <a:xfrm>
            <a:off x="7063169" y="5372221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6" name="円/楕円 175"/>
          <p:cNvSpPr/>
          <p:nvPr/>
        </p:nvSpPr>
        <p:spPr>
          <a:xfrm>
            <a:off x="7063511" y="595171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7" name="円/楕円 176"/>
          <p:cNvSpPr/>
          <p:nvPr/>
        </p:nvSpPr>
        <p:spPr>
          <a:xfrm>
            <a:off x="6869654" y="6141274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8" name="円/楕円 177"/>
          <p:cNvSpPr/>
          <p:nvPr/>
        </p:nvSpPr>
        <p:spPr>
          <a:xfrm>
            <a:off x="6571855" y="6248510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9" name="円/楕円 178"/>
          <p:cNvSpPr/>
          <p:nvPr/>
        </p:nvSpPr>
        <p:spPr>
          <a:xfrm>
            <a:off x="5979814" y="5661240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0" name="円/楕円 179"/>
          <p:cNvSpPr/>
          <p:nvPr/>
        </p:nvSpPr>
        <p:spPr>
          <a:xfrm>
            <a:off x="6068955" y="531885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1" name="円/楕円 180"/>
          <p:cNvSpPr/>
          <p:nvPr/>
        </p:nvSpPr>
        <p:spPr>
          <a:xfrm>
            <a:off x="6278922" y="5130876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2" name="円/楕円 181"/>
          <p:cNvSpPr/>
          <p:nvPr/>
        </p:nvSpPr>
        <p:spPr>
          <a:xfrm>
            <a:off x="6078480" y="5978568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3" name="円/楕円 182"/>
          <p:cNvSpPr/>
          <p:nvPr/>
        </p:nvSpPr>
        <p:spPr>
          <a:xfrm>
            <a:off x="6290184" y="6178324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4" name="円/楕円 183"/>
          <p:cNvSpPr/>
          <p:nvPr/>
        </p:nvSpPr>
        <p:spPr>
          <a:xfrm>
            <a:off x="6720670" y="510496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5" name="円/楕円 184"/>
          <p:cNvSpPr/>
          <p:nvPr/>
        </p:nvSpPr>
        <p:spPr>
          <a:xfrm>
            <a:off x="6993013" y="525172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6" name="円/楕円 185"/>
          <p:cNvSpPr/>
          <p:nvPr/>
        </p:nvSpPr>
        <p:spPr>
          <a:xfrm>
            <a:off x="7124484" y="551078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0" name="円/楕円 189"/>
          <p:cNvSpPr/>
          <p:nvPr/>
        </p:nvSpPr>
        <p:spPr>
          <a:xfrm>
            <a:off x="7131487" y="5815776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1" name="円/楕円 190"/>
          <p:cNvSpPr/>
          <p:nvPr/>
        </p:nvSpPr>
        <p:spPr>
          <a:xfrm>
            <a:off x="6991125" y="606724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2" name="円/楕円 191"/>
          <p:cNvSpPr/>
          <p:nvPr/>
        </p:nvSpPr>
        <p:spPr>
          <a:xfrm>
            <a:off x="6730661" y="621885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3" name="円/楕円 192"/>
          <p:cNvSpPr/>
          <p:nvPr/>
        </p:nvSpPr>
        <p:spPr>
          <a:xfrm>
            <a:off x="6431914" y="6239943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4" name="円/楕円 193"/>
          <p:cNvSpPr/>
          <p:nvPr/>
        </p:nvSpPr>
        <p:spPr>
          <a:xfrm>
            <a:off x="6166501" y="6081978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6" name="円/楕円 195"/>
          <p:cNvSpPr/>
          <p:nvPr/>
        </p:nvSpPr>
        <p:spPr>
          <a:xfrm>
            <a:off x="6015930" y="583418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7" name="円/楕円 196"/>
          <p:cNvSpPr/>
          <p:nvPr/>
        </p:nvSpPr>
        <p:spPr>
          <a:xfrm>
            <a:off x="6007711" y="5475645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8" name="円/楕円 197"/>
          <p:cNvSpPr/>
          <p:nvPr/>
        </p:nvSpPr>
        <p:spPr>
          <a:xfrm>
            <a:off x="6156976" y="521140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9" name="円/楕円 198"/>
          <p:cNvSpPr/>
          <p:nvPr/>
        </p:nvSpPr>
        <p:spPr>
          <a:xfrm>
            <a:off x="6402605" y="508945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0" name="円/楕円 199"/>
          <p:cNvSpPr/>
          <p:nvPr/>
        </p:nvSpPr>
        <p:spPr>
          <a:xfrm>
            <a:off x="1329132" y="5661517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1" name="円/楕円 200"/>
          <p:cNvSpPr/>
          <p:nvPr/>
        </p:nvSpPr>
        <p:spPr>
          <a:xfrm>
            <a:off x="799858" y="5139471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2" name="円/楕円 201"/>
          <p:cNvSpPr/>
          <p:nvPr/>
        </p:nvSpPr>
        <p:spPr>
          <a:xfrm>
            <a:off x="1315971" y="507992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3" name="円/楕円 202"/>
          <p:cNvSpPr/>
          <p:nvPr/>
        </p:nvSpPr>
        <p:spPr>
          <a:xfrm>
            <a:off x="1904970" y="565177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4" name="円/楕円 203"/>
          <p:cNvSpPr/>
          <p:nvPr/>
        </p:nvSpPr>
        <p:spPr>
          <a:xfrm>
            <a:off x="1619863" y="5169862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5" name="円/楕円 204"/>
          <p:cNvSpPr/>
          <p:nvPr/>
        </p:nvSpPr>
        <p:spPr>
          <a:xfrm>
            <a:off x="1830891" y="5372221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6" name="円/楕円 205"/>
          <p:cNvSpPr/>
          <p:nvPr/>
        </p:nvSpPr>
        <p:spPr>
          <a:xfrm>
            <a:off x="1831233" y="5951719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7" name="円/楕円 206"/>
          <p:cNvSpPr/>
          <p:nvPr/>
        </p:nvSpPr>
        <p:spPr>
          <a:xfrm>
            <a:off x="1637376" y="614127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8" name="円/楕円 207"/>
          <p:cNvSpPr/>
          <p:nvPr/>
        </p:nvSpPr>
        <p:spPr>
          <a:xfrm>
            <a:off x="1339577" y="6248510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9" name="円/楕円 208"/>
          <p:cNvSpPr/>
          <p:nvPr/>
        </p:nvSpPr>
        <p:spPr>
          <a:xfrm>
            <a:off x="747536" y="5661240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0" name="円/楕円 209"/>
          <p:cNvSpPr/>
          <p:nvPr/>
        </p:nvSpPr>
        <p:spPr>
          <a:xfrm>
            <a:off x="836677" y="531885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1" name="円/楕円 210"/>
          <p:cNvSpPr/>
          <p:nvPr/>
        </p:nvSpPr>
        <p:spPr>
          <a:xfrm>
            <a:off x="1046644" y="5130876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2" name="円/楕円 211"/>
          <p:cNvSpPr/>
          <p:nvPr/>
        </p:nvSpPr>
        <p:spPr>
          <a:xfrm>
            <a:off x="846202" y="597856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21" name="円/楕円 220"/>
          <p:cNvSpPr/>
          <p:nvPr/>
        </p:nvSpPr>
        <p:spPr>
          <a:xfrm>
            <a:off x="1057906" y="617832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22" name="円/楕円 221"/>
          <p:cNvSpPr/>
          <p:nvPr/>
        </p:nvSpPr>
        <p:spPr>
          <a:xfrm>
            <a:off x="1488392" y="510496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24" name="円/楕円 223"/>
          <p:cNvSpPr/>
          <p:nvPr/>
        </p:nvSpPr>
        <p:spPr>
          <a:xfrm>
            <a:off x="1760735" y="525172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25" name="円/楕円 224"/>
          <p:cNvSpPr/>
          <p:nvPr/>
        </p:nvSpPr>
        <p:spPr>
          <a:xfrm>
            <a:off x="1892206" y="551078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27" name="円/楕円 226"/>
          <p:cNvSpPr/>
          <p:nvPr/>
        </p:nvSpPr>
        <p:spPr>
          <a:xfrm>
            <a:off x="1899209" y="5815776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30" name="円/楕円 229"/>
          <p:cNvSpPr/>
          <p:nvPr/>
        </p:nvSpPr>
        <p:spPr>
          <a:xfrm>
            <a:off x="1758847" y="606724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34" name="円/楕円 233"/>
          <p:cNvSpPr/>
          <p:nvPr/>
        </p:nvSpPr>
        <p:spPr>
          <a:xfrm>
            <a:off x="1498383" y="621885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3" name="円/楕円 242"/>
          <p:cNvSpPr/>
          <p:nvPr/>
        </p:nvSpPr>
        <p:spPr>
          <a:xfrm>
            <a:off x="1199636" y="6239943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4" name="円/楕円 243"/>
          <p:cNvSpPr/>
          <p:nvPr/>
        </p:nvSpPr>
        <p:spPr>
          <a:xfrm>
            <a:off x="934223" y="6081978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5" name="円/楕円 244"/>
          <p:cNvSpPr/>
          <p:nvPr/>
        </p:nvSpPr>
        <p:spPr>
          <a:xfrm>
            <a:off x="783652" y="583418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6" name="円/楕円 245"/>
          <p:cNvSpPr/>
          <p:nvPr/>
        </p:nvSpPr>
        <p:spPr>
          <a:xfrm>
            <a:off x="775433" y="5475645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7" name="円/楕円 246"/>
          <p:cNvSpPr/>
          <p:nvPr/>
        </p:nvSpPr>
        <p:spPr>
          <a:xfrm>
            <a:off x="924698" y="521140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8" name="円/楕円 247"/>
          <p:cNvSpPr/>
          <p:nvPr/>
        </p:nvSpPr>
        <p:spPr>
          <a:xfrm>
            <a:off x="1170327" y="508945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49" name="テキスト ボックス 248"/>
          <p:cNvSpPr txBox="1"/>
          <p:nvPr/>
        </p:nvSpPr>
        <p:spPr>
          <a:xfrm>
            <a:off x="3782460" y="551078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+mn-lt"/>
                <a:ea typeface="+mj-ea"/>
              </a:rPr>
              <a:t>50m</a:t>
            </a:r>
            <a:endParaRPr kumimoji="1" lang="ja-JP" altLang="en-US" sz="1100" b="1" dirty="0" smtClean="0">
              <a:latin typeface="+mn-lt"/>
              <a:ea typeface="+mj-ea"/>
            </a:endParaRPr>
          </a:p>
        </p:txBody>
      </p:sp>
      <p:sp>
        <p:nvSpPr>
          <p:cNvPr id="250" name="テキスト ボックス 249"/>
          <p:cNvSpPr txBox="1"/>
          <p:nvPr/>
        </p:nvSpPr>
        <p:spPr>
          <a:xfrm>
            <a:off x="6488776" y="5428314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+mn-lt"/>
                <a:ea typeface="+mj-ea"/>
              </a:rPr>
              <a:t>3m</a:t>
            </a:r>
            <a:endParaRPr kumimoji="1" lang="ja-JP" altLang="en-US" sz="1100" b="1" dirty="0" smtClean="0">
              <a:latin typeface="+mn-lt"/>
              <a:ea typeface="+mj-ea"/>
            </a:endParaRPr>
          </a:p>
        </p:txBody>
      </p:sp>
      <p:cxnSp>
        <p:nvCxnSpPr>
          <p:cNvPr id="251" name="直線矢印コネクタ 250"/>
          <p:cNvCxnSpPr>
            <a:stCxn id="200" idx="0"/>
            <a:endCxn id="202" idx="4"/>
          </p:cNvCxnSpPr>
          <p:nvPr/>
        </p:nvCxnSpPr>
        <p:spPr>
          <a:xfrm flipH="1" flipV="1">
            <a:off x="1376944" y="5201875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テキスト ボックス 251"/>
          <p:cNvSpPr txBox="1"/>
          <p:nvPr/>
        </p:nvSpPr>
        <p:spPr>
          <a:xfrm>
            <a:off x="1010578" y="5411282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+mn-lt"/>
                <a:ea typeface="+mj-ea"/>
              </a:rPr>
              <a:t>3m</a:t>
            </a:r>
            <a:endParaRPr kumimoji="1" lang="ja-JP" altLang="en-US" sz="1100" b="1" dirty="0" smtClean="0">
              <a:latin typeface="+mn-lt"/>
              <a:ea typeface="+mj-ea"/>
            </a:endParaRPr>
          </a:p>
        </p:txBody>
      </p:sp>
      <p:sp>
        <p:nvSpPr>
          <p:cNvPr id="256" name="テキスト ボックス 255"/>
          <p:cNvSpPr txBox="1"/>
          <p:nvPr/>
        </p:nvSpPr>
        <p:spPr>
          <a:xfrm>
            <a:off x="900598" y="563871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6645010" y="5632729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5979815" y="4352092"/>
            <a:ext cx="3087986" cy="553998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+mn-lt"/>
                <a:ea typeface="+mj-ea"/>
              </a:rPr>
              <a:t>Each STA is close enough to their AP so that each link satisfies the required SNR for used MCS, even if interference from OBSS is observed.</a:t>
            </a:r>
            <a:endParaRPr kumimoji="1" lang="ja-JP" altLang="en-US" dirty="0" smtClean="0">
              <a:solidFill>
                <a:srgbClr val="FF0000"/>
              </a:solidFill>
              <a:latin typeface="+mn-lt"/>
              <a:ea typeface="+mj-ea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7114959" y="4046732"/>
            <a:ext cx="505041" cy="3053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66FF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260" name="直線コネクタ 259"/>
          <p:cNvCxnSpPr/>
          <p:nvPr/>
        </p:nvCxnSpPr>
        <p:spPr bwMode="auto">
          <a:xfrm flipV="1">
            <a:off x="7152613" y="5079929"/>
            <a:ext cx="399791" cy="1137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66FF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8" name="左右矢印 27"/>
          <p:cNvSpPr/>
          <p:nvPr/>
        </p:nvSpPr>
        <p:spPr bwMode="auto">
          <a:xfrm>
            <a:off x="2286000" y="3590868"/>
            <a:ext cx="3429000" cy="880710"/>
          </a:xfrm>
          <a:prstGeom prst="leftRightArrow">
            <a:avLst/>
          </a:prstGeom>
          <a:solidFill>
            <a:srgbClr val="FF00FF">
              <a:alpha val="25098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Packets from OBSS can be detected by only Legacy </a:t>
            </a:r>
            <a:r>
              <a:rPr kumimoji="1" lang="en-US" altLang="ja-JP" dirty="0" smtClean="0">
                <a:solidFill>
                  <a:srgbClr val="FF0000"/>
                </a:solidFill>
              </a:rPr>
              <a:t>STAs. (See next slide)</a:t>
            </a:r>
            <a:endParaRPr kumimoji="1" lang="ja-JP" alt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2" name="左右矢印 261"/>
          <p:cNvSpPr/>
          <p:nvPr/>
        </p:nvSpPr>
        <p:spPr bwMode="auto">
          <a:xfrm>
            <a:off x="2317936" y="5664348"/>
            <a:ext cx="3429000" cy="880710"/>
          </a:xfrm>
          <a:prstGeom prst="leftRightArrow">
            <a:avLst/>
          </a:prstGeom>
          <a:solidFill>
            <a:srgbClr val="FF00FF">
              <a:alpha val="25098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Packets from OBSS can be detected by only Legacy </a:t>
            </a:r>
            <a:r>
              <a:rPr kumimoji="1" lang="en-US" altLang="ja-JP" dirty="0" smtClean="0">
                <a:solidFill>
                  <a:srgbClr val="FF0000"/>
                </a:solidFill>
              </a:rPr>
              <a:t>STAs.</a:t>
            </a:r>
            <a:endParaRPr kumimoji="1" lang="ja-JP" altLang="en-US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2563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34340"/>
            <a:ext cx="7320308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524000"/>
          </a:xfrm>
        </p:spPr>
        <p:txBody>
          <a:bodyPr/>
          <a:lstStyle/>
          <a:p>
            <a:r>
              <a:rPr kumimoji="1" lang="en-US" altLang="ja-JP" dirty="0" smtClean="0"/>
              <a:t>Simulation Conditions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/>
              <a:t>Relation between preamble detection threshold and distance from </a:t>
            </a:r>
            <a:r>
              <a:rPr kumimoji="1" lang="en-US" altLang="ja-JP" dirty="0" smtClean="0"/>
              <a:t>OBSS)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452908" y="4339327"/>
            <a:ext cx="601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>
            <a:off x="1452908" y="5210997"/>
            <a:ext cx="601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 flipV="1">
            <a:off x="4881908" y="2891527"/>
            <a:ext cx="0" cy="2667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角丸四角形 11"/>
          <p:cNvSpPr/>
          <p:nvPr/>
        </p:nvSpPr>
        <p:spPr bwMode="auto">
          <a:xfrm>
            <a:off x="2138708" y="2343840"/>
            <a:ext cx="4419600" cy="381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 level when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power is +15dBm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10200" y="4308363"/>
            <a:ext cx="1688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DSC STA cannot detect 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packets from OBSS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4829434" y="4314651"/>
            <a:ext cx="104948" cy="10494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円/楕円 114"/>
          <p:cNvSpPr/>
          <p:nvPr/>
        </p:nvSpPr>
        <p:spPr bwMode="auto">
          <a:xfrm>
            <a:off x="4829434" y="5158523"/>
            <a:ext cx="104948" cy="10494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883653" y="4696858"/>
            <a:ext cx="169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Legacy</a:t>
            </a:r>
            <a:r>
              <a:rPr kumimoji="1" lang="en-US" altLang="ja-JP" dirty="0" smtClean="0">
                <a:solidFill>
                  <a:srgbClr val="FF0000"/>
                </a:solidFill>
              </a:rPr>
              <a:t> STA can detect 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packets from OBSS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472708" y="4006874"/>
            <a:ext cx="1519968" cy="615553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solidFill>
                  <a:srgbClr val="0000FF"/>
                </a:solidFill>
              </a:rPr>
              <a:t>Preamble detection</a:t>
            </a:r>
          </a:p>
          <a:p>
            <a:r>
              <a:rPr kumimoji="1" lang="en-US" altLang="ja-JP" sz="1100" dirty="0" smtClean="0">
                <a:solidFill>
                  <a:srgbClr val="0000FF"/>
                </a:solidFill>
              </a:rPr>
              <a:t>threshold for DSC STA</a:t>
            </a:r>
          </a:p>
          <a:p>
            <a:r>
              <a:rPr kumimoji="1" lang="en-US" altLang="ja-JP" sz="1100" dirty="0" smtClean="0">
                <a:solidFill>
                  <a:srgbClr val="0000FF"/>
                </a:solidFill>
              </a:rPr>
              <a:t>set to </a:t>
            </a:r>
            <a:r>
              <a:rPr kumimoji="1" lang="en-US" altLang="ja-JP" sz="1100" b="1" dirty="0" smtClean="0">
                <a:solidFill>
                  <a:srgbClr val="0000FF"/>
                </a:solidFill>
              </a:rPr>
              <a:t>-62</a:t>
            </a:r>
            <a:r>
              <a:rPr kumimoji="1" lang="en-US" altLang="ja-JP" sz="1100" dirty="0" smtClean="0">
                <a:solidFill>
                  <a:srgbClr val="0000FF"/>
                </a:solidFill>
              </a:rPr>
              <a:t> </a:t>
            </a:r>
            <a:r>
              <a:rPr kumimoji="1" lang="en-US" altLang="ja-JP" sz="1100" dirty="0" err="1" smtClean="0">
                <a:solidFill>
                  <a:srgbClr val="0000FF"/>
                </a:solidFill>
              </a:rPr>
              <a:t>dBm</a:t>
            </a:r>
            <a:endParaRPr kumimoji="1" lang="ja-JP" altLang="en-US" sz="1100" dirty="0">
              <a:solidFill>
                <a:srgbClr val="0000FF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472708" y="5043186"/>
            <a:ext cx="1694695" cy="6001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solidFill>
                  <a:srgbClr val="0000FF"/>
                </a:solidFill>
              </a:rPr>
              <a:t>Preamble detection</a:t>
            </a:r>
          </a:p>
          <a:p>
            <a:r>
              <a:rPr kumimoji="1" lang="en-US" altLang="ja-JP" sz="1100" dirty="0" smtClean="0">
                <a:solidFill>
                  <a:srgbClr val="0000FF"/>
                </a:solidFill>
              </a:rPr>
              <a:t>threshold for Legacy STA</a:t>
            </a:r>
          </a:p>
          <a:p>
            <a:r>
              <a:rPr kumimoji="1" lang="en-US" altLang="ja-JP" sz="1100" dirty="0" smtClean="0">
                <a:solidFill>
                  <a:srgbClr val="0000FF"/>
                </a:solidFill>
              </a:rPr>
              <a:t>set to </a:t>
            </a:r>
            <a:r>
              <a:rPr kumimoji="1" lang="en-US" altLang="ja-JP" sz="1100" b="1" dirty="0" smtClean="0">
                <a:solidFill>
                  <a:srgbClr val="0000FF"/>
                </a:solidFill>
              </a:rPr>
              <a:t>-82</a:t>
            </a:r>
            <a:r>
              <a:rPr kumimoji="1" lang="en-US" altLang="ja-JP" sz="1100" dirty="0" smtClean="0">
                <a:solidFill>
                  <a:srgbClr val="0000FF"/>
                </a:solidFill>
              </a:rPr>
              <a:t> </a:t>
            </a:r>
            <a:r>
              <a:rPr kumimoji="1" lang="en-US" altLang="ja-JP" sz="1100" dirty="0" err="1" smtClean="0">
                <a:solidFill>
                  <a:srgbClr val="0000FF"/>
                </a:solidFill>
              </a:rPr>
              <a:t>dBm</a:t>
            </a:r>
            <a:endParaRPr kumimoji="1" lang="ja-JP" altLang="en-US" sz="1100" dirty="0">
              <a:solidFill>
                <a:srgbClr val="0000FF"/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701308" y="2507599"/>
            <a:ext cx="1421328" cy="938719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en-US" altLang="ja-JP" sz="1100" dirty="0" smtClean="0"/>
              <a:t>(Note) </a:t>
            </a:r>
          </a:p>
          <a:p>
            <a:r>
              <a:rPr kumimoji="1" lang="en-US" altLang="ja-JP" sz="1100" dirty="0" smtClean="0"/>
              <a:t>Propagation loss model of </a:t>
            </a:r>
            <a:r>
              <a:rPr kumimoji="1" lang="en-US" altLang="ja-JP" sz="1100" dirty="0" err="1" smtClean="0"/>
              <a:t>TGn</a:t>
            </a:r>
            <a:r>
              <a:rPr kumimoji="1" lang="en-US" altLang="ja-JP" sz="1100" dirty="0" smtClean="0"/>
              <a:t> is used.</a:t>
            </a:r>
          </a:p>
          <a:p>
            <a:r>
              <a:rPr kumimoji="1" lang="en-US" altLang="ja-JP" sz="1100" dirty="0" smtClean="0"/>
              <a:t>Fluctuation by fading is</a:t>
            </a:r>
          </a:p>
          <a:p>
            <a:r>
              <a:rPr kumimoji="1" lang="en-US" altLang="ja-JP" sz="1100" dirty="0" smtClean="0"/>
              <a:t>not illustrated.</a:t>
            </a:r>
            <a:endParaRPr kumimoji="1" lang="ja-JP" altLang="en-US" sz="1100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4460254" y="4648200"/>
            <a:ext cx="87374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上下矢印 10"/>
          <p:cNvSpPr/>
          <p:nvPr/>
        </p:nvSpPr>
        <p:spPr bwMode="auto">
          <a:xfrm>
            <a:off x="4555799" y="4670620"/>
            <a:ext cx="149194" cy="514139"/>
          </a:xfrm>
          <a:prstGeom prst="upDown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上下矢印 23"/>
          <p:cNvSpPr/>
          <p:nvPr/>
        </p:nvSpPr>
        <p:spPr bwMode="auto">
          <a:xfrm>
            <a:off x="5105400" y="4371012"/>
            <a:ext cx="129254" cy="257069"/>
          </a:xfrm>
          <a:prstGeom prst="upDown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11570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64" y="2743375"/>
            <a:ext cx="5443537" cy="37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(Case 1:  4 STAs)</a:t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9" name="直線矢印コネクタ 8"/>
          <p:cNvCxnSpPr>
            <a:stCxn id="15" idx="6"/>
            <a:endCxn id="10" idx="2"/>
          </p:cNvCxnSpPr>
          <p:nvPr/>
        </p:nvCxnSpPr>
        <p:spPr>
          <a:xfrm>
            <a:off x="1513543" y="1973527"/>
            <a:ext cx="3279544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4793087" y="1912554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1" name="円/楕円 10"/>
          <p:cNvSpPr/>
          <p:nvPr/>
        </p:nvSpPr>
        <p:spPr>
          <a:xfrm>
            <a:off x="4263813" y="1390508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12" name="直線矢印コネクタ 11"/>
          <p:cNvCxnSpPr>
            <a:stCxn id="10" idx="0"/>
            <a:endCxn id="13" idx="4"/>
          </p:cNvCxnSpPr>
          <p:nvPr/>
        </p:nvCxnSpPr>
        <p:spPr>
          <a:xfrm flipH="1" flipV="1">
            <a:off x="4840899" y="1452912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4779926" y="1330966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4" name="円/楕円 13"/>
          <p:cNvSpPr/>
          <p:nvPr/>
        </p:nvSpPr>
        <p:spPr>
          <a:xfrm>
            <a:off x="4803532" y="2499547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5" name="円/楕円 14"/>
          <p:cNvSpPr/>
          <p:nvPr/>
        </p:nvSpPr>
        <p:spPr>
          <a:xfrm>
            <a:off x="1391597" y="1912554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6" name="円/楕円 15"/>
          <p:cNvSpPr/>
          <p:nvPr/>
        </p:nvSpPr>
        <p:spPr>
          <a:xfrm>
            <a:off x="862323" y="1390508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" name="円/楕円 16"/>
          <p:cNvSpPr/>
          <p:nvPr/>
        </p:nvSpPr>
        <p:spPr>
          <a:xfrm>
            <a:off x="1378436" y="1330966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" name="円/楕円 17"/>
          <p:cNvSpPr/>
          <p:nvPr/>
        </p:nvSpPr>
        <p:spPr>
          <a:xfrm>
            <a:off x="1402042" y="2499547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49803" y="1609020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50m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20453" y="167935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cxnSp>
        <p:nvCxnSpPr>
          <p:cNvPr id="21" name="直線矢印コネクタ 20"/>
          <p:cNvCxnSpPr>
            <a:stCxn id="15" idx="0"/>
            <a:endCxn id="17" idx="4"/>
          </p:cNvCxnSpPr>
          <p:nvPr/>
        </p:nvCxnSpPr>
        <p:spPr>
          <a:xfrm flipH="1" flipV="1">
            <a:off x="1439409" y="1452912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073043" y="1662319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159777" y="1815015"/>
            <a:ext cx="105084" cy="338913"/>
            <a:chOff x="6576711" y="3856499"/>
            <a:chExt cx="200499" cy="449342"/>
          </a:xfrm>
        </p:grpSpPr>
        <p:sp>
          <p:nvSpPr>
            <p:cNvPr id="24" name="フリーフォーム 23"/>
            <p:cNvSpPr/>
            <p:nvPr/>
          </p:nvSpPr>
          <p:spPr bwMode="auto">
            <a:xfrm>
              <a:off x="6576711" y="386145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" name="フリーフォーム 24"/>
            <p:cNvSpPr/>
            <p:nvPr/>
          </p:nvSpPr>
          <p:spPr bwMode="auto">
            <a:xfrm>
              <a:off x="6643544" y="385649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cxnSp>
        <p:nvCxnSpPr>
          <p:cNvPr id="26" name="直線矢印コネクタ 25"/>
          <p:cNvCxnSpPr>
            <a:stCxn id="18" idx="0"/>
            <a:endCxn id="15" idx="4"/>
          </p:cNvCxnSpPr>
          <p:nvPr/>
        </p:nvCxnSpPr>
        <p:spPr>
          <a:xfrm flipH="1" flipV="1">
            <a:off x="1452570" y="2034500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14" idx="0"/>
            <a:endCxn id="10" idx="4"/>
          </p:cNvCxnSpPr>
          <p:nvPr/>
        </p:nvCxnSpPr>
        <p:spPr>
          <a:xfrm flipH="1" flipV="1">
            <a:off x="4854060" y="2034500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977704" y="1912554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91328" y="1912554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3041393" y="4421121"/>
            <a:ext cx="101222" cy="10122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2" name="円/楕円 31"/>
          <p:cNvSpPr/>
          <p:nvPr/>
        </p:nvSpPr>
        <p:spPr>
          <a:xfrm>
            <a:off x="5251193" y="4692815"/>
            <a:ext cx="101222" cy="10122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33" name="カギ線コネクタ 32"/>
          <p:cNvCxnSpPr>
            <a:stCxn id="31" idx="0"/>
            <a:endCxn id="32" idx="0"/>
          </p:cNvCxnSpPr>
          <p:nvPr/>
        </p:nvCxnSpPr>
        <p:spPr>
          <a:xfrm rot="16200000" flipH="1">
            <a:off x="4061057" y="3452068"/>
            <a:ext cx="271694" cy="2209800"/>
          </a:xfrm>
          <a:prstGeom prst="bentConnector3">
            <a:avLst>
              <a:gd name="adj1" fmla="val -84139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角丸四角形 35"/>
          <p:cNvSpPr/>
          <p:nvPr/>
        </p:nvSpPr>
        <p:spPr>
          <a:xfrm>
            <a:off x="6222763" y="4277170"/>
            <a:ext cx="289560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If the number of STAs is few,</a:t>
            </a:r>
          </a:p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there is less difference of Legacy STAs’ performance.</a:t>
            </a:r>
          </a:p>
          <a:p>
            <a:pPr algn="ctr"/>
            <a:endParaRPr kumimoji="1"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But...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4982802" y="249954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STA4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566537" y="124632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STA1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4982802" y="124632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STA2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542324" y="249954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STA3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7" name="右中かっこ 6"/>
          <p:cNvSpPr/>
          <p:nvPr/>
        </p:nvSpPr>
        <p:spPr bwMode="auto">
          <a:xfrm rot="16200000">
            <a:off x="3054987" y="4131593"/>
            <a:ext cx="73044" cy="75332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右中かっこ 107"/>
          <p:cNvSpPr/>
          <p:nvPr/>
        </p:nvSpPr>
        <p:spPr bwMode="auto">
          <a:xfrm rot="16200000">
            <a:off x="5265617" y="4387417"/>
            <a:ext cx="73044" cy="75332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4162822" y="5562600"/>
            <a:ext cx="678077" cy="295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+mn-ea"/>
              </a:rPr>
              <a:t>DSC</a:t>
            </a:r>
            <a:endParaRPr kumimoji="1" lang="ja-JP" altLang="en-US" sz="1050" dirty="0" err="1">
              <a:latin typeface="+mn-ea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4944350" y="5562599"/>
            <a:ext cx="678077" cy="295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+mn-ea"/>
              </a:rPr>
              <a:t>Legacy</a:t>
            </a:r>
            <a:endParaRPr kumimoji="1" lang="ja-JP" altLang="en-US" sz="1050" dirty="0" err="1">
              <a:latin typeface="+mn-ea"/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6113942" y="1761259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41" name="円/楕円 40"/>
          <p:cNvSpPr/>
          <p:nvPr/>
        </p:nvSpPr>
        <p:spPr>
          <a:xfrm>
            <a:off x="6113942" y="2188505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42" name="円/楕円 41"/>
          <p:cNvSpPr/>
          <p:nvPr/>
        </p:nvSpPr>
        <p:spPr>
          <a:xfrm>
            <a:off x="6113942" y="1557987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43" name="円/楕円 42"/>
          <p:cNvSpPr/>
          <p:nvPr/>
        </p:nvSpPr>
        <p:spPr>
          <a:xfrm>
            <a:off x="6113942" y="1973741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89937" y="1521297"/>
            <a:ext cx="1934658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STA1 (DSC STA or 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94942" y="1746958"/>
            <a:ext cx="1934658" cy="169632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STA2 (DSC STA or 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304933" y="1949721"/>
            <a:ext cx="1934658" cy="169632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STA3 (Legacy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299317" y="2164485"/>
            <a:ext cx="1934658" cy="169632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STA4 (Legacy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2070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円/楕円 31"/>
          <p:cNvSpPr/>
          <p:nvPr/>
        </p:nvSpPr>
        <p:spPr>
          <a:xfrm>
            <a:off x="5217732" y="5235934"/>
            <a:ext cx="101222" cy="10122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31" name="円/楕円 30"/>
          <p:cNvSpPr/>
          <p:nvPr/>
        </p:nvSpPr>
        <p:spPr>
          <a:xfrm>
            <a:off x="3022978" y="4572000"/>
            <a:ext cx="101222" cy="10122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89" y="2749311"/>
            <a:ext cx="5449887" cy="37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(Case 2:  48 STAs)</a:t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33" name="カギ線コネクタ 32"/>
          <p:cNvCxnSpPr>
            <a:stCxn id="31" idx="0"/>
            <a:endCxn id="32" idx="0"/>
          </p:cNvCxnSpPr>
          <p:nvPr/>
        </p:nvCxnSpPr>
        <p:spPr>
          <a:xfrm rot="16200000" flipH="1">
            <a:off x="3838999" y="3806590"/>
            <a:ext cx="663934" cy="2194754"/>
          </a:xfrm>
          <a:prstGeom prst="bentConnector3">
            <a:avLst>
              <a:gd name="adj1" fmla="val -1769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角丸四角形 110"/>
          <p:cNvSpPr/>
          <p:nvPr/>
        </p:nvSpPr>
        <p:spPr>
          <a:xfrm>
            <a:off x="6172200" y="4277170"/>
            <a:ext cx="2895600" cy="11497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As the number of STAs increases,</a:t>
            </a:r>
          </a:p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there is noticeable performance degradation of Legacy STAs.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12" name="右中かっこ 111"/>
          <p:cNvSpPr/>
          <p:nvPr/>
        </p:nvSpPr>
        <p:spPr bwMode="auto">
          <a:xfrm rot="16200000">
            <a:off x="3036500" y="4286195"/>
            <a:ext cx="73044" cy="75332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右中かっこ 112"/>
          <p:cNvSpPr/>
          <p:nvPr/>
        </p:nvSpPr>
        <p:spPr bwMode="auto">
          <a:xfrm rot="16200000">
            <a:off x="5225617" y="4997017"/>
            <a:ext cx="73044" cy="75332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4145426" y="5622393"/>
            <a:ext cx="678077" cy="295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+mn-ea"/>
              </a:rPr>
              <a:t>DSC</a:t>
            </a:r>
            <a:endParaRPr kumimoji="1" lang="ja-JP" altLang="en-US" sz="1050" dirty="0" err="1">
              <a:latin typeface="+mn-ea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4926878" y="5605968"/>
            <a:ext cx="678077" cy="295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+mn-ea"/>
              </a:rPr>
              <a:t>Legacy</a:t>
            </a:r>
            <a:endParaRPr kumimoji="1" lang="ja-JP" altLang="en-US" sz="1050" dirty="0" err="1">
              <a:latin typeface="+mn-ea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6172200" y="5600886"/>
            <a:ext cx="2895600" cy="5748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</a:rPr>
              <a:t>It is not negligible, especially in a dense scenario.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87" name="直線矢印コネクタ 86"/>
          <p:cNvCxnSpPr>
            <a:stCxn id="192" idx="6"/>
            <a:endCxn id="88" idx="2"/>
          </p:cNvCxnSpPr>
          <p:nvPr/>
        </p:nvCxnSpPr>
        <p:spPr>
          <a:xfrm>
            <a:off x="1596762" y="1942834"/>
            <a:ext cx="3279544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円/楕円 87"/>
          <p:cNvSpPr/>
          <p:nvPr/>
        </p:nvSpPr>
        <p:spPr>
          <a:xfrm>
            <a:off x="4876306" y="1881861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89" name="円/楕円 88"/>
          <p:cNvSpPr/>
          <p:nvPr/>
        </p:nvSpPr>
        <p:spPr>
          <a:xfrm>
            <a:off x="4347032" y="1359815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cxnSp>
        <p:nvCxnSpPr>
          <p:cNvPr id="90" name="直線矢印コネクタ 89"/>
          <p:cNvCxnSpPr>
            <a:stCxn id="88" idx="0"/>
            <a:endCxn id="91" idx="4"/>
          </p:cNvCxnSpPr>
          <p:nvPr/>
        </p:nvCxnSpPr>
        <p:spPr>
          <a:xfrm flipH="1" flipV="1">
            <a:off x="4924118" y="1422219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円/楕円 90"/>
          <p:cNvSpPr/>
          <p:nvPr/>
        </p:nvSpPr>
        <p:spPr>
          <a:xfrm>
            <a:off x="4863145" y="130027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2" name="円/楕円 91"/>
          <p:cNvSpPr/>
          <p:nvPr/>
        </p:nvSpPr>
        <p:spPr>
          <a:xfrm>
            <a:off x="5452144" y="187212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3" name="円/楕円 92"/>
          <p:cNvSpPr/>
          <p:nvPr/>
        </p:nvSpPr>
        <p:spPr>
          <a:xfrm>
            <a:off x="5167037" y="1390206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4" name="円/楕円 93"/>
          <p:cNvSpPr/>
          <p:nvPr/>
        </p:nvSpPr>
        <p:spPr>
          <a:xfrm>
            <a:off x="5378065" y="1592565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5" name="円/楕円 94"/>
          <p:cNvSpPr/>
          <p:nvPr/>
        </p:nvSpPr>
        <p:spPr>
          <a:xfrm>
            <a:off x="5378407" y="2172063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6" name="円/楕円 95"/>
          <p:cNvSpPr/>
          <p:nvPr/>
        </p:nvSpPr>
        <p:spPr>
          <a:xfrm>
            <a:off x="5184550" y="2361618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7" name="円/楕円 96"/>
          <p:cNvSpPr/>
          <p:nvPr/>
        </p:nvSpPr>
        <p:spPr>
          <a:xfrm>
            <a:off x="4886751" y="2468854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8" name="円/楕円 97"/>
          <p:cNvSpPr/>
          <p:nvPr/>
        </p:nvSpPr>
        <p:spPr>
          <a:xfrm>
            <a:off x="4294710" y="1881584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99" name="円/楕円 98"/>
          <p:cNvSpPr/>
          <p:nvPr/>
        </p:nvSpPr>
        <p:spPr>
          <a:xfrm>
            <a:off x="4383851" y="1539197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7" name="円/楕円 176"/>
          <p:cNvSpPr/>
          <p:nvPr/>
        </p:nvSpPr>
        <p:spPr>
          <a:xfrm>
            <a:off x="4593818" y="1351220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8" name="円/楕円 177"/>
          <p:cNvSpPr/>
          <p:nvPr/>
        </p:nvSpPr>
        <p:spPr>
          <a:xfrm>
            <a:off x="4393376" y="2198912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79" name="円/楕円 178"/>
          <p:cNvSpPr/>
          <p:nvPr/>
        </p:nvSpPr>
        <p:spPr>
          <a:xfrm>
            <a:off x="4605080" y="2398668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0" name="円/楕円 179"/>
          <p:cNvSpPr/>
          <p:nvPr/>
        </p:nvSpPr>
        <p:spPr>
          <a:xfrm>
            <a:off x="5035566" y="132530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1" name="円/楕円 180"/>
          <p:cNvSpPr/>
          <p:nvPr/>
        </p:nvSpPr>
        <p:spPr>
          <a:xfrm>
            <a:off x="5307909" y="1472067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2" name="円/楕円 181"/>
          <p:cNvSpPr/>
          <p:nvPr/>
        </p:nvSpPr>
        <p:spPr>
          <a:xfrm>
            <a:off x="5439380" y="1731127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3" name="円/楕円 182"/>
          <p:cNvSpPr/>
          <p:nvPr/>
        </p:nvSpPr>
        <p:spPr>
          <a:xfrm>
            <a:off x="5446383" y="2036120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4" name="円/楕円 183"/>
          <p:cNvSpPr/>
          <p:nvPr/>
        </p:nvSpPr>
        <p:spPr>
          <a:xfrm>
            <a:off x="5306021" y="228758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5" name="円/楕円 184"/>
          <p:cNvSpPr/>
          <p:nvPr/>
        </p:nvSpPr>
        <p:spPr>
          <a:xfrm>
            <a:off x="5045557" y="2439197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6" name="円/楕円 185"/>
          <p:cNvSpPr/>
          <p:nvPr/>
        </p:nvSpPr>
        <p:spPr>
          <a:xfrm>
            <a:off x="4746810" y="2460287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7" name="円/楕円 186"/>
          <p:cNvSpPr/>
          <p:nvPr/>
        </p:nvSpPr>
        <p:spPr>
          <a:xfrm>
            <a:off x="4481397" y="2302322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8" name="円/楕円 187"/>
          <p:cNvSpPr/>
          <p:nvPr/>
        </p:nvSpPr>
        <p:spPr>
          <a:xfrm>
            <a:off x="4330826" y="2054528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89" name="円/楕円 188"/>
          <p:cNvSpPr/>
          <p:nvPr/>
        </p:nvSpPr>
        <p:spPr>
          <a:xfrm>
            <a:off x="4322607" y="1695989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0" name="円/楕円 189"/>
          <p:cNvSpPr/>
          <p:nvPr/>
        </p:nvSpPr>
        <p:spPr>
          <a:xfrm>
            <a:off x="4471872" y="1431744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1" name="円/楕円 190"/>
          <p:cNvSpPr/>
          <p:nvPr/>
        </p:nvSpPr>
        <p:spPr>
          <a:xfrm>
            <a:off x="4717501" y="1309798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2" name="円/楕円 191"/>
          <p:cNvSpPr/>
          <p:nvPr/>
        </p:nvSpPr>
        <p:spPr>
          <a:xfrm>
            <a:off x="1474816" y="1881861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3" name="円/楕円 192"/>
          <p:cNvSpPr/>
          <p:nvPr/>
        </p:nvSpPr>
        <p:spPr>
          <a:xfrm>
            <a:off x="945542" y="1359815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4" name="円/楕円 193"/>
          <p:cNvSpPr/>
          <p:nvPr/>
        </p:nvSpPr>
        <p:spPr>
          <a:xfrm>
            <a:off x="1461655" y="130027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5" name="円/楕円 194"/>
          <p:cNvSpPr/>
          <p:nvPr/>
        </p:nvSpPr>
        <p:spPr>
          <a:xfrm>
            <a:off x="2050654" y="187212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6" name="円/楕円 195"/>
          <p:cNvSpPr/>
          <p:nvPr/>
        </p:nvSpPr>
        <p:spPr>
          <a:xfrm>
            <a:off x="1765547" y="1390206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7" name="円/楕円 196"/>
          <p:cNvSpPr/>
          <p:nvPr/>
        </p:nvSpPr>
        <p:spPr>
          <a:xfrm>
            <a:off x="1976575" y="1592565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8" name="円/楕円 197"/>
          <p:cNvSpPr/>
          <p:nvPr/>
        </p:nvSpPr>
        <p:spPr>
          <a:xfrm>
            <a:off x="1976917" y="2172063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199" name="円/楕円 198"/>
          <p:cNvSpPr/>
          <p:nvPr/>
        </p:nvSpPr>
        <p:spPr>
          <a:xfrm>
            <a:off x="1783060" y="236161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0" name="円/楕円 199"/>
          <p:cNvSpPr/>
          <p:nvPr/>
        </p:nvSpPr>
        <p:spPr>
          <a:xfrm>
            <a:off x="1485261" y="246885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1" name="円/楕円 200"/>
          <p:cNvSpPr/>
          <p:nvPr/>
        </p:nvSpPr>
        <p:spPr>
          <a:xfrm>
            <a:off x="893220" y="1881584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2" name="円/楕円 201"/>
          <p:cNvSpPr/>
          <p:nvPr/>
        </p:nvSpPr>
        <p:spPr>
          <a:xfrm>
            <a:off x="982361" y="1539197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3" name="円/楕円 202"/>
          <p:cNvSpPr/>
          <p:nvPr/>
        </p:nvSpPr>
        <p:spPr>
          <a:xfrm>
            <a:off x="1192328" y="1351220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4" name="円/楕円 203"/>
          <p:cNvSpPr/>
          <p:nvPr/>
        </p:nvSpPr>
        <p:spPr>
          <a:xfrm>
            <a:off x="991886" y="2198912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5" name="円/楕円 204"/>
          <p:cNvSpPr/>
          <p:nvPr/>
        </p:nvSpPr>
        <p:spPr>
          <a:xfrm>
            <a:off x="1203590" y="239866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6" name="円/楕円 205"/>
          <p:cNvSpPr/>
          <p:nvPr/>
        </p:nvSpPr>
        <p:spPr>
          <a:xfrm>
            <a:off x="1634076" y="132530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7" name="円/楕円 206"/>
          <p:cNvSpPr/>
          <p:nvPr/>
        </p:nvSpPr>
        <p:spPr>
          <a:xfrm>
            <a:off x="1906419" y="1472067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8" name="円/楕円 207"/>
          <p:cNvSpPr/>
          <p:nvPr/>
        </p:nvSpPr>
        <p:spPr>
          <a:xfrm>
            <a:off x="2037890" y="1731127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09" name="円/楕円 208"/>
          <p:cNvSpPr/>
          <p:nvPr/>
        </p:nvSpPr>
        <p:spPr>
          <a:xfrm>
            <a:off x="2044893" y="2036120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0" name="円/楕円 209"/>
          <p:cNvSpPr/>
          <p:nvPr/>
        </p:nvSpPr>
        <p:spPr>
          <a:xfrm>
            <a:off x="1904531" y="228758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1" name="円/楕円 210"/>
          <p:cNvSpPr/>
          <p:nvPr/>
        </p:nvSpPr>
        <p:spPr>
          <a:xfrm>
            <a:off x="1644067" y="2439197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2" name="円/楕円 211"/>
          <p:cNvSpPr/>
          <p:nvPr/>
        </p:nvSpPr>
        <p:spPr>
          <a:xfrm>
            <a:off x="1345320" y="2460287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3" name="円/楕円 212"/>
          <p:cNvSpPr/>
          <p:nvPr/>
        </p:nvSpPr>
        <p:spPr>
          <a:xfrm>
            <a:off x="1079907" y="2302322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4" name="円/楕円 213"/>
          <p:cNvSpPr/>
          <p:nvPr/>
        </p:nvSpPr>
        <p:spPr>
          <a:xfrm>
            <a:off x="929336" y="2054528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5" name="円/楕円 214"/>
          <p:cNvSpPr/>
          <p:nvPr/>
        </p:nvSpPr>
        <p:spPr>
          <a:xfrm>
            <a:off x="921117" y="1695989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6" name="円/楕円 215"/>
          <p:cNvSpPr/>
          <p:nvPr/>
        </p:nvSpPr>
        <p:spPr>
          <a:xfrm>
            <a:off x="1070382" y="1431744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7" name="円/楕円 216"/>
          <p:cNvSpPr/>
          <p:nvPr/>
        </p:nvSpPr>
        <p:spPr>
          <a:xfrm>
            <a:off x="1316011" y="1309798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/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3033022" y="1578327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50m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4803672" y="1648658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cxnSp>
        <p:nvCxnSpPr>
          <p:cNvPr id="220" name="直線矢印コネクタ 219"/>
          <p:cNvCxnSpPr>
            <a:stCxn id="192" idx="0"/>
            <a:endCxn id="194" idx="4"/>
          </p:cNvCxnSpPr>
          <p:nvPr/>
        </p:nvCxnSpPr>
        <p:spPr>
          <a:xfrm flipH="1" flipV="1">
            <a:off x="1522628" y="1422219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テキスト ボックス 220"/>
          <p:cNvSpPr txBox="1"/>
          <p:nvPr/>
        </p:nvSpPr>
        <p:spPr>
          <a:xfrm>
            <a:off x="1156262" y="163162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3m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grpSp>
        <p:nvGrpSpPr>
          <p:cNvPr id="222" name="グループ化 221"/>
          <p:cNvGrpSpPr/>
          <p:nvPr/>
        </p:nvGrpSpPr>
        <p:grpSpPr>
          <a:xfrm>
            <a:off x="3242996" y="1784322"/>
            <a:ext cx="105084" cy="338913"/>
            <a:chOff x="6576711" y="3856499"/>
            <a:chExt cx="200499" cy="449342"/>
          </a:xfrm>
        </p:grpSpPr>
        <p:sp>
          <p:nvSpPr>
            <p:cNvPr id="223" name="フリーフォーム 222"/>
            <p:cNvSpPr/>
            <p:nvPr/>
          </p:nvSpPr>
          <p:spPr bwMode="auto">
            <a:xfrm>
              <a:off x="6576711" y="386145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4" name="フリーフォーム 223"/>
            <p:cNvSpPr/>
            <p:nvPr/>
          </p:nvSpPr>
          <p:spPr bwMode="auto">
            <a:xfrm>
              <a:off x="6643544" y="3856499"/>
              <a:ext cx="133666" cy="444382"/>
            </a:xfrm>
            <a:custGeom>
              <a:avLst/>
              <a:gdLst>
                <a:gd name="connsiteX0" fmla="*/ 39062 w 133666"/>
                <a:gd name="connsiteY0" fmla="*/ 0 h 444382"/>
                <a:gd name="connsiteX1" fmla="*/ 4879 w 133666"/>
                <a:gd name="connsiteY1" fmla="*/ 162370 h 444382"/>
                <a:gd name="connsiteX2" fmla="*/ 133066 w 133666"/>
                <a:gd name="connsiteY2" fmla="*/ 290557 h 444382"/>
                <a:gd name="connsiteX3" fmla="*/ 56154 w 133666"/>
                <a:gd name="connsiteY3" fmla="*/ 444382 h 444382"/>
                <a:gd name="connsiteX4" fmla="*/ 56154 w 133666"/>
                <a:gd name="connsiteY4" fmla="*/ 444382 h 44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666" h="444382">
                  <a:moveTo>
                    <a:pt x="39062" y="0"/>
                  </a:moveTo>
                  <a:cubicBezTo>
                    <a:pt x="14137" y="56972"/>
                    <a:pt x="-10788" y="113944"/>
                    <a:pt x="4879" y="162370"/>
                  </a:cubicBezTo>
                  <a:cubicBezTo>
                    <a:pt x="20546" y="210796"/>
                    <a:pt x="124520" y="243555"/>
                    <a:pt x="133066" y="290557"/>
                  </a:cubicBezTo>
                  <a:cubicBezTo>
                    <a:pt x="141612" y="337559"/>
                    <a:pt x="56154" y="444382"/>
                    <a:pt x="56154" y="444382"/>
                  </a:cubicBezTo>
                  <a:lnTo>
                    <a:pt x="56154" y="444382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225" name="テキスト ボックス 224"/>
          <p:cNvSpPr txBox="1"/>
          <p:nvPr/>
        </p:nvSpPr>
        <p:spPr>
          <a:xfrm>
            <a:off x="1046282" y="1859055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AP1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4959906" y="185307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+mn-lt"/>
                <a:ea typeface="+mj-ea"/>
              </a:rPr>
              <a:t>AP2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6289936" y="1521297"/>
            <a:ext cx="2229467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STA1~12 (DSC STA or 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6" name="テキスト ボックス 235"/>
          <p:cNvSpPr txBox="1"/>
          <p:nvPr/>
        </p:nvSpPr>
        <p:spPr>
          <a:xfrm>
            <a:off x="6294941" y="1746958"/>
            <a:ext cx="2229467" cy="169632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STA13~24 (DSC STA or 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7" name="テキスト ボックス 236"/>
          <p:cNvSpPr txBox="1"/>
          <p:nvPr/>
        </p:nvSpPr>
        <p:spPr>
          <a:xfrm>
            <a:off x="6304932" y="1949721"/>
            <a:ext cx="2229467" cy="169632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STA25~36 (Legacy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6299316" y="2164485"/>
            <a:ext cx="2229467" cy="169632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+mn-lt"/>
                <a:ea typeface="+mj-ea"/>
              </a:rPr>
              <a:t>STA37~48 (Legacy STA)</a:t>
            </a:r>
            <a:endParaRPr kumimoji="1" lang="ja-JP" altLang="en-US" sz="1100" dirty="0" smtClean="0">
              <a:latin typeface="+mn-lt"/>
              <a:ea typeface="+mj-ea"/>
            </a:endParaRPr>
          </a:p>
        </p:txBody>
      </p:sp>
      <p:sp>
        <p:nvSpPr>
          <p:cNvPr id="239" name="円/楕円 238"/>
          <p:cNvSpPr/>
          <p:nvPr/>
        </p:nvSpPr>
        <p:spPr>
          <a:xfrm>
            <a:off x="6113942" y="1761259"/>
            <a:ext cx="140528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40" name="円/楕円 239"/>
          <p:cNvSpPr/>
          <p:nvPr/>
        </p:nvSpPr>
        <p:spPr>
          <a:xfrm>
            <a:off x="6113942" y="2188505"/>
            <a:ext cx="140528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41" name="円/楕円 240"/>
          <p:cNvSpPr/>
          <p:nvPr/>
        </p:nvSpPr>
        <p:spPr>
          <a:xfrm>
            <a:off x="6113942" y="1557987"/>
            <a:ext cx="140528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242" name="円/楕円 241"/>
          <p:cNvSpPr/>
          <p:nvPr/>
        </p:nvSpPr>
        <p:spPr>
          <a:xfrm>
            <a:off x="6113942" y="1973741"/>
            <a:ext cx="140528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kumimoji="1" lang="ja-JP" altLang="en-US" sz="1800" dirty="0" err="1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31082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(Throughput Summary)</a:t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/>
              <a:t>July </a:t>
            </a:r>
            <a:r>
              <a:rPr lang="en-US" altLang="ja-JP" dirty="0" smtClean="0"/>
              <a:t>2014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00" name="表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91936"/>
              </p:ext>
            </p:extLst>
          </p:nvPr>
        </p:nvGraphicFramePr>
        <p:xfrm>
          <a:off x="418481" y="2521990"/>
          <a:ext cx="3600196" cy="3055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81684"/>
                <a:gridCol w="1098550"/>
                <a:gridCol w="1219962"/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>
                          <a:effectLst/>
                        </a:rPr>
                        <a:t>Throughput</a:t>
                      </a:r>
                    </a:p>
                    <a:p>
                      <a:pPr algn="ctr" fontAlgn="ctr"/>
                      <a:r>
                        <a:rPr lang="en-US" altLang="ja-JP" sz="1800" u="none" strike="noStrike" dirty="0" smtClean="0">
                          <a:effectLst/>
                        </a:rPr>
                        <a:t> [Mbps]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STAs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are </a:t>
                      </a:r>
                      <a:r>
                        <a:rPr lang="en-US" sz="1800" u="none" strike="noStrike" dirty="0">
                          <a:effectLst/>
                        </a:rPr>
                        <a:t>Legacy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STA1 and 2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use </a:t>
                      </a:r>
                      <a:r>
                        <a:rPr lang="en-US" sz="1800" u="none" strike="noStrike" dirty="0">
                          <a:effectLst/>
                        </a:rPr>
                        <a:t>DSC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System </a:t>
                      </a:r>
                      <a:r>
                        <a:rPr lang="en-US" sz="1800" u="none" strike="noStrike" dirty="0" smtClean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25.32</a:t>
                      </a:r>
                    </a:p>
                    <a:p>
                      <a:pPr algn="ctr" fontAlgn="ctr"/>
                      <a:endParaRPr lang="en-US" altLang="ja-JP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 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35.60</a:t>
                      </a:r>
                    </a:p>
                    <a:p>
                      <a:pPr algn="ctr" fontAlgn="ctr"/>
                      <a:endParaRPr lang="en-US" altLang="ja-JP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 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DSC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1800" u="none" strike="noStrike" baseline="0" dirty="0" smtClean="0">
                          <a:effectLst/>
                        </a:rPr>
                        <a:t>(per STA)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effectLst/>
                        </a:rPr>
                        <a:t>-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25.25</a:t>
                      </a: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(12.62) 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Legacy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1800" u="none" strike="noStrike" baseline="0" dirty="0" smtClean="0">
                          <a:effectLst/>
                        </a:rPr>
                        <a:t>(per STA)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25.32</a:t>
                      </a: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 (6.33)</a:t>
                      </a:r>
                    </a:p>
                    <a:p>
                      <a:pPr algn="ctr" fontAlgn="ctr"/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u="none" strike="noStrike" dirty="0" smtClean="0">
                          <a:effectLst/>
                        </a:rPr>
                        <a:t>10.35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u="none" strike="noStrike" dirty="0" smtClean="0">
                          <a:effectLst/>
                        </a:rPr>
                        <a:t>(5.18)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1" name="表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846047"/>
              </p:ext>
            </p:extLst>
          </p:nvPr>
        </p:nvGraphicFramePr>
        <p:xfrm>
          <a:off x="4648200" y="2520862"/>
          <a:ext cx="3727196" cy="3055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81684"/>
                <a:gridCol w="1098550"/>
                <a:gridCol w="1346962"/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>
                          <a:effectLst/>
                        </a:rPr>
                        <a:t>Throughput </a:t>
                      </a:r>
                    </a:p>
                    <a:p>
                      <a:pPr algn="ctr" fontAlgn="ctr"/>
                      <a:r>
                        <a:rPr lang="en-US" altLang="ja-JP" sz="1800" u="none" strike="noStrike" dirty="0" smtClean="0">
                          <a:effectLst/>
                        </a:rPr>
                        <a:t>[Mbps]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STAs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are </a:t>
                      </a:r>
                      <a:r>
                        <a:rPr lang="en-US" sz="1800" u="none" strike="noStrike" dirty="0">
                          <a:effectLst/>
                        </a:rPr>
                        <a:t>Legacy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 smtClean="0">
                          <a:effectLst/>
                        </a:rPr>
                        <a:t>Half of STAs </a:t>
                      </a:r>
                    </a:p>
                    <a:p>
                      <a:pPr algn="ctr" fontAlgn="ctr"/>
                      <a:r>
                        <a:rPr lang="en-US" altLang="ja-JP" sz="1800" u="none" strike="noStrike" dirty="0" smtClean="0">
                          <a:effectLst/>
                        </a:rPr>
                        <a:t>use DSC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System </a:t>
                      </a:r>
                      <a:r>
                        <a:rPr lang="en-US" sz="1800" u="none" strike="noStrike" dirty="0" smtClean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26.91</a:t>
                      </a:r>
                    </a:p>
                    <a:p>
                      <a:pPr algn="ctr" fontAlgn="ctr"/>
                      <a:endParaRPr lang="en-US" altLang="ja-JP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 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effectLst/>
                        </a:rPr>
                        <a:t>38.36 </a:t>
                      </a:r>
                      <a:endParaRPr lang="en-US" altLang="ja-JP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DSC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1800" u="none" strike="noStrike" baseline="0" dirty="0" smtClean="0">
                          <a:effectLst/>
                        </a:rPr>
                        <a:t>(per STA)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effectLst/>
                        </a:rPr>
                        <a:t>-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32.86</a:t>
                      </a: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(1.37) 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Legacy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1800" u="none" strike="noStrike" baseline="0" dirty="0" smtClean="0">
                          <a:effectLst/>
                        </a:rPr>
                        <a:t>(per STA)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26.91</a:t>
                      </a: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(0.56) </a:t>
                      </a:r>
                    </a:p>
                    <a:p>
                      <a:pPr algn="ctr" fontAlgn="ctr"/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5.50</a:t>
                      </a:r>
                    </a:p>
                    <a:p>
                      <a:pPr algn="ctr" fontAlgn="ctr"/>
                      <a:r>
                        <a:rPr lang="en-US" altLang="ja-JP" sz="1800" b="1" u="none" strike="noStrike" dirty="0" smtClean="0">
                          <a:effectLst/>
                        </a:rPr>
                        <a:t>(0.23) </a:t>
                      </a:r>
                    </a:p>
                    <a:p>
                      <a:pPr algn="ctr" fontAlgn="ctr"/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2" name="角丸四角形 101"/>
          <p:cNvSpPr/>
          <p:nvPr/>
        </p:nvSpPr>
        <p:spPr>
          <a:xfrm>
            <a:off x="692921" y="1828800"/>
            <a:ext cx="3197348" cy="4939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800" dirty="0" smtClean="0"/>
              <a:t>Case 1 (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2</a:t>
            </a:r>
            <a:r>
              <a:rPr kumimoji="1" lang="en-US" altLang="ja-JP" sz="1800" dirty="0" smtClean="0"/>
              <a:t> STAs per BSS)</a:t>
            </a:r>
            <a:endParaRPr kumimoji="1" lang="ja-JP" altLang="en-US" sz="1800" dirty="0"/>
          </a:p>
        </p:txBody>
      </p:sp>
      <p:sp>
        <p:nvSpPr>
          <p:cNvPr id="103" name="角丸四角形 102"/>
          <p:cNvSpPr/>
          <p:nvPr/>
        </p:nvSpPr>
        <p:spPr>
          <a:xfrm>
            <a:off x="4876800" y="1828800"/>
            <a:ext cx="3213015" cy="49393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800" dirty="0" smtClean="0"/>
              <a:t>Case 2 (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24</a:t>
            </a:r>
            <a:r>
              <a:rPr kumimoji="1" lang="en-US" altLang="ja-JP" sz="1800" dirty="0" smtClean="0"/>
              <a:t> STAs per BSS)</a:t>
            </a:r>
            <a:endParaRPr kumimoji="1" lang="ja-JP" altLang="en-US" sz="1800" dirty="0"/>
          </a:p>
        </p:txBody>
      </p:sp>
      <p:sp>
        <p:nvSpPr>
          <p:cNvPr id="8" name="上カーブ矢印 7"/>
          <p:cNvSpPr/>
          <p:nvPr/>
        </p:nvSpPr>
        <p:spPr bwMode="auto">
          <a:xfrm>
            <a:off x="2270231" y="3368040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97451" y="357353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40% Up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543800" y="357353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42% Up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5" name="上カーブ矢印 104"/>
          <p:cNvSpPr/>
          <p:nvPr/>
        </p:nvSpPr>
        <p:spPr bwMode="auto">
          <a:xfrm>
            <a:off x="6483307" y="3403619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上カーブ矢印 105"/>
          <p:cNvSpPr/>
          <p:nvPr/>
        </p:nvSpPr>
        <p:spPr bwMode="auto">
          <a:xfrm>
            <a:off x="2264332" y="5029200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048000" y="5254823"/>
            <a:ext cx="1037463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18% Down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324188" y="5246548"/>
            <a:ext cx="1037463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59% Down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sp>
        <p:nvSpPr>
          <p:cNvPr id="109" name="上カーブ矢印 108"/>
          <p:cNvSpPr/>
          <p:nvPr/>
        </p:nvSpPr>
        <p:spPr bwMode="auto">
          <a:xfrm>
            <a:off x="6483307" y="5033188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カギ線コネクタ 11"/>
          <p:cNvCxnSpPr>
            <a:stCxn id="107" idx="2"/>
            <a:endCxn id="108" idx="2"/>
          </p:cNvCxnSpPr>
          <p:nvPr/>
        </p:nvCxnSpPr>
        <p:spPr bwMode="auto">
          <a:xfrm rot="5400000" flipH="1" flipV="1">
            <a:off x="5700688" y="3420369"/>
            <a:ext cx="8275" cy="4276188"/>
          </a:xfrm>
          <a:prstGeom prst="bentConnector3">
            <a:avLst>
              <a:gd name="adj1" fmla="val -2762538"/>
            </a:avLst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9" name="テキスト ボックス 118"/>
          <p:cNvSpPr txBox="1"/>
          <p:nvPr/>
        </p:nvSpPr>
        <p:spPr>
          <a:xfrm>
            <a:off x="4127406" y="5810476"/>
            <a:ext cx="3154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Throughput degradation for Legacy STA </a:t>
            </a:r>
          </a:p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depends on the number of STAs.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1355" y="6475413"/>
            <a:ext cx="2832570" cy="184666"/>
          </a:xfrm>
        </p:spPr>
        <p:txBody>
          <a:bodyPr/>
          <a:lstStyle/>
          <a:p>
            <a:r>
              <a:rPr lang="en-US" dirty="0" err="1"/>
              <a:t>W.Carney</a:t>
            </a:r>
            <a:r>
              <a:rPr lang="en-US" dirty="0"/>
              <a:t>, </a:t>
            </a:r>
            <a:r>
              <a:rPr lang="en-US" dirty="0" err="1"/>
              <a:t>Y.Morioka</a:t>
            </a:r>
            <a:r>
              <a:rPr lang="en-US" dirty="0"/>
              <a:t>, </a:t>
            </a:r>
            <a:r>
              <a:rPr lang="en-US" dirty="0" err="1"/>
              <a:t>M.Mori</a:t>
            </a:r>
            <a:r>
              <a:rPr lang="en-US" dirty="0"/>
              <a:t>, et.al. (SONY)</a:t>
            </a:r>
          </a:p>
        </p:txBody>
      </p:sp>
    </p:spTree>
    <p:extLst>
      <p:ext uri="{BB962C8B-B14F-4D97-AF65-F5344CB8AC3E}">
        <p14:creationId xmlns:p14="http://schemas.microsoft.com/office/powerpoint/2010/main" val="408945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16864</TotalTime>
  <Words>1242</Words>
  <Application>Microsoft Office PowerPoint</Application>
  <PresentationFormat>On-screen Show (4:3)</PresentationFormat>
  <Paragraphs>301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Microsoft Word 97 - 2003 Document</vt:lpstr>
      <vt:lpstr>DSC and Legacy Coexistence</vt:lpstr>
      <vt:lpstr>Abstract</vt:lpstr>
      <vt:lpstr>Introduction</vt:lpstr>
      <vt:lpstr>DSPG’s Simulation Results </vt:lpstr>
      <vt:lpstr>Simulation Conditions</vt:lpstr>
      <vt:lpstr>Simulation Conditions (Relation between preamble detection threshold and distance from OBSS)</vt:lpstr>
      <vt:lpstr>Simulation Results (Case 1:  4 STAs) </vt:lpstr>
      <vt:lpstr>Simulation Results (Case 2:  48 STAs) </vt:lpstr>
      <vt:lpstr>Simulation Results (Throughput Summary) </vt:lpstr>
      <vt:lpstr>Summary</vt:lpstr>
      <vt:lpstr>Backup</vt:lpstr>
      <vt:lpstr>Simulation Conditions</vt:lpstr>
      <vt:lpstr>Confirmation of simulation conditions</vt:lpstr>
      <vt:lpstr>Behavior of DSC and  Rx cancel on PLCP error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Carney, William</dc:creator>
  <cp:lastModifiedBy>Carney, William</cp:lastModifiedBy>
  <cp:revision>206</cp:revision>
  <cp:lastPrinted>1998-02-10T13:28:06Z</cp:lastPrinted>
  <dcterms:created xsi:type="dcterms:W3CDTF">2014-01-02T14:03:14Z</dcterms:created>
  <dcterms:modified xsi:type="dcterms:W3CDTF">2014-07-15T00:35:42Z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