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5" r:id="rId3"/>
    <p:sldId id="266" r:id="rId4"/>
    <p:sldId id="270" r:id="rId5"/>
    <p:sldId id="291" r:id="rId6"/>
    <p:sldId id="277" r:id="rId7"/>
    <p:sldId id="286" r:id="rId8"/>
    <p:sldId id="278" r:id="rId9"/>
    <p:sldId id="276" r:id="rId10"/>
    <p:sldId id="279" r:id="rId11"/>
    <p:sldId id="280" r:id="rId12"/>
    <p:sldId id="301" r:id="rId13"/>
    <p:sldId id="302" r:id="rId14"/>
    <p:sldId id="268" r:id="rId15"/>
    <p:sldId id="292" r:id="rId16"/>
    <p:sldId id="264" r:id="rId17"/>
    <p:sldId id="300" r:id="rId18"/>
    <p:sldId id="295" r:id="rId19"/>
    <p:sldId id="296" r:id="rId20"/>
    <p:sldId id="297" r:id="rId21"/>
    <p:sldId id="298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1912" autoAdjust="0"/>
  </p:normalViewPr>
  <p:slideViewPr>
    <p:cSldViewPr>
      <p:cViewPr varScale="1">
        <p:scale>
          <a:sx n="71" d="100"/>
          <a:sy n="71" d="100"/>
        </p:scale>
        <p:origin x="-67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41" d="100"/>
          <a:sy n="141" d="100"/>
        </p:scale>
        <p:origin x="2640" y="83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05960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17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226965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641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828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04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61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68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40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71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90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905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ko-KR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−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802.11-14/0838r0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d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July 2014</a:t>
            </a:r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Discussion on dual-link STR </a:t>
            </a:r>
            <a:br>
              <a:rPr lang="en-GB" dirty="0" smtClean="0"/>
            </a:br>
            <a:r>
              <a:rPr lang="en-GB" dirty="0" smtClean="0"/>
              <a:t>in IEEE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2014-07-16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229888"/>
              </p:ext>
            </p:extLst>
          </p:nvPr>
        </p:nvGraphicFramePr>
        <p:xfrm>
          <a:off x="519113" y="2714625"/>
          <a:ext cx="7835900" cy="284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Document" r:id="rId4" imgW="8267030" imgH="3007420" progId="Word.Document.8">
                  <p:embed/>
                </p:oleObj>
              </mc:Choice>
              <mc:Fallback>
                <p:oleObj name="Document" r:id="rId4" imgW="8267030" imgH="30074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14625"/>
                        <a:ext cx="7835900" cy="284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384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Slide 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Woojin Ahn, </a:t>
            </a:r>
            <a:r>
              <a:rPr lang="en-GB" dirty="0" err="1" smtClean="0">
                <a:solidFill>
                  <a:schemeClr val="tx1"/>
                </a:solidFill>
              </a:rPr>
              <a:t>Yonsei</a:t>
            </a:r>
            <a:r>
              <a:rPr lang="en-GB" dirty="0" smtClean="0">
                <a:solidFill>
                  <a:schemeClr val="tx1"/>
                </a:solidFill>
              </a:rPr>
              <a:t> Univ.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3-node form (Pull)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64" y="2438230"/>
            <a:ext cx="7428269" cy="33912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59632" y="19181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STA1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9624" y="19181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STA3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59628" y="19181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STA2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369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Insights for dual-link setup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032" y="1700808"/>
            <a:ext cx="7772400" cy="4305320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 smtClean="0"/>
              <a:t>Link setup form (interference level)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 smtClean="0"/>
              <a:t>Pair-wise </a:t>
            </a:r>
            <a:r>
              <a:rPr lang="en-US" altLang="ko-KR" sz="1800" dirty="0"/>
              <a:t>form 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Much simpler to initiate the secondary link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All STR participants must be STR-capable (SIC</a:t>
            </a:r>
            <a:r>
              <a:rPr lang="en-US" altLang="ko-KR" sz="1600" dirty="0" smtClean="0"/>
              <a:t>)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 smtClean="0"/>
              <a:t>Less chance to perform STR</a:t>
            </a:r>
            <a:endParaRPr lang="en-US" altLang="ko-KR" sz="1600" dirty="0"/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3-node form </a:t>
            </a:r>
            <a:endParaRPr lang="en-US" altLang="ko-KR" sz="1800" dirty="0" smtClean="0"/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Requires further information to setup the secondary link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Not </a:t>
            </a:r>
            <a:r>
              <a:rPr lang="en-US" sz="1600" dirty="0"/>
              <a:t>every STR participant have to be </a:t>
            </a:r>
            <a:r>
              <a:rPr lang="en-US" sz="1600" dirty="0" smtClean="0"/>
              <a:t>STR-capable </a:t>
            </a:r>
            <a:r>
              <a:rPr lang="en-US" sz="1600" dirty="0"/>
              <a:t>(but STR-awareness</a:t>
            </a:r>
            <a:r>
              <a:rPr lang="en-US" sz="1600" dirty="0" smtClean="0"/>
              <a:t>)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More chance to perform STR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Link direction (buffer status)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Push vs. Pull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Pushing requires less information, has less chance to perform STR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Pulling has more chance to perform STR, requires more information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65037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Insights for dual-link setup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Methods for designing dual-link setup schemes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Coordination-oriented</a:t>
            </a:r>
          </a:p>
          <a:p>
            <a:pPr marL="119856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Feedback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Opportunistic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 smtClean="0"/>
              <a:t>Hybrid</a:t>
            </a:r>
            <a:endParaRPr lang="en-US" altLang="ko-KR" dirty="0"/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043608" y="3940264"/>
          <a:ext cx="712879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1118"/>
                <a:gridCol w="1463278"/>
                <a:gridCol w="1782198"/>
                <a:gridCol w="17821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 direction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ContraFlow</a:t>
                      </a:r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Unrestricted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Opportunistic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Simplified</a:t>
                      </a:r>
                      <a:r>
                        <a:rPr lang="en-US" baseline="0" dirty="0" smtClean="0"/>
                        <a:t> STR[3]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3-Node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Push &amp; Pull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Hybrid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Janus[4]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Unrestricted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Coordination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FD-MAC[5]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Pair-wise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Opportunistic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d-STR[6]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Pair-wise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Opportunistic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1618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Insights for dual-link setup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APs are highly expected to be the second link initiator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Considering functional difference between AP and mobile </a:t>
            </a:r>
            <a:r>
              <a:rPr lang="en-US" altLang="ko-KR" dirty="0" smtClean="0"/>
              <a:t>STA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2 phased approach can be expected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Phase 1) 3-node form (AP centric), </a:t>
            </a:r>
            <a:r>
              <a:rPr lang="en-US" altLang="ko-KR" dirty="0" smtClean="0"/>
              <a:t>Opportunistic (or hybrid),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	              </a:t>
            </a:r>
            <a:r>
              <a:rPr lang="en-US" altLang="ko-KR" dirty="0" smtClean="0"/>
              <a:t>push (or </a:t>
            </a:r>
            <a:r>
              <a:rPr lang="en-US" altLang="ko-KR" dirty="0"/>
              <a:t>both </a:t>
            </a:r>
            <a:r>
              <a:rPr lang="en-US" altLang="ko-KR" dirty="0" smtClean="0"/>
              <a:t>direction)</a:t>
            </a:r>
            <a:endParaRPr lang="en-US" altLang="ko-KR" dirty="0"/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Phase 2) Unrestricted form(3-node form + pair-wise),</a:t>
            </a:r>
            <a:br>
              <a:rPr lang="en-US" altLang="ko-KR" dirty="0"/>
            </a:br>
            <a:r>
              <a:rPr lang="en-US" altLang="ko-KR" dirty="0"/>
              <a:t>               Hybrid or coordination, both direction</a:t>
            </a:r>
          </a:p>
        </p:txBody>
      </p:sp>
    </p:spTree>
    <p:extLst>
      <p:ext uri="{BB962C8B-B14F-4D97-AF65-F5344CB8AC3E}">
        <p14:creationId xmlns:p14="http://schemas.microsoft.com/office/powerpoint/2010/main" val="3764058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Dual-link setup is important to fully exploit the spectral efficiency gain of STR</a:t>
            </a:r>
          </a:p>
          <a:p>
            <a:r>
              <a:rPr lang="en-US" altLang="ko-KR" dirty="0" smtClean="0">
                <a:solidFill>
                  <a:schemeClr val="tx1"/>
                </a:solidFill>
              </a:rPr>
              <a:t>Categories of dual-link setup</a:t>
            </a:r>
          </a:p>
          <a:p>
            <a:pPr lvl="1"/>
            <a:r>
              <a:rPr lang="en-US" altLang="ko-KR" dirty="0" smtClean="0">
                <a:solidFill>
                  <a:schemeClr val="tx1"/>
                </a:solidFill>
              </a:rPr>
              <a:t>Form: (Pair-wise, 3-node, Unrestricted form), (Push, Pull)</a:t>
            </a:r>
          </a:p>
          <a:p>
            <a:pPr lvl="1"/>
            <a:r>
              <a:rPr lang="en-US" altLang="ko-KR" dirty="0" smtClean="0">
                <a:solidFill>
                  <a:schemeClr val="tx1"/>
                </a:solidFill>
              </a:rPr>
              <a:t>Method: (Coordination-oriented, Opportunistic, Hybrid)</a:t>
            </a:r>
          </a:p>
          <a:p>
            <a:r>
              <a:rPr lang="en-US" altLang="ko-KR" dirty="0" smtClean="0">
                <a:solidFill>
                  <a:schemeClr val="tx1"/>
                </a:solidFill>
              </a:rPr>
              <a:t>Expected approach of dual-link setup in 802.11ax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Phase 1) 3-node form (AP centric), Opportunistic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Phase 2) Unrestricted form(3-node form + pair-wise),</a:t>
            </a:r>
            <a:br>
              <a:rPr lang="en-US" altLang="ko-KR" dirty="0"/>
            </a:br>
            <a:r>
              <a:rPr lang="en-US" altLang="ko-KR" dirty="0"/>
              <a:t>               Hybrid or </a:t>
            </a:r>
            <a:r>
              <a:rPr lang="en-US" altLang="ko-KR" dirty="0" smtClean="0"/>
              <a:t>coordination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>
                <a:solidFill>
                  <a:schemeClr val="tx1"/>
                </a:solidFill>
              </a:rPr>
              <a:t>There is no definite solution for dual-link setup, so far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  <a:endParaRPr lang="en-US" altLang="ko-KR" dirty="0"/>
          </a:p>
          <a:p>
            <a:r>
              <a:rPr lang="en-US" altLang="ko-KR" dirty="0" smtClean="0">
                <a:solidFill>
                  <a:schemeClr val="tx1"/>
                </a:solidFill>
              </a:rPr>
              <a:t>Further discussions are necessary to take advantage of STR in 802.11ax</a:t>
            </a:r>
          </a:p>
          <a:p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86754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Polls 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Should in-band STR feature be </a:t>
            </a:r>
            <a:r>
              <a:rPr lang="en-US" altLang="ko-KR" dirty="0">
                <a:solidFill>
                  <a:schemeClr val="tx1"/>
                </a:solidFill>
              </a:rPr>
              <a:t>considered </a:t>
            </a:r>
            <a:r>
              <a:rPr lang="en-US" altLang="ko-KR" dirty="0" smtClean="0">
                <a:solidFill>
                  <a:schemeClr val="tx1"/>
                </a:solidFill>
              </a:rPr>
              <a:t>in 802.11ax (including adoption as an optional feature)? (Y/N/A)</a:t>
            </a: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5376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IEEE 802.11-13/1122r1, “Considerations </a:t>
            </a:r>
            <a:r>
              <a:rPr lang="en-US" sz="1800" b="0" dirty="0"/>
              <a:t>for In-Band Simultaneous Transmit and Receive (STR) feature in </a:t>
            </a:r>
            <a:r>
              <a:rPr lang="en-US" sz="1800" b="0" dirty="0" smtClean="0"/>
              <a:t>HEW”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Singh, Nikhil, et al. "Efficient and fair MAC for wireless networks with self-interference cancellation." </a:t>
            </a:r>
            <a:r>
              <a:rPr lang="en-US" sz="1800" b="0" i="1" dirty="0"/>
              <a:t>Modeling and Optimization in Mobile, Ad Hoc and Wireless Networks (</a:t>
            </a:r>
            <a:r>
              <a:rPr lang="en-US" sz="1800" b="0" i="1" dirty="0" err="1"/>
              <a:t>WiOpt</a:t>
            </a:r>
            <a:r>
              <a:rPr lang="en-US" sz="1800" b="0" i="1" dirty="0"/>
              <a:t>), 2011 International Symposium on</a:t>
            </a:r>
            <a:r>
              <a:rPr lang="en-US" sz="1800" b="0" dirty="0"/>
              <a:t>. IEEE, </a:t>
            </a:r>
            <a:r>
              <a:rPr lang="en-US" sz="1800" b="0" dirty="0" smtClean="0"/>
              <a:t>2011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/>
              <a:t>IEEE 802.11-14/0340r0, “</a:t>
            </a:r>
            <a:r>
              <a:rPr lang="en-US" altLang="en-US" sz="1800" b="0" dirty="0"/>
              <a:t>A Simplified Simultaneous Transmit and Receive MAC </a:t>
            </a:r>
            <a:r>
              <a:rPr lang="en-US" altLang="en-US" sz="1800" b="0" dirty="0" smtClean="0"/>
              <a:t>Proposal”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Kim, Jae Young, et al. "Janus: A novel MAC protocol for full duplex radio." </a:t>
            </a:r>
            <a:r>
              <a:rPr lang="en-US" sz="1800" b="0" i="1" dirty="0"/>
              <a:t>CSTR July</a:t>
            </a:r>
            <a:r>
              <a:rPr lang="en-US" sz="1800" b="0" dirty="0"/>
              <a:t> (2013</a:t>
            </a:r>
            <a:r>
              <a:rPr lang="en-US" sz="1800" b="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Duarte, Melissa, et al. "Design and characterization of a full-duplex multi-antenna system for </a:t>
            </a:r>
            <a:r>
              <a:rPr lang="en-US" sz="1800" b="0" dirty="0" err="1"/>
              <a:t>WiFi</a:t>
            </a:r>
            <a:r>
              <a:rPr lang="en-US" sz="1800" b="0" dirty="0"/>
              <a:t> networks." (2012</a:t>
            </a:r>
            <a:r>
              <a:rPr lang="en-US" sz="1800" b="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Choi, Y., and </a:t>
            </a:r>
            <a:r>
              <a:rPr lang="en-US" sz="1800" b="0" dirty="0" err="1"/>
              <a:t>Hooman</a:t>
            </a:r>
            <a:r>
              <a:rPr lang="en-US" sz="1800" b="0" dirty="0"/>
              <a:t> </a:t>
            </a:r>
            <a:r>
              <a:rPr lang="en-US" sz="1800" b="0" dirty="0" err="1"/>
              <a:t>Shirani-Mehr</a:t>
            </a:r>
            <a:r>
              <a:rPr lang="en-US" sz="1800" b="0" dirty="0"/>
              <a:t>. "Simultaneous transmission and reception: Algorithm, design and system level performance." (2013): </a:t>
            </a:r>
            <a:r>
              <a:rPr lang="en-US" sz="1800" b="0" dirty="0" smtClean="0"/>
              <a:t>1-19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66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267744" y="4149080"/>
            <a:ext cx="4608512" cy="2016224"/>
            <a:chOff x="4623405" y="4475188"/>
            <a:chExt cx="4349161" cy="188961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t="5722" b="2714"/>
            <a:stretch/>
          </p:blipFill>
          <p:spPr>
            <a:xfrm>
              <a:off x="4656112" y="4475188"/>
              <a:ext cx="4255548" cy="1872209"/>
            </a:xfrm>
            <a:prstGeom prst="rect">
              <a:avLst/>
            </a:prstGeom>
          </p:spPr>
        </p:pic>
        <p:sp>
          <p:nvSpPr>
            <p:cNvPr id="12" name="Rounded Rectangle 11"/>
            <p:cNvSpPr/>
            <p:nvPr/>
          </p:nvSpPr>
          <p:spPr bwMode="auto">
            <a:xfrm>
              <a:off x="4623405" y="4483619"/>
              <a:ext cx="4349161" cy="1881182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 Protocols in terms of dual-link </a:t>
            </a:r>
            <a:r>
              <a:rPr lang="en-US" altLang="ko-KR" dirty="0">
                <a:solidFill>
                  <a:schemeClr val="tx1"/>
                </a:solidFill>
              </a:rPr>
              <a:t>setup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ContraFlow</a:t>
            </a:r>
            <a:r>
              <a:rPr lang="en-US" altLang="ko-KR" dirty="0" smtClean="0"/>
              <a:t>[2]: Unrestricted, Push, Opportunistic</a:t>
            </a:r>
          </a:p>
          <a:p>
            <a:pPr lvl="1"/>
            <a:r>
              <a:rPr lang="en-US" altLang="ko-KR" dirty="0" smtClean="0"/>
              <a:t>Weighted value table: Proportion of successful secondary transmission in the past</a:t>
            </a:r>
          </a:p>
          <a:p>
            <a:pPr lvl="1"/>
            <a:r>
              <a:rPr lang="en-US" altLang="ko-KR" dirty="0" smtClean="0"/>
              <a:t>Pros: no overhead, relatively simple</a:t>
            </a:r>
          </a:p>
          <a:p>
            <a:pPr lvl="1"/>
            <a:r>
              <a:rPr lang="en-US" altLang="ko-KR" dirty="0" smtClean="0"/>
              <a:t>Cons: table setup time, opportunistic dual-link setup,</a:t>
            </a:r>
            <a:br>
              <a:rPr lang="en-US" altLang="ko-KR" dirty="0" smtClean="0"/>
            </a:br>
            <a:r>
              <a:rPr lang="en-US" altLang="ko-KR" dirty="0" smtClean="0"/>
              <a:t>unstable at highly mobile and dense network</a:t>
            </a:r>
          </a:p>
          <a:p>
            <a:pPr lvl="1"/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9921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 Protocols in terms of dual-link setup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Simplified STR[3]: 3-node form</a:t>
            </a:r>
            <a:r>
              <a:rPr lang="en-US" altLang="ko-KR" dirty="0"/>
              <a:t>, Push &amp; Pull, Hybrid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Coordination, when the primary link is DL </a:t>
            </a:r>
          </a:p>
          <a:p>
            <a:pPr lvl="2"/>
            <a:r>
              <a:rPr lang="en-US" altLang="ko-KR" dirty="0" smtClean="0"/>
              <a:t>Interference/buffer status feedback from STAs</a:t>
            </a:r>
          </a:p>
          <a:p>
            <a:pPr lvl="1"/>
            <a:r>
              <a:rPr lang="en-US" altLang="ko-KR" dirty="0" smtClean="0"/>
              <a:t>Opportunistic, when the primary link is UL </a:t>
            </a:r>
          </a:p>
          <a:p>
            <a:pPr lvl="1"/>
            <a:r>
              <a:rPr lang="en-US" altLang="ko-KR" dirty="0" smtClean="0"/>
              <a:t>Pros</a:t>
            </a:r>
            <a:r>
              <a:rPr lang="en-US" altLang="ko-KR" dirty="0"/>
              <a:t>: </a:t>
            </a:r>
            <a:r>
              <a:rPr lang="en-US" altLang="ko-KR" dirty="0" smtClean="0"/>
              <a:t>relatively simple, little </a:t>
            </a:r>
            <a:r>
              <a:rPr lang="en-US" altLang="ko-KR" dirty="0"/>
              <a:t>modification of existing MAC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Cons</a:t>
            </a:r>
            <a:r>
              <a:rPr lang="en-US" altLang="ko-KR" dirty="0"/>
              <a:t>: </a:t>
            </a:r>
            <a:r>
              <a:rPr lang="en-US" altLang="ko-KR" dirty="0" smtClean="0"/>
              <a:t>the amount of feedback could vary severely depending on the mobility and density of network(feedback mechanism is not specified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grpSp>
        <p:nvGrpSpPr>
          <p:cNvPr id="63" name="Group 62"/>
          <p:cNvGrpSpPr/>
          <p:nvPr/>
        </p:nvGrpSpPr>
        <p:grpSpPr>
          <a:xfrm>
            <a:off x="3203848" y="4542263"/>
            <a:ext cx="4536504" cy="1800200"/>
            <a:chOff x="5155208" y="1981200"/>
            <a:chExt cx="3810403" cy="1452545"/>
          </a:xfrm>
        </p:grpSpPr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20072" y="2056103"/>
              <a:ext cx="3631656" cy="1372897"/>
            </a:xfrm>
            <a:prstGeom prst="rect">
              <a:avLst/>
            </a:prstGeom>
          </p:spPr>
        </p:pic>
        <p:sp>
          <p:nvSpPr>
            <p:cNvPr id="62" name="Rounded Rectangle 61"/>
            <p:cNvSpPr/>
            <p:nvPr/>
          </p:nvSpPr>
          <p:spPr bwMode="auto">
            <a:xfrm>
              <a:off x="5155208" y="1981200"/>
              <a:ext cx="3810403" cy="1452545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84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In-band STR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</a:rPr>
              <a:t>is emerging as a novel technique which</a:t>
            </a:r>
            <a:r>
              <a:rPr lang="ko-KR" altLang="en-US" sz="2000" dirty="0">
                <a:solidFill>
                  <a:schemeClr val="tx1"/>
                </a:solidFill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</a:rPr>
              <a:t>could lead a great throughput enhancement</a:t>
            </a:r>
          </a:p>
          <a:p>
            <a:r>
              <a:rPr lang="en-US" altLang="ko-KR" sz="2000" dirty="0" smtClean="0">
                <a:solidFill>
                  <a:schemeClr val="tx1"/>
                </a:solidFill>
              </a:rPr>
              <a:t>In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</a:rPr>
              <a:t>order to meet the level of enhancement in IEEE 802.11ax PAR, in-band STR is expected to play a key role</a:t>
            </a:r>
          </a:p>
          <a:p>
            <a:pPr lvl="1"/>
            <a:r>
              <a:rPr lang="en-US" altLang="ko-KR" sz="1800" dirty="0" smtClean="0">
                <a:solidFill>
                  <a:schemeClr val="tx1"/>
                </a:solidFill>
              </a:rPr>
              <a:t>4(~10) times greater</a:t>
            </a:r>
          </a:p>
          <a:p>
            <a:pPr lvl="1"/>
            <a:r>
              <a:rPr lang="en-US" altLang="ko-KR" sz="1800" dirty="0">
                <a:solidFill>
                  <a:schemeClr val="tx1"/>
                </a:solidFill>
              </a:rPr>
              <a:t>However, feasibility and effective throughput enhancement need further </a:t>
            </a:r>
            <a:r>
              <a:rPr lang="en-US" altLang="ko-KR" sz="1800" dirty="0" smtClean="0">
                <a:solidFill>
                  <a:schemeClr val="tx1"/>
                </a:solidFill>
              </a:rPr>
              <a:t>study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Especially, Dual-link setup could be one of the most crucial procedure defining the time average throughput enhancement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Along with technical analysis, it is a good time to setup a plan for STR in 802.11ax</a:t>
            </a:r>
          </a:p>
          <a:p>
            <a:pPr>
              <a:buFont typeface="Arial" panose="020B0604020202020204" pitchFamily="34" charset="0"/>
              <a:buChar char="•"/>
            </a:pP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Woojin Ahn, </a:t>
            </a:r>
            <a:r>
              <a:rPr lang="en-GB" dirty="0" err="1" smtClean="0">
                <a:solidFill>
                  <a:schemeClr val="tx1"/>
                </a:solidFill>
              </a:rPr>
              <a:t>Yonsei</a:t>
            </a:r>
            <a:r>
              <a:rPr lang="en-GB" dirty="0" smtClean="0">
                <a:solidFill>
                  <a:schemeClr val="tx1"/>
                </a:solidFill>
              </a:rPr>
              <a:t> Univ.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July 2014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7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 Protocols in terms of dual-link setup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Janus[4]: Unrestricted, Pull, Coordination-oriented</a:t>
            </a:r>
          </a:p>
          <a:p>
            <a:pPr lvl="1"/>
            <a:r>
              <a:rPr lang="en-US" altLang="ko-KR" dirty="0" smtClean="0"/>
              <a:t>Probe </a:t>
            </a:r>
            <a:r>
              <a:rPr lang="en-US" altLang="ko-KR" dirty="0"/>
              <a:t>&amp; </a:t>
            </a:r>
            <a:r>
              <a:rPr lang="en-US" altLang="ko-KR" dirty="0" smtClean="0"/>
              <a:t>Collection</a:t>
            </a:r>
          </a:p>
          <a:p>
            <a:pPr lvl="1"/>
            <a:r>
              <a:rPr lang="en-US" altLang="ko-KR" dirty="0" smtClean="0"/>
              <a:t>Full scale feedback</a:t>
            </a:r>
          </a:p>
          <a:p>
            <a:pPr lvl="2"/>
            <a:r>
              <a:rPr lang="en-US" altLang="ko-KR" dirty="0" smtClean="0"/>
              <a:t>Polling, measured interference level, transmission length</a:t>
            </a:r>
          </a:p>
          <a:p>
            <a:pPr lvl="1"/>
            <a:r>
              <a:rPr lang="en-US" altLang="ko-KR" dirty="0" smtClean="0"/>
              <a:t>Pros: coordination gain</a:t>
            </a:r>
          </a:p>
          <a:p>
            <a:pPr lvl="1"/>
            <a:r>
              <a:rPr lang="en-US" altLang="ko-KR" dirty="0" smtClean="0"/>
              <a:t>Cons: high overhead, whole </a:t>
            </a:r>
            <a:r>
              <a:rPr lang="en-US" altLang="ko-KR" dirty="0"/>
              <a:t>new signaling </a:t>
            </a:r>
            <a:r>
              <a:rPr lang="en-US" altLang="ko-KR" dirty="0" smtClean="0"/>
              <a:t>design,</a:t>
            </a:r>
            <a:br>
              <a:rPr lang="en-US" altLang="ko-KR" dirty="0" smtClean="0"/>
            </a:br>
            <a:r>
              <a:rPr lang="en-US" altLang="ko-KR" dirty="0" smtClean="0"/>
              <a:t>high variance of coordination gain, feedback delay</a:t>
            </a:r>
          </a:p>
          <a:p>
            <a:pPr lvl="1"/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grpSp>
        <p:nvGrpSpPr>
          <p:cNvPr id="11" name="Group 10"/>
          <p:cNvGrpSpPr/>
          <p:nvPr/>
        </p:nvGrpSpPr>
        <p:grpSpPr>
          <a:xfrm>
            <a:off x="755576" y="4710980"/>
            <a:ext cx="7989069" cy="1383433"/>
            <a:chOff x="4515692" y="2726533"/>
            <a:chExt cx="8869539" cy="14945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2150" t="37145" r="50537" b="4816"/>
            <a:stretch/>
          </p:blipFill>
          <p:spPr>
            <a:xfrm>
              <a:off x="8921850" y="2872564"/>
              <a:ext cx="4232772" cy="1202493"/>
            </a:xfrm>
            <a:prstGeom prst="rect">
              <a:avLst/>
            </a:prstGeom>
          </p:spPr>
        </p:pic>
        <p:pic>
          <p:nvPicPr>
            <p:cNvPr id="7" name="Picture 6" descr="state-machine.pdf"/>
            <p:cNvPicPr>
              <a:picLocks noChangeAspect="1"/>
            </p:cNvPicPr>
            <p:nvPr/>
          </p:nvPicPr>
          <mc:AlternateContent xmlns:mc="http://schemas.openxmlformats.org/markup-compatibility/2006">
            <mc:Choice xmlns:lc="http://schemas.openxmlformats.org/drawingml/2006/lockedCanvas" xmlns:ma="http://schemas.microsoft.com/office/mac/drawingml/2008/main" xmlns:mv="urn:schemas-microsoft-com:mac:vml" xmlns="" Requires="ma">
              <p:blipFill>
                <a:blip r:embed="rId3"/>
                <a:stretch>
                  <a:fillRect/>
                </a:stretch>
              </p:blipFill>
            </mc:Choice>
            <mc:Fallback>
              <p:blipFill>
                <a:blip r:embed="rId4"/>
                <a:stretch>
                  <a:fillRect/>
                </a:stretch>
              </p:blipFill>
            </mc:Fallback>
          </mc:AlternateContent>
          <p:spPr>
            <a:xfrm>
              <a:off x="4675732" y="3080298"/>
              <a:ext cx="4016525" cy="852564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 bwMode="auto">
            <a:xfrm>
              <a:off x="4515692" y="2726533"/>
              <a:ext cx="8869539" cy="1494555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706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 Protocols in terms of dual-link setup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FD-MAC[5]: Pair-wise, Pull, Opportunistic</a:t>
            </a:r>
          </a:p>
          <a:p>
            <a:r>
              <a:rPr lang="en-US" altLang="ko-KR" dirty="0" smtClean="0"/>
              <a:t>d-STR[6]: </a:t>
            </a:r>
            <a:r>
              <a:rPr lang="en-US" altLang="ko-KR" dirty="0"/>
              <a:t>Pair-wise, </a:t>
            </a:r>
            <a:r>
              <a:rPr lang="en-US" altLang="ko-KR" dirty="0" smtClean="0"/>
              <a:t>Push &amp; Pull, Opportunistic</a:t>
            </a:r>
          </a:p>
          <a:p>
            <a:pPr lvl="1"/>
            <a:r>
              <a:rPr lang="en-US" altLang="ko-KR" dirty="0" smtClean="0"/>
              <a:t>existing RTS/CTS, BA based opportunistic STR</a:t>
            </a:r>
          </a:p>
          <a:p>
            <a:pPr lvl="1"/>
            <a:r>
              <a:rPr lang="en-US" altLang="ko-KR" dirty="0" smtClean="0"/>
              <a:t>Pros: </a:t>
            </a:r>
            <a:r>
              <a:rPr lang="en-US" altLang="ko-KR" dirty="0"/>
              <a:t>Simplest, no feedback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Cons: </a:t>
            </a:r>
            <a:r>
              <a:rPr lang="en-US" altLang="ko-KR" dirty="0"/>
              <a:t>pair limited, opportunistic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grpSp>
        <p:nvGrpSpPr>
          <p:cNvPr id="9" name="Group 8"/>
          <p:cNvGrpSpPr/>
          <p:nvPr/>
        </p:nvGrpSpPr>
        <p:grpSpPr>
          <a:xfrm>
            <a:off x="884040" y="4359689"/>
            <a:ext cx="4264024" cy="1734724"/>
            <a:chOff x="884040" y="4359689"/>
            <a:chExt cx="4264024" cy="1734724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3608" y="4365104"/>
              <a:ext cx="4015882" cy="1623442"/>
            </a:xfrm>
            <a:prstGeom prst="rect">
              <a:avLst/>
            </a:prstGeom>
          </p:spPr>
        </p:pic>
        <p:sp>
          <p:nvSpPr>
            <p:cNvPr id="12" name="Rounded Rectangle 11"/>
            <p:cNvSpPr/>
            <p:nvPr/>
          </p:nvSpPr>
          <p:spPr bwMode="auto">
            <a:xfrm>
              <a:off x="884040" y="4359689"/>
              <a:ext cx="4264024" cy="1734724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580112" y="3857453"/>
            <a:ext cx="2679848" cy="2427460"/>
            <a:chOff x="5580112" y="3857453"/>
            <a:chExt cx="2679848" cy="242746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04497" y="3857453"/>
              <a:ext cx="2491162" cy="2427460"/>
            </a:xfrm>
            <a:prstGeom prst="rect">
              <a:avLst/>
            </a:prstGeom>
          </p:spPr>
        </p:pic>
        <p:sp>
          <p:nvSpPr>
            <p:cNvPr id="13" name="Rounded Rectangle 12"/>
            <p:cNvSpPr/>
            <p:nvPr/>
          </p:nvSpPr>
          <p:spPr bwMode="auto">
            <a:xfrm>
              <a:off x="5580112" y="3857453"/>
              <a:ext cx="2679848" cy="2427460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75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of </a:t>
            </a:r>
            <a:r>
              <a:rPr lang="en-US" altLang="ko-KR" dirty="0" smtClean="0"/>
              <a:t>Previous </a:t>
            </a:r>
            <a:r>
              <a:rPr lang="en-US" altLang="ko-KR" dirty="0"/>
              <a:t>Contributions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A number of H/W level approaches implementing STR on 802.11.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altLang="ko-KR" dirty="0" smtClean="0">
                <a:solidFill>
                  <a:schemeClr val="tx1"/>
                </a:solidFill>
              </a:rPr>
              <a:t>Up to ~110dB Self Interference Cancellation(SIC) was achieved by antenna, analog and </a:t>
            </a:r>
            <a:r>
              <a:rPr lang="en-US" altLang="ko-KR" smtClean="0">
                <a:solidFill>
                  <a:schemeClr val="tx1"/>
                </a:solidFill>
              </a:rPr>
              <a:t>digital cancellation[1].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1" y="3717032"/>
            <a:ext cx="4363363" cy="237626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033835"/>
              </p:ext>
            </p:extLst>
          </p:nvPr>
        </p:nvGraphicFramePr>
        <p:xfrm>
          <a:off x="4572003" y="3695536"/>
          <a:ext cx="4392485" cy="23977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01480"/>
                <a:gridCol w="786751"/>
                <a:gridCol w="755574"/>
                <a:gridCol w="774340"/>
                <a:gridCol w="774340"/>
              </a:tblGrid>
              <a:tr h="457200">
                <a:tc rowSpan="2">
                  <a:txBody>
                    <a:bodyPr/>
                    <a:lstStyle/>
                    <a:p>
                      <a:r>
                        <a:rPr lang="en-US" sz="1600" dirty="0" smtClean="0"/>
                        <a:t>Reference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Cancellation (dB)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600" dirty="0" smtClean="0"/>
                        <a:t>Total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(dB)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Antenna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Analog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Digital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Rice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39~45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31~33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78~80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Stanford(1)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30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20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Stanford(2)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60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50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55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20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92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Summary of </a:t>
            </a:r>
            <a:r>
              <a:rPr lang="en-US" altLang="ko-KR" dirty="0" smtClean="0">
                <a:solidFill>
                  <a:schemeClr val="tx1"/>
                </a:solidFill>
              </a:rPr>
              <a:t>Previous </a:t>
            </a:r>
            <a:r>
              <a:rPr lang="en-US" altLang="ko-KR" dirty="0">
                <a:solidFill>
                  <a:schemeClr val="tx1"/>
                </a:solidFill>
              </a:rPr>
              <a:t>Contributions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MAC level approaches to solve potential problems in applying STR to 802.11 networks</a:t>
            </a:r>
          </a:p>
          <a:p>
            <a:pPr lvl="1"/>
            <a:r>
              <a:rPr lang="en-US" altLang="ko-KR" dirty="0">
                <a:solidFill>
                  <a:schemeClr val="tx1"/>
                </a:solidFill>
              </a:rPr>
              <a:t>Protocol </a:t>
            </a:r>
            <a:r>
              <a:rPr lang="en-US" altLang="ko-KR" dirty="0" smtClean="0">
                <a:solidFill>
                  <a:schemeClr val="tx1"/>
                </a:solidFill>
              </a:rPr>
              <a:t>adjustment</a:t>
            </a:r>
          </a:p>
          <a:p>
            <a:pPr lvl="2"/>
            <a:r>
              <a:rPr lang="en-US" altLang="ko-KR" dirty="0" smtClean="0">
                <a:solidFill>
                  <a:schemeClr val="tx1"/>
                </a:solidFill>
              </a:rPr>
              <a:t>Modifying DCF[6], [2], [5], PPDU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preamble[3]</a:t>
            </a:r>
          </a:p>
          <a:p>
            <a:pPr lvl="2"/>
            <a:r>
              <a:rPr lang="en-US" altLang="ko-KR" dirty="0" smtClean="0">
                <a:solidFill>
                  <a:schemeClr val="tx1"/>
                </a:solidFill>
              </a:rPr>
              <a:t>Proposing a new protocol[4]</a:t>
            </a:r>
          </a:p>
          <a:p>
            <a:pPr lvl="2"/>
            <a:r>
              <a:rPr lang="en-US" altLang="ko-KR" dirty="0" smtClean="0">
                <a:solidFill>
                  <a:schemeClr val="tx1"/>
                </a:solidFill>
              </a:rPr>
              <a:t>Modifying ACK mechanism </a:t>
            </a:r>
            <a:endParaRPr lang="en-US" altLang="ko-KR" dirty="0">
              <a:solidFill>
                <a:schemeClr val="tx1"/>
              </a:solidFill>
            </a:endParaRPr>
          </a:p>
          <a:p>
            <a:pPr lvl="1"/>
            <a:r>
              <a:rPr lang="en-US" altLang="ko-KR" dirty="0" smtClean="0">
                <a:solidFill>
                  <a:schemeClr val="tx1"/>
                </a:solidFill>
              </a:rPr>
              <a:t>Fairness problem between Legacy and STR devices</a:t>
            </a:r>
          </a:p>
          <a:p>
            <a:pPr lvl="2"/>
            <a:r>
              <a:rPr lang="en-US" altLang="ko-KR" dirty="0" smtClean="0">
                <a:solidFill>
                  <a:schemeClr val="tx1"/>
                </a:solidFill>
              </a:rPr>
              <a:t>Utilizing EIFS [5]</a:t>
            </a:r>
          </a:p>
          <a:p>
            <a:pPr marL="457200" lvl="1" indent="0">
              <a:buNone/>
            </a:pPr>
            <a:endParaRPr lang="en-US" altLang="ko-KR" dirty="0">
              <a:solidFill>
                <a:schemeClr val="tx1"/>
              </a:solidFill>
            </a:endParaRPr>
          </a:p>
          <a:p>
            <a:r>
              <a:rPr lang="en-US" altLang="ko-KR" dirty="0" smtClean="0">
                <a:solidFill>
                  <a:schemeClr val="tx1"/>
                </a:solidFill>
              </a:rPr>
              <a:t>Considering the H/W and protocol level advances, 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STR could be feasible for IEEE 802.11ax.</a:t>
            </a:r>
            <a:endParaRPr lang="en-US" altLang="ko-KR" dirty="0">
              <a:solidFill>
                <a:schemeClr val="tx1"/>
              </a:solidFill>
            </a:endParaRPr>
          </a:p>
          <a:p>
            <a:pPr lvl="1"/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Woojin Ahn, Yonsei Univ.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July 2014</a:t>
            </a:r>
            <a:endParaRPr lang="en-GB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7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Dual-link setup for STR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1200"/>
            <a:ext cx="828092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Can STAs perform STR for every single transmission?</a:t>
            </a:r>
          </a:p>
          <a:p>
            <a:pPr lvl="1"/>
            <a:r>
              <a:rPr lang="en-US" altLang="ko-KR" dirty="0" smtClean="0">
                <a:solidFill>
                  <a:schemeClr val="tx1"/>
                </a:solidFill>
              </a:rPr>
              <a:t>depends on whether there exists any proper STR candidate</a:t>
            </a:r>
          </a:p>
          <a:p>
            <a:endParaRPr lang="en-US" altLang="ko-KR" dirty="0">
              <a:solidFill>
                <a:schemeClr val="tx1"/>
              </a:solidFill>
            </a:endParaRPr>
          </a:p>
          <a:p>
            <a:r>
              <a:rPr lang="en-US" altLang="ko-KR" dirty="0" smtClean="0">
                <a:solidFill>
                  <a:schemeClr val="tx1"/>
                </a:solidFill>
              </a:rPr>
              <a:t>Conditions for dual-link setup</a:t>
            </a:r>
          </a:p>
          <a:p>
            <a:pPr lvl="1"/>
            <a:r>
              <a:rPr lang="en-US" altLang="ko-KR" dirty="0" smtClean="0">
                <a:solidFill>
                  <a:schemeClr val="tx1"/>
                </a:solidFill>
              </a:rPr>
              <a:t>One of the primary link members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might initiate secondary link</a:t>
            </a:r>
          </a:p>
          <a:p>
            <a:pPr lvl="1"/>
            <a:r>
              <a:rPr lang="en-US" altLang="ko-KR" dirty="0" smtClean="0">
                <a:solidFill>
                  <a:schemeClr val="tx1"/>
                </a:solidFill>
              </a:rPr>
              <a:t>1) Secondary link must not 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interfere the primary transmission</a:t>
            </a:r>
          </a:p>
          <a:p>
            <a:pPr lvl="1"/>
            <a:r>
              <a:rPr lang="en-US" altLang="ko-KR" dirty="0" smtClean="0">
                <a:solidFill>
                  <a:schemeClr val="tx1"/>
                </a:solidFill>
              </a:rPr>
              <a:t>2) There must be an available 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pair-wise data between the 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secondary link members 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at the desired transmission time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2852936"/>
            <a:ext cx="4392488" cy="362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Expected form of </a:t>
            </a:r>
            <a:r>
              <a:rPr lang="en-US" altLang="ko-KR" dirty="0" smtClean="0"/>
              <a:t>dual-link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352928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 smtClean="0"/>
              <a:t>The Best </a:t>
            </a:r>
            <a:r>
              <a:rPr lang="en-US" altLang="ko-KR" dirty="0"/>
              <a:t>dual-link setup is to decide </a:t>
            </a:r>
            <a:r>
              <a:rPr lang="en-US" altLang="ko-KR" dirty="0" smtClean="0"/>
              <a:t>the </a:t>
            </a:r>
            <a:r>
              <a:rPr lang="en-US" altLang="ko-KR" dirty="0"/>
              <a:t>best secondary </a:t>
            </a:r>
            <a:r>
              <a:rPr lang="en-US" altLang="ko-KR" dirty="0" smtClean="0"/>
              <a:t>pair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 smtClean="0"/>
              <a:t>The efficiency of dual-link setup might determine the level of overall throughput enhancement of STR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 smtClean="0"/>
              <a:t>Expected forms of dual-link setup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 smtClean="0"/>
              <a:t>Pair-wise form </a:t>
            </a:r>
          </a:p>
          <a:p>
            <a:pPr marL="11430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 smtClean="0"/>
              <a:t>(A↔B, B↔A) 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 smtClean="0"/>
              <a:t>3-node form </a:t>
            </a:r>
          </a:p>
          <a:p>
            <a:pPr marL="11430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 smtClean="0"/>
              <a:t>(A↔B, B↔C)</a:t>
            </a:r>
          </a:p>
        </p:txBody>
      </p:sp>
    </p:spTree>
    <p:extLst>
      <p:ext uri="{BB962C8B-B14F-4D97-AF65-F5344CB8AC3E}">
        <p14:creationId xmlns:p14="http://schemas.microsoft.com/office/powerpoint/2010/main" val="250004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Pair-wise form (Push)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 smtClean="0"/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 smtClean="0"/>
              <a:t>Push: Primary RX initiates secondary link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440467"/>
            <a:ext cx="5442202" cy="33867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9752" y="184628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STA1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02799" y="184628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STA2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5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Pair-wise </a:t>
            </a:r>
            <a:r>
              <a:rPr lang="en-US" altLang="ko-KR" dirty="0"/>
              <a:t>form (</a:t>
            </a:r>
            <a:r>
              <a:rPr lang="en-US" altLang="ko-KR" dirty="0" smtClean="0"/>
              <a:t>Pull)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 smtClean="0"/>
              <a:t>Pull: </a:t>
            </a:r>
            <a:r>
              <a:rPr lang="en-US" altLang="ko-KR" dirty="0"/>
              <a:t>Primary </a:t>
            </a:r>
            <a:r>
              <a:rPr lang="en-US" altLang="ko-KR" dirty="0" smtClean="0"/>
              <a:t>TX </a:t>
            </a:r>
            <a:r>
              <a:rPr lang="en-US" altLang="ko-KR" dirty="0"/>
              <a:t>initiates secondary link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899" y="2440468"/>
            <a:ext cx="5442202" cy="33867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3573016"/>
            <a:ext cx="1344940" cy="43310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339752" y="184628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STA1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02799" y="184628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STA2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353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3-node form (Push)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65" y="2438230"/>
            <a:ext cx="7428269" cy="33912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59632" y="19181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STA1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9624" y="19181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STA3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59628" y="19181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STA2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718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4909</TotalTime>
  <Words>1281</Words>
  <Application>Microsoft Office PowerPoint</Application>
  <PresentationFormat>화면 슬라이드 쇼(4:3)</PresentationFormat>
  <Paragraphs>321</Paragraphs>
  <Slides>21</Slides>
  <Notes>16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3" baseType="lpstr">
      <vt:lpstr>Office Theme</vt:lpstr>
      <vt:lpstr>Document</vt:lpstr>
      <vt:lpstr>Discussion on dual-link STR  in IEEE 802.11ax</vt:lpstr>
      <vt:lpstr>Introduction</vt:lpstr>
      <vt:lpstr>Summary of Previous Contributions </vt:lpstr>
      <vt:lpstr>Summary of Previous Contributions </vt:lpstr>
      <vt:lpstr>Dual-link setup for STR</vt:lpstr>
      <vt:lpstr>Expected form of dual-link</vt:lpstr>
      <vt:lpstr>Pair-wise form (Push)</vt:lpstr>
      <vt:lpstr>Pair-wise form (Pull)</vt:lpstr>
      <vt:lpstr>3-node form (Push)</vt:lpstr>
      <vt:lpstr>3-node form (Pull)</vt:lpstr>
      <vt:lpstr>Insights for dual-link setup</vt:lpstr>
      <vt:lpstr>Insights for dual-link setup</vt:lpstr>
      <vt:lpstr>Insights for dual-link setup</vt:lpstr>
      <vt:lpstr>Conclusion</vt:lpstr>
      <vt:lpstr>Straw Polls (1)</vt:lpstr>
      <vt:lpstr>References</vt:lpstr>
      <vt:lpstr>Appendix</vt:lpstr>
      <vt:lpstr>STR Protocols in terms of dual-link setup</vt:lpstr>
      <vt:lpstr>STR Protocols in terms of dual-link setup</vt:lpstr>
      <vt:lpstr>STR Protocols in terms of dual-link setup</vt:lpstr>
      <vt:lpstr>STR Protocols in terms of dual-link setup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admin</cp:lastModifiedBy>
  <cp:revision>177</cp:revision>
  <cp:lastPrinted>1601-01-01T00:00:00Z</cp:lastPrinted>
  <dcterms:created xsi:type="dcterms:W3CDTF">2014-07-07T18:45:33Z</dcterms:created>
  <dcterms:modified xsi:type="dcterms:W3CDTF">2014-07-16T14:55:27Z</dcterms:modified>
</cp:coreProperties>
</file>