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1" r:id="rId3"/>
    <p:sldId id="265" r:id="rId4"/>
    <p:sldId id="283" r:id="rId5"/>
    <p:sldId id="274" r:id="rId6"/>
    <p:sldId id="287" r:id="rId7"/>
    <p:sldId id="290" r:id="rId8"/>
    <p:sldId id="289" r:id="rId9"/>
    <p:sldId id="278" r:id="rId10"/>
    <p:sldId id="285" r:id="rId11"/>
    <p:sldId id="291" r:id="rId12"/>
    <p:sldId id="294" r:id="rId13"/>
    <p:sldId id="293" r:id="rId14"/>
    <p:sldId id="296" r:id="rId15"/>
    <p:sldId id="295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64" autoAdjust="0"/>
    <p:restoredTop sz="86425" autoAdjust="0"/>
  </p:normalViewPr>
  <p:slideViewPr>
    <p:cSldViewPr>
      <p:cViewPr varScale="1">
        <p:scale>
          <a:sx n="118" d="100"/>
          <a:sy n="118" d="100"/>
        </p:scale>
        <p:origin x="-71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5EE7-A770-4619-A45D-E57B6799D912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9FCD-E658-473B-B6E8-D36D2015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28852"/>
            <a:ext cx="8229600" cy="438148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Date: 2013-10-04</a:t>
            </a:r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90600"/>
            <a:ext cx="8153400" cy="121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dirty="0" smtClean="0"/>
              <a:t>Click to edit slide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139252"/>
            <a:ext cx="8421688" cy="529488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914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gment cover,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1638" y="2378075"/>
            <a:ext cx="8337550" cy="4479925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0700" y="2484438"/>
            <a:ext cx="8096250" cy="4373562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1638" y="2484438"/>
            <a:ext cx="8337550" cy="3567112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8205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401638" y="0"/>
            <a:ext cx="5545137" cy="6858000"/>
            <a:chOff x="401638" y="0"/>
            <a:chExt cx="5545137" cy="685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401638" y="0"/>
              <a:ext cx="5545137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20700" y="0"/>
              <a:ext cx="5307013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01638" y="1733550"/>
            <a:ext cx="5545137" cy="4551363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C:\Users\Yvette.DUARTE\Desktop\Qualcomm QCT\art\new\tablet_overl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3521075"/>
            <a:ext cx="1430338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917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457200" y="335002"/>
            <a:ext cx="873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smtClean="0"/>
              <a:t>July </a:t>
            </a:r>
            <a:r>
              <a:rPr lang="en-US" b="0" dirty="0" smtClean="0"/>
              <a:t>2014</a:t>
            </a:r>
            <a:endParaRPr lang="en-US" b="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5243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0" dirty="0"/>
              <a:t>doc.: IEEE </a:t>
            </a:r>
            <a:r>
              <a:rPr lang="en-US" sz="1800" b="0" dirty="0" smtClean="0"/>
              <a:t>802.11-14/0819r0</a:t>
            </a:r>
            <a:endParaRPr lang="en-US" sz="1800" b="0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609599"/>
            <a:ext cx="8229600" cy="24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410200" y="6475413"/>
            <a:ext cx="3276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Tevfik</a:t>
            </a:r>
            <a:r>
              <a:rPr lang="en-US" sz="1200" baseline="0" dirty="0" smtClean="0"/>
              <a:t> Yucek, </a:t>
            </a:r>
            <a:r>
              <a:rPr lang="en-US" sz="1200" dirty="0" smtClean="0"/>
              <a:t>Xinzhou</a:t>
            </a:r>
            <a:r>
              <a:rPr lang="en-US" sz="1200" baseline="0" dirty="0" smtClean="0"/>
              <a:t> Wu</a:t>
            </a:r>
            <a:r>
              <a:rPr lang="en-US" sz="1200" dirty="0" smtClean="0"/>
              <a:t>, Qualcomm Inc.</a:t>
            </a:r>
            <a:endParaRPr lang="en-US" sz="1200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733800" y="6475412"/>
            <a:ext cx="1524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</a:t>
            </a:r>
            <a:fld id="{7111CE71-169A-4D2F-A398-E56E7D645E4D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57200" y="6475413"/>
            <a:ext cx="152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US" sz="1200" dirty="0"/>
              <a:t>Submission</a:t>
            </a: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466724" y="6475411"/>
            <a:ext cx="8220075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Date: </a:t>
            </a:r>
            <a:r>
              <a:rPr lang="en-US" dirty="0" smtClean="0"/>
              <a:t>2014-07-11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Technical discussion on </a:t>
            </a:r>
            <a:r>
              <a:rPr lang="en-US" dirty="0"/>
              <a:t>R</a:t>
            </a:r>
            <a:r>
              <a:rPr lang="en-US" dirty="0" smtClean="0"/>
              <a:t>e-channelization Proposal for DSRC band coexistence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13977965"/>
              </p:ext>
            </p:extLst>
          </p:nvPr>
        </p:nvGraphicFramePr>
        <p:xfrm>
          <a:off x="762000" y="3276600"/>
          <a:ext cx="7797800" cy="222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Document" r:id="rId3" imgW="11241077" imgH="3217248" progId="Word.Document.8">
                  <p:embed/>
                </p:oleObj>
              </mc:Choice>
              <mc:Fallback>
                <p:oleObj name="Document" r:id="rId3" imgW="11241077" imgH="3217248" progId="Word.Documen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76600"/>
                        <a:ext cx="7797800" cy="222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067800" cy="655638"/>
          </a:xfrm>
        </p:spPr>
        <p:txBody>
          <a:bodyPr>
            <a:noAutofit/>
          </a:bodyPr>
          <a:lstStyle/>
          <a:p>
            <a:r>
              <a:rPr lang="en-US" sz="3600" dirty="0" smtClean="0"/>
              <a:t>Concern #3: Interference from Satellite systems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Fixed Satellite Service </a:t>
            </a:r>
            <a:r>
              <a:rPr lang="en-US" sz="2400" dirty="0" smtClean="0"/>
              <a:t>(FSS) </a:t>
            </a:r>
            <a:r>
              <a:rPr lang="en-US" sz="2400" dirty="0"/>
              <a:t>earth stations </a:t>
            </a:r>
            <a:r>
              <a:rPr lang="en-US" sz="2400" dirty="0" smtClean="0"/>
              <a:t>are </a:t>
            </a:r>
            <a:r>
              <a:rPr lang="en-US" sz="2400" dirty="0"/>
              <a:t>licensed on a primary basis </a:t>
            </a:r>
            <a:r>
              <a:rPr lang="en-US" sz="2400" dirty="0" smtClean="0"/>
              <a:t>both in the DSRC band (5850-5925 MHz) and in </a:t>
            </a:r>
            <a:r>
              <a:rPr lang="en-US" sz="2400" dirty="0"/>
              <a:t>the </a:t>
            </a:r>
            <a:r>
              <a:rPr lang="en-US" sz="2400" dirty="0" smtClean="0"/>
              <a:t>adjacent </a:t>
            </a:r>
            <a:r>
              <a:rPr lang="en-US" sz="2400" dirty="0"/>
              <a:t>5925-6425 MHz </a:t>
            </a:r>
            <a:r>
              <a:rPr lang="en-US" sz="2400" dirty="0" smtClean="0"/>
              <a:t>band</a:t>
            </a:r>
          </a:p>
          <a:p>
            <a:pPr lvl="1"/>
            <a:r>
              <a:rPr lang="en-US" sz="2000" dirty="0" smtClean="0"/>
              <a:t>Earth-to-Space operation for media and phone applications</a:t>
            </a:r>
          </a:p>
          <a:p>
            <a:pPr lvl="1"/>
            <a:r>
              <a:rPr lang="en-US" sz="2000" dirty="0" smtClean="0"/>
              <a:t>The band is known as C-Band</a:t>
            </a:r>
          </a:p>
          <a:p>
            <a:r>
              <a:rPr lang="en-US" sz="2400" dirty="0" smtClean="0"/>
              <a:t>Concern is that safety channel (172) will move close to the band edge; hence, it will observe more interference from FSS earth stations.</a:t>
            </a:r>
          </a:p>
          <a:p>
            <a:pPr lvl="1"/>
            <a:r>
              <a:rPr lang="en-US" sz="2000" dirty="0" smtClean="0"/>
              <a:t>Limited number of uplink stations for extension band (5850-5925MHz)</a:t>
            </a:r>
          </a:p>
          <a:p>
            <a:pPr lvl="1"/>
            <a:r>
              <a:rPr lang="en-US" sz="2000" dirty="0" smtClean="0"/>
              <a:t>Thousands of stations in the C-band (5925-6425MHz)</a:t>
            </a:r>
          </a:p>
          <a:p>
            <a:r>
              <a:rPr lang="en-US" sz="2400" dirty="0" smtClean="0"/>
              <a:t>We request analysis for collected data from ITS interest on these points so we can more fully engaged.</a:t>
            </a:r>
          </a:p>
        </p:txBody>
      </p:sp>
    </p:spTree>
    <p:extLst>
      <p:ext uri="{BB962C8B-B14F-4D97-AF65-F5344CB8AC3E}">
        <p14:creationId xmlns:p14="http://schemas.microsoft.com/office/powerpoint/2010/main" val="2067882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V-Linq\Goverment and Spectrum\2Tap-AllSpeed-Upda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3048000"/>
            <a:ext cx="4646426" cy="318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V-Linq\Goverment and Spectrum\VehA-AllSpeed-updat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98945"/>
            <a:ext cx="4953000" cy="313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655638"/>
          </a:xfrm>
        </p:spPr>
        <p:txBody>
          <a:bodyPr>
            <a:noAutofit/>
          </a:bodyPr>
          <a:lstStyle/>
          <a:p>
            <a:r>
              <a:rPr lang="en-US" sz="3600" dirty="0" smtClean="0"/>
              <a:t>Concern #4: 20MHz Channelization Performance  for Service Channel Operation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371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High-avail channels would still use 10MHz channelization</a:t>
            </a:r>
          </a:p>
          <a:p>
            <a:r>
              <a:rPr lang="en-US" dirty="0" smtClean="0"/>
              <a:t>Comparable performance for most vehicular channels as compared to 10MHz</a:t>
            </a:r>
          </a:p>
          <a:p>
            <a:pPr lvl="1"/>
            <a:r>
              <a:rPr lang="en-US" dirty="0" smtClean="0"/>
              <a:t>20MHz leads to shorter packet transmission and thus better channel tracking in high mobility channel models, as compared to 10Mhz channelization</a:t>
            </a:r>
          </a:p>
          <a:p>
            <a:pPr lvl="1"/>
            <a:r>
              <a:rPr lang="en-US" dirty="0" smtClean="0"/>
              <a:t>20MHz has shorter GI (0.8us) and thus more self-interference when delay spread is longer than GI</a:t>
            </a:r>
          </a:p>
          <a:p>
            <a:pPr lvl="1"/>
            <a:endParaRPr lang="en-US" sz="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33376" y="6198765"/>
            <a:ext cx="3413051" cy="3827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dirty="0" smtClean="0"/>
              <a:t>Maximum excess delay: 0.5us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66573" y="6202303"/>
            <a:ext cx="3239222" cy="37923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dirty="0" smtClean="0"/>
              <a:t>Maximum excess delay: 2.5us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4572000"/>
            <a:ext cx="3276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76800" y="4604368"/>
            <a:ext cx="3276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2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this presentation, we offer a path forward to address ITS concerns</a:t>
            </a:r>
          </a:p>
          <a:p>
            <a:r>
              <a:rPr lang="en-US" dirty="0" smtClean="0"/>
              <a:t>As a next step, we request the following so we can deepen our analysis:</a:t>
            </a:r>
          </a:p>
          <a:p>
            <a:pPr lvl="1"/>
            <a:r>
              <a:rPr lang="en-US" dirty="0" smtClean="0"/>
              <a:t>What would be the required OOBE limits from lower UNII-4?</a:t>
            </a:r>
          </a:p>
          <a:p>
            <a:pPr lvl="1"/>
            <a:r>
              <a:rPr lang="en-US" dirty="0" smtClean="0"/>
              <a:t>Current </a:t>
            </a:r>
            <a:r>
              <a:rPr lang="en-US" dirty="0"/>
              <a:t>noise tolerance of DSRC from existing sources</a:t>
            </a:r>
            <a:endParaRPr lang="en-US" sz="1000" dirty="0"/>
          </a:p>
          <a:p>
            <a:pPr lvl="2"/>
            <a:r>
              <a:rPr lang="en-US" dirty="0"/>
              <a:t>In-band and out of band FSS</a:t>
            </a:r>
            <a:endParaRPr lang="en-US" sz="1000" dirty="0"/>
          </a:p>
          <a:p>
            <a:pPr lvl="2"/>
            <a:r>
              <a:rPr lang="en-US" dirty="0"/>
              <a:t>Radars</a:t>
            </a:r>
            <a:endParaRPr lang="en-US" sz="1000" dirty="0"/>
          </a:p>
          <a:p>
            <a:pPr lvl="2"/>
            <a:r>
              <a:rPr lang="en-US" dirty="0"/>
              <a:t>Adjacent-channel </a:t>
            </a:r>
            <a:r>
              <a:rPr lang="en-US" dirty="0" smtClean="0"/>
              <a:t>unlicensed devices: FCC </a:t>
            </a:r>
            <a:r>
              <a:rPr lang="en-US" dirty="0"/>
              <a:t>ISM </a:t>
            </a:r>
            <a:r>
              <a:rPr lang="en-US" dirty="0" smtClean="0"/>
              <a:t>rules, UNII-rules (wifi)</a:t>
            </a:r>
            <a:endParaRPr lang="en-US" sz="1000" dirty="0"/>
          </a:p>
          <a:p>
            <a:pPr lvl="1"/>
            <a:r>
              <a:rPr lang="en-US" dirty="0" smtClean="0"/>
              <a:t>DSRC </a:t>
            </a:r>
            <a:r>
              <a:rPr lang="en-US" dirty="0"/>
              <a:t>service channel use cases</a:t>
            </a:r>
            <a:endParaRPr lang="en-US" sz="1000" dirty="0"/>
          </a:p>
          <a:p>
            <a:pPr lvl="1"/>
            <a:r>
              <a:rPr lang="en-US" dirty="0"/>
              <a:t>DSRC public safety channel scenario analysis</a:t>
            </a:r>
            <a:endParaRPr lang="en-US" sz="1000" dirty="0"/>
          </a:p>
          <a:p>
            <a:pPr lvl="1"/>
            <a:r>
              <a:rPr lang="en-US" dirty="0"/>
              <a:t>Views on 20 MHz DSRC service channel performance</a:t>
            </a:r>
            <a:endParaRPr lang="en-US" sz="1000" dirty="0"/>
          </a:p>
          <a:p>
            <a:pPr lvl="1"/>
            <a:r>
              <a:rPr lang="en-US" dirty="0"/>
              <a:t>Michigan test report and data</a:t>
            </a:r>
            <a:endParaRPr lang="en-US" sz="1000" dirty="0"/>
          </a:p>
          <a:p>
            <a:pPr lvl="1"/>
            <a:r>
              <a:rPr lang="en-US" dirty="0"/>
              <a:t>Additional information as analysis progresses</a:t>
            </a:r>
            <a:endParaRPr lang="en-US" sz="10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81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IEEE 802.11 11-07-2133r0  </a:t>
            </a:r>
          </a:p>
          <a:p>
            <a:pPr marL="0" indent="0">
              <a:buNone/>
            </a:pPr>
            <a:r>
              <a:rPr lang="en-US" dirty="0"/>
              <a:t>[2] FCC 47.25.202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643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37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ITC Test Results: </a:t>
            </a:r>
            <a:br>
              <a:rPr lang="en-US" dirty="0"/>
            </a:br>
            <a:r>
              <a:rPr lang="en-US" dirty="0"/>
              <a:t>PER for off-vehicle </a:t>
            </a:r>
            <a:r>
              <a:rPr lang="en-US" dirty="0" err="1"/>
              <a:t>Ch</a:t>
            </a:r>
            <a:r>
              <a:rPr lang="en-US" dirty="0"/>
              <a:t> 174 interferer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169150" cy="470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6118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2052638"/>
            <a:ext cx="58674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78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this document, we address some of the concerns related to band sharing proposal presented 13-1276r1 and 13-1449r2.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256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6595178" y="1057196"/>
            <a:ext cx="2331028" cy="533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Proposed boundary of UNII4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0"/>
            <a:ext cx="7391400" cy="6556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Overview of the Proposal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419600"/>
            <a:ext cx="8305800" cy="1905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Dedicated DSRC spectrum</a:t>
            </a:r>
          </a:p>
          <a:p>
            <a:pPr lvl="1"/>
            <a:r>
              <a:rPr lang="en-US" dirty="0" smtClean="0"/>
              <a:t>Open only the lower part of the spectrum to UNII devices</a:t>
            </a:r>
          </a:p>
          <a:p>
            <a:pPr lvl="1"/>
            <a:r>
              <a:rPr lang="en-US" dirty="0" smtClean="0"/>
              <a:t>Leave 20MHz or 30MHz </a:t>
            </a:r>
            <a:r>
              <a:rPr lang="en-US" i="1" dirty="0" smtClean="0"/>
              <a:t>dedicated</a:t>
            </a:r>
            <a:r>
              <a:rPr lang="en-US" dirty="0" smtClean="0"/>
              <a:t> spectrum for DSRC high-avail channels</a:t>
            </a:r>
          </a:p>
          <a:p>
            <a:pPr lvl="1"/>
            <a:r>
              <a:rPr lang="en-US" dirty="0" smtClean="0"/>
              <a:t>Share the Channel 173 and 177 between DSRC service channels and UNII devices</a:t>
            </a:r>
          </a:p>
          <a:p>
            <a:r>
              <a:rPr lang="en-US" dirty="0" smtClean="0"/>
              <a:t>For the shared spectrum</a:t>
            </a:r>
          </a:p>
          <a:p>
            <a:pPr lvl="1"/>
            <a:r>
              <a:rPr lang="en-US" dirty="0" smtClean="0"/>
              <a:t>Encourage 20MHz DSRC service-channel operation </a:t>
            </a:r>
            <a:r>
              <a:rPr lang="en-US" dirty="0" smtClean="0">
                <a:sym typeface="Wingdings" panose="05000000000000000000" pitchFamily="2" charset="2"/>
              </a:rPr>
              <a:t> would allow for more effective detection of the DSRC signals</a:t>
            </a:r>
          </a:p>
          <a:p>
            <a:pPr lvl="1"/>
            <a:r>
              <a:rPr lang="en-US" dirty="0" smtClean="0"/>
              <a:t>Develop sharing solutions in IEEE (example: 994r0)</a:t>
            </a:r>
          </a:p>
          <a:p>
            <a:r>
              <a:rPr lang="en-US" dirty="0" smtClean="0"/>
              <a:t>Service channels can also use 802.11n/ac in any 5GHz band for service applications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267548" y="1738566"/>
            <a:ext cx="1946755" cy="260857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09"/>
          <p:cNvCxnSpPr>
            <a:cxnSpLocks noChangeShapeType="1"/>
          </p:cNvCxnSpPr>
          <p:nvPr/>
        </p:nvCxnSpPr>
        <p:spPr bwMode="auto">
          <a:xfrm>
            <a:off x="6728528" y="1512241"/>
            <a:ext cx="0" cy="2480427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Trapezoid 3"/>
          <p:cNvSpPr/>
          <p:nvPr/>
        </p:nvSpPr>
        <p:spPr>
          <a:xfrm>
            <a:off x="3938810" y="2370282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4445851" y="2370281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6" name="Trapezoid 5"/>
          <p:cNvSpPr/>
          <p:nvPr/>
        </p:nvSpPr>
        <p:spPr>
          <a:xfrm>
            <a:off x="4941151" y="2370282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7" name="Trapezoid 6"/>
          <p:cNvSpPr/>
          <p:nvPr/>
        </p:nvSpPr>
        <p:spPr>
          <a:xfrm>
            <a:off x="5455501" y="2370282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8" name="Trapezoid 7"/>
          <p:cNvSpPr/>
          <p:nvPr/>
        </p:nvSpPr>
        <p:spPr>
          <a:xfrm>
            <a:off x="5965088" y="2370282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10" name="Trapezoid 9"/>
          <p:cNvSpPr/>
          <p:nvPr/>
        </p:nvSpPr>
        <p:spPr>
          <a:xfrm>
            <a:off x="6719003" y="190054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rapezoid 10"/>
          <p:cNvSpPr/>
          <p:nvPr/>
        </p:nvSpPr>
        <p:spPr>
          <a:xfrm>
            <a:off x="6966653" y="190054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/>
          <p:cNvSpPr/>
          <p:nvPr/>
        </p:nvSpPr>
        <p:spPr>
          <a:xfrm>
            <a:off x="5985578" y="1900541"/>
            <a:ext cx="485775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177</a:t>
            </a:r>
          </a:p>
        </p:txBody>
      </p:sp>
      <p:sp>
        <p:nvSpPr>
          <p:cNvPr id="13" name="Trapezoid 12"/>
          <p:cNvSpPr/>
          <p:nvPr/>
        </p:nvSpPr>
        <p:spPr>
          <a:xfrm>
            <a:off x="5499803" y="1900541"/>
            <a:ext cx="485775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cxnSp>
        <p:nvCxnSpPr>
          <p:cNvPr id="14" name="Straight Connector 109"/>
          <p:cNvCxnSpPr>
            <a:cxnSpLocks noChangeShapeType="1"/>
          </p:cNvCxnSpPr>
          <p:nvPr/>
        </p:nvCxnSpPr>
        <p:spPr bwMode="auto">
          <a:xfrm flipH="1">
            <a:off x="6471353" y="1512241"/>
            <a:ext cx="8244" cy="2480427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381000" y="1900541"/>
            <a:ext cx="1789535" cy="358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 smtClean="0"/>
              <a:t>DSRC Channels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" y="2873693"/>
            <a:ext cx="1713335" cy="4678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 smtClean="0"/>
              <a:t>Wi-Fi Channels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2349499" y="1934311"/>
            <a:ext cx="2798654" cy="308637"/>
          </a:xfrm>
          <a:prstGeom prst="rightArrow">
            <a:avLst/>
          </a:prstGeom>
          <a:solidFill>
            <a:srgbClr val="368B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apezoid 21"/>
          <p:cNvSpPr/>
          <p:nvPr/>
        </p:nvSpPr>
        <p:spPr>
          <a:xfrm>
            <a:off x="2575625" y="3391596"/>
            <a:ext cx="3887393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160MHz</a:t>
            </a:r>
            <a:endParaRPr lang="en-US" dirty="0"/>
          </a:p>
        </p:txBody>
      </p:sp>
      <p:sp>
        <p:nvSpPr>
          <p:cNvPr id="23" name="Trapezoid 22"/>
          <p:cNvSpPr/>
          <p:nvPr/>
        </p:nvSpPr>
        <p:spPr>
          <a:xfrm>
            <a:off x="4495800" y="2891536"/>
            <a:ext cx="1947862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80MHz</a:t>
            </a:r>
            <a:endParaRPr lang="en-US" dirty="0"/>
          </a:p>
        </p:txBody>
      </p:sp>
      <p:sp>
        <p:nvSpPr>
          <p:cNvPr id="26" name="Trapezoid 25"/>
          <p:cNvSpPr/>
          <p:nvPr/>
        </p:nvSpPr>
        <p:spPr>
          <a:xfrm>
            <a:off x="6479597" y="1900175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/>
          <p:cNvSpPr/>
          <p:nvPr/>
        </p:nvSpPr>
        <p:spPr>
          <a:xfrm>
            <a:off x="2556579" y="2891536"/>
            <a:ext cx="1947862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80MHz</a:t>
            </a:r>
            <a:endParaRPr lang="en-US" dirty="0"/>
          </a:p>
        </p:txBody>
      </p:sp>
      <p:sp>
        <p:nvSpPr>
          <p:cNvPr id="28" name="Left Brace 27"/>
          <p:cNvSpPr/>
          <p:nvPr/>
        </p:nvSpPr>
        <p:spPr>
          <a:xfrm>
            <a:off x="2203429" y="2370281"/>
            <a:ext cx="234972" cy="1345619"/>
          </a:xfrm>
          <a:prstGeom prst="leftBrace">
            <a:avLst/>
          </a:prstGeom>
          <a:ln w="19050">
            <a:solidFill>
              <a:schemeClr val="tx1"/>
            </a:solidFill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475475" y="1323896"/>
            <a:ext cx="367353" cy="188345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6728528" y="1323896"/>
            <a:ext cx="114300" cy="188345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24949" y="2911701"/>
            <a:ext cx="1801257" cy="804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3 Dedicated 10MHz 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DSRC high-avail Channels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7090478" y="2258808"/>
            <a:ext cx="377122" cy="630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6901917" y="2271970"/>
            <a:ext cx="489483" cy="63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6598895" y="2316152"/>
            <a:ext cx="716305" cy="630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32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Previous Technical Concerns Raised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Technical concerns with the band sharing proposal from Slide 3 can be grouped in to 4 areas as following: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Interference from UNII devices to DSRC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Cross channel interference between DSRC channels</a:t>
            </a:r>
          </a:p>
          <a:p>
            <a:pPr lvl="2"/>
            <a:r>
              <a:rPr lang="en-US" dirty="0" smtClean="0"/>
              <a:t>Interference from high-power channel to safety of life applications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Interference from uplink satellites (C-band) to DSRC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20MHz waveforms are inferior to 10MHz for DSRC applications</a:t>
            </a:r>
          </a:p>
          <a:p>
            <a:r>
              <a:rPr lang="en-US" dirty="0" smtClean="0"/>
              <a:t>In this document, we want to initiate further discussions on these concerns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499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382000" cy="6556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Concern #1: Unlicensed Device Interference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following adjacent channel OOBE scenarios</a:t>
            </a:r>
          </a:p>
          <a:p>
            <a:pPr lvl="1"/>
            <a:r>
              <a:rPr lang="en-US" dirty="0" smtClean="0"/>
              <a:t>WLAN OOBE according to recently announced UNII-3 rules</a:t>
            </a:r>
          </a:p>
          <a:p>
            <a:pPr lvl="1"/>
            <a:r>
              <a:rPr lang="en-US" dirty="0" smtClean="0"/>
              <a:t>ISM device OOBE from devices operating in 5725-5850MHz (analog)</a:t>
            </a:r>
          </a:p>
          <a:p>
            <a:r>
              <a:rPr lang="en-US" dirty="0" smtClean="0"/>
              <a:t>Goal: Design a sharing solution that results in unlicensed devices not causing harmful interference to ITS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1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839200" cy="655638"/>
          </a:xfrm>
        </p:spPr>
        <p:txBody>
          <a:bodyPr>
            <a:noAutofit/>
          </a:bodyPr>
          <a:lstStyle/>
          <a:p>
            <a:r>
              <a:rPr lang="en-US" sz="3600" dirty="0" smtClean="0"/>
              <a:t>OOBE from WLAN UNII-3 Devices (new rules)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514600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Consider WLAN operating in Channel 165. </a:t>
            </a:r>
          </a:p>
          <a:p>
            <a:pPr lvl="1"/>
            <a:r>
              <a:rPr lang="en-US" dirty="0" smtClean="0"/>
              <a:t>Allowed Tx power is 30dBm with OOBE restrictions</a:t>
            </a:r>
          </a:p>
          <a:p>
            <a:pPr lvl="1"/>
            <a:r>
              <a:rPr lang="en-US" dirty="0" smtClean="0"/>
              <a:t>Regulatory limit:</a:t>
            </a:r>
          </a:p>
          <a:p>
            <a:pPr lvl="2"/>
            <a:r>
              <a:rPr lang="en-US" dirty="0" smtClean="0"/>
              <a:t>Channel 172 is &lt; 20MHz away from band edge</a:t>
            </a:r>
          </a:p>
          <a:p>
            <a:pPr lvl="2"/>
            <a:r>
              <a:rPr lang="en-US" dirty="0" smtClean="0"/>
              <a:t>Regulatory limit is -17dBm/MHz on the lower 5MHz and -27dBm/MHz on the upper 5MHz</a:t>
            </a:r>
          </a:p>
          <a:p>
            <a:pPr lvl="1"/>
            <a:r>
              <a:rPr lang="en-US" dirty="0" smtClean="0"/>
              <a:t>Practical:</a:t>
            </a:r>
          </a:p>
          <a:p>
            <a:pPr lvl="2"/>
            <a:r>
              <a:rPr lang="en-US" dirty="0" smtClean="0"/>
              <a:t>IEEE Mask is -40dBr @20MHz of band-edge </a:t>
            </a:r>
            <a:r>
              <a:rPr lang="en-US" dirty="0" smtClean="0">
                <a:sym typeface="Wingdings" panose="05000000000000000000" pitchFamily="2" charset="2"/>
              </a:rPr>
              <a:t> 30-40=-10dBm/20MHz  -23dBm/MHz OOBE potential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Hence, the OOBE from Channel 165 would be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-23dBm/MHz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7" name="TextBox 27"/>
          <p:cNvSpPr txBox="1">
            <a:spLocks noChangeArrowheads="1"/>
          </p:cNvSpPr>
          <p:nvPr/>
        </p:nvSpPr>
        <p:spPr bwMode="auto">
          <a:xfrm>
            <a:off x="2043159" y="2828925"/>
            <a:ext cx="2376442" cy="584775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WLAN (UNII-3)</a:t>
            </a:r>
            <a:endParaRPr lang="en-US" sz="1600" dirty="0"/>
          </a:p>
        </p:txBody>
      </p:sp>
      <p:sp>
        <p:nvSpPr>
          <p:cNvPr id="9" name="Trapezoid 8"/>
          <p:cNvSpPr/>
          <p:nvPr/>
        </p:nvSpPr>
        <p:spPr>
          <a:xfrm>
            <a:off x="3065988" y="17506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161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9601" y="2828925"/>
            <a:ext cx="1921880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2043159" y="2828925"/>
            <a:ext cx="45518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1889651" y="284354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95001" y="2851815"/>
            <a:ext cx="1143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6" name="Straight Connector 109"/>
          <p:cNvCxnSpPr>
            <a:cxnSpLocks noChangeShapeType="1"/>
          </p:cNvCxnSpPr>
          <p:nvPr/>
        </p:nvCxnSpPr>
        <p:spPr bwMode="auto">
          <a:xfrm>
            <a:off x="2042051" y="2094675"/>
            <a:ext cx="1108" cy="13190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3413651" y="284354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13701" y="284354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42326" y="2853070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20" name="Straight Connector 109"/>
          <p:cNvCxnSpPr>
            <a:cxnSpLocks noChangeShapeType="1"/>
          </p:cNvCxnSpPr>
          <p:nvPr/>
        </p:nvCxnSpPr>
        <p:spPr bwMode="auto">
          <a:xfrm>
            <a:off x="4419600" y="2084039"/>
            <a:ext cx="1" cy="132966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4785251" y="2853070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22" name="Straight Connector 109"/>
          <p:cNvCxnSpPr>
            <a:cxnSpLocks noChangeShapeType="1"/>
          </p:cNvCxnSpPr>
          <p:nvPr/>
        </p:nvCxnSpPr>
        <p:spPr bwMode="auto">
          <a:xfrm>
            <a:off x="6327165" y="2019134"/>
            <a:ext cx="1583" cy="139482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6063631" y="283361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14219" y="282892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26" name="Trapezoid 25"/>
          <p:cNvSpPr/>
          <p:nvPr/>
        </p:nvSpPr>
        <p:spPr>
          <a:xfrm>
            <a:off x="3573029" y="17506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165</a:t>
            </a:r>
            <a:endParaRPr lang="en-US" sz="900" dirty="0"/>
          </a:p>
        </p:txBody>
      </p:sp>
      <p:sp>
        <p:nvSpPr>
          <p:cNvPr id="30" name="Trapezoid 29"/>
          <p:cNvSpPr/>
          <p:nvPr/>
        </p:nvSpPr>
        <p:spPr>
          <a:xfrm>
            <a:off x="5846181" y="17506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rapezoid 34"/>
          <p:cNvSpPr/>
          <p:nvPr/>
        </p:nvSpPr>
        <p:spPr>
          <a:xfrm>
            <a:off x="6093831" y="17506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5903240" y="1203522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 smtClean="0"/>
              <a:t>184</a:t>
            </a:r>
            <a:endParaRPr lang="en-US" dirty="0" smtClean="0"/>
          </a:p>
        </p:txBody>
      </p:sp>
      <p:sp>
        <p:nvSpPr>
          <p:cNvPr id="37" name="Trapezoid 36"/>
          <p:cNvSpPr/>
          <p:nvPr/>
        </p:nvSpPr>
        <p:spPr>
          <a:xfrm>
            <a:off x="5590765" y="1750664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rapezoid 41"/>
          <p:cNvSpPr/>
          <p:nvPr/>
        </p:nvSpPr>
        <p:spPr>
          <a:xfrm>
            <a:off x="5339590" y="17506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/>
          <p:cNvSpPr/>
          <p:nvPr/>
        </p:nvSpPr>
        <p:spPr>
          <a:xfrm>
            <a:off x="5091180" y="17506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/>
          <p:cNvSpPr/>
          <p:nvPr/>
        </p:nvSpPr>
        <p:spPr>
          <a:xfrm>
            <a:off x="4835764" y="1750664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rapezoid 44"/>
          <p:cNvSpPr/>
          <p:nvPr/>
        </p:nvSpPr>
        <p:spPr>
          <a:xfrm>
            <a:off x="4584589" y="17506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apezoid 45"/>
          <p:cNvSpPr/>
          <p:nvPr/>
        </p:nvSpPr>
        <p:spPr>
          <a:xfrm>
            <a:off x="2561163" y="1750663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157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rot="16200000">
            <a:off x="4501416" y="1386481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 smtClean="0"/>
              <a:t>172</a:t>
            </a:r>
            <a:endParaRPr lang="en-US" dirty="0" smtClean="0"/>
          </a:p>
        </p:txBody>
      </p:sp>
      <p:sp>
        <p:nvSpPr>
          <p:cNvPr id="48" name="TextBox 47"/>
          <p:cNvSpPr txBox="1"/>
          <p:nvPr/>
        </p:nvSpPr>
        <p:spPr>
          <a:xfrm rot="16200000">
            <a:off x="5282242" y="1386481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 smtClean="0"/>
              <a:t>178</a:t>
            </a:r>
            <a:endParaRPr lang="en-US" dirty="0" smtClean="0"/>
          </a:p>
        </p:txBody>
      </p:sp>
      <p:cxnSp>
        <p:nvCxnSpPr>
          <p:cNvPr id="49" name="Straight Connector 109"/>
          <p:cNvCxnSpPr>
            <a:cxnSpLocks noChangeShapeType="1"/>
          </p:cNvCxnSpPr>
          <p:nvPr/>
        </p:nvCxnSpPr>
        <p:spPr bwMode="auto">
          <a:xfrm>
            <a:off x="4708415" y="2094675"/>
            <a:ext cx="0" cy="13343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109"/>
          <p:cNvCxnSpPr>
            <a:cxnSpLocks noChangeShapeType="1"/>
          </p:cNvCxnSpPr>
          <p:nvPr/>
        </p:nvCxnSpPr>
        <p:spPr bwMode="auto">
          <a:xfrm>
            <a:off x="4419601" y="2362200"/>
            <a:ext cx="28881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109"/>
          <p:cNvCxnSpPr>
            <a:cxnSpLocks noChangeShapeType="1"/>
          </p:cNvCxnSpPr>
          <p:nvPr/>
        </p:nvCxnSpPr>
        <p:spPr bwMode="auto">
          <a:xfrm>
            <a:off x="4708415" y="2590800"/>
            <a:ext cx="176858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3367905" y="2232025"/>
            <a:ext cx="10109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-17dBm/MHz</a:t>
            </a:r>
            <a:endParaRPr lang="en-US" sz="1050" dirty="0">
              <a:ea typeface="+mn-e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367905" y="2460709"/>
            <a:ext cx="10109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-27dBm/MHz</a:t>
            </a:r>
            <a:endParaRPr lang="en-US" sz="1050" dirty="0">
              <a:ea typeface="+mn-ea"/>
            </a:endParaRPr>
          </a:p>
        </p:txBody>
      </p:sp>
      <p:sp>
        <p:nvSpPr>
          <p:cNvPr id="62" name="Curved Down Arrow 61"/>
          <p:cNvSpPr/>
          <p:nvPr/>
        </p:nvSpPr>
        <p:spPr>
          <a:xfrm>
            <a:off x="3773449" y="1371600"/>
            <a:ext cx="888713" cy="315117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83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rved Down Arrow 64"/>
          <p:cNvSpPr/>
          <p:nvPr/>
        </p:nvSpPr>
        <p:spPr>
          <a:xfrm>
            <a:off x="4086485" y="3353745"/>
            <a:ext cx="638414" cy="481407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OOBE from ISM devices (previous and new rules)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035" y="1676399"/>
            <a:ext cx="8229600" cy="1677345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Existing PSD limit for ISM band is 33dBm/MHz (8dBm/3kHz), and max power is 30dBm</a:t>
            </a:r>
          </a:p>
          <a:p>
            <a:pPr lvl="1"/>
            <a:r>
              <a:rPr lang="en-US" dirty="0" smtClean="0"/>
              <a:t>This illustrates what is possible under previous and new rules for analog devices</a:t>
            </a:r>
          </a:p>
          <a:p>
            <a:pPr lvl="1"/>
            <a:r>
              <a:rPr lang="en-US" dirty="0" smtClean="0"/>
              <a:t>New FCC rules will prohibit digitally modulated devices, i.e. WLAN, for such operation</a:t>
            </a:r>
          </a:p>
          <a:p>
            <a:r>
              <a:rPr lang="en-US" dirty="0" smtClean="0"/>
              <a:t>ISM band has OOBE rule of only -20dBr from the PSD limit</a:t>
            </a:r>
          </a:p>
          <a:p>
            <a:r>
              <a:rPr lang="en-US" dirty="0" smtClean="0"/>
              <a:t>Max transmit power can be 30dBm.  Hence, Ch172 can potentially see maximum </a:t>
            </a:r>
            <a:r>
              <a:rPr lang="en-US" dirty="0" smtClean="0">
                <a:solidFill>
                  <a:srgbClr val="FF0000"/>
                </a:solidFill>
              </a:rPr>
              <a:t>+10dBm/MHz</a:t>
            </a:r>
            <a:r>
              <a:rPr lang="en-US" dirty="0" smtClean="0"/>
              <a:t> OOBE leakage from ISM band </a:t>
            </a:r>
          </a:p>
          <a:p>
            <a:pPr lvl="1"/>
            <a:endParaRPr lang="en-US" dirty="0"/>
          </a:p>
        </p:txBody>
      </p:sp>
      <p:sp>
        <p:nvSpPr>
          <p:cNvPr id="33" name="TextBox 27"/>
          <p:cNvSpPr txBox="1">
            <a:spLocks noChangeArrowheads="1"/>
          </p:cNvSpPr>
          <p:nvPr/>
        </p:nvSpPr>
        <p:spPr bwMode="auto">
          <a:xfrm>
            <a:off x="1966405" y="4962525"/>
            <a:ext cx="2376442" cy="584775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ISM </a:t>
            </a:r>
            <a:r>
              <a:rPr lang="en-US" sz="1600" dirty="0"/>
              <a:t>Device </a:t>
            </a:r>
            <a:r>
              <a:rPr lang="en-US" sz="1600" dirty="0" smtClean="0"/>
              <a:t>FCC 15.24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4342847" y="4962525"/>
            <a:ext cx="1921880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29"/>
          <p:cNvCxnSpPr>
            <a:cxnSpLocks noChangeShapeType="1"/>
          </p:cNvCxnSpPr>
          <p:nvPr/>
        </p:nvCxnSpPr>
        <p:spPr bwMode="auto">
          <a:xfrm>
            <a:off x="1966405" y="4962525"/>
            <a:ext cx="45518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1812897" y="497714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18247" y="4985415"/>
            <a:ext cx="1143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39" name="Straight Connector 109"/>
          <p:cNvCxnSpPr>
            <a:cxnSpLocks noChangeShapeType="1"/>
          </p:cNvCxnSpPr>
          <p:nvPr/>
        </p:nvCxnSpPr>
        <p:spPr bwMode="auto">
          <a:xfrm>
            <a:off x="1965297" y="4581525"/>
            <a:ext cx="1108" cy="9657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3336897" y="497714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736947" y="497714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165572" y="4986670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>
            <a:off x="4342846" y="4217639"/>
            <a:ext cx="1" cy="132966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4708497" y="4986670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5" name="Straight Connector 109"/>
          <p:cNvCxnSpPr>
            <a:cxnSpLocks noChangeShapeType="1"/>
          </p:cNvCxnSpPr>
          <p:nvPr/>
        </p:nvCxnSpPr>
        <p:spPr bwMode="auto">
          <a:xfrm>
            <a:off x="6250411" y="4152734"/>
            <a:ext cx="1583" cy="139482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5986877" y="496721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37465" y="496252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9" name="Trapezoid 48"/>
          <p:cNvSpPr/>
          <p:nvPr/>
        </p:nvSpPr>
        <p:spPr>
          <a:xfrm>
            <a:off x="5769427" y="38842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rapezoid 49"/>
          <p:cNvSpPr/>
          <p:nvPr/>
        </p:nvSpPr>
        <p:spPr>
          <a:xfrm>
            <a:off x="6017077" y="38842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16200000">
            <a:off x="5937910" y="3490416"/>
            <a:ext cx="415330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 smtClean="0"/>
              <a:t>184</a:t>
            </a:r>
            <a:endParaRPr lang="en-US" dirty="0" smtClean="0"/>
          </a:p>
        </p:txBody>
      </p:sp>
      <p:sp>
        <p:nvSpPr>
          <p:cNvPr id="52" name="Trapezoid 51"/>
          <p:cNvSpPr/>
          <p:nvPr/>
        </p:nvSpPr>
        <p:spPr>
          <a:xfrm>
            <a:off x="5514011" y="3884264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rapezoid 52"/>
          <p:cNvSpPr/>
          <p:nvPr/>
        </p:nvSpPr>
        <p:spPr>
          <a:xfrm>
            <a:off x="5262836" y="38842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rapezoid 53"/>
          <p:cNvSpPr/>
          <p:nvPr/>
        </p:nvSpPr>
        <p:spPr>
          <a:xfrm>
            <a:off x="5014426" y="38842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rapezoid 54"/>
          <p:cNvSpPr/>
          <p:nvPr/>
        </p:nvSpPr>
        <p:spPr>
          <a:xfrm>
            <a:off x="4759010" y="3884264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rapezoid 55"/>
          <p:cNvSpPr/>
          <p:nvPr/>
        </p:nvSpPr>
        <p:spPr>
          <a:xfrm>
            <a:off x="4507835" y="38842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rapezoid 56"/>
          <p:cNvSpPr/>
          <p:nvPr/>
        </p:nvSpPr>
        <p:spPr>
          <a:xfrm>
            <a:off x="4038600" y="3884262"/>
            <a:ext cx="242888" cy="611537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424662" y="3520081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 smtClean="0"/>
              <a:t>172</a:t>
            </a:r>
            <a:endParaRPr lang="en-US" dirty="0" smtClean="0"/>
          </a:p>
        </p:txBody>
      </p:sp>
      <p:sp>
        <p:nvSpPr>
          <p:cNvPr id="59" name="TextBox 58"/>
          <p:cNvSpPr txBox="1"/>
          <p:nvPr/>
        </p:nvSpPr>
        <p:spPr>
          <a:xfrm rot="16200000">
            <a:off x="5205488" y="3520081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 smtClean="0"/>
              <a:t>178</a:t>
            </a:r>
            <a:endParaRPr lang="en-US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1824754" y="4066067"/>
            <a:ext cx="10109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20dBr</a:t>
            </a:r>
            <a:endParaRPr lang="en-US" sz="1050" dirty="0">
              <a:ea typeface="+mn-ea"/>
            </a:endParaRPr>
          </a:p>
        </p:txBody>
      </p:sp>
      <p:cxnSp>
        <p:nvCxnSpPr>
          <p:cNvPr id="66" name="Straight Connector 109"/>
          <p:cNvCxnSpPr>
            <a:cxnSpLocks noChangeShapeType="1"/>
          </p:cNvCxnSpPr>
          <p:nvPr/>
        </p:nvCxnSpPr>
        <p:spPr bwMode="auto">
          <a:xfrm flipH="1">
            <a:off x="2971800" y="4495799"/>
            <a:ext cx="14209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Connector 109"/>
          <p:cNvCxnSpPr>
            <a:cxnSpLocks noChangeShapeType="1"/>
          </p:cNvCxnSpPr>
          <p:nvPr/>
        </p:nvCxnSpPr>
        <p:spPr bwMode="auto">
          <a:xfrm flipH="1">
            <a:off x="3009321" y="3890251"/>
            <a:ext cx="139637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Left Brace 69"/>
          <p:cNvSpPr/>
          <p:nvPr/>
        </p:nvSpPr>
        <p:spPr>
          <a:xfrm>
            <a:off x="2819400" y="3890251"/>
            <a:ext cx="113721" cy="6055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6019800"/>
            <a:ext cx="7848600" cy="304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Our assumption is that DSRC devices account for such amount of interference</a:t>
            </a:r>
          </a:p>
        </p:txBody>
      </p:sp>
    </p:spTree>
    <p:extLst>
      <p:ext uri="{BB962C8B-B14F-4D97-AF65-F5344CB8AC3E}">
        <p14:creationId xmlns:p14="http://schemas.microsoft.com/office/powerpoint/2010/main" val="402778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rved Down Arrow 76"/>
          <p:cNvSpPr/>
          <p:nvPr/>
        </p:nvSpPr>
        <p:spPr>
          <a:xfrm>
            <a:off x="5232444" y="3290889"/>
            <a:ext cx="638414" cy="347487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655095" y="4065073"/>
            <a:ext cx="248195" cy="718073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UNII Device OOBE (Proposed)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6604"/>
            <a:ext cx="8229600" cy="178402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We previously proposed to have </a:t>
            </a:r>
            <a:r>
              <a:rPr lang="en-US" sz="1600" dirty="0"/>
              <a:t>OOBE limits lower than what is possible with existing rules (see Slide 7). We request input </a:t>
            </a:r>
            <a:r>
              <a:rPr lang="en-US" sz="1600" dirty="0" smtClean="0"/>
              <a:t>from </a:t>
            </a:r>
            <a:r>
              <a:rPr lang="en-US" sz="1600" dirty="0"/>
              <a:t>ITS interests on </a:t>
            </a:r>
            <a:r>
              <a:rPr lang="en-US" sz="1600" dirty="0" smtClean="0"/>
              <a:t>required OOBE limits to channels 180 and 182 with the following constraints:</a:t>
            </a:r>
          </a:p>
          <a:p>
            <a:pPr lvl="1"/>
            <a:r>
              <a:rPr lang="en-US" sz="1400" dirty="0" smtClean="0"/>
              <a:t>Harmful interference to DSRC operation is prevented</a:t>
            </a:r>
          </a:p>
          <a:p>
            <a:pPr lvl="1"/>
            <a:r>
              <a:rPr lang="en-US" sz="1400" dirty="0" smtClean="0"/>
              <a:t>Filtering requirements on the unlicensed WLAN devices are minimal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092166" y="4060599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335"/>
          <p:cNvSpPr txBox="1">
            <a:spLocks noChangeArrowheads="1"/>
          </p:cNvSpPr>
          <p:nvPr/>
        </p:nvSpPr>
        <p:spPr bwMode="auto">
          <a:xfrm>
            <a:off x="2075050" y="4060599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6" name="TextBox 27"/>
          <p:cNvSpPr txBox="1">
            <a:spLocks noChangeArrowheads="1"/>
          </p:cNvSpPr>
          <p:nvPr/>
        </p:nvSpPr>
        <p:spPr bwMode="auto">
          <a:xfrm>
            <a:off x="2093274" y="5508361"/>
            <a:ext cx="3561822" cy="892552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8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896860" y="4020172"/>
            <a:ext cx="248195" cy="118342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rapezoid 7"/>
          <p:cNvSpPr/>
          <p:nvPr/>
        </p:nvSpPr>
        <p:spPr>
          <a:xfrm>
            <a:off x="3116103" y="3716591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161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44841" y="5508361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444841" y="4060599"/>
            <a:ext cx="1490974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3" name="Straight Connector 329"/>
          <p:cNvCxnSpPr>
            <a:cxnSpLocks noChangeShapeType="1"/>
          </p:cNvCxnSpPr>
          <p:nvPr/>
        </p:nvCxnSpPr>
        <p:spPr bwMode="auto">
          <a:xfrm>
            <a:off x="2093274" y="5508361"/>
            <a:ext cx="45518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1939766" y="552298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45116" y="5531251"/>
            <a:ext cx="1143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 flipV="1">
            <a:off x="2092166" y="4355874"/>
            <a:ext cx="3538868" cy="952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>
            <a:off x="2092166" y="4060599"/>
            <a:ext cx="0" cy="144776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3463766" y="552298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63816" y="552298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92441" y="553250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1" name="Straight Connector 109"/>
          <p:cNvCxnSpPr>
            <a:cxnSpLocks noChangeShapeType="1"/>
          </p:cNvCxnSpPr>
          <p:nvPr/>
        </p:nvCxnSpPr>
        <p:spPr bwMode="auto">
          <a:xfrm>
            <a:off x="4444841" y="4098699"/>
            <a:ext cx="1" cy="141435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4835366" y="553250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4" name="Straight Connector 109"/>
          <p:cNvCxnSpPr>
            <a:cxnSpLocks noChangeShapeType="1"/>
            <a:endCxn id="45" idx="0"/>
          </p:cNvCxnSpPr>
          <p:nvPr/>
        </p:nvCxnSpPr>
        <p:spPr bwMode="auto">
          <a:xfrm>
            <a:off x="6378863" y="4118229"/>
            <a:ext cx="1583" cy="139482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113746" y="5513050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>
            <a:off x="5643884" y="3450961"/>
            <a:ext cx="0" cy="2949952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5364334" y="550836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8" name="Trapezoid 47"/>
          <p:cNvSpPr/>
          <p:nvPr/>
        </p:nvSpPr>
        <p:spPr>
          <a:xfrm>
            <a:off x="3623144" y="371659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165</a:t>
            </a:r>
            <a:endParaRPr lang="en-US" sz="900" dirty="0"/>
          </a:p>
        </p:txBody>
      </p:sp>
      <p:sp>
        <p:nvSpPr>
          <p:cNvPr id="49" name="Trapezoid 48"/>
          <p:cNvSpPr/>
          <p:nvPr/>
        </p:nvSpPr>
        <p:spPr>
          <a:xfrm>
            <a:off x="4118444" y="3716591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169</a:t>
            </a:r>
            <a:endParaRPr lang="en-US" sz="900" dirty="0"/>
          </a:p>
        </p:txBody>
      </p:sp>
      <p:sp>
        <p:nvSpPr>
          <p:cNvPr id="50" name="Trapezoid 49"/>
          <p:cNvSpPr/>
          <p:nvPr/>
        </p:nvSpPr>
        <p:spPr>
          <a:xfrm>
            <a:off x="4632794" y="3716591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173</a:t>
            </a:r>
            <a:endParaRPr lang="en-US" sz="900" dirty="0"/>
          </a:p>
        </p:txBody>
      </p:sp>
      <p:sp>
        <p:nvSpPr>
          <p:cNvPr id="51" name="Trapezoid 50"/>
          <p:cNvSpPr/>
          <p:nvPr/>
        </p:nvSpPr>
        <p:spPr>
          <a:xfrm>
            <a:off x="5142381" y="3716591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177</a:t>
            </a:r>
            <a:endParaRPr lang="en-US" sz="900" dirty="0"/>
          </a:p>
        </p:txBody>
      </p:sp>
      <p:sp>
        <p:nvSpPr>
          <p:cNvPr id="52" name="Trapezoid 51"/>
          <p:cNvSpPr/>
          <p:nvPr/>
        </p:nvSpPr>
        <p:spPr>
          <a:xfrm>
            <a:off x="5896296" y="3716591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5673213" y="3169447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 smtClean="0"/>
              <a:t>182</a:t>
            </a:r>
            <a:endParaRPr lang="en-US" dirty="0" smtClean="0"/>
          </a:p>
        </p:txBody>
      </p:sp>
      <p:sp>
        <p:nvSpPr>
          <p:cNvPr id="56" name="TextBox 55"/>
          <p:cNvSpPr txBox="1"/>
          <p:nvPr/>
        </p:nvSpPr>
        <p:spPr>
          <a:xfrm>
            <a:off x="4595416" y="4969786"/>
            <a:ext cx="98437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</a:rPr>
              <a:t>L2</a:t>
            </a:r>
            <a:r>
              <a:rPr lang="en-US" sz="1050" dirty="0" smtClean="0"/>
              <a:t> dBm/MHz</a:t>
            </a:r>
            <a:endParaRPr lang="en-US" sz="12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5016463" y="5191092"/>
            <a:ext cx="1126652" cy="12507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 bwMode="auto">
          <a:xfrm>
            <a:off x="6143115" y="4057895"/>
            <a:ext cx="234195" cy="145050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rapezoid 62"/>
          <p:cNvSpPr/>
          <p:nvPr/>
        </p:nvSpPr>
        <p:spPr>
          <a:xfrm>
            <a:off x="6143946" y="3716591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5953355" y="3169446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 smtClean="0"/>
              <a:t>184</a:t>
            </a:r>
            <a:endParaRPr lang="en-US" dirty="0" smtClean="0"/>
          </a:p>
        </p:txBody>
      </p:sp>
      <p:sp>
        <p:nvSpPr>
          <p:cNvPr id="65" name="Trapezoid 64"/>
          <p:cNvSpPr/>
          <p:nvPr/>
        </p:nvSpPr>
        <p:spPr>
          <a:xfrm>
            <a:off x="5640880" y="3716588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 rot="16200000">
            <a:off x="5462757" y="3169447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 smtClean="0"/>
              <a:t>180</a:t>
            </a:r>
            <a:endParaRPr lang="en-US" dirty="0" smtClean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4953000" y="4784881"/>
            <a:ext cx="928556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572000" y="4517761"/>
            <a:ext cx="94372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</a:rPr>
              <a:t>L1</a:t>
            </a:r>
            <a:r>
              <a:rPr lang="en-US" sz="1050" dirty="0" smtClean="0"/>
              <a:t> dBm/MHz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1637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Concern #2: Cross-Channel Interference between DSRC Channels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971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current DSRC channelization, service channel and high-avail channels are next to each other with no guard band</a:t>
            </a:r>
          </a:p>
          <a:p>
            <a:pPr lvl="1"/>
            <a:r>
              <a:rPr lang="en-US" dirty="0" smtClean="0"/>
              <a:t>When transmitting at service channel, the leakage could contaminate the reception capability on the high-avail channel [1]</a:t>
            </a:r>
          </a:p>
          <a:p>
            <a:pPr lvl="1"/>
            <a:r>
              <a:rPr lang="en-US" dirty="0" smtClean="0"/>
              <a:t>May be controlled by lowering the maximum allowed power on service channel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/>
              <a:t>Cross-channel interference has always been a problem between existing service </a:t>
            </a:r>
            <a:r>
              <a:rPr lang="en-US" sz="3300" dirty="0" smtClean="0"/>
              <a:t>channels </a:t>
            </a:r>
            <a:r>
              <a:rPr lang="en-US" sz="3300" dirty="0"/>
              <a:t>and </a:t>
            </a:r>
            <a:r>
              <a:rPr lang="en-US" sz="3300" dirty="0" smtClean="0"/>
              <a:t>high-avail channels; </a:t>
            </a:r>
            <a:r>
              <a:rPr lang="en-US" sz="3300" dirty="0"/>
              <a:t>the proposed channelization does not </a:t>
            </a:r>
            <a:r>
              <a:rPr lang="en-US" sz="3300" dirty="0" smtClean="0"/>
              <a:t>increase the interference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876800"/>
            <a:ext cx="5416667" cy="1530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724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14439</TotalTime>
  <Words>989</Words>
  <Application>Microsoft Office PowerPoint</Application>
  <PresentationFormat>On-screen Show (4:3)</PresentationFormat>
  <Paragraphs>171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Microsoft Word 97 - 2003 Document</vt:lpstr>
      <vt:lpstr>Date: 2014-07-11</vt:lpstr>
      <vt:lpstr>Agenda</vt:lpstr>
      <vt:lpstr>Overview of the Proposal</vt:lpstr>
      <vt:lpstr>Previous Technical Concerns Raised</vt:lpstr>
      <vt:lpstr>Concern #1: Unlicensed Device Interference</vt:lpstr>
      <vt:lpstr>OOBE from WLAN UNII-3 Devices (new rules)</vt:lpstr>
      <vt:lpstr>OOBE from ISM devices (previous and new rules)</vt:lpstr>
      <vt:lpstr>UNII Device OOBE (Proposed)</vt:lpstr>
      <vt:lpstr>Concern #2: Cross-Channel Interference between DSRC Channels</vt:lpstr>
      <vt:lpstr>Concern #3: Interference from Satellite systems</vt:lpstr>
      <vt:lpstr>Concern #4: 20MHz Channelization Performance  for Service Channel Operation</vt:lpstr>
      <vt:lpstr>Conclusion</vt:lpstr>
      <vt:lpstr>References</vt:lpstr>
      <vt:lpstr>Appendix</vt:lpstr>
      <vt:lpstr>ITC Test Results:  PER for off-vehicle Ch 174 interferer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Yucek, Tevfik</dc:creator>
  <cp:lastModifiedBy>Tevfik Yucek</cp:lastModifiedBy>
  <cp:revision>134</cp:revision>
  <dcterms:created xsi:type="dcterms:W3CDTF">2006-08-16T00:00:00Z</dcterms:created>
  <dcterms:modified xsi:type="dcterms:W3CDTF">2014-07-10T17:25:01Z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1378401985</vt:i4>
  </property>
  <property fmtid="{D5CDD505-2E9C-101B-9397-08002B2CF9AE}" pid="3" name="_NewReviewCycle">
    <vt:lpwstr/>
  </property>
  <property fmtid="{D5CDD505-2E9C-101B-9397-08002B2CF9AE}" pid="4" name="_EmailSubject">
    <vt:lpwstr>Updated version</vt:lpwstr>
  </property>
  <property fmtid="{D5CDD505-2E9C-101B-9397-08002B2CF9AE}" pid="5" name="_AuthorEmail">
    <vt:lpwstr>xinzhouw@qti.qualcomm.com</vt:lpwstr>
  </property>
  <property fmtid="{D5CDD505-2E9C-101B-9397-08002B2CF9AE}" pid="6" name="_AuthorEmailDisplayName">
    <vt:lpwstr>Wu, Xinzhou</vt:lpwstr>
  </property>
  <property fmtid="{D5CDD505-2E9C-101B-9397-08002B2CF9AE}" pid="7" name="_PreviousAdHocReviewCycleID">
    <vt:i4>2043190248</vt:i4>
  </property>
</Properties>
</file>