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9" r:id="rId2"/>
    <p:sldId id="270" r:id="rId3"/>
    <p:sldId id="271" r:id="rId4"/>
    <p:sldId id="273" r:id="rId5"/>
    <p:sldId id="281" r:id="rId6"/>
    <p:sldId id="274" r:id="rId7"/>
    <p:sldId id="275" r:id="rId8"/>
    <p:sldId id="276" r:id="rId9"/>
    <p:sldId id="277" r:id="rId10"/>
    <p:sldId id="278" r:id="rId11"/>
    <p:sldId id="279" r:id="rId12"/>
    <p:sldId id="282" r:id="rId13"/>
    <p:sldId id="272" r:id="rId14"/>
  </p:sldIdLst>
  <p:sldSz cx="9144000" cy="6858000" type="screen4x3"/>
  <p:notesSz cx="7077075" cy="89550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injing Jiang" initials="JJ" lastIdx="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8" autoAdjust="0"/>
    <p:restoredTop sz="94629" autoAdjust="0"/>
  </p:normalViewPr>
  <p:slideViewPr>
    <p:cSldViewPr>
      <p:cViewPr varScale="1">
        <p:scale>
          <a:sx n="79" d="100"/>
          <a:sy n="79" d="100"/>
        </p:scale>
        <p:origin x="-65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71950" y="161925"/>
            <a:ext cx="2195513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9613" y="161925"/>
            <a:ext cx="915987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797425" y="8667750"/>
            <a:ext cx="165100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03575" y="86677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A47FB59-56EE-4F4D-A9FE-28B713D34C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708025" y="373063"/>
            <a:ext cx="56610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708025" y="8667750"/>
            <a:ext cx="71755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708025" y="8656638"/>
            <a:ext cx="58181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14813" y="84138"/>
            <a:ext cx="219710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6750" y="84138"/>
            <a:ext cx="917575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08100" y="677863"/>
            <a:ext cx="4460875" cy="3346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2975" y="4254500"/>
            <a:ext cx="5191125" cy="402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98950" y="8670925"/>
            <a:ext cx="2112963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98825" y="86709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767E657C-8704-4B97-9528-C596D55B18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38188" y="8670925"/>
            <a:ext cx="719137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38188" y="8669338"/>
            <a:ext cx="5600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60400" y="285750"/>
            <a:ext cx="5756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doc.: IEEE 802.11-yy/xxxxr0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Month Year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lvl="4"/>
            <a:r>
              <a:rPr lang="en-US" smtClean="0">
                <a:cs typeface="Arial" charset="0"/>
              </a:rPr>
              <a:t>John Doe, Some Company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7250" y="8670925"/>
            <a:ext cx="414338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53FB35B0-2A14-463E-82B1-BC6840E0A8CF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36625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July,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493316" y="6475413"/>
            <a:ext cx="1050609" cy="184666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B5057C-5369-43F9-81A5-48016EC3BD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27150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July,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E056D2B-FD4D-43F6-AE5B-236A21213C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27150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July,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CDDA9FB-F492-474A-A470-D2E51FE40D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36625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July,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24865" y="6475413"/>
            <a:ext cx="1719060" cy="184666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9223F9B-178A-44F0-B932-0C4B2167E7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182687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July,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7F1A853-5D18-4F5E-B11E-3FD02C2568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182687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July,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684AA33-9D18-4CB9-8FB8-39E3A4ED2A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182687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July, 2014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E17D151-A7DA-432E-91F4-AEFC14BF72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30250" y="334963"/>
            <a:ext cx="962025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July, 2014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493000" y="6475413"/>
            <a:ext cx="1050925" cy="184150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7EDCCB6-64B3-4CA4-A33C-939338ADCA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30250" y="334963"/>
            <a:ext cx="962025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July, 2014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493000" y="6475413"/>
            <a:ext cx="1050925" cy="184150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3EA3D2-06E9-4683-8223-D14EE749F1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July,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39F0F10-9CF0-4FDD-9506-336A6B47F7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July,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F6FC844-D97B-47AA-91AE-14DC93AD36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30250" y="334963"/>
            <a:ext cx="93662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dirty="0" smtClean="0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July, 2014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24865" y="6475413"/>
            <a:ext cx="171906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dirty="0" smtClean="0">
                <a:cs typeface="+mn-cs"/>
              </a:defRPr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3ADD200-E9A5-4CE0-8216-31865E41E0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6" y="334189"/>
            <a:ext cx="327025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802.11-14/0811r2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5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da-DK" smtClean="0">
                <a:cs typeface="Arial" charset="0"/>
              </a:rPr>
              <a:t>Yakun Sun, et. al. (Marvell)</a:t>
            </a:r>
            <a:endParaRPr lang="en-US">
              <a:cs typeface="Arial" charset="0"/>
            </a:endParaRP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Slide </a:t>
            </a:r>
            <a:fld id="{9E06968E-125C-439E-B58B-FDD6D8E6CBF0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pPr eaLnBrk="1" hangingPunct="1"/>
            <a:r>
              <a:rPr lang="en-US" dirty="0" smtClean="0"/>
              <a:t>Overview on RBIR-based PHY Abstraction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2014-07-15</a:t>
            </a:r>
          </a:p>
        </p:txBody>
      </p:sp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762000" y="19812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685800" y="2438400"/>
          <a:ext cx="7615933" cy="3886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86419"/>
                <a:gridCol w="1609595"/>
                <a:gridCol w="1684961"/>
                <a:gridCol w="1165860"/>
                <a:gridCol w="1669098"/>
              </a:tblGrid>
              <a:tr h="3810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dirty="0"/>
                        <a:t>Name</a:t>
                      </a:r>
                      <a:endParaRPr lang="en-US" sz="1200" b="1" kern="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Affiliations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/>
                        <a:t>Address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/>
                        <a:t>Phone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/>
                        <a:t>email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572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Marvell Semiconductor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57150" marR="0" indent="0" algn="l"/>
                      <a:r>
                        <a:rPr lang="nl-NL" sz="1200" dirty="0"/>
                        <a:t>5488 Marvell Ln, Santa Clara, CA 95054</a:t>
                      </a:r>
                      <a:endParaRPr lang="en-US" sz="12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 dirty="0"/>
                        <a:t>1-408-222-3847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/>
                        <a:t>yakunsun@marvell.com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048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Nihar Jindal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Broadcom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048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Ron Porat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048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Jiayin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048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Fei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 Tong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048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Wookbong Lee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LG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048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Jianhan Liu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048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Tianyu Wu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048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Bin Tian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048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Bo Sun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ZTE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048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Times New Roman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Intel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2014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Needed in EMD for RBIR?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648200"/>
          </a:xfrm>
        </p:spPr>
        <p:txBody>
          <a:bodyPr/>
          <a:lstStyle/>
          <a:p>
            <a:r>
              <a:rPr lang="en-US" dirty="0" smtClean="0"/>
              <a:t>LUT for RBIR ESM mapping and AWGN PER.</a:t>
            </a:r>
          </a:p>
          <a:p>
            <a:pPr lvl="1"/>
            <a:r>
              <a:rPr lang="en-US" dirty="0" smtClean="0"/>
              <a:t>5 RBIR LUTs </a:t>
            </a:r>
          </a:p>
          <a:p>
            <a:pPr lvl="1"/>
            <a:r>
              <a:rPr lang="en-US" dirty="0" smtClean="0"/>
              <a:t>10 PER LUTs for BCC/LDPC respectively for each reference packet length.</a:t>
            </a:r>
          </a:p>
          <a:p>
            <a:pPr lvl="1"/>
            <a:r>
              <a:rPr lang="en-US" dirty="0" smtClean="0"/>
              <a:t>LUTs are provided in [14].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2014</a:t>
            </a:r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Further 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Impact of implementation loss</a:t>
            </a:r>
          </a:p>
          <a:p>
            <a:pPr lvl="1"/>
            <a:r>
              <a:rPr lang="en-US" dirty="0" smtClean="0"/>
              <a:t>Channel estimation error (e.g., [5,13])</a:t>
            </a:r>
          </a:p>
          <a:p>
            <a:pPr lvl="1"/>
            <a:r>
              <a:rPr lang="en-US" dirty="0" smtClean="0"/>
              <a:t>Impact of excessive long channels for outdoor scenarios (ISI/ICI)</a:t>
            </a:r>
          </a:p>
          <a:p>
            <a:pPr lvl="1"/>
            <a:r>
              <a:rPr lang="en-US" dirty="0" smtClean="0"/>
              <a:t>Other practical impairments (CFO/timing/PN…)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2014</a:t>
            </a:r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Include the procedure of PHY abstraction in slide3-4 into EMD</a:t>
            </a:r>
          </a:p>
          <a:p>
            <a:endParaRPr lang="en-US" dirty="0" smtClean="0"/>
          </a:p>
          <a:p>
            <a:r>
              <a:rPr lang="en-US" dirty="0" smtClean="0"/>
              <a:t>Y:</a:t>
            </a:r>
          </a:p>
          <a:p>
            <a:r>
              <a:rPr lang="en-US" dirty="0" smtClean="0"/>
              <a:t>N:</a:t>
            </a:r>
          </a:p>
          <a:p>
            <a:r>
              <a:rPr lang="en-US" dirty="0" smtClean="0"/>
              <a:t>A: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572000"/>
          </a:xfrm>
        </p:spPr>
        <p:txBody>
          <a:bodyPr>
            <a:normAutofit fontScale="850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000" b="0" dirty="0" smtClean="0"/>
              <a:t>IEEE 802.16m-08/004r5, “IEEE 802.16m Evaluation Methodology Document”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zh-CN" sz="2000" b="0" dirty="0" smtClean="0"/>
              <a:t>3GPP TR 25.892 V2.0.0 “Feasibility Study for OFDM for UTRAN enhancement”, June 2004.</a:t>
            </a:r>
            <a:endParaRPr lang="en-US" sz="2000" b="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000" b="0" dirty="0" smtClean="0"/>
              <a:t>11-14-0117-00-0hew-PHY-abstraction-for-HEW-system-level-simulation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0" dirty="0" smtClean="0"/>
              <a:t>11-13-1131-00-0hew-phyabstraction-for-hew-system-level-simulation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0" dirty="0" smtClean="0"/>
              <a:t>11-14-0353-00-0hew-suggestion-on-phy-abstraction-for-evaluation-methodology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0" dirty="0" smtClean="0"/>
              <a:t>11-14-0043-02-0hew-PHY-abstraction-in-system-level-simulation-for-HEW-study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0" dirty="0" smtClean="0"/>
              <a:t>11-14-0335-00-0hew-instantenous-sinr-calibration-for-system-simulation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0" dirty="0" smtClean="0"/>
              <a:t>11-14-0581-00-00ax-further-discussion-on-phy-abstraction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0" dirty="0" smtClean="0"/>
              <a:t>11-14-0647-02-00ax-phy-abstraction-comparison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0" dirty="0" smtClean="0"/>
              <a:t>11-14-0803-01-00ax-Packet-Length-for-Box-0-Calibration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0" dirty="0" smtClean="0"/>
              <a:t>11-14-0585-05-00ax-phy-abstraction-types-for-11ax-system-level-simulation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0" dirty="0" smtClean="0"/>
              <a:t>11-14-0571-02-00ax-evaluation-methodology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0" dirty="0" smtClean="0"/>
              <a:t>11-14-0810-00-00ax-RBIR-based-phy-abstraction-with-channel-estimation-error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0" dirty="0" smtClean="0"/>
              <a:t>11-14-873-00-00ax-</a:t>
            </a:r>
            <a:r>
              <a:rPr lang="en-US" altLang="zh-CN" sz="2000" b="0" dirty="0" smtClean="0"/>
              <a:t>PHY-Abstraction-Tables-for-11ax-System-Level-Simulation</a:t>
            </a:r>
            <a:endParaRPr lang="en-US" sz="2000" b="0" dirty="0" smtClean="0"/>
          </a:p>
          <a:p>
            <a:pPr marL="457200" indent="-457200">
              <a:buFont typeface="+mj-lt"/>
              <a:buAutoNum type="arabicPeriod"/>
            </a:pPr>
            <a:endParaRPr lang="en-US" sz="2000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2014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342900" lvl="2" indent="-342900"/>
            <a:r>
              <a:rPr lang="en-US" sz="2400" b="1" dirty="0" smtClean="0"/>
              <a:t>Received Bit Mutual Information Rate (RBIR) ESM has been well studied for PHY abstraction [1-10].</a:t>
            </a:r>
          </a:p>
          <a:p>
            <a:pPr marL="342900" lvl="2" indent="-342900"/>
            <a:endParaRPr lang="en-US" sz="2400" b="1" dirty="0" smtClean="0"/>
          </a:p>
          <a:p>
            <a:pPr marL="342900" lvl="2" indent="-342900"/>
            <a:r>
              <a:rPr lang="en-US" sz="2400" b="1" dirty="0" smtClean="0"/>
              <a:t>It has been agreed to use RBIR ESM as PHY abstraction for PHY and integrated system simulation [11].</a:t>
            </a:r>
          </a:p>
          <a:p>
            <a:pPr marL="342900" lvl="2" indent="-342900"/>
            <a:endParaRPr lang="en-US" sz="2400" b="1" dirty="0" smtClean="0"/>
          </a:p>
          <a:p>
            <a:pPr marL="342900" lvl="2" indent="-342900"/>
            <a:r>
              <a:rPr lang="en-US" sz="2400" b="1" dirty="0" smtClean="0"/>
              <a:t>The current EMD [12] needs updates to provide RBIR PHY abstraction procedure and lookup tables.</a:t>
            </a:r>
          </a:p>
          <a:p>
            <a:pPr marL="342900" lvl="2" indent="-342900"/>
            <a:endParaRPr lang="en-US" sz="2400" b="1" dirty="0" smtClean="0"/>
          </a:p>
          <a:p>
            <a:pPr marL="342900" lvl="2" indent="-342900"/>
            <a:r>
              <a:rPr lang="en-US" sz="2400" b="1" dirty="0" smtClean="0"/>
              <a:t>An overview on RBIR PHY abstraction is presented </a:t>
            </a:r>
            <a:r>
              <a:rPr lang="en-US" sz="2400" b="1" dirty="0" smtClean="0"/>
              <a:t>here.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2014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RBIR ESM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648200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dirty="0" smtClean="0"/>
              <a:t>RBIR ESM is the symbol level mutual information conditioned on the </a:t>
            </a:r>
            <a:r>
              <a:rPr lang="en-US" i="1" dirty="0" smtClean="0"/>
              <a:t>M-</a:t>
            </a:r>
            <a:r>
              <a:rPr lang="en-US" dirty="0" smtClean="0"/>
              <a:t>QAM.</a:t>
            </a:r>
          </a:p>
          <a:p>
            <a:r>
              <a:rPr lang="en-US" dirty="0" smtClean="0"/>
              <a:t>ESM function is defined as (given the SINR for a tone)</a:t>
            </a:r>
          </a:p>
          <a:p>
            <a:pPr lvl="1"/>
            <a:r>
              <a:rPr lang="en-US" dirty="0" smtClean="0"/>
              <a:t>Assuming coded modulation (CM)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>
              <a:spcAft>
                <a:spcPts val="1200"/>
              </a:spcAft>
              <a:buNone/>
            </a:pPr>
            <a:r>
              <a:rPr lang="en-US" dirty="0" smtClean="0"/>
              <a:t>	where </a:t>
            </a:r>
            <a:r>
              <a:rPr lang="en-US" i="1" dirty="0" smtClean="0"/>
              <a:t>U</a:t>
            </a:r>
            <a:r>
              <a:rPr lang="en-US" dirty="0" smtClean="0"/>
              <a:t> is a zero mean complex Gaussian random variable with variance 1, i.e., </a:t>
            </a:r>
            <a:r>
              <a:rPr lang="en-US" i="1" dirty="0" smtClean="0"/>
              <a:t>U~CN(0,1).</a:t>
            </a:r>
          </a:p>
          <a:p>
            <a:r>
              <a:rPr lang="en-US" dirty="0" smtClean="0"/>
              <a:t>RBIR is the </a:t>
            </a:r>
            <a:r>
              <a:rPr lang="en-US" i="1" dirty="0" smtClean="0"/>
              <a:t>average</a:t>
            </a:r>
            <a:r>
              <a:rPr lang="en-US" dirty="0" smtClean="0"/>
              <a:t> symbol level mutual information for a transmission of </a:t>
            </a:r>
            <a:r>
              <a:rPr lang="en-US" dirty="0" err="1" smtClean="0"/>
              <a:t>Nss</a:t>
            </a:r>
            <a:r>
              <a:rPr lang="en-US" dirty="0" smtClean="0"/>
              <a:t> spatial streams over N tones and T OFDM symbols.</a:t>
            </a:r>
            <a:endParaRPr lang="en-US" i="1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838200" y="3424622"/>
          <a:ext cx="7322344" cy="690177"/>
        </p:xfrm>
        <a:graphic>
          <a:graphicData uri="http://schemas.openxmlformats.org/presentationml/2006/ole">
            <p:oleObj spid="_x0000_s1026" name="Equation" r:id="rId3" imgW="5117760" imgH="482400" progId="Equation.DSMT4">
              <p:embed/>
            </p:oleObj>
          </a:graphicData>
        </a:graphic>
      </p:graphicFrame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2014</a:t>
            </a: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Procedure of RBIR PHY Abstraction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458200" cy="4572000"/>
          </a:xfrm>
        </p:spPr>
        <p:txBody>
          <a:bodyPr>
            <a:normAutofit/>
          </a:bodyPr>
          <a:lstStyle/>
          <a:p>
            <a:r>
              <a:rPr lang="en-US" dirty="0" smtClean="0"/>
              <a:t>RBIR PHY abstraction is done by: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Step 1: Generate (both desired and interfering) channels.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Step 2: Calculate the equalizer-output SINR per spatial stream for the </a:t>
            </a:r>
            <a:r>
              <a:rPr lang="en-US" i="1" dirty="0" smtClean="0"/>
              <a:t>n-</a:t>
            </a:r>
            <a:r>
              <a:rPr lang="en-US" dirty="0" err="1" smtClean="0"/>
              <a:t>th</a:t>
            </a:r>
            <a:r>
              <a:rPr lang="en-US" dirty="0" smtClean="0"/>
              <a:t> tone/</a:t>
            </a:r>
            <a:r>
              <a:rPr lang="en-US" i="1" dirty="0" smtClean="0"/>
              <a:t>t-</a:t>
            </a:r>
            <a:r>
              <a:rPr lang="en-US" dirty="0" err="1" smtClean="0"/>
              <a:t>th</a:t>
            </a:r>
            <a:r>
              <a:rPr lang="en-US" dirty="0" smtClean="0"/>
              <a:t> OFDM symbol, </a:t>
            </a:r>
            <a:r>
              <a:rPr lang="en-US" i="1" dirty="0" smtClean="0"/>
              <a:t>SINR(</a:t>
            </a:r>
            <a:r>
              <a:rPr lang="en-US" i="1" dirty="0" err="1" smtClean="0"/>
              <a:t>i</a:t>
            </a:r>
            <a:r>
              <a:rPr lang="en-US" i="1" baseline="-25000" dirty="0" err="1" smtClean="0"/>
              <a:t>ss</a:t>
            </a:r>
            <a:r>
              <a:rPr lang="en-US" i="1" dirty="0" err="1" smtClean="0"/>
              <a:t>,n,t</a:t>
            </a:r>
            <a:r>
              <a:rPr lang="en-US" i="1" dirty="0" smtClean="0"/>
              <a:t>), </a:t>
            </a:r>
            <a:r>
              <a:rPr lang="en-US" i="1" dirty="0" err="1" smtClean="0"/>
              <a:t>i</a:t>
            </a:r>
            <a:r>
              <a:rPr lang="en-US" i="1" baseline="-25000" dirty="0" err="1" smtClean="0"/>
              <a:t>ss</a:t>
            </a:r>
            <a:r>
              <a:rPr lang="en-US" i="1" dirty="0" smtClean="0"/>
              <a:t>=1…</a:t>
            </a:r>
            <a:r>
              <a:rPr lang="en-US" i="1" dirty="0" err="1" smtClean="0"/>
              <a:t>N</a:t>
            </a:r>
            <a:r>
              <a:rPr lang="en-US" i="1" baseline="-25000" dirty="0" err="1" smtClean="0"/>
              <a:t>ss</a:t>
            </a:r>
            <a:r>
              <a:rPr lang="en-US" dirty="0" smtClean="0"/>
              <a:t>.</a:t>
            </a:r>
          </a:p>
          <a:p>
            <a:pPr lvl="2">
              <a:lnSpc>
                <a:spcPct val="120000"/>
              </a:lnSpc>
            </a:pPr>
            <a:r>
              <a:rPr lang="en-US" dirty="0" smtClean="0"/>
              <a:t>Equalizer is MRC if </a:t>
            </a:r>
            <a:r>
              <a:rPr lang="en-US" dirty="0" err="1" smtClean="0"/>
              <a:t>Nss</a:t>
            </a:r>
            <a:r>
              <a:rPr lang="en-US" dirty="0" smtClean="0"/>
              <a:t>=1, or MMSE if </a:t>
            </a:r>
            <a:r>
              <a:rPr lang="en-US" dirty="0" err="1" smtClean="0"/>
              <a:t>Nss</a:t>
            </a:r>
            <a:r>
              <a:rPr lang="en-US" dirty="0" smtClean="0"/>
              <a:t>&gt;1.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Step 3: Map </a:t>
            </a:r>
            <a:r>
              <a:rPr lang="en-US" i="1" dirty="0" err="1" smtClean="0">
                <a:solidFill>
                  <a:srgbClr val="FF0000"/>
                </a:solidFill>
              </a:rPr>
              <a:t>N</a:t>
            </a:r>
            <a:r>
              <a:rPr lang="en-US" b="1" dirty="0" err="1" smtClean="0">
                <a:solidFill>
                  <a:srgbClr val="FF0000"/>
                </a:solidFill>
              </a:rPr>
              <a:t>×</a:t>
            </a:r>
            <a:r>
              <a:rPr lang="en-US" i="1" dirty="0" err="1" smtClean="0">
                <a:solidFill>
                  <a:srgbClr val="FF0000"/>
                </a:solidFill>
              </a:rPr>
              <a:t>T</a:t>
            </a:r>
            <a:r>
              <a:rPr lang="en-US" b="1" dirty="0" err="1" smtClean="0">
                <a:solidFill>
                  <a:srgbClr val="FF0000"/>
                </a:solidFill>
              </a:rPr>
              <a:t>×</a:t>
            </a:r>
            <a:r>
              <a:rPr lang="en-US" i="1" dirty="0" err="1" smtClean="0">
                <a:solidFill>
                  <a:srgbClr val="FF0000"/>
                </a:solidFill>
              </a:rPr>
              <a:t>N</a:t>
            </a:r>
            <a:r>
              <a:rPr lang="en-US" i="1" baseline="-25000" dirty="0" err="1" smtClean="0">
                <a:solidFill>
                  <a:srgbClr val="FF0000"/>
                </a:solidFill>
              </a:rPr>
              <a:t>ss</a:t>
            </a:r>
            <a:r>
              <a:rPr lang="en-US" dirty="0" smtClean="0"/>
              <a:t> SINRs to </a:t>
            </a:r>
            <a:r>
              <a:rPr lang="en-US" dirty="0" smtClean="0">
                <a:solidFill>
                  <a:srgbClr val="FF0000"/>
                </a:solidFill>
              </a:rPr>
              <a:t>1</a:t>
            </a:r>
            <a:r>
              <a:rPr lang="en-US" dirty="0" smtClean="0"/>
              <a:t> RBIR</a:t>
            </a:r>
          </a:p>
          <a:p>
            <a:pPr>
              <a:lnSpc>
                <a:spcPct val="110000"/>
              </a:lnSpc>
            </a:pPr>
            <a:endParaRPr lang="en-US" dirty="0" smtClean="0"/>
          </a:p>
          <a:p>
            <a:pPr lvl="1">
              <a:lnSpc>
                <a:spcPct val="110000"/>
              </a:lnSpc>
            </a:pPr>
            <a:endParaRPr lang="en-US" dirty="0" smtClean="0"/>
          </a:p>
          <a:p>
            <a:pPr lvl="1">
              <a:lnSpc>
                <a:spcPct val="110000"/>
              </a:lnSpc>
            </a:pPr>
            <a:r>
              <a:rPr lang="en-US" dirty="0" smtClean="0"/>
              <a:t>Step 4: Reverse map </a:t>
            </a:r>
            <a:r>
              <a:rPr lang="en-US" dirty="0" smtClean="0">
                <a:solidFill>
                  <a:srgbClr val="FF0000"/>
                </a:solidFill>
              </a:rPr>
              <a:t>1</a:t>
            </a:r>
            <a:r>
              <a:rPr lang="en-US" dirty="0" smtClean="0"/>
              <a:t> RBIR to </a:t>
            </a:r>
            <a:r>
              <a:rPr lang="en-US" dirty="0" smtClean="0">
                <a:solidFill>
                  <a:srgbClr val="FF0000"/>
                </a:solidFill>
              </a:rPr>
              <a:t>1</a:t>
            </a:r>
            <a:r>
              <a:rPr lang="en-US" dirty="0" smtClean="0"/>
              <a:t> effective SNR</a:t>
            </a:r>
          </a:p>
          <a:p>
            <a:pPr lvl="1">
              <a:lnSpc>
                <a:spcPct val="110000"/>
              </a:lnSpc>
            </a:pPr>
            <a:endParaRPr lang="en-US" dirty="0" smtClean="0"/>
          </a:p>
          <a:p>
            <a:pPr lvl="1">
              <a:lnSpc>
                <a:spcPct val="110000"/>
              </a:lnSpc>
            </a:pP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1447800" y="4114800"/>
          <a:ext cx="5243512" cy="817562"/>
        </p:xfrm>
        <a:graphic>
          <a:graphicData uri="http://schemas.openxmlformats.org/presentationml/2006/ole">
            <p:oleObj spid="_x0000_s2050" name="Equation" r:id="rId3" imgW="3009600" imgH="469800" progId="Equation.DSMT4">
              <p:embed/>
            </p:oleObj>
          </a:graphicData>
        </a:graphic>
      </p:graphicFrame>
      <p:graphicFrame>
        <p:nvGraphicFramePr>
          <p:cNvPr id="7" name="Object 2"/>
          <p:cNvGraphicFramePr>
            <a:graphicFrameLocks noChangeAspect="1"/>
          </p:cNvGraphicFramePr>
          <p:nvPr/>
        </p:nvGraphicFramePr>
        <p:xfrm>
          <a:off x="2362200" y="5314417"/>
          <a:ext cx="2819400" cy="476783"/>
        </p:xfrm>
        <a:graphic>
          <a:graphicData uri="http://schemas.openxmlformats.org/presentationml/2006/ole">
            <p:oleObj spid="_x0000_s2051" name="Equation" r:id="rId4" imgW="1498320" imgH="253800" progId="Equation.DSMT4">
              <p:embed/>
            </p:oleObj>
          </a:graphicData>
        </a:graphic>
      </p:graphicFrame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2014</a:t>
            </a:r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Procedure of RBIR PHY Abstraction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458200" cy="4572000"/>
          </a:xfrm>
        </p:spPr>
        <p:txBody>
          <a:bodyPr>
            <a:normAutofit/>
          </a:bodyPr>
          <a:lstStyle/>
          <a:p>
            <a:pPr lvl="1">
              <a:lnSpc>
                <a:spcPct val="110000"/>
              </a:lnSpc>
            </a:pPr>
            <a:r>
              <a:rPr lang="en-US" dirty="0" smtClean="0"/>
              <a:t>Step 5: Estimate the PER for this transmission</a:t>
            </a:r>
          </a:p>
          <a:p>
            <a:pPr lvl="1">
              <a:lnSpc>
                <a:spcPct val="110000"/>
              </a:lnSpc>
            </a:pPr>
            <a:endParaRPr lang="en-US" dirty="0" smtClean="0"/>
          </a:p>
          <a:p>
            <a:pPr lvl="1">
              <a:lnSpc>
                <a:spcPct val="110000"/>
              </a:lnSpc>
            </a:pPr>
            <a:endParaRPr lang="en-US" dirty="0" smtClean="0"/>
          </a:p>
          <a:p>
            <a:pPr lvl="1">
              <a:lnSpc>
                <a:spcPct val="110000"/>
              </a:lnSpc>
            </a:pPr>
            <a:endParaRPr lang="en-US" dirty="0" smtClean="0"/>
          </a:p>
          <a:p>
            <a:pPr lvl="2">
              <a:lnSpc>
                <a:spcPct val="110000"/>
              </a:lnSpc>
            </a:pPr>
            <a:r>
              <a:rPr lang="en-US" dirty="0" smtClean="0"/>
              <a:t>Selection of reference packet length is defined in [10].</a:t>
            </a:r>
          </a:p>
          <a:p>
            <a:pPr lvl="2">
              <a:lnSpc>
                <a:spcPct val="110000"/>
              </a:lnSpc>
              <a:buNone/>
            </a:pPr>
            <a:endParaRPr lang="en-US" dirty="0" smtClean="0"/>
          </a:p>
          <a:p>
            <a:pPr lvl="1">
              <a:lnSpc>
                <a:spcPct val="110000"/>
              </a:lnSpc>
            </a:pPr>
            <a:r>
              <a:rPr lang="en-US" dirty="0" smtClean="0"/>
              <a:t>Step 6: Determine if this transmission is successfully received based on PER.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aphicFrame>
        <p:nvGraphicFramePr>
          <p:cNvPr id="8" name="Object 2"/>
          <p:cNvGraphicFramePr>
            <a:graphicFrameLocks noChangeAspect="1"/>
          </p:cNvGraphicFramePr>
          <p:nvPr/>
        </p:nvGraphicFramePr>
        <p:xfrm>
          <a:off x="1371600" y="2286000"/>
          <a:ext cx="6525383" cy="838200"/>
        </p:xfrm>
        <a:graphic>
          <a:graphicData uri="http://schemas.openxmlformats.org/presentationml/2006/ole">
            <p:oleObj spid="_x0000_s26628" name="Equation" r:id="rId3" imgW="4711680" imgH="609480" progId="Equation.DSMT4">
              <p:embed/>
            </p:oleObj>
          </a:graphicData>
        </a:graphic>
      </p:graphicFrame>
      <p:graphicFrame>
        <p:nvGraphicFramePr>
          <p:cNvPr id="9" name="Object 2"/>
          <p:cNvGraphicFramePr>
            <a:graphicFrameLocks noChangeAspect="1"/>
          </p:cNvGraphicFramePr>
          <p:nvPr/>
        </p:nvGraphicFramePr>
        <p:xfrm>
          <a:off x="1600200" y="4800600"/>
          <a:ext cx="4572000" cy="711336"/>
        </p:xfrm>
        <a:graphic>
          <a:graphicData uri="http://schemas.openxmlformats.org/presentationml/2006/ole">
            <p:oleObj spid="_x0000_s26629" name="Equation" r:id="rId4" imgW="2768400" imgH="431640" progId="Equation.DSMT4">
              <p:embed/>
            </p:oleObj>
          </a:graphicData>
        </a:graphic>
      </p:graphicFrame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2014</a:t>
            </a:r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Procedure of RBIR PHY Abstraction (3)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609600" y="4419600"/>
            <a:ext cx="81534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fontScale="92500" lnSpcReduction="20000"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Step-by-step</a:t>
            </a:r>
            <a:r>
              <a:rPr kumimoji="0" lang="en-US" sz="24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diagram of PHY abstraction (except for channel generation).</a:t>
            </a:r>
            <a:endParaRPr kumimoji="0" lang="en-US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00100" lvl="1" indent="-342900">
              <a:spcBef>
                <a:spcPct val="20000"/>
              </a:spcBef>
              <a:buFontTx/>
              <a:buChar char="‒"/>
            </a:pPr>
            <a:r>
              <a:rPr kumimoji="0" lang="en-US" sz="210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Step 1-2 are more time-consuming and can be simplified;</a:t>
            </a:r>
            <a:r>
              <a:rPr lang="en-US" sz="2100" kern="0" dirty="0" smtClean="0"/>
              <a:t> step 3-5 are very efficient.</a:t>
            </a:r>
            <a:endParaRPr kumimoji="0" lang="en-US" sz="2100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00100" lvl="1" indent="-342900">
              <a:spcBef>
                <a:spcPct val="20000"/>
              </a:spcBef>
              <a:spcAft>
                <a:spcPts val="600"/>
              </a:spcAft>
              <a:buFontTx/>
              <a:buChar char="‒"/>
            </a:pPr>
            <a:r>
              <a:rPr lang="en-US" sz="2100" kern="0" dirty="0" smtClean="0">
                <a:latin typeface="+mn-lt"/>
                <a:cs typeface="+mn-cs"/>
              </a:rPr>
              <a:t>Note SINR per-OFDM symbol is calculated even for slow-fading channels if interference levels change across the duration of the transmission.</a:t>
            </a:r>
            <a:endParaRPr kumimoji="0" lang="en-US" sz="2100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2014</a:t>
            </a:r>
            <a:endParaRPr lang="en-US"/>
          </a:p>
        </p:txBody>
      </p:sp>
      <p:pic>
        <p:nvPicPr>
          <p:cNvPr id="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346200"/>
            <a:ext cx="8839200" cy="299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Lookup Table for RBIR ESM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Real-time calculation of RBIR mapping (</a:t>
            </a:r>
            <a:r>
              <a:rPr lang="el-GR" dirty="0" smtClean="0"/>
              <a:t>Φ</a:t>
            </a:r>
            <a:r>
              <a:rPr lang="en-US" dirty="0" smtClean="0"/>
              <a:t> function) is time consuming.</a:t>
            </a:r>
          </a:p>
          <a:p>
            <a:endParaRPr lang="en-US" dirty="0" smtClean="0"/>
          </a:p>
          <a:p>
            <a:r>
              <a:rPr lang="en-US" dirty="0" smtClean="0"/>
              <a:t>RBIR LUT can be used in this place for quick implementation.</a:t>
            </a:r>
          </a:p>
          <a:p>
            <a:pPr lvl="1"/>
            <a:r>
              <a:rPr lang="en-US" dirty="0" smtClean="0"/>
              <a:t>1 LUT for each modulation </a:t>
            </a:r>
            <a:r>
              <a:rPr lang="en-US" dirty="0" smtClean="0">
                <a:sym typeface="Wingdings" pitchFamily="2" charset="2"/>
              </a:rPr>
              <a:t> 5 LUTs for all current defined modulations.</a:t>
            </a:r>
          </a:p>
          <a:p>
            <a:pPr lvl="1"/>
            <a:endParaRPr lang="en-US" dirty="0" smtClean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For a PHY packet with a fixed MCS, </a:t>
            </a:r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only 1 LUT </a:t>
            </a:r>
            <a:r>
              <a:rPr lang="en-US" dirty="0" smtClean="0">
                <a:sym typeface="Wingdings" pitchFamily="2" charset="2"/>
              </a:rPr>
              <a:t>is loaded for PHY abstraction (PER prediction).</a:t>
            </a:r>
          </a:p>
          <a:p>
            <a:pPr lvl="1"/>
            <a:endParaRPr lang="en-US" dirty="0" smtClean="0">
              <a:sym typeface="Wingdings" pitchFamily="2" charset="2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2014</a:t>
            </a:r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RBIR PHY Abstraction Using LUT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23553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967" y="1524000"/>
            <a:ext cx="8316233" cy="4762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2014</a:t>
            </a:r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 Adaptation Using LUT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6482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Channel-aware link adaptation can also use RBIR-based PER prediction.</a:t>
            </a:r>
          </a:p>
          <a:p>
            <a:pPr lvl="1"/>
            <a:r>
              <a:rPr lang="en-US" dirty="0" smtClean="0"/>
              <a:t>Iterate over all MCS to predict performance for each MCS via RBIR.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For example, genie max-rate link adaptation:</a:t>
            </a:r>
          </a:p>
          <a:p>
            <a:pPr lvl="1"/>
            <a:r>
              <a:rPr lang="en-US" dirty="0" smtClean="0"/>
              <a:t>Suppose the SINR for each tone and each OFDM symbol is known.</a:t>
            </a:r>
          </a:p>
          <a:p>
            <a:pPr lvl="1"/>
            <a:r>
              <a:rPr lang="en-US" dirty="0" smtClean="0"/>
              <a:t>For </a:t>
            </a:r>
            <a:r>
              <a:rPr lang="en-US" dirty="0" err="1" smtClean="0"/>
              <a:t>mcs</a:t>
            </a:r>
            <a:r>
              <a:rPr lang="en-US" dirty="0" smtClean="0"/>
              <a:t> = 0 to 9</a:t>
            </a:r>
          </a:p>
          <a:p>
            <a:pPr lvl="2"/>
            <a:r>
              <a:rPr lang="en-US" dirty="0" smtClean="0"/>
              <a:t>Step 1: Map SINRs into </a:t>
            </a:r>
            <a:r>
              <a:rPr lang="en-US" dirty="0" err="1" smtClean="0"/>
              <a:t>SNR</a:t>
            </a:r>
            <a:r>
              <a:rPr lang="en-US" baseline="-25000" dirty="0" err="1" smtClean="0"/>
              <a:t>eff</a:t>
            </a:r>
            <a:r>
              <a:rPr lang="en-US" dirty="0" smtClean="0"/>
              <a:t> for the corresponding modulation </a:t>
            </a:r>
          </a:p>
          <a:p>
            <a:pPr lvl="3"/>
            <a:r>
              <a:rPr lang="en-US" dirty="0" smtClean="0">
                <a:solidFill>
                  <a:srgbClr val="7030A0"/>
                </a:solidFill>
              </a:rPr>
              <a:t>1 out of 5</a:t>
            </a:r>
            <a:r>
              <a:rPr lang="en-US" dirty="0" smtClean="0"/>
              <a:t> RBIR LUTs each iteration</a:t>
            </a:r>
          </a:p>
          <a:p>
            <a:pPr lvl="2"/>
            <a:r>
              <a:rPr lang="en-US" dirty="0" smtClean="0"/>
              <a:t>Step 2: Predict PER based on </a:t>
            </a:r>
            <a:r>
              <a:rPr lang="en-US" dirty="0" err="1" smtClean="0"/>
              <a:t>SNR</a:t>
            </a:r>
            <a:r>
              <a:rPr lang="en-US" baseline="-25000" dirty="0" err="1" smtClean="0"/>
              <a:t>eff</a:t>
            </a:r>
            <a:r>
              <a:rPr lang="en-US" baseline="-25000" dirty="0" smtClean="0"/>
              <a:t> </a:t>
            </a:r>
            <a:r>
              <a:rPr lang="en-US" dirty="0" smtClean="0"/>
              <a:t>for the corresponding MCS </a:t>
            </a:r>
          </a:p>
          <a:p>
            <a:pPr lvl="3"/>
            <a:r>
              <a:rPr lang="en-US" dirty="0" smtClean="0">
                <a:solidFill>
                  <a:srgbClr val="7030A0"/>
                </a:solidFill>
              </a:rPr>
              <a:t>1 out of 10 </a:t>
            </a:r>
            <a:r>
              <a:rPr lang="en-US" dirty="0" smtClean="0"/>
              <a:t>PER LUTs each iteration</a:t>
            </a:r>
          </a:p>
          <a:p>
            <a:pPr lvl="2"/>
            <a:r>
              <a:rPr lang="en-US" dirty="0" smtClean="0"/>
              <a:t>Step 3: R(</a:t>
            </a:r>
            <a:r>
              <a:rPr lang="en-US" dirty="0" err="1" smtClean="0"/>
              <a:t>mcs</a:t>
            </a:r>
            <a:r>
              <a:rPr lang="en-US" dirty="0" smtClean="0"/>
              <a:t>) = (1-PER) * rate(</a:t>
            </a:r>
            <a:r>
              <a:rPr lang="en-US" dirty="0" err="1" smtClean="0"/>
              <a:t>mcs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Select MCS</a:t>
            </a:r>
            <a:r>
              <a:rPr lang="en-US" baseline="30000" dirty="0" smtClean="0"/>
              <a:t>*</a:t>
            </a:r>
            <a:r>
              <a:rPr lang="en-US" dirty="0" smtClean="0"/>
              <a:t> = </a:t>
            </a:r>
            <a:r>
              <a:rPr lang="en-US" dirty="0" err="1" smtClean="0"/>
              <a:t>argmax</a:t>
            </a:r>
            <a:r>
              <a:rPr lang="en-US" dirty="0" smtClean="0"/>
              <a:t>_{</a:t>
            </a:r>
            <a:r>
              <a:rPr lang="en-US" dirty="0" err="1" smtClean="0"/>
              <a:t>mcs</a:t>
            </a:r>
            <a:r>
              <a:rPr lang="en-US" dirty="0" smtClean="0"/>
              <a:t>=0…9} R(</a:t>
            </a:r>
            <a:r>
              <a:rPr lang="en-US" dirty="0" err="1" smtClean="0"/>
              <a:t>mcs</a:t>
            </a:r>
            <a:r>
              <a:rPr lang="en-US" dirty="0" smtClean="0"/>
              <a:t>)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July, 2014</a:t>
            </a: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IEEE802.11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IEEE802.11 template</Template>
  <TotalTime>3935</TotalTime>
  <Words>856</Words>
  <Application>Microsoft Office PowerPoint</Application>
  <PresentationFormat>On-screen Show (4:3)</PresentationFormat>
  <Paragraphs>163</Paragraphs>
  <Slides>13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IEEE802.11 template</vt:lpstr>
      <vt:lpstr>Equation</vt:lpstr>
      <vt:lpstr>Overview on RBIR-based PHY Abstraction</vt:lpstr>
      <vt:lpstr>Introduction</vt:lpstr>
      <vt:lpstr>RBIR ESM Function</vt:lpstr>
      <vt:lpstr>Procedure of RBIR PHY Abstraction</vt:lpstr>
      <vt:lpstr>Procedure of RBIR PHY Abstraction (2)</vt:lpstr>
      <vt:lpstr>Procedure of RBIR PHY Abstraction (3)</vt:lpstr>
      <vt:lpstr>Lookup Table for RBIR ESM</vt:lpstr>
      <vt:lpstr>RBIR PHY Abstraction Using LUT</vt:lpstr>
      <vt:lpstr>Link Adaptation Using LUT</vt:lpstr>
      <vt:lpstr>What is Needed in EMD for RBIR?</vt:lpstr>
      <vt:lpstr>Further Works</vt:lpstr>
      <vt:lpstr>Straw Poll</vt:lpstr>
      <vt:lpstr>References</vt:lpstr>
    </vt:vector>
  </TitlesOfParts>
  <Company>Marvell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 Abstraction for HEW System Level Simulation</dc:title>
  <dc:creator>Yakun Sun</dc:creator>
  <cp:lastModifiedBy>Yakun Sun</cp:lastModifiedBy>
  <cp:revision>127</cp:revision>
  <cp:lastPrinted>2010-12-20T20:45:24Z</cp:lastPrinted>
  <dcterms:created xsi:type="dcterms:W3CDTF">2014-01-14T02:35:55Z</dcterms:created>
  <dcterms:modified xsi:type="dcterms:W3CDTF">2014-07-16T20:33:01Z</dcterms:modified>
</cp:coreProperties>
</file>