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notesSlides/notesSlide8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5698" r:id="rId2"/>
  </p:sldMasterIdLst>
  <p:notesMasterIdLst>
    <p:notesMasterId r:id="rId30"/>
  </p:notesMasterIdLst>
  <p:handoutMasterIdLst>
    <p:handoutMasterId r:id="rId31"/>
  </p:handoutMasterIdLst>
  <p:sldIdLst>
    <p:sldId id="568" r:id="rId3"/>
    <p:sldId id="570" r:id="rId4"/>
    <p:sldId id="616" r:id="rId5"/>
    <p:sldId id="572" r:id="rId6"/>
    <p:sldId id="617" r:id="rId7"/>
    <p:sldId id="596" r:id="rId8"/>
    <p:sldId id="618" r:id="rId9"/>
    <p:sldId id="620" r:id="rId10"/>
    <p:sldId id="619" r:id="rId11"/>
    <p:sldId id="597" r:id="rId12"/>
    <p:sldId id="599" r:id="rId13"/>
    <p:sldId id="601" r:id="rId14"/>
    <p:sldId id="621" r:id="rId15"/>
    <p:sldId id="605" r:id="rId16"/>
    <p:sldId id="604" r:id="rId17"/>
    <p:sldId id="606" r:id="rId18"/>
    <p:sldId id="608" r:id="rId19"/>
    <p:sldId id="609" r:id="rId20"/>
    <p:sldId id="607" r:id="rId21"/>
    <p:sldId id="614" r:id="rId22"/>
    <p:sldId id="610" r:id="rId23"/>
    <p:sldId id="615" r:id="rId24"/>
    <p:sldId id="611" r:id="rId25"/>
    <p:sldId id="612" r:id="rId26"/>
    <p:sldId id="626" r:id="rId27"/>
    <p:sldId id="613" r:id="rId28"/>
    <p:sldId id="593" r:id="rId2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990" y="-1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60"/>
    </p:cViewPr>
  </p:sorterViewPr>
  <p:notesViewPr>
    <p:cSldViewPr>
      <p:cViewPr>
        <p:scale>
          <a:sx n="100" d="100"/>
          <a:sy n="100" d="100"/>
        </p:scale>
        <p:origin x="-828" y="88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4950" y="174625"/>
            <a:ext cx="2193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429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Xiaoming Peng / I2R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21DA6E8-5B14-4D11-9F3F-E5B79E4EC2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SG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A4CA12E-4FB8-490F-96DA-46DA9F54F1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SG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zh-CN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867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D0CAA499-EDA8-4F48-A606-02E085F9A3F7}" type="slidenum">
              <a:rPr lang="en-US" altLang="zh-CN" smtClean="0"/>
              <a:pPr/>
              <a:t>1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69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9700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3222625" y="8985250"/>
            <a:ext cx="512763" cy="184150"/>
          </a:xfrm>
          <a:noFill/>
        </p:spPr>
        <p:txBody>
          <a:bodyPr wrap="square"/>
          <a:lstStyle/>
          <a:p>
            <a:fld id="{F4E87404-9E7A-4B11-B1F0-6C1504A3DE43}" type="slidenum">
              <a:rPr lang="zh-CN" altLang="en-US" smtClean="0">
                <a:latin typeface="Arial" charset="0"/>
              </a:rPr>
              <a:pPr/>
              <a:t>4</a:t>
            </a:fld>
            <a:endParaRPr lang="zh-CN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SG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CA463211-24D0-42EC-8584-EA2A4AA97C23}" type="slidenum">
              <a:rPr lang="en-US" altLang="zh-CN" smtClean="0"/>
              <a:pPr/>
              <a:t>10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SG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3175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B5DF1697-EA1C-4D01-9BE7-80B858587950}" type="slidenum">
              <a:rPr lang="en-US" altLang="zh-CN" smtClean="0"/>
              <a:pPr/>
              <a:t>11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SG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3277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6546DFDE-C9B1-4E0B-952E-8B50CFBD0D36}" type="slidenum">
              <a:rPr lang="en-US" altLang="zh-CN" smtClean="0"/>
              <a:pPr/>
              <a:t>12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SG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3277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6546DFDE-C9B1-4E0B-952E-8B50CFBD0D36}" type="slidenum">
              <a:rPr lang="en-US" altLang="zh-CN" smtClean="0"/>
              <a:pPr/>
              <a:t>13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SG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3379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6035955C-F758-4E57-8312-9E3463389BE2}" type="slidenum">
              <a:rPr lang="en-US" altLang="zh-CN" smtClean="0"/>
              <a:pPr/>
              <a:t>14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SG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3584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55816391-3833-4123-A45A-B788D9C8159D}" type="slidenum">
              <a:rPr lang="en-US" altLang="zh-CN" smtClean="0"/>
              <a:pPr/>
              <a:t>15</a:t>
            </a:fld>
            <a:endParaRPr lang="en-US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Jul 2013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846F570-1629-4BE9-9AE6-92B649E38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Jul 2014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BFCD9-0D57-4A24-B5D3-CBBDEC0ACE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r>
              <a:rPr lang="en-US" altLang="zh-CN" dirty="0" smtClean="0"/>
              <a:t>Jul 2014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CA2E6F-3547-4FE1-9404-0BCD16E824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</a:t>
            </a:r>
            <a:r>
              <a:rPr kumimoji="1" lang="en-US" altLang="zh-CN" sz="1800" b="1" dirty="0" smtClean="0"/>
              <a:t>11-14/0806r0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SG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95" r:id="rId1"/>
    <p:sldLayoutId id="214748569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r>
              <a:rPr lang="en-US" altLang="zh-CN" dirty="0" smtClean="0"/>
              <a:t>Jul 2014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CA2E6F-3547-4FE1-9404-0BCD16E824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SG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7395B2A1-8960-4A85-820A-BFF36AEB96A9}" type="slidenum">
              <a:rPr lang="en-US" altLang="zh-CN" smtClean="0"/>
              <a:pPr/>
              <a:t>1</a:t>
            </a:fld>
            <a:endParaRPr lang="en-US" altLang="zh-CN" smtClean="0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2014-07-12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algn="ctr" eaLnBrk="0" hangingPunct="0">
              <a:defRPr/>
            </a:pPr>
            <a:r>
              <a:rPr lang="en-US" altLang="zh-CN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802.11aj (45 GHz) </a:t>
            </a: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Channelization </a:t>
            </a: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and Channel </a:t>
            </a: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Operation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Object 11"/>
          <p:cNvGraphicFramePr>
            <a:graphicFrameLocks noChangeAspect="1"/>
          </p:cNvGraphicFramePr>
          <p:nvPr/>
        </p:nvGraphicFramePr>
        <p:xfrm>
          <a:off x="457200" y="2743200"/>
          <a:ext cx="8166100" cy="3152775"/>
        </p:xfrm>
        <a:graphic>
          <a:graphicData uri="http://schemas.openxmlformats.org/presentationml/2006/ole">
            <p:oleObj spid="_x0000_s1027" name="Document" r:id="rId4" imgW="8219258" imgH="3201708" progId="Word.Document.8">
              <p:embed/>
            </p:oleObj>
          </a:graphicData>
        </a:graphic>
      </p:graphicFrame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 smtClean="0"/>
              <a:t>Jul 2014</a:t>
            </a:r>
            <a:endParaRPr lang="en-US" altLang="zh-CN" dirty="0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 bwMode="auto">
          <a:xfrm>
            <a:off x="7408348" y="6477000"/>
            <a:ext cx="1202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Bo Sun, ZTE Corp.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Channel Setup Scenario 1 </a:t>
            </a:r>
            <a:endParaRPr lang="en-SG" dirty="0" smtClean="0"/>
          </a:p>
        </p:txBody>
      </p:sp>
      <p:sp>
        <p:nvSpPr>
          <p:cNvPr id="204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46ADE99C-2A4F-4357-8AAA-665426A4E5C9}" type="slidenum">
              <a:rPr lang="en-US" altLang="zh-CN" smtClean="0"/>
              <a:pPr/>
              <a:t>10</a:t>
            </a:fld>
            <a:endParaRPr lang="en-US" altLang="zh-CN" smtClean="0"/>
          </a:p>
        </p:txBody>
      </p:sp>
      <p:pic>
        <p:nvPicPr>
          <p:cNvPr id="2048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5334000"/>
            <a:ext cx="154305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Content Placeholder 6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733800"/>
          </a:xfrm>
        </p:spPr>
        <p:txBody>
          <a:bodyPr>
            <a:normAutofit fontScale="92500"/>
          </a:bodyPr>
          <a:lstStyle/>
          <a:p>
            <a:r>
              <a:rPr lang="en-US" altLang="zh-CN" b="0" dirty="0" smtClean="0"/>
              <a:t>Pre-requisite</a:t>
            </a:r>
          </a:p>
          <a:p>
            <a:pPr lvl="1"/>
            <a:r>
              <a:rPr lang="en-US" altLang="zh-CN" b="0" dirty="0" smtClean="0"/>
              <a:t>No BSS established within a 1080 MHz channel, Channel 1 (as illustrated).</a:t>
            </a:r>
          </a:p>
          <a:p>
            <a:pPr lvl="1"/>
            <a:endParaRPr lang="en-US" altLang="zh-CN" b="0" dirty="0" smtClean="0"/>
          </a:p>
          <a:p>
            <a:r>
              <a:rPr lang="en-US" altLang="zh-CN" b="0" dirty="0" smtClean="0"/>
              <a:t>Possible channel setup choices for incoming PCP/AP</a:t>
            </a:r>
          </a:p>
          <a:p>
            <a:pPr lvl="1"/>
            <a:r>
              <a:rPr lang="en-US" altLang="zh-CN" dirty="0" smtClean="0"/>
              <a:t>Operate within either of the 540 MHz channels (Channel 2 or Channel 3).</a:t>
            </a:r>
          </a:p>
          <a:p>
            <a:pPr lvl="1"/>
            <a:r>
              <a:rPr lang="en-US" altLang="zh-CN" dirty="0" smtClean="0"/>
              <a:t>Operate in the 1080 MHz bandwidth channel, Channel 1.</a:t>
            </a:r>
          </a:p>
          <a:p>
            <a:pPr lvl="2"/>
            <a:r>
              <a:rPr lang="en-US" altLang="zh-CN" dirty="0" smtClean="0"/>
              <a:t>Option 1: Use of fixed primary channel (i.e. Channel 2) for BSS control.</a:t>
            </a:r>
          </a:p>
          <a:p>
            <a:pPr lvl="2"/>
            <a:r>
              <a:rPr lang="en-US" altLang="zh-CN" dirty="0" smtClean="0"/>
              <a:t>Option 2: PCP/AP dynamically choose between Channel 2 or Channel 3 as the primary channel.</a:t>
            </a:r>
            <a:endParaRPr lang="en-SG" b="0" dirty="0" smtClean="0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 bwMode="auto">
          <a:xfrm>
            <a:off x="7408348" y="6477000"/>
            <a:ext cx="1202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Bo Sun, ZTE Corp.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 smtClean="0"/>
              <a:t>Jul 2014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Channel Setup Scenario 2 </a:t>
            </a:r>
            <a:endParaRPr lang="en-SG" dirty="0" smtClean="0"/>
          </a:p>
        </p:txBody>
      </p:sp>
      <p:sp>
        <p:nvSpPr>
          <p:cNvPr id="21507" name="Content Placeholder 6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733800"/>
          </a:xfrm>
        </p:spPr>
        <p:txBody>
          <a:bodyPr>
            <a:normAutofit/>
          </a:bodyPr>
          <a:lstStyle/>
          <a:p>
            <a:r>
              <a:rPr lang="en-US" altLang="zh-CN" b="0" dirty="0" smtClean="0"/>
              <a:t>Pre-requisite: </a:t>
            </a:r>
          </a:p>
          <a:p>
            <a:pPr lvl="1"/>
            <a:r>
              <a:rPr lang="en-US" altLang="zh-CN" b="0" dirty="0" smtClean="0"/>
              <a:t>One BSS established within either Channel 2 or Channel 3.</a:t>
            </a:r>
          </a:p>
          <a:p>
            <a:pPr lvl="1"/>
            <a:endParaRPr lang="en-US" altLang="zh-CN" b="0" dirty="0" smtClean="0"/>
          </a:p>
          <a:p>
            <a:r>
              <a:rPr lang="en-US" altLang="zh-CN" b="0" dirty="0" smtClean="0"/>
              <a:t>Possible channel setup choices for incoming PCP/AP</a:t>
            </a:r>
          </a:p>
          <a:p>
            <a:pPr lvl="1"/>
            <a:r>
              <a:rPr lang="en-US" altLang="zh-CN" dirty="0" smtClean="0"/>
              <a:t>Operate within the free 540 MHz channel.</a:t>
            </a:r>
          </a:p>
          <a:p>
            <a:pPr lvl="1"/>
            <a:r>
              <a:rPr lang="en-US" altLang="zh-CN" dirty="0" smtClean="0"/>
              <a:t>Search for a free 1080 MHz bandwidth channel (i.e. Channel 4, 7… etc) if so desired. </a:t>
            </a:r>
          </a:p>
          <a:p>
            <a:pPr lvl="1"/>
            <a:r>
              <a:rPr lang="en-US" dirty="0" smtClean="0"/>
              <a:t>Operate within the 1.08GHz channel and share the spectrum with existing 540MHz BSS.</a:t>
            </a:r>
            <a:endParaRPr lang="en-US" altLang="zh-CN" dirty="0" smtClean="0"/>
          </a:p>
        </p:txBody>
      </p:sp>
      <p:sp>
        <p:nvSpPr>
          <p:cNvPr id="215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77EF1955-9CD2-48DB-AD6A-3B8AD61B0E81}" type="slidenum">
              <a:rPr lang="en-US" altLang="zh-CN" smtClean="0"/>
              <a:pPr/>
              <a:t>11</a:t>
            </a:fld>
            <a:endParaRPr lang="en-US" altLang="zh-CN" smtClean="0"/>
          </a:p>
        </p:txBody>
      </p:sp>
      <p:pic>
        <p:nvPicPr>
          <p:cNvPr id="215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5105400"/>
            <a:ext cx="2667000" cy="1193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5"/>
          <p:cNvSpPr txBox="1">
            <a:spLocks/>
          </p:cNvSpPr>
          <p:nvPr/>
        </p:nvSpPr>
        <p:spPr bwMode="auto">
          <a:xfrm>
            <a:off x="7408348" y="6477000"/>
            <a:ext cx="1202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Bo Sun, ZTE Corp.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 smtClean="0"/>
              <a:t>Jul 2014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Channel Setup Scenario 3 (1/3) </a:t>
            </a:r>
            <a:endParaRPr lang="en-SG" dirty="0" smtClean="0"/>
          </a:p>
        </p:txBody>
      </p:sp>
      <p:sp>
        <p:nvSpPr>
          <p:cNvPr id="22531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/>
              <a:t>Pre-requisite: </a:t>
            </a:r>
          </a:p>
          <a:p>
            <a:pPr lvl="1"/>
            <a:r>
              <a:rPr lang="en-US" altLang="zh-CN" b="0" dirty="0" smtClean="0"/>
              <a:t>All possible channels are occupied. </a:t>
            </a:r>
          </a:p>
          <a:p>
            <a:pPr lvl="1"/>
            <a:endParaRPr lang="en-US" altLang="zh-CN" b="0" dirty="0" smtClean="0"/>
          </a:p>
          <a:p>
            <a:r>
              <a:rPr lang="en-US" altLang="zh-CN" b="0" dirty="0" smtClean="0"/>
              <a:t>Possible channel setup choices for incoming PCP/AP</a:t>
            </a:r>
          </a:p>
          <a:p>
            <a:pPr lvl="1"/>
            <a:r>
              <a:rPr lang="en-US" altLang="zh-CN" dirty="0" smtClean="0"/>
              <a:t>Operate within any 540MHz channel and share the spectrum with existing 540/1080MHz BSS</a:t>
            </a:r>
          </a:p>
          <a:p>
            <a:pPr lvl="1"/>
            <a:r>
              <a:rPr lang="en-US" altLang="zh-CN" dirty="0" smtClean="0"/>
              <a:t>Operate within any 1.08GHz channel and share the spectrum with existing 540/1080MHz BSS</a:t>
            </a:r>
          </a:p>
        </p:txBody>
      </p:sp>
      <p:sp>
        <p:nvSpPr>
          <p:cNvPr id="225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95593C31-3447-4F63-B3AB-AE322BBADA01}" type="slidenum">
              <a:rPr lang="en-US" altLang="zh-CN" smtClean="0"/>
              <a:pPr/>
              <a:t>12</a:t>
            </a:fld>
            <a:endParaRPr lang="en-US" altLang="zh-CN" smtClean="0"/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 bwMode="auto">
          <a:xfrm>
            <a:off x="7408348" y="6477000"/>
            <a:ext cx="1202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Bo Sun, ZTE Corp.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 smtClean="0"/>
              <a:t>Jul 2014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Channel Setup Scenario 3 (2/3) </a:t>
            </a:r>
            <a:endParaRPr lang="en-SG" dirty="0" smtClean="0"/>
          </a:p>
        </p:txBody>
      </p:sp>
      <p:sp>
        <p:nvSpPr>
          <p:cNvPr id="22531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/>
              <a:t>Some considerations for spectrum sharing method in Scenario 3</a:t>
            </a:r>
          </a:p>
          <a:p>
            <a:pPr lvl="1"/>
            <a:r>
              <a:rPr lang="en-US" altLang="zh-CN" b="0" dirty="0" smtClean="0"/>
              <a:t>For easy interference mitigations.</a:t>
            </a:r>
          </a:p>
          <a:p>
            <a:pPr lvl="1"/>
            <a:r>
              <a:rPr lang="en-US" altLang="zh-CN" dirty="0" smtClean="0"/>
              <a:t>Guaranteed </a:t>
            </a:r>
            <a:r>
              <a:rPr lang="en-US" altLang="zh-CN" dirty="0" err="1" smtClean="0"/>
              <a:t>QoS</a:t>
            </a:r>
            <a:r>
              <a:rPr lang="en-US" altLang="zh-CN" dirty="0" smtClean="0"/>
              <a:t> requirements</a:t>
            </a:r>
          </a:p>
          <a:p>
            <a:pPr lvl="1"/>
            <a:r>
              <a:rPr lang="en-US" altLang="zh-CN" dirty="0" smtClean="0"/>
              <a:t>Protected transmission period for network co-ordination.</a:t>
            </a:r>
          </a:p>
          <a:p>
            <a:pPr lvl="1"/>
            <a:r>
              <a:rPr lang="en-US" altLang="zh-CN" dirty="0" smtClean="0"/>
              <a:t>Fairness among different BSSs.</a:t>
            </a:r>
          </a:p>
          <a:p>
            <a:pPr lvl="2"/>
            <a:r>
              <a:rPr lang="en-US" altLang="zh-CN" dirty="0" smtClean="0"/>
              <a:t>Splitting of 1080 MHz channel to two 540 MHz channels.</a:t>
            </a:r>
          </a:p>
          <a:p>
            <a:pPr lvl="2"/>
            <a:r>
              <a:rPr lang="en-US" altLang="zh-CN" dirty="0" smtClean="0"/>
              <a:t>Interleaved time block sharing of spectrum resources through coordination between PCP/APs.</a:t>
            </a:r>
          </a:p>
          <a:p>
            <a:pPr lvl="2"/>
            <a:r>
              <a:rPr lang="en-US" altLang="zh-CN" dirty="0" smtClean="0"/>
              <a:t>Clustering mechanism with interleaved protected period for different BSSs.</a:t>
            </a:r>
          </a:p>
          <a:p>
            <a:pPr lvl="1"/>
            <a:endParaRPr lang="en-US" altLang="zh-CN" dirty="0" smtClean="0"/>
          </a:p>
        </p:txBody>
      </p:sp>
      <p:sp>
        <p:nvSpPr>
          <p:cNvPr id="225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95593C31-3447-4F63-B3AB-AE322BBADA01}" type="slidenum">
              <a:rPr lang="en-US" altLang="zh-CN" smtClean="0"/>
              <a:pPr/>
              <a:t>13</a:t>
            </a:fld>
            <a:endParaRPr lang="en-US" altLang="zh-CN" smtClean="0"/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 bwMode="auto">
          <a:xfrm>
            <a:off x="7408348" y="6477000"/>
            <a:ext cx="1202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Bo Sun, ZTE Corp.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 smtClean="0"/>
              <a:t>Jul 2014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Channel Setup Scenario 3 (2/3) </a:t>
            </a:r>
            <a:endParaRPr lang="en-SG" dirty="0" smtClean="0"/>
          </a:p>
        </p:txBody>
      </p:sp>
      <p:sp>
        <p:nvSpPr>
          <p:cNvPr id="308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415195C9-E764-48CA-828E-F52890B2A792}" type="slidenum">
              <a:rPr lang="en-US" altLang="zh-CN" smtClean="0"/>
              <a:pPr/>
              <a:t>14</a:t>
            </a:fld>
            <a:endParaRPr lang="en-US" altLang="zh-CN" smtClean="0"/>
          </a:p>
        </p:txBody>
      </p:sp>
      <p:sp>
        <p:nvSpPr>
          <p:cNvPr id="3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SG"/>
          </a:p>
        </p:txBody>
      </p:sp>
      <p:sp>
        <p:nvSpPr>
          <p:cNvPr id="308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SG"/>
          </a:p>
        </p:txBody>
      </p:sp>
      <p:sp>
        <p:nvSpPr>
          <p:cNvPr id="308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SG"/>
          </a:p>
        </p:txBody>
      </p:sp>
      <p:grpSp>
        <p:nvGrpSpPr>
          <p:cNvPr id="16" name="组合 15"/>
          <p:cNvGrpSpPr/>
          <p:nvPr/>
        </p:nvGrpSpPr>
        <p:grpSpPr>
          <a:xfrm>
            <a:off x="1524000" y="2209800"/>
            <a:ext cx="6781800" cy="3695700"/>
            <a:chOff x="1143000" y="1981200"/>
            <a:chExt cx="6781800" cy="3695700"/>
          </a:xfrm>
        </p:grpSpPr>
        <p:graphicFrame>
          <p:nvGraphicFramePr>
            <p:cNvPr id="3074" name="Object 1"/>
            <p:cNvGraphicFramePr>
              <a:graphicFrameLocks noChangeAspect="1"/>
            </p:cNvGraphicFramePr>
            <p:nvPr/>
          </p:nvGraphicFramePr>
          <p:xfrm>
            <a:off x="1143000" y="1981200"/>
            <a:ext cx="5486400" cy="581025"/>
          </p:xfrm>
          <a:graphic>
            <a:graphicData uri="http://schemas.openxmlformats.org/presentationml/2006/ole">
              <p:oleObj spid="_x0000_s3074" name="Visio" r:id="rId4" imgW="7150689" imgH="754650" progId="Visio.Drawing.11">
                <p:embed/>
              </p:oleObj>
            </a:graphicData>
          </a:graphic>
        </p:graphicFrame>
        <p:graphicFrame>
          <p:nvGraphicFramePr>
            <p:cNvPr id="3075" name="Object 3"/>
            <p:cNvGraphicFramePr>
              <a:graphicFrameLocks noChangeAspect="1"/>
            </p:cNvGraphicFramePr>
            <p:nvPr/>
          </p:nvGraphicFramePr>
          <p:xfrm>
            <a:off x="1143000" y="2819400"/>
            <a:ext cx="5486400" cy="866775"/>
          </p:xfrm>
          <a:graphic>
            <a:graphicData uri="http://schemas.openxmlformats.org/presentationml/2006/ole">
              <p:oleObj spid="_x0000_s3075" name="Visio" r:id="rId5" imgW="7096662" imgH="1126980" progId="Visio.Drawing.11">
                <p:embed/>
              </p:oleObj>
            </a:graphicData>
          </a:graphic>
        </p:graphicFrame>
        <p:graphicFrame>
          <p:nvGraphicFramePr>
            <p:cNvPr id="3076" name="Object 5"/>
            <p:cNvGraphicFramePr>
              <a:graphicFrameLocks noChangeAspect="1"/>
            </p:cNvGraphicFramePr>
            <p:nvPr/>
          </p:nvGraphicFramePr>
          <p:xfrm>
            <a:off x="1219200" y="3505200"/>
            <a:ext cx="5486400" cy="2171700"/>
          </p:xfrm>
          <a:graphic>
            <a:graphicData uri="http://schemas.openxmlformats.org/presentationml/2006/ole">
              <p:oleObj spid="_x0000_s3076" name="Visio" r:id="rId6" imgW="7042636" imgH="2782890" progId="Visio.Drawing.11">
                <p:embed/>
              </p:oleObj>
            </a:graphicData>
          </a:graphic>
        </p:graphicFrame>
        <p:sp>
          <p:nvSpPr>
            <p:cNvPr id="3085" name="Curved Left Arrow 15"/>
            <p:cNvSpPr>
              <a:spLocks noChangeArrowheads="1"/>
            </p:cNvSpPr>
            <p:nvPr/>
          </p:nvSpPr>
          <p:spPr bwMode="auto">
            <a:xfrm>
              <a:off x="6858000" y="2209800"/>
              <a:ext cx="1066800" cy="2362200"/>
            </a:xfrm>
            <a:prstGeom prst="curvedLeftArrow">
              <a:avLst>
                <a:gd name="adj1" fmla="val 25003"/>
                <a:gd name="adj2" fmla="val 49996"/>
                <a:gd name="adj3" fmla="val 25000"/>
              </a:avLst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SG"/>
            </a:p>
          </p:txBody>
        </p:sp>
        <p:sp>
          <p:nvSpPr>
            <p:cNvPr id="17" name="Curved Left Arrow 16"/>
            <p:cNvSpPr/>
            <p:nvPr/>
          </p:nvSpPr>
          <p:spPr bwMode="auto">
            <a:xfrm>
              <a:off x="6858000" y="2286000"/>
              <a:ext cx="685800" cy="1143000"/>
            </a:xfrm>
            <a:prstGeom prst="curvedLeftArrow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eaLnBrk="0" hangingPunct="0">
                <a:defRPr/>
              </a:pPr>
              <a:endParaRPr lang="en-SG">
                <a:solidFill>
                  <a:schemeClr val="tx1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 bwMode="auto">
          <a:xfrm>
            <a:off x="7408348" y="6477000"/>
            <a:ext cx="1202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Bo Sun, ZTE Corp.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 smtClean="0"/>
              <a:t>Jul 2014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Channel Operation Solutions</a:t>
            </a:r>
            <a:endParaRPr lang="en-SG" dirty="0" smtClean="0"/>
          </a:p>
        </p:txBody>
      </p:sp>
      <p:sp>
        <p:nvSpPr>
          <p:cNvPr id="24579" name="Content Placeholder 6"/>
          <p:cNvSpPr>
            <a:spLocks noGrp="1"/>
          </p:cNvSpPr>
          <p:nvPr>
            <p:ph idx="1"/>
          </p:nvPr>
        </p:nvSpPr>
        <p:spPr>
          <a:xfrm>
            <a:off x="762000" y="2057400"/>
            <a:ext cx="7772400" cy="3505200"/>
          </a:xfrm>
        </p:spPr>
        <p:txBody>
          <a:bodyPr>
            <a:normAutofit fontScale="92500"/>
          </a:bodyPr>
          <a:lstStyle/>
          <a:p>
            <a:r>
              <a:rPr lang="en-US" altLang="zh-CN" sz="2800" b="0" dirty="0" smtClean="0"/>
              <a:t>Requirements</a:t>
            </a:r>
          </a:p>
          <a:p>
            <a:pPr lvl="1"/>
            <a:r>
              <a:rPr lang="en-US" altLang="zh-CN" sz="2400" dirty="0" smtClean="0"/>
              <a:t>Meet objectives of proposed channel access.</a:t>
            </a:r>
          </a:p>
          <a:p>
            <a:pPr lvl="1"/>
            <a:r>
              <a:rPr lang="en-US" altLang="zh-CN" sz="2400" dirty="0" smtClean="0"/>
              <a:t>Efficiently fulfills the requirements for co-operative interference mitigations in densely populated environments.</a:t>
            </a:r>
          </a:p>
          <a:p>
            <a:pPr lvl="1"/>
            <a:r>
              <a:rPr lang="en-US" altLang="zh-CN" sz="2400" dirty="0" smtClean="0"/>
              <a:t>Efficiently handle OBSS mitigations.</a:t>
            </a:r>
          </a:p>
          <a:p>
            <a:pPr lvl="1"/>
            <a:endParaRPr lang="en-US" altLang="zh-CN" sz="2400" dirty="0" smtClean="0"/>
          </a:p>
          <a:p>
            <a:r>
              <a:rPr lang="en-US" altLang="zh-CN" sz="2800" b="0" dirty="0" smtClean="0"/>
              <a:t>Several general channel operation solutions were proposed in next few slides.</a:t>
            </a:r>
          </a:p>
        </p:txBody>
      </p:sp>
      <p:sp>
        <p:nvSpPr>
          <p:cNvPr id="2458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41CFE2D2-99E5-4A26-8806-910A8DC35DB1}" type="slidenum">
              <a:rPr lang="en-US" altLang="zh-CN" smtClean="0"/>
              <a:pPr/>
              <a:t>15</a:t>
            </a:fld>
            <a:endParaRPr lang="en-US" altLang="zh-CN" smtClean="0"/>
          </a:p>
        </p:txBody>
      </p:sp>
      <p:sp>
        <p:nvSpPr>
          <p:cNvPr id="7" name="TextBox 6"/>
          <p:cNvSpPr txBox="1"/>
          <p:nvPr/>
        </p:nvSpPr>
        <p:spPr>
          <a:xfrm>
            <a:off x="1066800" y="55626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solidFill>
                  <a:srgbClr val="0070C0"/>
                </a:solidFill>
              </a:rPr>
              <a:t>NOTE, the details of these general channel operation solutions are not yet completed and we call for interested parties to contribute.</a:t>
            </a:r>
            <a:endParaRPr lang="zh-CN" altLang="en-US" sz="1800" dirty="0">
              <a:solidFill>
                <a:srgbClr val="0070C0"/>
              </a:solidFill>
            </a:endParaRPr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 bwMode="auto">
          <a:xfrm>
            <a:off x="7408348" y="6477000"/>
            <a:ext cx="1202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Bo Sun, ZTE Corp.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 smtClean="0"/>
              <a:t>Jul 2014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Proposal 1</a:t>
            </a:r>
            <a:endParaRPr lang="en-SG" smtClean="0"/>
          </a:p>
        </p:txBody>
      </p:sp>
      <p:sp>
        <p:nvSpPr>
          <p:cNvPr id="4101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altLang="zh-CN" sz="2000" b="0" dirty="0" smtClean="0"/>
              <a:t>If a PCP/AP intends to start its BSS in a free 540 MHz channel, it may select either 540 MHz channel to transmit its beacon/notification frames. The selected 540 MHz channel is considered as its primary channel which may not the same with other PCP/APs. </a:t>
            </a:r>
          </a:p>
          <a:p>
            <a:endParaRPr lang="en-US" altLang="zh-CN" sz="2000" b="0" dirty="0" smtClean="0"/>
          </a:p>
          <a:p>
            <a:endParaRPr lang="en-US" altLang="zh-CN" sz="2000" b="0" dirty="0" smtClean="0"/>
          </a:p>
          <a:p>
            <a:r>
              <a:rPr lang="en-US" altLang="zh-CN" sz="2000" b="0" dirty="0" smtClean="0"/>
              <a:t>If a PCP/AP intends to start its BSS in a free 1.08 GHz channel, it will transmit beacon/notification frames in the primary channel (for BSS maintenance) and secondary channel (for OBSS Mitigation). The primary or secondary channel is selected by itself. </a:t>
            </a:r>
            <a:endParaRPr lang="en-SG" sz="2000" b="0" dirty="0" smtClean="0"/>
          </a:p>
        </p:txBody>
      </p:sp>
      <p:sp>
        <p:nvSpPr>
          <p:cNvPr id="41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742862E4-59B5-4F1D-8A63-569E7A069A74}" type="slidenum">
              <a:rPr lang="en-US" altLang="zh-CN" smtClean="0"/>
              <a:pPr/>
              <a:t>16</a:t>
            </a:fld>
            <a:endParaRPr lang="en-US" altLang="zh-CN" smtClean="0"/>
          </a:p>
        </p:txBody>
      </p:sp>
      <p:graphicFrame>
        <p:nvGraphicFramePr>
          <p:cNvPr id="4098" name="Object 8"/>
          <p:cNvGraphicFramePr>
            <a:graphicFrameLocks noChangeAspect="1"/>
          </p:cNvGraphicFramePr>
          <p:nvPr/>
        </p:nvGraphicFramePr>
        <p:xfrm>
          <a:off x="1524000" y="5292725"/>
          <a:ext cx="6729412" cy="727075"/>
        </p:xfrm>
        <a:graphic>
          <a:graphicData uri="http://schemas.openxmlformats.org/presentationml/2006/ole">
            <p:oleObj spid="_x0000_s4098" name="Visio" r:id="rId3" imgW="8362776" imgH="907374" progId="Visio.Drawing.11">
              <p:embed/>
            </p:oleObj>
          </a:graphicData>
        </a:graphic>
      </p:graphicFrame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1438275" y="3124200"/>
          <a:ext cx="6715125" cy="503238"/>
        </p:xfrm>
        <a:graphic>
          <a:graphicData uri="http://schemas.openxmlformats.org/presentationml/2006/ole">
            <p:oleObj spid="_x0000_s4099" name="Visio" r:id="rId4" imgW="8362776" imgH="622840" progId="Visio.Drawing.11">
              <p:embed/>
            </p:oleObj>
          </a:graphicData>
        </a:graphic>
      </p:graphicFrame>
      <p:sp>
        <p:nvSpPr>
          <p:cNvPr id="9" name="Slide Number Placeholder 5"/>
          <p:cNvSpPr txBox="1">
            <a:spLocks/>
          </p:cNvSpPr>
          <p:nvPr/>
        </p:nvSpPr>
        <p:spPr bwMode="auto">
          <a:xfrm>
            <a:off x="7408348" y="6477000"/>
            <a:ext cx="1202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Bo Sun, ZTE Corp.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 smtClean="0"/>
              <a:t>Jul 2014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OBSS Mitigation of Proposal 1 (1/2)</a:t>
            </a:r>
            <a:endParaRPr lang="en-SG" smtClean="0"/>
          </a:p>
        </p:txBody>
      </p:sp>
      <p:sp>
        <p:nvSpPr>
          <p:cNvPr id="5124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5105400"/>
          </a:xfrm>
        </p:spPr>
        <p:txBody>
          <a:bodyPr/>
          <a:lstStyle/>
          <a:p>
            <a:r>
              <a:rPr lang="en-US" altLang="zh-CN" sz="2000" b="0" smtClean="0"/>
              <a:t>Suppose that a S-PCP/AP operates in a 1.08 GHz Channel, e.g., Channel 1.</a:t>
            </a:r>
          </a:p>
          <a:p>
            <a:pPr lvl="1" eaLnBrk="1" hangingPunct="1">
              <a:buFont typeface="Times New Roman" pitchFamily="18" charset="0"/>
              <a:buChar char="−"/>
            </a:pPr>
            <a:r>
              <a:rPr lang="en-US" altLang="zh-CN" smtClean="0">
                <a:ea typeface="宋体" charset="-122"/>
                <a:cs typeface="Times New Roman" pitchFamily="18" charset="0"/>
              </a:rPr>
              <a:t>Another PCP/AP that also intends to operate in Channel 1 may share the channel access with S-PCP/AP like Member-PCP/AP 1.</a:t>
            </a:r>
          </a:p>
          <a:p>
            <a:pPr lvl="1" eaLnBrk="1" hangingPunct="1">
              <a:buFont typeface="Times New Roman" pitchFamily="18" charset="0"/>
              <a:buChar char="−"/>
            </a:pPr>
            <a:r>
              <a:rPr lang="en-US" altLang="zh-CN" smtClean="0">
                <a:ea typeface="宋体" charset="-122"/>
                <a:cs typeface="Times New Roman" pitchFamily="18" charset="0"/>
              </a:rPr>
              <a:t>Another PCP/AP that intend to operate in Channel 2 or Channel 3 may share the channel access with S-PCP/AP like Member-PCP/AP 2 or 3, respectively.</a:t>
            </a:r>
          </a:p>
          <a:p>
            <a:pPr lvl="1" eaLnBrk="1" hangingPunct="1">
              <a:spcAft>
                <a:spcPts val="1200"/>
              </a:spcAft>
              <a:buFont typeface="Times New Roman" pitchFamily="18" charset="0"/>
              <a:buChar char="−"/>
            </a:pPr>
            <a:r>
              <a:rPr lang="en-US" altLang="zh-CN" smtClean="0">
                <a:ea typeface="宋体" charset="-122"/>
                <a:cs typeface="Times New Roman" pitchFamily="18" charset="0"/>
              </a:rPr>
              <a:t>Switch to another unoccupied channel</a:t>
            </a: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§"/>
            </a:pPr>
            <a:endParaRPr lang="en-US" altLang="zh-CN" sz="1800" b="0" smtClean="0">
              <a:ea typeface="宋体" charset="-122"/>
              <a:cs typeface="Times New Roman" pitchFamily="18" charset="0"/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§"/>
            </a:pPr>
            <a:endParaRPr lang="en-US" altLang="zh-CN" sz="1800" b="0" smtClean="0">
              <a:ea typeface="宋体" charset="-122"/>
              <a:cs typeface="Times New Roman" pitchFamily="18" charset="0"/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§"/>
            </a:pPr>
            <a:endParaRPr lang="en-US" altLang="zh-CN" sz="1800" b="0" smtClean="0">
              <a:ea typeface="宋体" charset="-122"/>
              <a:cs typeface="Times New Roman" pitchFamily="18" charset="0"/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§"/>
            </a:pPr>
            <a:endParaRPr lang="en-US" altLang="zh-CN" sz="1800" b="0" smtClean="0">
              <a:ea typeface="宋体" charset="-122"/>
              <a:cs typeface="Times New Roman" pitchFamily="18" charset="0"/>
            </a:endParaRP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092B5FAD-24C2-4130-84FE-FFAD25A55001}" type="slidenum">
              <a:rPr lang="en-US" altLang="zh-CN" smtClean="0"/>
              <a:pPr/>
              <a:t>17</a:t>
            </a:fld>
            <a:endParaRPr lang="en-US" altLang="zh-CN" smtClean="0"/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1476375" y="4800600"/>
          <a:ext cx="6981825" cy="1576388"/>
        </p:xfrm>
        <a:graphic>
          <a:graphicData uri="http://schemas.openxmlformats.org/presentationml/2006/ole">
            <p:oleObj spid="_x0000_s5122" name="Visio" r:id="rId3" imgW="8704764" imgH="1972823" progId="Visio.Drawing.11">
              <p:embed/>
            </p:oleObj>
          </a:graphicData>
        </a:graphic>
      </p:graphicFrame>
      <p:sp>
        <p:nvSpPr>
          <p:cNvPr id="8" name="Slide Number Placeholder 5"/>
          <p:cNvSpPr txBox="1">
            <a:spLocks/>
          </p:cNvSpPr>
          <p:nvPr/>
        </p:nvSpPr>
        <p:spPr bwMode="auto">
          <a:xfrm>
            <a:off x="7408348" y="6477000"/>
            <a:ext cx="1202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Bo Sun, ZTE Corp.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 smtClean="0"/>
              <a:t>Jul 2014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85800" y="1600200"/>
            <a:ext cx="8001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altLang="zh-CN" sz="2000" kern="0" dirty="0">
                <a:latin typeface="+mn-lt"/>
                <a:cs typeface="MS PGothic" charset="0"/>
              </a:rPr>
              <a:t>Suppose  that a S-PCP/AP operates in a 540 MHz channel, e.g., Channel 2. </a:t>
            </a:r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−"/>
              <a:defRPr/>
            </a:pPr>
            <a:r>
              <a:rPr lang="en-US" altLang="zh-CN" sz="2000" dirty="0">
                <a:latin typeface="+mn-lt"/>
                <a:ea typeface="宋体" pitchFamily="2" charset="-122"/>
                <a:cs typeface="Times New Roman" pitchFamily="18" charset="0"/>
              </a:rPr>
              <a:t>Another PCP/AP that intends to operate the same channel may share the channel access with S-PCP/AP like Member-PCP/AP 1 or 2. </a:t>
            </a:r>
          </a:p>
          <a:p>
            <a:pPr marL="742950" lvl="1" indent="-285750">
              <a:spcBef>
                <a:spcPct val="20000"/>
              </a:spcBef>
              <a:spcAft>
                <a:spcPts val="0"/>
              </a:spcAft>
              <a:buFont typeface="Times New Roman" pitchFamily="18" charset="0"/>
              <a:buChar char="−"/>
              <a:defRPr/>
            </a:pPr>
            <a:r>
              <a:rPr lang="en-US" altLang="zh-CN" sz="2000" dirty="0">
                <a:latin typeface="+mn-lt"/>
                <a:ea typeface="宋体" pitchFamily="2" charset="-122"/>
                <a:cs typeface="Times New Roman" pitchFamily="18" charset="0"/>
              </a:rPr>
              <a:t>Switch to Channel 3 or another unoccupied channel.</a:t>
            </a:r>
          </a:p>
          <a:p>
            <a:pPr marL="742950" lvl="1" indent="-285750">
              <a:spcBef>
                <a:spcPct val="20000"/>
              </a:spcBef>
              <a:spcAft>
                <a:spcPts val="1200"/>
              </a:spcAft>
              <a:buFont typeface="Times New Roman" pitchFamily="18" charset="0"/>
              <a:buChar char="−"/>
              <a:defRPr/>
            </a:pPr>
            <a:endParaRPr lang="en-US" altLang="zh-CN" sz="2000" dirty="0">
              <a:latin typeface="+mn-lt"/>
              <a:ea typeface="宋体" pitchFamily="2" charset="-122"/>
              <a:cs typeface="Times New Roman" pitchFamily="18" charset="0"/>
            </a:endParaRPr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−"/>
              <a:defRPr/>
            </a:pPr>
            <a:endParaRPr lang="en-US" altLang="zh-CN" sz="2000" dirty="0">
              <a:latin typeface="+mn-lt"/>
              <a:ea typeface="宋体" pitchFamily="2" charset="-122"/>
              <a:cs typeface="Times New Roman" pitchFamily="18" charset="0"/>
            </a:endParaRPr>
          </a:p>
          <a:p>
            <a:pPr marL="3429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altLang="zh-CN" sz="2000" kern="0" dirty="0">
                <a:latin typeface="+mn-lt"/>
                <a:cs typeface="MS PGothic" charset="0"/>
              </a:rPr>
              <a:t>Some rules for movement of S-PCPs/APs:</a:t>
            </a:r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−"/>
              <a:defRPr/>
            </a:pPr>
            <a:r>
              <a:rPr lang="en-US" altLang="zh-CN" sz="2000" dirty="0">
                <a:latin typeface="+mn-lt"/>
                <a:ea typeface="宋体" pitchFamily="2" charset="-122"/>
                <a:cs typeface="Times New Roman" pitchFamily="18" charset="0"/>
              </a:rPr>
              <a:t>The S-PCP/AP that operates in a 540 MHz channel should become the Member-PCP/AP of a S-PCP/AP that operates in 1.08 GHz channel.</a:t>
            </a:r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−"/>
              <a:defRPr/>
            </a:pPr>
            <a:r>
              <a:rPr lang="en-US" altLang="zh-CN" sz="2000" dirty="0">
                <a:latin typeface="+mn-lt"/>
                <a:ea typeface="宋体" pitchFamily="2" charset="-122"/>
                <a:cs typeface="Times New Roman" pitchFamily="18" charset="0"/>
              </a:rPr>
              <a:t>If two S-PCP/AP operate in the same 540 MHz/1.08 GHz channel, the S-PCP/AP with the higher MAC address should become the Member-PCP/AP of the other one with the lower MAC address</a:t>
            </a:r>
            <a:r>
              <a:rPr lang="en-US" altLang="zh-CN" sz="2000" dirty="0" smtClean="0">
                <a:latin typeface="+mn-lt"/>
                <a:ea typeface="宋体" pitchFamily="2" charset="-122"/>
                <a:cs typeface="Times New Roman" pitchFamily="18" charset="0"/>
              </a:rPr>
              <a:t>.</a:t>
            </a:r>
            <a:endParaRPr lang="en-US" altLang="zh-CN" sz="2400" kern="0" dirty="0">
              <a:latin typeface="+mn-lt"/>
              <a:cs typeface="MS PGothic" charset="0"/>
            </a:endParaRPr>
          </a:p>
        </p:txBody>
      </p:sp>
      <p:sp>
        <p:nvSpPr>
          <p:cNvPr id="614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OBSS Mitigation of Proposal 1 (2/2)</a:t>
            </a:r>
            <a:endParaRPr lang="en-SG" smtClean="0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4C781810-22E4-46FB-B11E-D9C1AF188418}" type="slidenum">
              <a:rPr lang="en-US" altLang="zh-CN" smtClean="0"/>
              <a:pPr/>
              <a:t>18</a:t>
            </a:fld>
            <a:endParaRPr lang="en-US" altLang="zh-CN" smtClean="0"/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1490663" y="3276600"/>
          <a:ext cx="6967537" cy="1136650"/>
        </p:xfrm>
        <a:graphic>
          <a:graphicData uri="http://schemas.openxmlformats.org/presentationml/2006/ole">
            <p:oleObj spid="_x0000_s6146" name="Visio" r:id="rId3" imgW="8704764" imgH="1414834" progId="Visio.Drawing.11">
              <p:embed/>
            </p:oleObj>
          </a:graphicData>
        </a:graphic>
      </p:graphicFrame>
      <p:sp>
        <p:nvSpPr>
          <p:cNvPr id="8" name="Slide Number Placeholder 5"/>
          <p:cNvSpPr txBox="1">
            <a:spLocks/>
          </p:cNvSpPr>
          <p:nvPr/>
        </p:nvSpPr>
        <p:spPr bwMode="auto">
          <a:xfrm>
            <a:off x="7408348" y="6477000"/>
            <a:ext cx="1202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Bo Sun, ZTE Corp.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 smtClean="0"/>
              <a:t>Jul 2014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Proposal 2a (1/2)</a:t>
            </a:r>
            <a:endParaRPr lang="en-SG" smtClean="0"/>
          </a:p>
        </p:txBody>
      </p:sp>
      <p:sp>
        <p:nvSpPr>
          <p:cNvPr id="7172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696200" cy="4876800"/>
          </a:xfrm>
        </p:spPr>
        <p:txBody>
          <a:bodyPr/>
          <a:lstStyle/>
          <a:p>
            <a:r>
              <a:rPr lang="en-US" altLang="zh-CN" sz="2000" b="0" dirty="0" smtClean="0"/>
              <a:t>The primary channel of a 1.08 GHz channel is predefined, e.g., Channel 2 is the primary channel within Channel 1 </a:t>
            </a:r>
          </a:p>
          <a:p>
            <a:pPr>
              <a:spcAft>
                <a:spcPts val="1200"/>
              </a:spcAft>
            </a:pPr>
            <a:r>
              <a:rPr lang="en-US" altLang="zh-CN" sz="2000" b="0" dirty="0" smtClean="0"/>
              <a:t>If a PCP/AP intends to start its BSS in a free 540 MHz channel, it selects the primary channel as the first option to transmit its beacon/notification frames. If occupied, it selects the secondary channel.</a:t>
            </a:r>
          </a:p>
          <a:p>
            <a:endParaRPr lang="en-US" altLang="zh-CN" sz="2000" b="0" dirty="0" smtClean="0"/>
          </a:p>
          <a:p>
            <a:endParaRPr lang="en-US" altLang="zh-CN" sz="2000" b="0" dirty="0" smtClean="0"/>
          </a:p>
          <a:p>
            <a:r>
              <a:rPr lang="en-US" altLang="zh-CN" sz="2000" b="0" dirty="0" smtClean="0"/>
              <a:t>If both 540 MHz channels are occupied but no PCP/AP operates in this 1.08 GHz channel, a PCP/AP may select either primary or secondary channel to start its BSS.</a:t>
            </a:r>
          </a:p>
          <a:p>
            <a:r>
              <a:rPr lang="en-US" altLang="zh-CN" sz="2000" b="0" dirty="0" smtClean="0"/>
              <a:t>If both 540 MHz channels are occupied and there exists at least one PCP/AP operates in this 1.08 GHz channel, a PCP/AP must select the primary channel to start its BSS.  </a:t>
            </a:r>
            <a:endParaRPr lang="en-SG" dirty="0" smtClean="0"/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620C14ED-A03B-4593-A6AB-B8B12EAA3C54}" type="slidenum">
              <a:rPr lang="en-US" altLang="zh-CN" smtClean="0"/>
              <a:pPr/>
              <a:t>19</a:t>
            </a:fld>
            <a:endParaRPr lang="en-US" altLang="zh-CN" smtClean="0"/>
          </a:p>
        </p:txBody>
      </p:sp>
      <p:graphicFrame>
        <p:nvGraphicFramePr>
          <p:cNvPr id="7170" name="Object 6"/>
          <p:cNvGraphicFramePr>
            <a:graphicFrameLocks noChangeAspect="1"/>
          </p:cNvGraphicFramePr>
          <p:nvPr/>
        </p:nvGraphicFramePr>
        <p:xfrm>
          <a:off x="1524000" y="3611563"/>
          <a:ext cx="6715125" cy="503237"/>
        </p:xfrm>
        <a:graphic>
          <a:graphicData uri="http://schemas.openxmlformats.org/presentationml/2006/ole">
            <p:oleObj spid="_x0000_s7170" name="Visio" r:id="rId3" imgW="8362776" imgH="622840" progId="Visio.Drawing.11">
              <p:embed/>
            </p:oleObj>
          </a:graphicData>
        </a:graphic>
      </p:graphicFrame>
      <p:sp>
        <p:nvSpPr>
          <p:cNvPr id="8" name="Slide Number Placeholder 5"/>
          <p:cNvSpPr txBox="1">
            <a:spLocks/>
          </p:cNvSpPr>
          <p:nvPr/>
        </p:nvSpPr>
        <p:spPr bwMode="auto">
          <a:xfrm>
            <a:off x="7408348" y="6477000"/>
            <a:ext cx="1202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Bo Sun, ZTE Corp.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 smtClean="0"/>
              <a:t>Jul 2014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Abstract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8305800" cy="3962400"/>
          </a:xfrm>
        </p:spPr>
        <p:txBody>
          <a:bodyPr/>
          <a:lstStyle/>
          <a:p>
            <a:r>
              <a:rPr lang="en-US" altLang="zh-CN" sz="2000" b="0" dirty="0" smtClean="0">
                <a:latin typeface="Tahoma" pitchFamily="34" charset="0"/>
                <a:cs typeface="Tahoma" pitchFamily="34" charset="0"/>
              </a:rPr>
              <a:t>We propose a channelization solution compliant to the released frequency spectrum introduced in IEEE 802.11-13/1365r2.</a:t>
            </a:r>
          </a:p>
          <a:p>
            <a:endParaRPr lang="en-US" altLang="zh-CN" sz="2000" b="0" dirty="0" smtClean="0">
              <a:latin typeface="Tahoma" pitchFamily="34" charset="0"/>
              <a:cs typeface="Tahoma" pitchFamily="34" charset="0"/>
            </a:endParaRPr>
          </a:p>
          <a:p>
            <a:r>
              <a:rPr lang="en-US" altLang="zh-CN" sz="2000" b="0" dirty="0" smtClean="0">
                <a:latin typeface="Tahoma" pitchFamily="34" charset="0"/>
                <a:cs typeface="Tahoma" pitchFamily="34" charset="0"/>
              </a:rPr>
              <a:t>Further, we propose a framework for the channel operation in China 45 GHz frequency bands for 802.11aj, meeting the requirements specified in the functional requirements documents.</a:t>
            </a:r>
          </a:p>
          <a:p>
            <a:endParaRPr lang="en-US" altLang="zh-CN" sz="2000" b="0" dirty="0" smtClean="0">
              <a:latin typeface="Tahoma" pitchFamily="34" charset="0"/>
              <a:cs typeface="Tahoma" pitchFamily="34" charset="0"/>
            </a:endParaRPr>
          </a:p>
          <a:p>
            <a:pPr>
              <a:buFontTx/>
              <a:buNone/>
            </a:pPr>
            <a:endParaRPr lang="en-US" altLang="zh-CN" dirty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>
                <a:cs typeface="Arial" charset="0"/>
              </a:rPr>
              <a:t>Slide </a:t>
            </a:r>
            <a:fld id="{14B0F4F5-FF94-40DA-81AE-5539D58C17FA}" type="slidenum">
              <a:rPr lang="en-US" altLang="zh-CN" smtClean="0">
                <a:cs typeface="Arial" charset="0"/>
              </a:rPr>
              <a:pPr/>
              <a:t>2</a:t>
            </a:fld>
            <a:endParaRPr lang="en-US" altLang="zh-CN" smtClean="0">
              <a:cs typeface="Arial" charset="0"/>
            </a:endParaRP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 smtClean="0"/>
              <a:t>Jul 2014</a:t>
            </a:r>
            <a:endParaRPr lang="en-US" altLang="zh-CN" dirty="0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 bwMode="auto">
          <a:xfrm>
            <a:off x="7408348" y="6477000"/>
            <a:ext cx="1202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Bo Sun, ZTE Corp.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Proposal 2a (2/2)</a:t>
            </a:r>
            <a:endParaRPr lang="en-SG" smtClean="0"/>
          </a:p>
        </p:txBody>
      </p:sp>
      <p:sp>
        <p:nvSpPr>
          <p:cNvPr id="8196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696200" cy="4572000"/>
          </a:xfrm>
        </p:spPr>
        <p:txBody>
          <a:bodyPr/>
          <a:lstStyle/>
          <a:p>
            <a:r>
              <a:rPr lang="en-US" altLang="zh-CN" sz="2000" b="0" dirty="0" smtClean="0"/>
              <a:t>If a PCP/AP intends to start its BSS in a free 1.08 GHz channel,  it will transmit beacon/notification frames in the primary channel only. </a:t>
            </a:r>
          </a:p>
          <a:p>
            <a:endParaRPr lang="en-US" altLang="zh-CN" sz="2000" b="0" dirty="0" smtClean="0"/>
          </a:p>
          <a:p>
            <a:endParaRPr lang="en-US" altLang="zh-CN" sz="2000" b="0" dirty="0" smtClean="0"/>
          </a:p>
          <a:p>
            <a:endParaRPr lang="en-US" altLang="zh-CN" sz="2000" b="0" dirty="0" smtClean="0"/>
          </a:p>
          <a:p>
            <a:r>
              <a:rPr lang="en-US" altLang="zh-CN" sz="2000" b="0" dirty="0" smtClean="0"/>
              <a:t>If no 1.08 GHz channel is free, a PCP/AP select the 1.08 GHz operating channel based on the following priority orders:</a:t>
            </a:r>
          </a:p>
          <a:p>
            <a:pPr marL="914400" lvl="1" indent="-457200" eaLnBrk="1" hangingPunct="1">
              <a:buFont typeface="Times New Roman" pitchFamily="18" charset="0"/>
              <a:buAutoNum type="arabicParenR"/>
            </a:pPr>
            <a:r>
              <a:rPr lang="en-US" altLang="zh-CN" dirty="0" smtClean="0">
                <a:ea typeface="宋体" charset="-122"/>
                <a:cs typeface="Times New Roman" pitchFamily="18" charset="0"/>
              </a:rPr>
              <a:t>The secondary channel is free.</a:t>
            </a:r>
          </a:p>
          <a:p>
            <a:pPr marL="914400" lvl="1" indent="-457200" eaLnBrk="1" hangingPunct="1">
              <a:buFont typeface="Times New Roman" pitchFamily="18" charset="0"/>
              <a:buAutoNum type="arabicParenR"/>
            </a:pPr>
            <a:r>
              <a:rPr lang="en-US" altLang="zh-CN" dirty="0" smtClean="0">
                <a:ea typeface="宋体" charset="-122"/>
                <a:cs typeface="Times New Roman" pitchFamily="18" charset="0"/>
              </a:rPr>
              <a:t>All the existing PCPs/APs operate in the primary channel only.</a:t>
            </a:r>
          </a:p>
          <a:p>
            <a:pPr marL="914400" lvl="1" indent="-457200" eaLnBrk="1" hangingPunct="1">
              <a:buFont typeface="Times New Roman" pitchFamily="18" charset="0"/>
              <a:buAutoNum type="arabicParenR"/>
            </a:pPr>
            <a:r>
              <a:rPr lang="en-US" altLang="zh-CN" dirty="0" smtClean="0">
                <a:ea typeface="宋体" charset="-122"/>
                <a:cs typeface="Times New Roman" pitchFamily="18" charset="0"/>
              </a:rPr>
              <a:t>All the existing PCPs/APs either operate in the primary channel or operate in the secondary channel. </a:t>
            </a:r>
            <a:endParaRPr lang="en-SG" dirty="0" smtClean="0"/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1784226A-7AFB-48FE-A58F-9CAF7170B658}" type="slidenum">
              <a:rPr lang="en-US" altLang="zh-CN" smtClean="0"/>
              <a:pPr/>
              <a:t>20</a:t>
            </a:fld>
            <a:endParaRPr lang="en-US" altLang="zh-CN" smtClean="0"/>
          </a:p>
        </p:txBody>
      </p:sp>
      <p:graphicFrame>
        <p:nvGraphicFramePr>
          <p:cNvPr id="8194" name="Object 10"/>
          <p:cNvGraphicFramePr>
            <a:graphicFrameLocks noChangeAspect="1"/>
          </p:cNvGraphicFramePr>
          <p:nvPr/>
        </p:nvGraphicFramePr>
        <p:xfrm>
          <a:off x="1143000" y="2327275"/>
          <a:ext cx="6664325" cy="720725"/>
        </p:xfrm>
        <a:graphic>
          <a:graphicData uri="http://schemas.openxmlformats.org/presentationml/2006/ole">
            <p:oleObj spid="_x0000_s8194" name="Visio" r:id="rId3" imgW="8362776" imgH="907374" progId="Visio.Drawing.11">
              <p:embed/>
            </p:oleObj>
          </a:graphicData>
        </a:graphic>
      </p:graphicFrame>
      <p:sp>
        <p:nvSpPr>
          <p:cNvPr id="8" name="Slide Number Placeholder 5"/>
          <p:cNvSpPr txBox="1">
            <a:spLocks/>
          </p:cNvSpPr>
          <p:nvPr/>
        </p:nvSpPr>
        <p:spPr bwMode="auto">
          <a:xfrm>
            <a:off x="7408348" y="6477000"/>
            <a:ext cx="1202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Bo Sun, ZTE Corp.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 smtClean="0"/>
              <a:t>Jul 2014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Proposal 2b (1/2)</a:t>
            </a:r>
            <a:endParaRPr lang="en-SG" smtClean="0"/>
          </a:p>
        </p:txBody>
      </p:sp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696200" cy="4876800"/>
          </a:xfrm>
        </p:spPr>
        <p:txBody>
          <a:bodyPr/>
          <a:lstStyle/>
          <a:p>
            <a:r>
              <a:rPr lang="en-US" altLang="zh-CN" sz="2000" b="0" dirty="0" smtClean="0"/>
              <a:t>The primary channel of a 1.08 GHz channel is announced by the first PCP/AP that occupies the entire1.08 GHz channel. </a:t>
            </a:r>
          </a:p>
          <a:p>
            <a:pPr>
              <a:spcAft>
                <a:spcPts val="1200"/>
              </a:spcAft>
            </a:pPr>
            <a:r>
              <a:rPr lang="en-US" altLang="zh-CN" sz="2000" b="0" dirty="0" smtClean="0"/>
              <a:t>If a PCP/AP intends to start its BSS in a free 540 MHz channel, it may select either the primary channel or the secondary channel to transmit beacon/notification frames. </a:t>
            </a:r>
          </a:p>
          <a:p>
            <a:pPr>
              <a:spcAft>
                <a:spcPts val="1200"/>
              </a:spcAft>
            </a:pPr>
            <a:endParaRPr lang="en-US" altLang="zh-CN" sz="2000" b="0" dirty="0" smtClean="0"/>
          </a:p>
          <a:p>
            <a:endParaRPr lang="en-US" altLang="zh-CN" sz="2000" b="0" dirty="0" smtClean="0"/>
          </a:p>
          <a:p>
            <a:r>
              <a:rPr lang="en-US" altLang="zh-CN" sz="2000" b="0" dirty="0" smtClean="0"/>
              <a:t>If both 540 MHz channels are occupied but no PCP/AP operates in this 1.08 GHz channel, a PCP/AP may select either primary or secondary channel to start its BSS.</a:t>
            </a:r>
          </a:p>
          <a:p>
            <a:r>
              <a:rPr lang="en-US" altLang="zh-CN" sz="2000" b="0" dirty="0" smtClean="0"/>
              <a:t>If both 540 MHz channels are occupied and there exists at least one PCP/AP operates in this 1.08 GHz channel, a PCP/AP must select the primary channel to start its BSS.  </a:t>
            </a:r>
            <a:endParaRPr lang="en-SG" dirty="0" smtClean="0"/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87E894B5-780F-44B0-BCE4-85B9145F9ED0}" type="slidenum">
              <a:rPr lang="en-US" altLang="zh-CN" smtClean="0"/>
              <a:pPr/>
              <a:t>21</a:t>
            </a:fld>
            <a:endParaRPr lang="en-US" altLang="zh-CN" smtClean="0"/>
          </a:p>
        </p:txBody>
      </p:sp>
      <p:graphicFrame>
        <p:nvGraphicFramePr>
          <p:cNvPr id="9218" name="Object 6"/>
          <p:cNvGraphicFramePr>
            <a:graphicFrameLocks noChangeAspect="1"/>
          </p:cNvGraphicFramePr>
          <p:nvPr/>
        </p:nvGraphicFramePr>
        <p:xfrm>
          <a:off x="1447800" y="3382963"/>
          <a:ext cx="6715125" cy="503237"/>
        </p:xfrm>
        <a:graphic>
          <a:graphicData uri="http://schemas.openxmlformats.org/presentationml/2006/ole">
            <p:oleObj spid="_x0000_s9218" name="Visio" r:id="rId3" imgW="8362776" imgH="622840" progId="Visio.Drawing.11">
              <p:embed/>
            </p:oleObj>
          </a:graphicData>
        </a:graphic>
      </p:graphicFrame>
      <p:sp>
        <p:nvSpPr>
          <p:cNvPr id="8" name="Slide Number Placeholder 5"/>
          <p:cNvSpPr txBox="1">
            <a:spLocks/>
          </p:cNvSpPr>
          <p:nvPr/>
        </p:nvSpPr>
        <p:spPr bwMode="auto">
          <a:xfrm>
            <a:off x="7408348" y="6477000"/>
            <a:ext cx="1202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Bo Sun, ZTE Corp.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 smtClean="0"/>
              <a:t>Jul 2014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Proposal 2b (2/2)</a:t>
            </a:r>
            <a:endParaRPr lang="en-SG" smtClean="0"/>
          </a:p>
        </p:txBody>
      </p:sp>
      <p:sp>
        <p:nvSpPr>
          <p:cNvPr id="10244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51816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altLang="zh-CN" sz="2000" b="0" dirty="0" smtClean="0"/>
              <a:t>If a PCP/AP intends to start its BSS in a free 1.08 GHz channel,  it will select an arbitrary 540 MHz channel as the primary channel to transmit beacon/notification frames. </a:t>
            </a:r>
          </a:p>
          <a:p>
            <a:endParaRPr lang="en-US" altLang="zh-CN" sz="2000" b="0" dirty="0" smtClean="0"/>
          </a:p>
          <a:p>
            <a:endParaRPr lang="en-US" altLang="zh-CN" sz="2000" b="0" dirty="0" smtClean="0"/>
          </a:p>
          <a:p>
            <a:r>
              <a:rPr lang="en-US" altLang="zh-CN" sz="2000" b="0" dirty="0" smtClean="0"/>
              <a:t>If no 1.08 GHz channel is idle, a PCP/AP selects the operating channel based on the following priority orders:</a:t>
            </a:r>
          </a:p>
          <a:p>
            <a:pPr marL="914400" lvl="1" indent="-457200" eaLnBrk="1" hangingPunct="1">
              <a:buFont typeface="Times New Roman" pitchFamily="18" charset="0"/>
              <a:buAutoNum type="arabicParenR"/>
            </a:pPr>
            <a:r>
              <a:rPr lang="en-US" altLang="zh-CN" dirty="0" smtClean="0">
                <a:ea typeface="宋体" charset="-122"/>
                <a:cs typeface="Times New Roman" pitchFamily="18" charset="0"/>
              </a:rPr>
              <a:t>One 540 MHz channel is free. PCP/AP announces the occupied 540 MHz channel as the primary channel of 1.08 GHz channel.</a:t>
            </a:r>
          </a:p>
          <a:p>
            <a:pPr marL="914400" lvl="1" indent="-457200" eaLnBrk="1" hangingPunct="1">
              <a:buFont typeface="Times New Roman" pitchFamily="18" charset="0"/>
              <a:buAutoNum type="arabicParenR"/>
            </a:pPr>
            <a:r>
              <a:rPr lang="en-US" altLang="zh-CN" dirty="0" smtClean="0">
                <a:ea typeface="宋体" charset="-122"/>
                <a:cs typeface="Times New Roman" pitchFamily="18" charset="0"/>
              </a:rPr>
              <a:t>All the existing PCPs/APs </a:t>
            </a:r>
            <a:r>
              <a:rPr lang="en-US" altLang="zh-CN" dirty="0" smtClean="0"/>
              <a:t>transmit beacon/notification frames</a:t>
            </a:r>
            <a:r>
              <a:rPr lang="en-US" altLang="zh-CN" dirty="0" smtClean="0">
                <a:ea typeface="宋体" charset="-122"/>
              </a:rPr>
              <a:t> in the same 540 MHz channel. PCP/AP considers this 540 MHz channel as the primary channel of 1.08 GHz channel.</a:t>
            </a:r>
          </a:p>
          <a:p>
            <a:pPr marL="914400" lvl="1" indent="-457200" eaLnBrk="1" hangingPunct="1">
              <a:buFont typeface="Times New Roman" pitchFamily="18" charset="0"/>
              <a:buAutoNum type="arabicParenR"/>
            </a:pPr>
            <a:r>
              <a:rPr lang="en-US" altLang="zh-CN" dirty="0" smtClean="0">
                <a:ea typeface="宋体" charset="-122"/>
              </a:rPr>
              <a:t>All the existing PCPs/APs operate in either 540 MHz channel. PCP/AP select an arbitrary 540 MHz channel as the primary channel.</a:t>
            </a:r>
            <a:endParaRPr lang="en-SG" dirty="0" smtClean="0"/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DDB5C323-A8EA-4B10-B128-EBD80EA04AC8}" type="slidenum">
              <a:rPr lang="en-US" altLang="zh-CN" smtClean="0"/>
              <a:pPr/>
              <a:t>22</a:t>
            </a:fld>
            <a:endParaRPr lang="en-US" altLang="zh-CN" smtClean="0"/>
          </a:p>
        </p:txBody>
      </p:sp>
      <p:graphicFrame>
        <p:nvGraphicFramePr>
          <p:cNvPr id="10242" name="Object 10"/>
          <p:cNvGraphicFramePr>
            <a:graphicFrameLocks noChangeAspect="1"/>
          </p:cNvGraphicFramePr>
          <p:nvPr/>
        </p:nvGraphicFramePr>
        <p:xfrm>
          <a:off x="1371600" y="2667000"/>
          <a:ext cx="6664325" cy="720725"/>
        </p:xfrm>
        <a:graphic>
          <a:graphicData uri="http://schemas.openxmlformats.org/presentationml/2006/ole">
            <p:oleObj spid="_x0000_s10242" name="Visio" r:id="rId3" imgW="8362776" imgH="907374" progId="Visio.Drawing.11">
              <p:embed/>
            </p:oleObj>
          </a:graphicData>
        </a:graphic>
      </p:graphicFrame>
      <p:sp>
        <p:nvSpPr>
          <p:cNvPr id="8" name="Slide Number Placeholder 5"/>
          <p:cNvSpPr txBox="1">
            <a:spLocks/>
          </p:cNvSpPr>
          <p:nvPr/>
        </p:nvSpPr>
        <p:spPr bwMode="auto">
          <a:xfrm>
            <a:off x="7408348" y="6477000"/>
            <a:ext cx="1202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Bo Sun, ZTE Corp.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 smtClean="0"/>
              <a:t>Jul 2014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OBSS Mitigation of Proposals 2a/b (1/2)</a:t>
            </a:r>
            <a:endParaRPr lang="en-SG" dirty="0" smtClean="0"/>
          </a:p>
        </p:txBody>
      </p:sp>
      <p:sp>
        <p:nvSpPr>
          <p:cNvPr id="1126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b="0" smtClean="0"/>
              <a:t>Suppose that a PCP/AP 1 operates in a 1.08 GHz Channel, e.g., Channel 1, with transmitting beacon/notification frames in a predefined or selected primary channel only, e.g., Channel 2.</a:t>
            </a:r>
          </a:p>
          <a:p>
            <a:pPr lvl="1" eaLnBrk="1" hangingPunct="1">
              <a:buFont typeface="Times New Roman" pitchFamily="18" charset="0"/>
              <a:buChar char="−"/>
            </a:pPr>
            <a:r>
              <a:rPr lang="en-US" altLang="zh-CN" smtClean="0">
                <a:ea typeface="宋体" charset="-122"/>
                <a:cs typeface="Times New Roman" pitchFamily="18" charset="0"/>
              </a:rPr>
              <a:t>Another PCP/AP 2 that intends to operate in 1.08 GHz channel must also transmit beacon/notification frames in Channel 2.</a:t>
            </a:r>
          </a:p>
          <a:p>
            <a:pPr lvl="1" eaLnBrk="1" hangingPunct="1">
              <a:buFont typeface="Times New Roman" pitchFamily="18" charset="0"/>
              <a:buChar char="−"/>
            </a:pPr>
            <a:r>
              <a:rPr lang="en-US" altLang="zh-CN" smtClean="0">
                <a:ea typeface="宋体" charset="-122"/>
                <a:cs typeface="Times New Roman" pitchFamily="18" charset="0"/>
              </a:rPr>
              <a:t>Another PCP/AP 3 that intend to operate in 540 GHz channel can start in Channel 2 only.</a:t>
            </a:r>
          </a:p>
          <a:p>
            <a:pPr lvl="1" eaLnBrk="1" hangingPunct="1">
              <a:spcAft>
                <a:spcPts val="1200"/>
              </a:spcAft>
              <a:buFont typeface="Times New Roman" pitchFamily="18" charset="0"/>
              <a:buChar char="−"/>
            </a:pPr>
            <a:r>
              <a:rPr lang="en-US" altLang="zh-CN" smtClean="0">
                <a:ea typeface="宋体" charset="-122"/>
                <a:cs typeface="Times New Roman" pitchFamily="18" charset="0"/>
              </a:rPr>
              <a:t>Switch to another unoccupied channel</a:t>
            </a:r>
          </a:p>
        </p:txBody>
      </p:sp>
      <p:sp>
        <p:nvSpPr>
          <p:cNvPr id="112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D42B66D5-2137-42B0-A8BB-9463B90E80DD}" type="slidenum">
              <a:rPr lang="en-US" altLang="zh-CN" smtClean="0"/>
              <a:pPr/>
              <a:t>23</a:t>
            </a:fld>
            <a:endParaRPr lang="en-US" altLang="zh-CN" smtClean="0"/>
          </a:p>
        </p:txBody>
      </p:sp>
      <p:sp>
        <p:nvSpPr>
          <p:cNvPr id="1127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  <p:graphicFrame>
        <p:nvGraphicFramePr>
          <p:cNvPr id="11266" name="Object 9"/>
          <p:cNvGraphicFramePr>
            <a:graphicFrameLocks noChangeAspect="1"/>
          </p:cNvGraphicFramePr>
          <p:nvPr/>
        </p:nvGraphicFramePr>
        <p:xfrm>
          <a:off x="1600200" y="5029200"/>
          <a:ext cx="6013450" cy="1085850"/>
        </p:xfrm>
        <a:graphic>
          <a:graphicData uri="http://schemas.openxmlformats.org/presentationml/2006/ole">
            <p:oleObj spid="_x0000_s11266" name="Visio" r:id="rId3" imgW="7510776" imgH="1354577" progId="Visio.Drawing.11">
              <p:embed/>
            </p:oleObj>
          </a:graphicData>
        </a:graphic>
      </p:graphicFrame>
      <p:sp>
        <p:nvSpPr>
          <p:cNvPr id="9" name="Slide Number Placeholder 5"/>
          <p:cNvSpPr txBox="1">
            <a:spLocks/>
          </p:cNvSpPr>
          <p:nvPr/>
        </p:nvSpPr>
        <p:spPr bwMode="auto">
          <a:xfrm>
            <a:off x="7408348" y="6477000"/>
            <a:ext cx="1202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Bo Sun, ZTE Corp.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 smtClean="0"/>
              <a:t>Jul 2014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OBSS Mitigation of Proposals 2a/b (2/2)</a:t>
            </a:r>
            <a:endParaRPr lang="en-SG" dirty="0" smtClean="0"/>
          </a:p>
        </p:txBody>
      </p:sp>
      <p:sp>
        <p:nvSpPr>
          <p:cNvPr id="12292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696200" cy="4343400"/>
          </a:xfrm>
        </p:spPr>
        <p:txBody>
          <a:bodyPr/>
          <a:lstStyle/>
          <a:p>
            <a:r>
              <a:rPr lang="en-US" altLang="zh-CN" sz="1800" b="0" smtClean="0"/>
              <a:t>Suppose that PCP/AP 1 operates in a 540 GHz Channel.</a:t>
            </a:r>
          </a:p>
          <a:p>
            <a:pPr lvl="1" eaLnBrk="1" hangingPunct="1">
              <a:buFont typeface="Times New Roman" pitchFamily="18" charset="0"/>
              <a:buChar char="−"/>
            </a:pPr>
            <a:r>
              <a:rPr lang="en-US" altLang="zh-CN" sz="1800" smtClean="0">
                <a:ea typeface="宋体" charset="-122"/>
                <a:cs typeface="Times New Roman" pitchFamily="18" charset="0"/>
              </a:rPr>
              <a:t>Another PCP/AP 2 that intends to operate in 1.08 GHz channel must transmit beacon/notification frames in the predefined or selected primary channel, e.g., Channel 2.</a:t>
            </a:r>
          </a:p>
          <a:p>
            <a:pPr lvl="2" eaLnBrk="1" hangingPunct="1">
              <a:buFont typeface="Courier New" pitchFamily="49" charset="0"/>
              <a:buChar char="o"/>
            </a:pPr>
            <a:r>
              <a:rPr lang="en-US" altLang="zh-CN" smtClean="0">
                <a:ea typeface="宋体" charset="-122"/>
                <a:cs typeface="Times New Roman" pitchFamily="18" charset="0"/>
              </a:rPr>
              <a:t>If PCP/AP 1 was operating in Channel 3, PCP/AP 2 must notify the PCP/AP 1 to switch its BSS to Channel 2 or at least transmit beacon/notification frames in Channel 2. (How to notify is </a:t>
            </a:r>
            <a:r>
              <a:rPr lang="en-US" altLang="zh-CN" b="1" smtClean="0">
                <a:ea typeface="宋体" charset="-122"/>
                <a:cs typeface="Times New Roman" pitchFamily="18" charset="0"/>
              </a:rPr>
              <a:t>TBD</a:t>
            </a:r>
            <a:r>
              <a:rPr lang="en-US" altLang="zh-CN" smtClean="0">
                <a:ea typeface="宋体" charset="-122"/>
                <a:cs typeface="Times New Roman" pitchFamily="18" charset="0"/>
              </a:rPr>
              <a:t>.)</a:t>
            </a:r>
          </a:p>
          <a:p>
            <a:pPr lvl="1" eaLnBrk="1" hangingPunct="1">
              <a:buFont typeface="Times New Roman" pitchFamily="18" charset="0"/>
              <a:buChar char="−"/>
            </a:pPr>
            <a:r>
              <a:rPr lang="en-US" altLang="zh-CN" sz="1800" smtClean="0">
                <a:ea typeface="宋体" charset="-122"/>
                <a:cs typeface="Times New Roman" pitchFamily="18" charset="0"/>
              </a:rPr>
              <a:t>Another PCP/AP 3 that intend to operate in 540 GHz channel may select either Channel 2 or Channel 3 to start if no PCP/AP operates in Channel 1 now; otherwise, it can only start in Channel 2.</a:t>
            </a:r>
          </a:p>
          <a:p>
            <a:pPr lvl="1" eaLnBrk="1" hangingPunct="1">
              <a:spcAft>
                <a:spcPts val="1200"/>
              </a:spcAft>
              <a:buFont typeface="Times New Roman" pitchFamily="18" charset="0"/>
              <a:buChar char="−"/>
            </a:pPr>
            <a:r>
              <a:rPr lang="en-US" altLang="zh-CN" sz="1800" smtClean="0">
                <a:ea typeface="宋体" charset="-122"/>
                <a:cs typeface="Times New Roman" pitchFamily="18" charset="0"/>
              </a:rPr>
              <a:t>Switch to another unoccupied channel.</a:t>
            </a:r>
          </a:p>
          <a:p>
            <a:pPr lvl="1" eaLnBrk="1" hangingPunct="1">
              <a:buFont typeface="Times New Roman" pitchFamily="18" charset="0"/>
              <a:buChar char="−"/>
            </a:pPr>
            <a:endParaRPr lang="en-US" altLang="zh-CN" smtClean="0">
              <a:ea typeface="宋体" charset="-122"/>
              <a:cs typeface="Times New Roman" pitchFamily="18" charset="0"/>
            </a:endParaRPr>
          </a:p>
          <a:p>
            <a:pPr lvl="1" eaLnBrk="1" hangingPunct="1">
              <a:spcAft>
                <a:spcPts val="1200"/>
              </a:spcAft>
              <a:buFont typeface="Times New Roman" pitchFamily="18" charset="0"/>
              <a:buChar char="−"/>
            </a:pPr>
            <a:endParaRPr lang="en-US" altLang="zh-CN" smtClean="0">
              <a:ea typeface="宋体" charset="-122"/>
              <a:cs typeface="Times New Roman" pitchFamily="18" charset="0"/>
            </a:endParaRPr>
          </a:p>
          <a:p>
            <a:pPr>
              <a:buFont typeface="Times New Roman" pitchFamily="18" charset="0"/>
              <a:buChar char="•"/>
            </a:pPr>
            <a:r>
              <a:rPr lang="en-US" altLang="zh-CN" sz="1800" b="0" smtClean="0"/>
              <a:t>Movement of PCPs/APs is </a:t>
            </a:r>
            <a:r>
              <a:rPr lang="en-US" altLang="zh-CN" sz="1800" smtClean="0"/>
              <a:t>TBD</a:t>
            </a:r>
            <a:r>
              <a:rPr lang="en-US" altLang="zh-CN" sz="1800" b="0" smtClean="0"/>
              <a:t>.</a:t>
            </a:r>
          </a:p>
        </p:txBody>
      </p:sp>
      <p:sp>
        <p:nvSpPr>
          <p:cNvPr id="122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C6C25C20-B49A-4014-B3C9-B8102E253779}" type="slidenum">
              <a:rPr lang="en-US" altLang="zh-CN" smtClean="0"/>
              <a:pPr/>
              <a:t>24</a:t>
            </a:fld>
            <a:endParaRPr lang="en-US" altLang="zh-CN" smtClean="0"/>
          </a:p>
        </p:txBody>
      </p:sp>
      <p:sp>
        <p:nvSpPr>
          <p:cNvPr id="1229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1600200" y="5029200"/>
          <a:ext cx="6013450" cy="1085850"/>
        </p:xfrm>
        <a:graphic>
          <a:graphicData uri="http://schemas.openxmlformats.org/presentationml/2006/ole">
            <p:oleObj spid="_x0000_s12290" name="Visio" r:id="rId3" imgW="7510776" imgH="1354577" progId="Visio.Drawing.11">
              <p:embed/>
            </p:oleObj>
          </a:graphicData>
        </a:graphic>
      </p:graphicFrame>
      <p:sp>
        <p:nvSpPr>
          <p:cNvPr id="9" name="Slide Number Placeholder 5"/>
          <p:cNvSpPr txBox="1">
            <a:spLocks/>
          </p:cNvSpPr>
          <p:nvPr/>
        </p:nvSpPr>
        <p:spPr bwMode="auto">
          <a:xfrm>
            <a:off x="7408348" y="6477000"/>
            <a:ext cx="1202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Bo Sun, ZTE Corp.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 smtClean="0"/>
              <a:t>Jul 2014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Preferred MIXED Solution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Rules:</a:t>
            </a:r>
          </a:p>
          <a:p>
            <a:pPr lvl="1"/>
            <a:r>
              <a:rPr lang="en-US" altLang="zh-CN" dirty="0" smtClean="0"/>
              <a:t>One 540 MHz channel is defined for each 1080 MHz channel, e.g. Channel 1/3/5/7/9 are defined as primary channel;</a:t>
            </a:r>
          </a:p>
          <a:p>
            <a:pPr lvl="1"/>
            <a:r>
              <a:rPr lang="en-US" altLang="zh-CN" dirty="0" smtClean="0"/>
              <a:t>A PCP/AP working on 540 MHz channel shall transmit beacon on its working channel;</a:t>
            </a:r>
          </a:p>
          <a:p>
            <a:pPr lvl="1"/>
            <a:r>
              <a:rPr lang="en-US" altLang="zh-CN" dirty="0" smtClean="0"/>
              <a:t>A PCP/AP working on 1080 MHz channel shall transmit beacon on the primary 540 MHz channel of its working channel </a:t>
            </a:r>
          </a:p>
          <a:p>
            <a:pPr lvl="1"/>
            <a:r>
              <a:rPr lang="en-US" altLang="zh-CN" dirty="0" smtClean="0"/>
              <a:t>A PCP/AP working on 1080 MHz channel may transmit beacon on the secondary 540 MHz channel within its working channel</a:t>
            </a:r>
          </a:p>
          <a:p>
            <a:pPr lvl="1"/>
            <a:r>
              <a:rPr lang="en-US" altLang="zh-CN" dirty="0" smtClean="0"/>
              <a:t>Some compliance mechanisms may be employed to immigrate the interference from a BSS on the secondary 540 MHz channel to a 1080 MHz BSS, e.g. </a:t>
            </a:r>
          </a:p>
          <a:p>
            <a:pPr lvl="2"/>
            <a:r>
              <a:rPr lang="en-US" altLang="zh-CN" dirty="0" smtClean="0"/>
              <a:t>channel switch including channel shift and channel width expanding, </a:t>
            </a:r>
          </a:p>
          <a:p>
            <a:pPr lvl="2"/>
            <a:r>
              <a:rPr lang="en-US" altLang="zh-CN" dirty="0" smtClean="0"/>
              <a:t>Sub-channel selective transmission which allows a 540 MHz PCP/AP to transmit beacon on the primary 540 MHz channel and data on the secondary 540 MHz channel.</a:t>
            </a:r>
          </a:p>
          <a:p>
            <a:r>
              <a:rPr lang="en-US" altLang="zh-CN" dirty="0" smtClean="0"/>
              <a:t>Justice:</a:t>
            </a:r>
          </a:p>
          <a:p>
            <a:pPr lvl="1"/>
            <a:r>
              <a:rPr lang="en-US" altLang="zh-CN" dirty="0" smtClean="0"/>
              <a:t>The simplest way to accommodate all available 540 MHz channels and 1080 MHz channels</a:t>
            </a:r>
          </a:p>
          <a:p>
            <a:pPr lvl="1"/>
            <a:r>
              <a:rPr lang="en-US" altLang="zh-CN" dirty="0" smtClean="0"/>
              <a:t>Reduced scanning duration</a:t>
            </a:r>
          </a:p>
          <a:p>
            <a:pPr lvl="1"/>
            <a:r>
              <a:rPr lang="en-US" altLang="zh-CN" dirty="0" smtClean="0"/>
              <a:t>Least change to existing WLAN mechanism with similar channelization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846F570-1629-4BE9-9AE6-92B649E382B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 smtClean="0"/>
              <a:t>Jul 2014</a:t>
            </a:r>
            <a:endParaRPr lang="en-US" altLang="zh-CN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smtClean="0"/>
              <a:t>Reference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305800" cy="4495800"/>
          </a:xfrm>
        </p:spPr>
        <p:txBody>
          <a:bodyPr/>
          <a:lstStyle/>
          <a:p>
            <a:r>
              <a:rPr lang="en-US" altLang="zh-CN" sz="2000" b="0" dirty="0" smtClean="0"/>
              <a:t>IEEE 802.11-13/1365r2 45 GHz Spectrum Allocation in China</a:t>
            </a:r>
          </a:p>
          <a:p>
            <a:endParaRPr lang="en-US" altLang="zh-CN" sz="2000" b="0" dirty="0" smtClean="0">
              <a:latin typeface="Tahoma" pitchFamily="34" charset="0"/>
              <a:cs typeface="Tahoma" pitchFamily="34" charset="0"/>
            </a:endParaRPr>
          </a:p>
          <a:p>
            <a:endParaRPr lang="en-US" altLang="zh-CN" sz="2000" b="0" dirty="0" smtClean="0">
              <a:latin typeface="Tahoma" pitchFamily="34" charset="0"/>
              <a:cs typeface="Tahoma" pitchFamily="34" charset="0"/>
            </a:endParaRPr>
          </a:p>
          <a:p>
            <a:pPr>
              <a:buFontTx/>
              <a:buNone/>
            </a:pPr>
            <a:endParaRPr lang="en-US" altLang="zh-CN" dirty="0" smtClean="0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>
                <a:cs typeface="Arial" charset="0"/>
              </a:rPr>
              <a:t>Slide </a:t>
            </a:r>
            <a:fld id="{2838E69E-D2DC-4A58-BD52-08A417034941}" type="slidenum">
              <a:rPr lang="en-US" altLang="zh-CN" smtClean="0">
                <a:cs typeface="Arial" charset="0"/>
              </a:rPr>
              <a:pPr/>
              <a:t>26</a:t>
            </a:fld>
            <a:endParaRPr lang="en-US" altLang="zh-CN" smtClean="0">
              <a:cs typeface="Arial" charset="0"/>
            </a:endParaRP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 bwMode="auto">
          <a:xfrm>
            <a:off x="7408348" y="6477000"/>
            <a:ext cx="1202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Bo Sun, ZTE Corp.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 smtClean="0"/>
              <a:t>Jul 2014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A0060F8D-4047-44EF-B5CD-9BD5A39D2AA3}" type="slidenum">
              <a:rPr lang="en-US" altLang="zh-CN" smtClean="0"/>
              <a:pPr/>
              <a:t>27</a:t>
            </a:fld>
            <a:endParaRPr lang="en-US" altLang="zh-CN" smtClean="0"/>
          </a:p>
        </p:txBody>
      </p:sp>
      <p:sp>
        <p:nvSpPr>
          <p:cNvPr id="26627" name="Title 1"/>
          <p:cNvSpPr txBox="1">
            <a:spLocks/>
          </p:cNvSpPr>
          <p:nvPr/>
        </p:nvSpPr>
        <p:spPr bwMode="auto">
          <a:xfrm>
            <a:off x="609600" y="2590800"/>
            <a:ext cx="77724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3200" b="1">
                <a:solidFill>
                  <a:schemeClr val="tx2"/>
                </a:solidFill>
              </a:rPr>
              <a:t>Thank YOU</a:t>
            </a:r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r>
              <a:rPr lang="en-US" altLang="zh-CN" dirty="0" smtClean="0"/>
              <a:t>Mar 2014</a:t>
            </a:r>
            <a:endParaRPr lang="en-US" altLang="zh-CN" dirty="0"/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 bwMode="auto">
          <a:xfrm>
            <a:off x="7408348" y="6477000"/>
            <a:ext cx="1202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Bo Sun, ZTE Corp.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BFCD9-0D57-4A24-B5D3-CBBDEC0ACE1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2590800"/>
            <a:ext cx="7772400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MS PGothic" pitchFamily="34" charset="-128"/>
                <a:cs typeface="MS PGothic" charset="0"/>
              </a:rPr>
              <a:t>45 GHz</a:t>
            </a:r>
            <a:r>
              <a:rPr kumimoji="0" lang="en-US" altLang="zh-CN" sz="32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MS PGothic" pitchFamily="34" charset="-128"/>
                <a:cs typeface="MS PGothic" charset="0"/>
              </a:rPr>
              <a:t> Channelization</a:t>
            </a:r>
            <a:endParaRPr kumimoji="0" lang="en-US" altLang="zh-CN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MS PGothic" pitchFamily="34" charset="-128"/>
              <a:cs typeface="MS PGothic" charset="0"/>
            </a:endParaRP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 bwMode="auto">
          <a:xfrm>
            <a:off x="7408348" y="6477000"/>
            <a:ext cx="1202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Bo Sun, ZTE Corp.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 smtClean="0"/>
              <a:t>Jul 2014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标题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400" dirty="0" smtClean="0"/>
              <a:t>China 45 GHz Spectrum </a:t>
            </a:r>
            <a:r>
              <a:rPr lang="en-US" altLang="zh-CN" sz="2400" dirty="0" smtClean="0"/>
              <a:t>Allocation and Channelization</a:t>
            </a:r>
            <a:endParaRPr lang="zh-CN" altLang="en-US" sz="2400" dirty="0" smtClean="0"/>
          </a:p>
        </p:txBody>
      </p:sp>
      <p:sp>
        <p:nvSpPr>
          <p:cNvPr id="17411" name="Slide Number Placeholder 2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1BBD7E01-BE79-4AF6-A0CA-0B5DB37D4F8F}" type="slidenum">
              <a:rPr lang="en-US" altLang="zh-CN" smtClean="0"/>
              <a:pPr/>
              <a:t>4</a:t>
            </a:fld>
            <a:endParaRPr lang="en-US" altLang="zh-CN" smtClean="0"/>
          </a:p>
        </p:txBody>
      </p:sp>
      <p:grpSp>
        <p:nvGrpSpPr>
          <p:cNvPr id="17414" name="组合 59"/>
          <p:cNvGrpSpPr>
            <a:grpSpLocks/>
          </p:cNvGrpSpPr>
          <p:nvPr/>
        </p:nvGrpSpPr>
        <p:grpSpPr bwMode="auto">
          <a:xfrm>
            <a:off x="263525" y="3200400"/>
            <a:ext cx="8575675" cy="1752600"/>
            <a:chOff x="262890" y="3735544"/>
            <a:chExt cx="8620089" cy="1881087"/>
          </a:xfrm>
        </p:grpSpPr>
        <p:sp>
          <p:nvSpPr>
            <p:cNvPr id="32" name="矩形 3"/>
            <p:cNvSpPr/>
            <p:nvPr/>
          </p:nvSpPr>
          <p:spPr>
            <a:xfrm>
              <a:off x="1580509" y="4197482"/>
              <a:ext cx="642935" cy="36034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050" dirty="0"/>
                <a:t>CH 1</a:t>
              </a:r>
              <a:endParaRPr lang="zh-CN" altLang="en-US" sz="1050" dirty="0"/>
            </a:p>
          </p:txBody>
        </p:sp>
        <p:sp>
          <p:nvSpPr>
            <p:cNvPr id="33" name="矩形 10"/>
            <p:cNvSpPr/>
            <p:nvPr/>
          </p:nvSpPr>
          <p:spPr>
            <a:xfrm>
              <a:off x="1580509" y="5113421"/>
              <a:ext cx="1301745" cy="503210"/>
            </a:xfrm>
            <a:prstGeom prst="rect">
              <a:avLst/>
            </a:prstGeom>
            <a:solidFill>
              <a:srgbClr val="FFC000"/>
            </a:solidFill>
            <a:ln w="28575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050" b="1" dirty="0"/>
                <a:t>CH 1</a:t>
              </a:r>
              <a:endParaRPr lang="zh-CN" altLang="en-US" sz="1050" b="1" dirty="0"/>
            </a:p>
          </p:txBody>
        </p:sp>
        <p:sp>
          <p:nvSpPr>
            <p:cNvPr id="34" name="矩形 13"/>
            <p:cNvSpPr/>
            <p:nvPr/>
          </p:nvSpPr>
          <p:spPr>
            <a:xfrm>
              <a:off x="262890" y="5199142"/>
              <a:ext cx="1068384" cy="31748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lnSpc>
                  <a:spcPts val="2000"/>
                </a:lnSpc>
                <a:spcAft>
                  <a:spcPts val="0"/>
                </a:spcAft>
                <a:defRPr/>
              </a:pPr>
              <a:r>
                <a:rPr lang="en-US" altLang="zh-CN" sz="1100" i="1" kern="100" dirty="0">
                  <a:cs typeface="Times New Roman" pitchFamily="18" charset="0"/>
                </a:rPr>
                <a:t>B</a:t>
              </a:r>
              <a:r>
                <a:rPr lang="en-US" altLang="zh-CN" sz="1100" kern="100" baseline="-25000" dirty="0">
                  <a:cs typeface="Times New Roman" pitchFamily="18" charset="0"/>
                </a:rPr>
                <a:t>0 </a:t>
              </a:r>
              <a:r>
                <a:rPr lang="en-US" altLang="zh-CN" sz="1100" kern="100" dirty="0">
                  <a:cs typeface="Times New Roman" pitchFamily="18" charset="0"/>
                </a:rPr>
                <a:t>= 1080 MHz</a:t>
              </a:r>
              <a:endParaRPr lang="zh-CN" altLang="zh-CN" sz="1000" kern="100" dirty="0">
                <a:solidFill>
                  <a:schemeClr val="bg1"/>
                </a:solidFill>
                <a:ea typeface="宋体"/>
                <a:cs typeface="Times New Roman" pitchFamily="18" charset="0"/>
              </a:endParaRPr>
            </a:p>
          </p:txBody>
        </p:sp>
        <p:sp>
          <p:nvSpPr>
            <p:cNvPr id="39" name="矩形 24"/>
            <p:cNvSpPr/>
            <p:nvPr/>
          </p:nvSpPr>
          <p:spPr>
            <a:xfrm>
              <a:off x="262890" y="4203831"/>
              <a:ext cx="1068384" cy="34764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lnSpc>
                  <a:spcPts val="2000"/>
                </a:lnSpc>
                <a:spcAft>
                  <a:spcPts val="0"/>
                </a:spcAft>
                <a:defRPr/>
              </a:pPr>
              <a:r>
                <a:rPr lang="en-US" altLang="zh-CN" sz="1100" i="1" kern="100" dirty="0">
                  <a:cs typeface="Times New Roman" pitchFamily="18" charset="0"/>
                </a:rPr>
                <a:t>B</a:t>
              </a:r>
              <a:r>
                <a:rPr lang="en-US" altLang="zh-CN" sz="1100" kern="100" baseline="-25000" dirty="0">
                  <a:cs typeface="Times New Roman" pitchFamily="18" charset="0"/>
                </a:rPr>
                <a:t>0 </a:t>
              </a:r>
              <a:r>
                <a:rPr lang="en-US" altLang="zh-CN" sz="1100" kern="100" dirty="0">
                  <a:cs typeface="Times New Roman" pitchFamily="18" charset="0"/>
                </a:rPr>
                <a:t>= 540 MHz</a:t>
              </a:r>
              <a:endParaRPr lang="zh-CN" altLang="zh-CN" sz="1000" kern="100" dirty="0">
                <a:solidFill>
                  <a:schemeClr val="bg1"/>
                </a:solidFill>
                <a:ea typeface="宋体"/>
                <a:cs typeface="Times New Roman" pitchFamily="18" charset="0"/>
              </a:endParaRPr>
            </a:p>
          </p:txBody>
        </p:sp>
        <p:sp>
          <p:nvSpPr>
            <p:cNvPr id="40" name="矩形 25"/>
            <p:cNvSpPr/>
            <p:nvPr/>
          </p:nvSpPr>
          <p:spPr>
            <a:xfrm>
              <a:off x="2237732" y="4197482"/>
              <a:ext cx="644522" cy="36034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050" dirty="0"/>
                <a:t>CH 2</a:t>
              </a:r>
              <a:endParaRPr lang="zh-CN" altLang="en-US" sz="1050" dirty="0"/>
            </a:p>
          </p:txBody>
        </p:sp>
        <p:sp>
          <p:nvSpPr>
            <p:cNvPr id="41" name="矩形 26"/>
            <p:cNvSpPr/>
            <p:nvPr/>
          </p:nvSpPr>
          <p:spPr>
            <a:xfrm>
              <a:off x="2893367" y="4197482"/>
              <a:ext cx="642934" cy="36034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050" dirty="0"/>
                <a:t>CH 3</a:t>
              </a:r>
              <a:endParaRPr lang="zh-CN" altLang="en-US" sz="1050" dirty="0"/>
            </a:p>
          </p:txBody>
        </p:sp>
        <p:sp>
          <p:nvSpPr>
            <p:cNvPr id="42" name="矩形 27"/>
            <p:cNvSpPr/>
            <p:nvPr/>
          </p:nvSpPr>
          <p:spPr>
            <a:xfrm>
              <a:off x="3549001" y="4197482"/>
              <a:ext cx="644522" cy="36034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050" dirty="0"/>
                <a:t>CH 4</a:t>
              </a:r>
              <a:endParaRPr lang="zh-CN" altLang="en-US" sz="1050" dirty="0"/>
            </a:p>
          </p:txBody>
        </p:sp>
        <p:sp>
          <p:nvSpPr>
            <p:cNvPr id="43" name="矩形 28"/>
            <p:cNvSpPr/>
            <p:nvPr/>
          </p:nvSpPr>
          <p:spPr>
            <a:xfrm>
              <a:off x="4206224" y="4197482"/>
              <a:ext cx="644522" cy="36034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050" dirty="0"/>
                <a:t>CH 5</a:t>
              </a:r>
              <a:endParaRPr lang="zh-CN" altLang="en-US" sz="1050" dirty="0"/>
            </a:p>
          </p:txBody>
        </p:sp>
        <p:sp>
          <p:nvSpPr>
            <p:cNvPr id="44" name="矩形 29"/>
            <p:cNvSpPr/>
            <p:nvPr/>
          </p:nvSpPr>
          <p:spPr>
            <a:xfrm>
              <a:off x="4863446" y="4197482"/>
              <a:ext cx="644522" cy="36034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050" dirty="0"/>
                <a:t>CH 6</a:t>
              </a:r>
              <a:endParaRPr lang="zh-CN" altLang="en-US" sz="1050" dirty="0"/>
            </a:p>
          </p:txBody>
        </p:sp>
        <p:sp>
          <p:nvSpPr>
            <p:cNvPr id="45" name="矩形 30"/>
            <p:cNvSpPr/>
            <p:nvPr/>
          </p:nvSpPr>
          <p:spPr>
            <a:xfrm>
              <a:off x="5519081" y="4197482"/>
              <a:ext cx="642934" cy="36034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050" dirty="0"/>
                <a:t>CH 7</a:t>
              </a:r>
              <a:endParaRPr lang="zh-CN" altLang="en-US" sz="1050" dirty="0"/>
            </a:p>
          </p:txBody>
        </p:sp>
        <p:sp>
          <p:nvSpPr>
            <p:cNvPr id="46" name="矩形 31"/>
            <p:cNvSpPr/>
            <p:nvPr/>
          </p:nvSpPr>
          <p:spPr>
            <a:xfrm>
              <a:off x="6174715" y="4197482"/>
              <a:ext cx="644522" cy="36034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050" dirty="0"/>
                <a:t>CH 8</a:t>
              </a:r>
              <a:endParaRPr lang="zh-CN" altLang="en-US" sz="1050" dirty="0"/>
            </a:p>
          </p:txBody>
        </p:sp>
        <p:sp>
          <p:nvSpPr>
            <p:cNvPr id="47" name="矩形 32"/>
            <p:cNvSpPr/>
            <p:nvPr/>
          </p:nvSpPr>
          <p:spPr>
            <a:xfrm>
              <a:off x="7178011" y="4197482"/>
              <a:ext cx="642935" cy="36034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050" dirty="0"/>
                <a:t>CH 9</a:t>
              </a:r>
              <a:endParaRPr lang="zh-CN" altLang="en-US" sz="1050" dirty="0"/>
            </a:p>
          </p:txBody>
        </p:sp>
        <p:sp>
          <p:nvSpPr>
            <p:cNvPr id="48" name="矩形 33"/>
            <p:cNvSpPr/>
            <p:nvPr/>
          </p:nvSpPr>
          <p:spPr>
            <a:xfrm>
              <a:off x="7838408" y="4197482"/>
              <a:ext cx="642935" cy="36034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050" dirty="0"/>
                <a:t>CH 10</a:t>
              </a:r>
              <a:endParaRPr lang="zh-CN" altLang="en-US" sz="1050" dirty="0"/>
            </a:p>
          </p:txBody>
        </p:sp>
        <p:cxnSp>
          <p:nvCxnSpPr>
            <p:cNvPr id="55" name="直接箭头连接符 42"/>
            <p:cNvCxnSpPr/>
            <p:nvPr/>
          </p:nvCxnSpPr>
          <p:spPr>
            <a:xfrm>
              <a:off x="1515423" y="3860949"/>
              <a:ext cx="5343503" cy="0"/>
            </a:xfrm>
            <a:prstGeom prst="straightConnector1">
              <a:avLst/>
            </a:prstGeom>
            <a:ln>
              <a:solidFill>
                <a:srgbClr val="C00000"/>
              </a:solidFill>
              <a:headEnd type="arrow" w="med" len="med"/>
              <a:tailEnd type="arrow" w="med" len="med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6" name="直接连接符 43"/>
            <p:cNvCxnSpPr/>
            <p:nvPr/>
          </p:nvCxnSpPr>
          <p:spPr>
            <a:xfrm>
              <a:off x="1509073" y="3735544"/>
              <a:ext cx="6350" cy="252399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7" name="直接连接符 44"/>
            <p:cNvCxnSpPr/>
            <p:nvPr/>
          </p:nvCxnSpPr>
          <p:spPr>
            <a:xfrm>
              <a:off x="6852575" y="3735544"/>
              <a:ext cx="6350" cy="252399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58" name="矩形 45"/>
            <p:cNvSpPr/>
            <p:nvPr/>
          </p:nvSpPr>
          <p:spPr>
            <a:xfrm>
              <a:off x="1340798" y="3937145"/>
              <a:ext cx="782634" cy="2777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kern="100" dirty="0">
                  <a:cs typeface="Times New Roman" pitchFamily="18" charset="0"/>
                </a:rPr>
                <a:t>42.3 GHz</a:t>
              </a:r>
              <a:endParaRPr lang="zh-CN" altLang="en-US" dirty="0"/>
            </a:p>
          </p:txBody>
        </p:sp>
        <p:sp>
          <p:nvSpPr>
            <p:cNvPr id="59" name="矩形 49"/>
            <p:cNvSpPr/>
            <p:nvPr/>
          </p:nvSpPr>
          <p:spPr>
            <a:xfrm>
              <a:off x="6228690" y="3937145"/>
              <a:ext cx="782635" cy="2777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kern="100" dirty="0">
                  <a:cs typeface="Times New Roman" pitchFamily="18" charset="0"/>
                </a:rPr>
                <a:t>47.0 GHz</a:t>
              </a:r>
              <a:endParaRPr lang="zh-CN" altLang="en-US" dirty="0"/>
            </a:p>
          </p:txBody>
        </p:sp>
        <p:cxnSp>
          <p:nvCxnSpPr>
            <p:cNvPr id="60" name="直接箭头连接符 54"/>
            <p:cNvCxnSpPr/>
            <p:nvPr/>
          </p:nvCxnSpPr>
          <p:spPr>
            <a:xfrm>
              <a:off x="7165311" y="3860949"/>
              <a:ext cx="1343019" cy="0"/>
            </a:xfrm>
            <a:prstGeom prst="straightConnector1">
              <a:avLst/>
            </a:prstGeom>
            <a:ln>
              <a:solidFill>
                <a:srgbClr val="C00000"/>
              </a:solidFill>
              <a:headEnd type="arrow" w="med" len="med"/>
              <a:tailEnd type="arrow" w="med" len="med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1" name="直接连接符 55"/>
            <p:cNvCxnSpPr/>
            <p:nvPr/>
          </p:nvCxnSpPr>
          <p:spPr>
            <a:xfrm>
              <a:off x="7157374" y="3735544"/>
              <a:ext cx="6350" cy="252399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2" name="直接连接符 56"/>
            <p:cNvCxnSpPr/>
            <p:nvPr/>
          </p:nvCxnSpPr>
          <p:spPr>
            <a:xfrm>
              <a:off x="8501981" y="3735544"/>
              <a:ext cx="6350" cy="252399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63" name="矩形 57"/>
            <p:cNvSpPr/>
            <p:nvPr/>
          </p:nvSpPr>
          <p:spPr>
            <a:xfrm>
              <a:off x="6857337" y="3937145"/>
              <a:ext cx="782635" cy="2777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kern="100" dirty="0">
                  <a:cs typeface="Times New Roman" pitchFamily="18" charset="0"/>
                </a:rPr>
                <a:t>47.2 GHz</a:t>
              </a:r>
              <a:endParaRPr lang="zh-CN" altLang="en-US" dirty="0"/>
            </a:p>
          </p:txBody>
        </p:sp>
        <p:sp>
          <p:nvSpPr>
            <p:cNvPr id="64" name="矩形 58"/>
            <p:cNvSpPr/>
            <p:nvPr/>
          </p:nvSpPr>
          <p:spPr>
            <a:xfrm>
              <a:off x="8100345" y="3937145"/>
              <a:ext cx="782634" cy="2777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kern="100" dirty="0">
                  <a:cs typeface="Times New Roman" pitchFamily="18" charset="0"/>
                </a:rPr>
                <a:t>48.4 GHz</a:t>
              </a:r>
              <a:endParaRPr lang="zh-CN" altLang="en-US" dirty="0"/>
            </a:p>
          </p:txBody>
        </p:sp>
        <p:sp>
          <p:nvSpPr>
            <p:cNvPr id="65" name="矩形 60"/>
            <p:cNvSpPr/>
            <p:nvPr/>
          </p:nvSpPr>
          <p:spPr>
            <a:xfrm>
              <a:off x="2885429" y="5113421"/>
              <a:ext cx="1301745" cy="503210"/>
            </a:xfrm>
            <a:prstGeom prst="rect">
              <a:avLst/>
            </a:prstGeom>
            <a:solidFill>
              <a:srgbClr val="FFC000"/>
            </a:solidFill>
            <a:ln w="28575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050" b="1" dirty="0"/>
                <a:t>CH 2</a:t>
              </a:r>
              <a:endParaRPr lang="zh-CN" altLang="en-US" sz="1050" b="1" dirty="0"/>
            </a:p>
          </p:txBody>
        </p:sp>
        <p:sp>
          <p:nvSpPr>
            <p:cNvPr id="66" name="矩形 61"/>
            <p:cNvSpPr/>
            <p:nvPr/>
          </p:nvSpPr>
          <p:spPr>
            <a:xfrm>
              <a:off x="4198287" y="5113421"/>
              <a:ext cx="1301745" cy="503210"/>
            </a:xfrm>
            <a:prstGeom prst="rect">
              <a:avLst/>
            </a:prstGeom>
            <a:solidFill>
              <a:srgbClr val="FFC000"/>
            </a:solidFill>
            <a:ln w="28575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050" b="1" dirty="0"/>
                <a:t>CH 3</a:t>
              </a:r>
              <a:endParaRPr lang="zh-CN" altLang="en-US" sz="1050" b="1" dirty="0"/>
            </a:p>
          </p:txBody>
        </p:sp>
        <p:sp>
          <p:nvSpPr>
            <p:cNvPr id="67" name="矩形 62"/>
            <p:cNvSpPr/>
            <p:nvPr/>
          </p:nvSpPr>
          <p:spPr>
            <a:xfrm>
              <a:off x="5515906" y="5113421"/>
              <a:ext cx="1301745" cy="503210"/>
            </a:xfrm>
            <a:prstGeom prst="rect">
              <a:avLst/>
            </a:prstGeom>
            <a:solidFill>
              <a:srgbClr val="FFC000"/>
            </a:solidFill>
            <a:ln w="28575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050" b="1" dirty="0"/>
                <a:t>CH 4</a:t>
              </a:r>
              <a:endParaRPr lang="zh-CN" altLang="en-US" sz="1050" b="1" dirty="0"/>
            </a:p>
          </p:txBody>
        </p:sp>
        <p:sp>
          <p:nvSpPr>
            <p:cNvPr id="68" name="矩形 63"/>
            <p:cNvSpPr/>
            <p:nvPr/>
          </p:nvSpPr>
          <p:spPr>
            <a:xfrm>
              <a:off x="7157374" y="5113421"/>
              <a:ext cx="1301745" cy="503210"/>
            </a:xfrm>
            <a:prstGeom prst="rect">
              <a:avLst/>
            </a:prstGeom>
            <a:solidFill>
              <a:srgbClr val="FFC000"/>
            </a:solidFill>
            <a:ln w="28575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050" b="1" dirty="0"/>
                <a:t>CH 5</a:t>
              </a:r>
              <a:endParaRPr lang="zh-CN" altLang="en-US" sz="1050" b="1" dirty="0"/>
            </a:p>
          </p:txBody>
        </p:sp>
      </p:grpSp>
      <p:sp>
        <p:nvSpPr>
          <p:cNvPr id="17416" name="文本占位符 2"/>
          <p:cNvSpPr>
            <a:spLocks noGrp="1"/>
          </p:cNvSpPr>
          <p:nvPr>
            <p:ph idx="1"/>
          </p:nvPr>
        </p:nvSpPr>
        <p:spPr>
          <a:xfrm>
            <a:off x="685800" y="1484313"/>
            <a:ext cx="7772400" cy="1716087"/>
          </a:xfrm>
        </p:spPr>
        <p:txBody>
          <a:bodyPr>
            <a:normAutofit fontScale="92500" lnSpcReduction="20000"/>
          </a:bodyPr>
          <a:lstStyle/>
          <a:p>
            <a:pPr hangingPunct="1">
              <a:buFontTx/>
              <a:buAutoNum type="circleNumDbPlain"/>
            </a:pPr>
            <a:r>
              <a:rPr lang="en-US" altLang="zh-CN" b="0" dirty="0" smtClean="0">
                <a:ea typeface="黑体" pitchFamily="49" charset="-122"/>
              </a:rPr>
              <a:t> Frequency band: 42.3~47.0 GHz, 47.2~48.4 GHz</a:t>
            </a:r>
            <a:endParaRPr lang="zh-CN" altLang="en-US" b="0" dirty="0" smtClean="0">
              <a:ea typeface="黑体" pitchFamily="49" charset="-122"/>
            </a:endParaRPr>
          </a:p>
          <a:p>
            <a:pPr hangingPunct="1">
              <a:buFontTx/>
              <a:buAutoNum type="circleNumDbPlain"/>
            </a:pPr>
            <a:r>
              <a:rPr lang="en-US" altLang="zh-CN" b="0" dirty="0" smtClean="0">
                <a:ea typeface="黑体" pitchFamily="49" charset="-122"/>
              </a:rPr>
              <a:t> Bandwidth: 1080 MHz, </a:t>
            </a:r>
            <a:r>
              <a:rPr lang="zh-CN" altLang="en-US" b="0" dirty="0" smtClean="0">
                <a:ea typeface="黑体" pitchFamily="49" charset="-122"/>
              </a:rPr>
              <a:t> </a:t>
            </a:r>
            <a:r>
              <a:rPr lang="en-US" altLang="zh-CN" b="0" dirty="0" smtClean="0">
                <a:ea typeface="黑体" pitchFamily="49" charset="-122"/>
              </a:rPr>
              <a:t>540 MHz</a:t>
            </a:r>
            <a:endParaRPr lang="zh-CN" altLang="en-US" b="0" dirty="0" smtClean="0">
              <a:ea typeface="黑体" pitchFamily="49" charset="-122"/>
            </a:endParaRPr>
          </a:p>
          <a:p>
            <a:pPr hangingPunct="1">
              <a:buFontTx/>
              <a:buAutoNum type="circleNumDbPlain"/>
            </a:pPr>
            <a:r>
              <a:rPr lang="en-US" altLang="zh-CN" b="0" dirty="0" smtClean="0">
                <a:ea typeface="黑体" pitchFamily="49" charset="-122"/>
              </a:rPr>
              <a:t>Frequency tolerance: 100×10</a:t>
            </a:r>
            <a:r>
              <a:rPr lang="en-US" altLang="zh-CN" b="0" baseline="30000" dirty="0" smtClean="0">
                <a:ea typeface="黑体" pitchFamily="49" charset="-122"/>
              </a:rPr>
              <a:t>-6</a:t>
            </a:r>
            <a:endParaRPr lang="zh-CN" altLang="en-US" b="0" dirty="0" smtClean="0">
              <a:ea typeface="黑体" pitchFamily="49" charset="-122"/>
            </a:endParaRPr>
          </a:p>
          <a:p>
            <a:pPr hangingPunct="1">
              <a:buFontTx/>
              <a:buAutoNum type="circleNumDbPlain"/>
            </a:pPr>
            <a:r>
              <a:rPr lang="en-US" altLang="zh-CN" b="0" dirty="0" smtClean="0">
                <a:ea typeface="黑体" pitchFamily="49" charset="-122"/>
              </a:rPr>
              <a:t>Maximum transmit power at antenna port: 20dBm</a:t>
            </a:r>
            <a:endParaRPr lang="zh-CN" altLang="en-US" b="0" dirty="0" smtClean="0">
              <a:ea typeface="黑体" pitchFamily="49" charset="-122"/>
            </a:endParaRPr>
          </a:p>
          <a:p>
            <a:pPr hangingPunct="1">
              <a:buFontTx/>
              <a:buAutoNum type="circleNumDbPlain"/>
            </a:pPr>
            <a:r>
              <a:rPr lang="en-US" altLang="zh-CN" b="0" dirty="0" smtClean="0">
                <a:ea typeface="黑体" pitchFamily="49" charset="-122"/>
              </a:rPr>
              <a:t>Maximum EIRP: 36dBm</a:t>
            </a:r>
            <a:endParaRPr lang="zh-CN" altLang="en-US" b="0" dirty="0" smtClean="0">
              <a:ea typeface="黑体" pitchFamily="49" charset="-122"/>
            </a:endParaRPr>
          </a:p>
        </p:txBody>
      </p:sp>
      <p:sp>
        <p:nvSpPr>
          <p:cNvPr id="74" name="Slide Number Placeholder 5"/>
          <p:cNvSpPr txBox="1">
            <a:spLocks/>
          </p:cNvSpPr>
          <p:nvPr/>
        </p:nvSpPr>
        <p:spPr bwMode="auto">
          <a:xfrm>
            <a:off x="7408348" y="6477000"/>
            <a:ext cx="1202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Bo Sun, ZTE Corp.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75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 smtClean="0"/>
              <a:t>Jul 2014</a:t>
            </a:r>
            <a:endParaRPr lang="en-US" altLang="zh-CN" dirty="0"/>
          </a:p>
        </p:txBody>
      </p:sp>
      <p:sp>
        <p:nvSpPr>
          <p:cNvPr id="73" name="Content Placeholder 6"/>
          <p:cNvSpPr txBox="1">
            <a:spLocks/>
          </p:cNvSpPr>
          <p:nvPr/>
        </p:nvSpPr>
        <p:spPr bwMode="auto">
          <a:xfrm>
            <a:off x="685800" y="5181600"/>
            <a:ext cx="8001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pitchFamily="34" charset="-128"/>
              </a:rPr>
              <a:t>Channelization: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Allows for 10 independent BSSs using channel bandwidth of 540 </a:t>
            </a:r>
            <a:r>
              <a:rPr kumimoji="0" lang="en-US" altLang="zh-CN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MHz.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Allows for 5 independent BSSs using channels bandwidth of 1080 </a:t>
            </a:r>
            <a:r>
              <a:rPr kumimoji="0" lang="en-US" altLang="zh-CN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MHz.</a:t>
            </a: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MS PGothic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A mixture of both should be enough for logical channel requirements in most deployment scenarios.</a:t>
            </a:r>
            <a:endParaRPr kumimoji="0" lang="en-SG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MS PGothic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BFCD9-0D57-4A24-B5D3-CBBDEC0ACE1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2590800"/>
            <a:ext cx="7772400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MS PGothic" pitchFamily="34" charset="-128"/>
                <a:cs typeface="MS PGothic" charset="0"/>
              </a:rPr>
              <a:t>45 GHz</a:t>
            </a:r>
            <a:r>
              <a:rPr kumimoji="0" lang="en-US" altLang="zh-CN" sz="32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MS PGothic" pitchFamily="34" charset="-128"/>
                <a:cs typeface="MS PGothic" charset="0"/>
              </a:rPr>
              <a:t> Channel Operation</a:t>
            </a:r>
            <a:endParaRPr kumimoji="0" lang="en-US" altLang="zh-CN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MS PGothic" pitchFamily="34" charset="-128"/>
              <a:cs typeface="MS PGothic" charset="0"/>
            </a:endParaRP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 bwMode="auto">
          <a:xfrm>
            <a:off x="7408348" y="6477000"/>
            <a:ext cx="1202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Bo Sun, ZTE Corp.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 smtClean="0"/>
              <a:t>Jul 2014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Some Requirements for 45 GHz</a:t>
            </a:r>
            <a:endParaRPr lang="en-SG" dirty="0" smtClean="0"/>
          </a:p>
        </p:txBody>
      </p:sp>
      <p:sp>
        <p:nvSpPr>
          <p:cNvPr id="19459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altLang="zh-CN" sz="2800" b="0" dirty="0" smtClean="0"/>
              <a:t>User experience for 45 GHz should be in consistence with that of existing 802.11 systems.</a:t>
            </a:r>
          </a:p>
          <a:p>
            <a:pPr>
              <a:spcAft>
                <a:spcPts val="600"/>
              </a:spcAft>
            </a:pPr>
            <a:r>
              <a:rPr lang="en-US" altLang="zh-CN" sz="2800" b="0" dirty="0" smtClean="0"/>
              <a:t>A maximum target PHY transmission rate over </a:t>
            </a:r>
            <a:r>
              <a:rPr lang="en-US" altLang="zh-CN" sz="2800" b="0" dirty="0" err="1" smtClean="0"/>
              <a:t>Gbps</a:t>
            </a:r>
            <a:r>
              <a:rPr lang="en-US" altLang="zh-CN" sz="2800" b="0" dirty="0" smtClean="0"/>
              <a:t> to be met as specified in the FRD.</a:t>
            </a:r>
          </a:p>
          <a:p>
            <a:pPr>
              <a:spcAft>
                <a:spcPts val="600"/>
              </a:spcAft>
            </a:pPr>
            <a:r>
              <a:rPr lang="en-US" altLang="zh-CN" sz="2800" b="0" dirty="0" smtClean="0"/>
              <a:t>Operating usages like video streaming, file transfer, internet access etc.</a:t>
            </a:r>
          </a:p>
        </p:txBody>
      </p:sp>
      <p:sp>
        <p:nvSpPr>
          <p:cNvPr id="194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828E8368-A642-4AC1-AE43-8AB43E76250F}" type="slidenum">
              <a:rPr lang="en-US" altLang="zh-CN" smtClean="0"/>
              <a:pPr/>
              <a:t>6</a:t>
            </a:fld>
            <a:endParaRPr lang="en-US" altLang="zh-CN" smtClean="0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 bwMode="auto">
          <a:xfrm>
            <a:off x="7408348" y="6477000"/>
            <a:ext cx="1202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Bo Sun, ZTE Corp.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 smtClean="0"/>
              <a:t>Jul 2014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BFCD9-0D57-4A24-B5D3-CBBDEC0ACE1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685800" y="914400"/>
            <a:ext cx="7772400" cy="762000"/>
          </a:xfrm>
          <a:prstGeom prst="rect">
            <a:avLst/>
          </a:prstGeom>
        </p:spPr>
        <p:txBody>
          <a:bodyPr/>
          <a:lstStyle/>
          <a:p>
            <a:pPr algn="ctr" eaLnBrk="0" hangingPunct="0"/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MS PGothic" pitchFamily="34" charset="-128"/>
                <a:cs typeface="MS PGothic" charset="0"/>
              </a:rPr>
              <a:t>Scope of Channel Operation </a:t>
            </a:r>
            <a:r>
              <a:rPr lang="en-US" altLang="zh-CN" sz="3200" b="1" kern="0" dirty="0" smtClean="0">
                <a:solidFill>
                  <a:schemeClr val="tx2"/>
                </a:solidFill>
                <a:cs typeface="MS PGothic" charset="0"/>
              </a:rPr>
              <a:t>(1/3) </a:t>
            </a:r>
            <a:endParaRPr lang="en-SG" altLang="zh-CN" sz="3200" b="1" kern="0" dirty="0" smtClean="0">
              <a:solidFill>
                <a:schemeClr val="tx2"/>
              </a:solidFill>
              <a:cs typeface="MS PGothic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MS PGothic" pitchFamily="34" charset="-128"/>
                <a:cs typeface="MS PGothic" charset="0"/>
              </a:rPr>
              <a:t> </a:t>
            </a:r>
            <a:endParaRPr kumimoji="0" lang="en-SG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MS PGothic" pitchFamily="34" charset="-128"/>
              <a:cs typeface="MS PGothic" charset="0"/>
            </a:endParaRPr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762000" y="1752600"/>
            <a:ext cx="7848600" cy="396240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342900" marR="0" lvl="0" indent="-342900" defTabSz="914400" eaLnBrk="0" latinLnBrk="0" hangingPunct="0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zh-CN" sz="2300" b="1" dirty="0" smtClean="0">
                <a:latin typeface="Arial" pitchFamily="34" charset="0"/>
                <a:cs typeface="Arial" pitchFamily="34" charset="0"/>
              </a:rPr>
              <a:t>Channel Setup </a:t>
            </a:r>
          </a:p>
          <a:p>
            <a:pPr marL="342900" marR="0" lvl="0" indent="-342900" defTabSz="914400" eaLnBrk="0" latinLnBrk="0" hangingPunct="0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en-US" altLang="zh-CN" sz="23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altLang="zh-CN" sz="2300" i="1" dirty="0" smtClean="0">
                <a:latin typeface="Arial" pitchFamily="34" charset="0"/>
                <a:cs typeface="Arial" pitchFamily="34" charset="0"/>
              </a:rPr>
              <a:t>efficiently support 45 GHz channelization</a:t>
            </a:r>
          </a:p>
          <a:p>
            <a:pPr marL="800100" lvl="1" indent="-342900" eaLnBrk="0" hangingPunct="0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zh-CN" sz="2000" dirty="0" smtClean="0">
                <a:latin typeface="Arial" pitchFamily="34" charset="0"/>
                <a:cs typeface="Arial" pitchFamily="34" charset="0"/>
              </a:rPr>
              <a:t>PCP/AP may select to operate in one of the ten 540 MHz channels or one of the five 1080 MHz channel when it starts.</a:t>
            </a:r>
          </a:p>
          <a:p>
            <a:pPr marL="800100" lvl="1" indent="-342900" eaLnBrk="0" hangingPunct="0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zh-CN" sz="2000" dirty="0" smtClean="0">
                <a:latin typeface="Arial" pitchFamily="34" charset="0"/>
                <a:cs typeface="Arial" pitchFamily="34" charset="0"/>
              </a:rPr>
              <a:t>PCP/AP may dynamically change its channel number with corresponding change in channel bandwidth. </a:t>
            </a:r>
          </a:p>
          <a:p>
            <a:pPr marL="800100" lvl="1" indent="-342900" eaLnBrk="0" hangingPunct="0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zh-CN" sz="2000" dirty="0" smtClean="0">
                <a:latin typeface="Arial" pitchFamily="34" charset="0"/>
                <a:cs typeface="Arial" pitchFamily="34" charset="0"/>
              </a:rPr>
              <a:t>For a BSS occupying a 1080 MHz bandwidth channel, data transfer can be through 540 MHz bandwidth or 1080 MHz bandwidth</a:t>
            </a:r>
          </a:p>
          <a:p>
            <a:pPr marL="800100" lvl="1" indent="-342900" eaLnBrk="0" hangingPunct="0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FontTx/>
              <a:buChar char="•"/>
              <a:defRPr/>
            </a:pPr>
            <a:endParaRPr lang="en-US" altLang="zh-CN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 bwMode="auto">
          <a:xfrm>
            <a:off x="7408348" y="6477000"/>
            <a:ext cx="1202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Bo Sun, ZTE Corp.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 smtClean="0"/>
              <a:t>Jul 2014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BFCD9-0D57-4A24-B5D3-CBBDEC0ACE1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685800" y="914400"/>
            <a:ext cx="7772400" cy="762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MS PGothic" pitchFamily="34" charset="-128"/>
                <a:cs typeface="MS PGothic" charset="0"/>
              </a:rPr>
              <a:t>Scope of Channel Operation (2/3) </a:t>
            </a:r>
            <a:endParaRPr kumimoji="0" lang="en-SG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MS PGothic" pitchFamily="34" charset="-128"/>
              <a:cs typeface="MS PGothic" charset="0"/>
            </a:endParaRPr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838200" y="1828800"/>
            <a:ext cx="7772400" cy="35052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zh-CN" sz="2300" b="1" dirty="0" smtClean="0">
                <a:latin typeface="Arial" pitchFamily="34" charset="0"/>
                <a:cs typeface="Arial" pitchFamily="34" charset="0"/>
              </a:rPr>
              <a:t>Channel Access: </a:t>
            </a: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defRPr/>
            </a:pPr>
            <a:r>
              <a:rPr lang="en-US" altLang="zh-CN" sz="23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altLang="zh-CN" sz="2300" i="1" dirty="0" smtClean="0">
                <a:latin typeface="Arial" pitchFamily="34" charset="0"/>
                <a:cs typeface="Arial" pitchFamily="34" charset="0"/>
              </a:rPr>
              <a:t>Supports reservation based allocations as well as contention based allocations</a:t>
            </a:r>
          </a:p>
          <a:p>
            <a:pPr marL="800100" lvl="2" indent="-342900" eaLnBrk="0" hangingPunct="0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zh-CN" sz="2000" dirty="0" smtClean="0">
                <a:latin typeface="Arial" pitchFamily="34" charset="0"/>
                <a:cs typeface="Arial" pitchFamily="34" charset="0"/>
              </a:rPr>
              <a:t>Allocate SPs for devices so that the quality of service (</a:t>
            </a:r>
            <a:r>
              <a:rPr lang="en-US" altLang="zh-CN" sz="2000" dirty="0" err="1" smtClean="0">
                <a:latin typeface="Arial" pitchFamily="34" charset="0"/>
                <a:cs typeface="Arial" pitchFamily="34" charset="0"/>
              </a:rPr>
              <a:t>QoS</a:t>
            </a:r>
            <a:r>
              <a:rPr lang="en-US" altLang="zh-CN" sz="2000" dirty="0" smtClean="0">
                <a:latin typeface="Arial" pitchFamily="34" charset="0"/>
                <a:cs typeface="Arial" pitchFamily="34" charset="0"/>
              </a:rPr>
              <a:t>) is guaranteed when required.</a:t>
            </a:r>
          </a:p>
          <a:p>
            <a:pPr marL="800100" lvl="2" indent="-342900" eaLnBrk="0" hangingPunct="0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zh-CN" sz="2000" dirty="0" smtClean="0">
                <a:latin typeface="Arial" pitchFamily="34" charset="0"/>
                <a:cs typeface="Arial" pitchFamily="34" charset="0"/>
              </a:rPr>
              <a:t>Allocate CBAPs for contention based access to cater to intermittent channel access.</a:t>
            </a:r>
          </a:p>
        </p:txBody>
      </p:sp>
      <p:graphicFrame>
        <p:nvGraphicFramePr>
          <p:cNvPr id="37890" name="Object 5"/>
          <p:cNvGraphicFramePr>
            <a:graphicFrameLocks noChangeAspect="1"/>
          </p:cNvGraphicFramePr>
          <p:nvPr/>
        </p:nvGraphicFramePr>
        <p:xfrm>
          <a:off x="1066800" y="5486400"/>
          <a:ext cx="7302500" cy="685800"/>
        </p:xfrm>
        <a:graphic>
          <a:graphicData uri="http://schemas.openxmlformats.org/presentationml/2006/ole">
            <p:oleObj spid="_x0000_s38914" name="Visio" r:id="rId3" imgW="7985940" imgH="754650" progId="Visio.Drawing.11">
              <p:embed/>
            </p:oleObj>
          </a:graphicData>
        </a:graphic>
      </p:graphicFrame>
      <p:sp>
        <p:nvSpPr>
          <p:cNvPr id="8" name="Slide Number Placeholder 5"/>
          <p:cNvSpPr txBox="1">
            <a:spLocks/>
          </p:cNvSpPr>
          <p:nvPr/>
        </p:nvSpPr>
        <p:spPr bwMode="auto">
          <a:xfrm>
            <a:off x="7408348" y="6477000"/>
            <a:ext cx="1202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Bo Sun, ZTE Corp.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 smtClean="0"/>
              <a:t>Jul 2014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BFCD9-0D57-4A24-B5D3-CBBDEC0ACE1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685800" y="914400"/>
            <a:ext cx="7772400" cy="762000"/>
          </a:xfrm>
          <a:prstGeom prst="rect">
            <a:avLst/>
          </a:prstGeom>
        </p:spPr>
        <p:txBody>
          <a:bodyPr/>
          <a:lstStyle/>
          <a:p>
            <a:pPr algn="ctr" eaLnBrk="0" hangingPunct="0"/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MS PGothic" pitchFamily="34" charset="-128"/>
                <a:cs typeface="MS PGothic" charset="0"/>
              </a:rPr>
              <a:t>Scope of Channel Operation </a:t>
            </a:r>
            <a:r>
              <a:rPr lang="en-US" altLang="zh-CN" sz="3200" b="1" kern="0" dirty="0" smtClean="0">
                <a:solidFill>
                  <a:schemeClr val="tx2"/>
                </a:solidFill>
                <a:cs typeface="MS PGothic" charset="0"/>
              </a:rPr>
              <a:t>(3/3) </a:t>
            </a:r>
            <a:endParaRPr lang="en-SG" altLang="zh-CN" sz="3200" b="1" kern="0" dirty="0" smtClean="0">
              <a:solidFill>
                <a:schemeClr val="tx2"/>
              </a:solidFill>
              <a:cs typeface="MS PGothic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MS PGothic" pitchFamily="34" charset="-128"/>
                <a:cs typeface="MS PGothic" charset="0"/>
              </a:rPr>
              <a:t> </a:t>
            </a:r>
            <a:endParaRPr kumimoji="0" lang="en-SG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MS PGothic" pitchFamily="34" charset="-128"/>
              <a:cs typeface="MS PGothic" charset="0"/>
            </a:endParaRPr>
          </a:p>
        </p:txBody>
      </p:sp>
      <p:sp>
        <p:nvSpPr>
          <p:cNvPr id="7" name="Content Placeholder 6"/>
          <p:cNvSpPr txBox="1">
            <a:spLocks/>
          </p:cNvSpPr>
          <p:nvPr/>
        </p:nvSpPr>
        <p:spPr>
          <a:xfrm>
            <a:off x="685800" y="1828800"/>
            <a:ext cx="7772400" cy="40386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pitchFamily="34" charset="-128"/>
              </a:rPr>
              <a:t>OBSS Mitigation</a:t>
            </a: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</a:pP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pitchFamily="34" charset="-128"/>
              </a:rPr>
              <a:t>	When two BSSs have devices overlapping in service area, or movement of BSSs to a common service area,</a:t>
            </a:r>
          </a:p>
          <a:p>
            <a:pPr marL="742950" lvl="1" indent="-285750" eaLnBrk="0" hangingPunct="0">
              <a:lnSpc>
                <a:spcPct val="150000"/>
              </a:lnSpc>
              <a:spcBef>
                <a:spcPct val="20000"/>
              </a:spcBef>
              <a:buFontTx/>
              <a:buChar char="–"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Smooth translation to co-operative interference mitigations.</a:t>
            </a:r>
          </a:p>
          <a:p>
            <a:pPr marL="742950" lvl="1" indent="-285750" eaLnBrk="0" hangingPunct="0">
              <a:lnSpc>
                <a:spcPct val="150000"/>
              </a:lnSpc>
              <a:spcBef>
                <a:spcPct val="20000"/>
              </a:spcBef>
              <a:buFontTx/>
              <a:buChar char="–"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Transparent merging of different BSSs using co-operative interference mitigations.</a:t>
            </a:r>
            <a:endParaRPr kumimoji="0" lang="en-SG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MS PGothic" charset="0"/>
            </a:endParaRPr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 bwMode="auto">
          <a:xfrm>
            <a:off x="7408348" y="6477000"/>
            <a:ext cx="1202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Bo Sun, ZTE Corp.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 smtClean="0"/>
              <a:t>Jul 2014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90968</TotalTime>
  <Words>2143</Words>
  <Application>Microsoft Office PowerPoint</Application>
  <PresentationFormat>全屏显示(4:3)</PresentationFormat>
  <Paragraphs>296</Paragraphs>
  <Slides>27</Slides>
  <Notes>8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27</vt:i4>
      </vt:variant>
    </vt:vector>
  </HeadingPairs>
  <TitlesOfParts>
    <vt:vector size="31" baseType="lpstr">
      <vt:lpstr>802-11-Submission</vt:lpstr>
      <vt:lpstr>1_802-11-Submission</vt:lpstr>
      <vt:lpstr>Document</vt:lpstr>
      <vt:lpstr>Visio</vt:lpstr>
      <vt:lpstr>幻灯片 1</vt:lpstr>
      <vt:lpstr>Abstract</vt:lpstr>
      <vt:lpstr>幻灯片 3</vt:lpstr>
      <vt:lpstr>China 45 GHz Spectrum Allocation and Channelization</vt:lpstr>
      <vt:lpstr>幻灯片 5</vt:lpstr>
      <vt:lpstr>Some Requirements for 45 GHz</vt:lpstr>
      <vt:lpstr>幻灯片 7</vt:lpstr>
      <vt:lpstr>幻灯片 8</vt:lpstr>
      <vt:lpstr>幻灯片 9</vt:lpstr>
      <vt:lpstr>Channel Setup Scenario 1 </vt:lpstr>
      <vt:lpstr>Channel Setup Scenario 2 </vt:lpstr>
      <vt:lpstr>Channel Setup Scenario 3 (1/3) </vt:lpstr>
      <vt:lpstr>Channel Setup Scenario 3 (2/3) </vt:lpstr>
      <vt:lpstr>Channel Setup Scenario 3 (2/3) </vt:lpstr>
      <vt:lpstr>Channel Operation Solutions</vt:lpstr>
      <vt:lpstr>Proposal 1</vt:lpstr>
      <vt:lpstr>OBSS Mitigation of Proposal 1 (1/2)</vt:lpstr>
      <vt:lpstr>OBSS Mitigation of Proposal 1 (2/2)</vt:lpstr>
      <vt:lpstr>Proposal 2a (1/2)</vt:lpstr>
      <vt:lpstr>Proposal 2a (2/2)</vt:lpstr>
      <vt:lpstr>Proposal 2b (1/2)</vt:lpstr>
      <vt:lpstr>Proposal 2b (2/2)</vt:lpstr>
      <vt:lpstr>OBSS Mitigation of Proposals 2a/b (1/2)</vt:lpstr>
      <vt:lpstr>OBSS Mitigation of Proposals 2a/b (2/2)</vt:lpstr>
      <vt:lpstr>Preferred MIXED Solution</vt:lpstr>
      <vt:lpstr>Reference</vt:lpstr>
      <vt:lpstr>幻灯片 27</vt:lpstr>
    </vt:vector>
  </TitlesOfParts>
  <Company>I2R;ZTE Corp.;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for 45GHz</dc:title>
  <dc:subject>Proposal</dc:subject>
  <dc:creator>Peng, Xiaoming; Sun, Bo</dc:creator>
  <cp:lastModifiedBy>Bo Sun</cp:lastModifiedBy>
  <cp:revision>3118</cp:revision>
  <cp:lastPrinted>1998-02-10T13:28:06Z</cp:lastPrinted>
  <dcterms:created xsi:type="dcterms:W3CDTF">2007-04-17T18:10:23Z</dcterms:created>
  <dcterms:modified xsi:type="dcterms:W3CDTF">2014-07-13T09:49:01Z</dcterms:modified>
</cp:coreProperties>
</file>