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8" r:id="rId2"/>
    <p:sldId id="347" r:id="rId3"/>
    <p:sldId id="354" r:id="rId4"/>
    <p:sldId id="357" r:id="rId5"/>
    <p:sldId id="358" r:id="rId6"/>
    <p:sldId id="360" r:id="rId7"/>
    <p:sldId id="359" r:id="rId8"/>
    <p:sldId id="361" r:id="rId9"/>
    <p:sldId id="364" r:id="rId10"/>
    <p:sldId id="363" r:id="rId11"/>
    <p:sldId id="365" r:id="rId12"/>
    <p:sldId id="356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ookbong Lee" initials="WB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0" autoAdjust="0"/>
    <p:restoredTop sz="93741" autoAdjust="0"/>
  </p:normalViewPr>
  <p:slideViewPr>
    <p:cSldViewPr>
      <p:cViewPr varScale="1">
        <p:scale>
          <a:sx n="122" d="100"/>
          <a:sy n="122" d="100"/>
        </p:scale>
        <p:origin x="-1572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Wookbong Lee,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536504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Wookbong Lee,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824"/>
            <a:ext cx="7770813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0803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Packet Length for Box 0 Calibration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713522"/>
              </p:ext>
            </p:extLst>
          </p:nvPr>
        </p:nvGraphicFramePr>
        <p:xfrm>
          <a:off x="533400" y="2636912"/>
          <a:ext cx="7223125" cy="354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5" name="Document" r:id="rId4" imgW="8739861" imgH="4285825" progId="Word.Document.8">
                  <p:embed/>
                </p:oleObj>
              </mc:Choice>
              <mc:Fallback>
                <p:oleObj name="Document" r:id="rId4" imgW="8739861" imgH="4285825" progId="Word.Documen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36912"/>
                        <a:ext cx="7223125" cy="35417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In this contribution, we proposed reference packet length for “Box 0: PHY </a:t>
            </a:r>
            <a:r>
              <a:rPr lang="en-US" altLang="ko-KR" sz="2400" b="1" dirty="0"/>
              <a:t>abstraction calibration</a:t>
            </a:r>
            <a:r>
              <a:rPr lang="en-US" altLang="ko-KR" sz="2400" b="1" dirty="0" smtClean="0"/>
              <a:t>”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300" dirty="0" smtClean="0"/>
              <a:t>For packet length </a:t>
            </a:r>
            <a:r>
              <a:rPr lang="en-US" altLang="ko-KR" sz="2300" i="1" dirty="0" smtClean="0"/>
              <a:t>PL</a:t>
            </a:r>
            <a:r>
              <a:rPr lang="en-US" altLang="ko-KR" sz="2300" dirty="0" smtClean="0"/>
              <a:t>, estimating </a:t>
            </a:r>
            <a:r>
              <a:rPr lang="en-US" altLang="ko-KR" sz="2300" i="1" dirty="0" smtClean="0"/>
              <a:t>PER</a:t>
            </a:r>
            <a:r>
              <a:rPr lang="en-US" altLang="ko-KR" sz="2300" i="1" baseline="-25000" dirty="0" smtClean="0"/>
              <a:t>PL</a:t>
            </a:r>
            <a:r>
              <a:rPr lang="en-US" altLang="ko-KR" sz="2300" dirty="0" smtClean="0"/>
              <a:t> </a:t>
            </a:r>
            <a:r>
              <a:rPr lang="en-US" altLang="ko-KR" sz="2300" dirty="0"/>
              <a:t>from following equation</a:t>
            </a:r>
          </a:p>
          <a:p>
            <a:pPr marL="457200" lvl="1" indent="0"/>
            <a:r>
              <a:rPr lang="en-US" altLang="ko-KR" sz="2300" i="1" dirty="0" smtClean="0"/>
              <a:t>                        PER</a:t>
            </a:r>
            <a:r>
              <a:rPr lang="en-US" altLang="ko-KR" sz="2300" i="1" baseline="-25000" dirty="0" smtClean="0"/>
              <a:t>PL</a:t>
            </a:r>
            <a:r>
              <a:rPr lang="en-US" altLang="ko-KR" sz="2300" dirty="0" smtClean="0"/>
              <a:t> </a:t>
            </a:r>
            <a:r>
              <a:rPr lang="en-US" altLang="ko-KR" sz="2300" dirty="0"/>
              <a:t>= 1-(1-</a:t>
            </a:r>
            <a:r>
              <a:rPr lang="en-US" altLang="ko-KR" sz="2300" i="1" dirty="0"/>
              <a:t>PER</a:t>
            </a:r>
            <a:r>
              <a:rPr lang="en-US" altLang="ko-KR" sz="2300" i="1" baseline="-25000" dirty="0"/>
              <a:t>PL</a:t>
            </a:r>
            <a:r>
              <a:rPr lang="en-US" altLang="ko-KR" sz="2300" baseline="-25000" dirty="0"/>
              <a:t>0</a:t>
            </a:r>
            <a:r>
              <a:rPr lang="en-US" altLang="ko-KR" sz="2300" dirty="0"/>
              <a:t>)</a:t>
            </a:r>
            <a:r>
              <a:rPr lang="en-US" altLang="ko-KR" sz="2300" i="1" baseline="30000" dirty="0"/>
              <a:t>PL</a:t>
            </a:r>
            <a:r>
              <a:rPr lang="en-US" altLang="ko-KR" sz="2300" baseline="30000" dirty="0"/>
              <a:t>/</a:t>
            </a:r>
            <a:r>
              <a:rPr lang="en-US" altLang="ko-KR" sz="2300" i="1" baseline="30000" dirty="0"/>
              <a:t>PL</a:t>
            </a:r>
            <a:r>
              <a:rPr lang="en-US" altLang="ko-KR" sz="2300" baseline="30000" dirty="0"/>
              <a:t>0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300" dirty="0"/>
              <a:t>In case of BCC, </a:t>
            </a:r>
            <a:r>
              <a:rPr lang="en-US" altLang="ko-KR" sz="2300" i="1" dirty="0"/>
              <a:t>PL</a:t>
            </a:r>
            <a:r>
              <a:rPr lang="en-US" altLang="ko-KR" sz="2300" dirty="0"/>
              <a:t>0 is 32bytes for less than 400bytes and 1458bytes for other sizes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300" dirty="0"/>
              <a:t>In case of LDPC, </a:t>
            </a:r>
            <a:r>
              <a:rPr lang="en-US" altLang="ko-KR" sz="2300" i="1" dirty="0"/>
              <a:t>PL</a:t>
            </a:r>
            <a:r>
              <a:rPr lang="en-US" altLang="ko-KR" sz="2300" dirty="0"/>
              <a:t>0 is 1458bytes for all packet sizes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We showed that proposed reference packet lengths are accurately estimates performance for various packet size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57003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Motion to include the following text in evaluation methodology document</a:t>
            </a:r>
            <a:endParaRPr lang="en-US" altLang="ko-KR" sz="2400" b="1" dirty="0"/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400" dirty="0"/>
              <a:t>For packet length </a:t>
            </a:r>
            <a:r>
              <a:rPr lang="en-US" altLang="ko-KR" sz="2400" i="1" dirty="0"/>
              <a:t>PL</a:t>
            </a:r>
            <a:r>
              <a:rPr lang="en-US" altLang="ko-KR" sz="2400" dirty="0"/>
              <a:t>, estimating </a:t>
            </a:r>
            <a:r>
              <a:rPr lang="en-US" altLang="ko-KR" sz="2400" i="1" dirty="0"/>
              <a:t>PER</a:t>
            </a:r>
            <a:r>
              <a:rPr lang="en-US" altLang="ko-KR" sz="2400" i="1" baseline="-25000" dirty="0"/>
              <a:t>PL</a:t>
            </a:r>
            <a:r>
              <a:rPr lang="en-US" altLang="ko-KR" sz="2400" dirty="0"/>
              <a:t> from following equation</a:t>
            </a:r>
          </a:p>
          <a:p>
            <a:pPr marL="457200" lvl="1" indent="0"/>
            <a:r>
              <a:rPr lang="en-US" altLang="ko-KR" sz="2400" i="1" dirty="0"/>
              <a:t>                        PER</a:t>
            </a:r>
            <a:r>
              <a:rPr lang="en-US" altLang="ko-KR" sz="2400" i="1" baseline="-25000" dirty="0"/>
              <a:t>PL</a:t>
            </a:r>
            <a:r>
              <a:rPr lang="en-US" altLang="ko-KR" sz="2400" dirty="0"/>
              <a:t> = 1-(1-</a:t>
            </a:r>
            <a:r>
              <a:rPr lang="en-US" altLang="ko-KR" sz="2400" i="1" dirty="0"/>
              <a:t>PER</a:t>
            </a:r>
            <a:r>
              <a:rPr lang="en-US" altLang="ko-KR" sz="2400" i="1" baseline="-25000" dirty="0"/>
              <a:t>PL</a:t>
            </a:r>
            <a:r>
              <a:rPr lang="en-US" altLang="ko-KR" sz="2400" baseline="-25000" dirty="0"/>
              <a:t>0</a:t>
            </a:r>
            <a:r>
              <a:rPr lang="en-US" altLang="ko-KR" sz="2400" dirty="0"/>
              <a:t>)</a:t>
            </a:r>
            <a:r>
              <a:rPr lang="en-US" altLang="ko-KR" sz="2400" i="1" baseline="30000" dirty="0"/>
              <a:t>PL</a:t>
            </a:r>
            <a:r>
              <a:rPr lang="en-US" altLang="ko-KR" sz="2400" baseline="30000" dirty="0"/>
              <a:t>/</a:t>
            </a:r>
            <a:r>
              <a:rPr lang="en-US" altLang="ko-KR" sz="2400" i="1" baseline="30000" dirty="0"/>
              <a:t>PL</a:t>
            </a:r>
            <a:r>
              <a:rPr lang="en-US" altLang="ko-KR" sz="2400" baseline="30000" dirty="0"/>
              <a:t>0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400" dirty="0"/>
              <a:t>In case of BCC, </a:t>
            </a:r>
            <a:r>
              <a:rPr lang="en-US" altLang="ko-KR" sz="2400" i="1" dirty="0"/>
              <a:t>PL</a:t>
            </a:r>
            <a:r>
              <a:rPr lang="en-US" altLang="ko-KR" sz="2400" dirty="0"/>
              <a:t>0 is 32bytes for less than 400bytes and 1458bytes for other sizes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400" dirty="0"/>
              <a:t>In case of LDPC, </a:t>
            </a:r>
            <a:r>
              <a:rPr lang="en-US" altLang="ko-KR" sz="2400" i="1" dirty="0"/>
              <a:t>PL</a:t>
            </a:r>
            <a:r>
              <a:rPr lang="en-US" altLang="ko-KR" sz="2400" dirty="0"/>
              <a:t>0 is 1458bytes for all packet sizes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Yes: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No: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Abs:</a:t>
            </a:r>
            <a:endParaRPr lang="en-US" altLang="ko-KR" sz="2400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23207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11-14/0571r2, “11ax </a:t>
            </a:r>
            <a:r>
              <a:rPr lang="en-GB" altLang="ko-KR" dirty="0" smtClean="0"/>
              <a:t>Evaluation </a:t>
            </a:r>
            <a:r>
              <a:rPr lang="en-GB" altLang="ko-KR" dirty="0"/>
              <a:t>Methodology 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[2] 11-14/0585r5, “PHY Abstraction for and IEEE 11ax PHY System Simulation and Integrated System Level </a:t>
            </a:r>
            <a:r>
              <a:rPr lang="en-US" altLang="ko-KR" dirty="0" smtClean="0"/>
              <a:t>Simulation”</a:t>
            </a:r>
          </a:p>
          <a:p>
            <a:pPr marL="0" indent="0">
              <a:buNone/>
            </a:pPr>
            <a:r>
              <a:rPr lang="en-US" altLang="ko-KR" dirty="0" smtClean="0"/>
              <a:t>[3] 80216m-08/004r5, “</a:t>
            </a:r>
            <a:r>
              <a:rPr lang="en-US" altLang="ko-KR" dirty="0"/>
              <a:t>IEEE 802.16m Evaluation Methodology Document (EMD</a:t>
            </a:r>
            <a:r>
              <a:rPr lang="en-US" altLang="ko-KR" dirty="0" smtClean="0"/>
              <a:t>)”</a:t>
            </a:r>
          </a:p>
          <a:p>
            <a:pPr marL="0" indent="0">
              <a:buNone/>
            </a:pPr>
            <a:r>
              <a:rPr lang="en-US" altLang="ko-KR" dirty="0" smtClean="0"/>
              <a:t>[4] 11-13/1059r0, “</a:t>
            </a:r>
            <a:r>
              <a:rPr lang="en-US" altLang="ko-KR" dirty="0"/>
              <a:t>PHY Abstraction for HEW Evaluation </a:t>
            </a:r>
            <a:r>
              <a:rPr lang="en-US" altLang="ko-KR" dirty="0" smtClean="0"/>
              <a:t>Methodology” </a:t>
            </a:r>
          </a:p>
          <a:p>
            <a:pPr marL="0" indent="0">
              <a:buNone/>
            </a:pPr>
            <a:r>
              <a:rPr lang="en-US" altLang="ko-KR" dirty="0" smtClean="0"/>
              <a:t>[5] 11-14/0043r2, “</a:t>
            </a:r>
            <a:r>
              <a:rPr lang="en-CA" altLang="ko-KR" dirty="0"/>
              <a:t>PHY abstraction in system level simulation for HEW </a:t>
            </a:r>
            <a:r>
              <a:rPr lang="en-CA" altLang="ko-KR" dirty="0" smtClean="0"/>
              <a:t>study”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[6] 11-14/0647r2, “</a:t>
            </a:r>
            <a:r>
              <a:rPr lang="en-US" altLang="ko-KR" dirty="0">
                <a:solidFill>
                  <a:schemeClr val="tx1"/>
                </a:solidFill>
              </a:rPr>
              <a:t>PHY abstraction method </a:t>
            </a:r>
            <a:r>
              <a:rPr lang="en-US" altLang="ko-KR" dirty="0" smtClean="0">
                <a:solidFill>
                  <a:schemeClr val="tx1"/>
                </a:solidFill>
              </a:rPr>
              <a:t>comparison”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/>
              <a:t>In evaluation methodology document [1], </a:t>
            </a:r>
            <a:r>
              <a:rPr lang="en-US" altLang="ko-KR" dirty="0" smtClean="0"/>
              <a:t>we have five boxes for system simulation calibration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dirty="0" smtClean="0"/>
              <a:t>Particularly “Box 0” is for “PHY abstraction calibration”</a:t>
            </a:r>
            <a:endParaRPr lang="en-US" altLang="ko-KR" dirty="0"/>
          </a:p>
          <a:p>
            <a:pPr marL="0" indent="0"/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During the May 2014 meeting, RBIR is agreed to be used as a PHY abstraction method [2]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RBIR method is utilizing </a:t>
            </a:r>
            <a:r>
              <a:rPr lang="en-US" altLang="ko-KR" dirty="0"/>
              <a:t>AWGN reference curves </a:t>
            </a:r>
            <a:r>
              <a:rPr lang="en-US" altLang="ko-KR" dirty="0" smtClean="0"/>
              <a:t>for </a:t>
            </a:r>
            <a:r>
              <a:rPr lang="en-US" altLang="ko-KR" dirty="0"/>
              <a:t>accurately </a:t>
            </a:r>
            <a:r>
              <a:rPr lang="en-US" altLang="ko-KR" dirty="0" smtClean="0"/>
              <a:t>predicting </a:t>
            </a:r>
            <a:r>
              <a:rPr lang="en-US" altLang="ko-KR" dirty="0"/>
              <a:t>packet error rate (PER</a:t>
            </a:r>
            <a:r>
              <a:rPr lang="en-US" altLang="ko-KR" dirty="0" smtClean="0"/>
              <a:t>) 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Remaining issue of “Box 0” or “PHY abstraction calibration” is how to estimate PER for various packet length in an efficient way 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July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Recap: PHY Abstraction </a:t>
            </a:r>
            <a:r>
              <a:rPr lang="en-US" altLang="ko-KR" dirty="0" smtClean="0">
                <a:solidFill>
                  <a:schemeClr val="tx1"/>
                </a:solidFill>
              </a:rPr>
              <a:t>Method [3]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altLang="ko-KR" dirty="0" smtClean="0"/>
              <a:t>Calculate </a:t>
            </a:r>
            <a:r>
              <a:rPr lang="en-US" altLang="ko-KR" dirty="0"/>
              <a:t>the effective SINR </a:t>
            </a:r>
            <a:r>
              <a:rPr lang="en-US" altLang="ko-KR" dirty="0" smtClean="0"/>
              <a:t>(</a:t>
            </a:r>
            <a:r>
              <a:rPr lang="en-US" altLang="ko-KR" i="1" dirty="0" err="1"/>
              <a:t>SINR</a:t>
            </a:r>
            <a:r>
              <a:rPr lang="en-US" altLang="ko-KR" i="1" baseline="-25000" dirty="0" err="1"/>
              <a:t>eff</a:t>
            </a:r>
            <a:r>
              <a:rPr lang="en-US" altLang="ko-KR" dirty="0" smtClean="0"/>
              <a:t>) </a:t>
            </a:r>
            <a:r>
              <a:rPr lang="en-US" altLang="ko-KR" dirty="0"/>
              <a:t>based on </a:t>
            </a:r>
            <a:r>
              <a:rPr lang="en-US" altLang="ko-KR" dirty="0" smtClean="0"/>
              <a:t>PHY abstraction method</a:t>
            </a:r>
            <a:endParaRPr lang="en-US" altLang="ko-KR" dirty="0"/>
          </a:p>
          <a:p>
            <a:pPr lvl="2">
              <a:buFont typeface="Arial" pitchFamily="34" charset="0"/>
              <a:buChar char="•"/>
            </a:pPr>
            <a:endParaRPr lang="en-US" altLang="ko-KR" sz="2000" dirty="0"/>
          </a:p>
          <a:p>
            <a:pPr lvl="2">
              <a:buFont typeface="Arial" pitchFamily="34" charset="0"/>
              <a:buChar char="•"/>
            </a:pPr>
            <a:endParaRPr lang="en-US" altLang="ko-KR" sz="2000" dirty="0"/>
          </a:p>
          <a:p>
            <a:pPr lvl="0" indent="19050"/>
            <a:endParaRPr lang="en-US" altLang="ko-KR" sz="1800" b="0" dirty="0"/>
          </a:p>
          <a:p>
            <a:pPr lvl="0" indent="19050"/>
            <a:r>
              <a:rPr lang="en-US" altLang="ko-KR" sz="1800" b="0" dirty="0"/>
              <a:t>where </a:t>
            </a:r>
            <a:r>
              <a:rPr lang="en-US" altLang="ko-KR" sz="1800" b="0" i="1" dirty="0" err="1"/>
              <a:t>SINR</a:t>
            </a:r>
            <a:r>
              <a:rPr lang="en-US" altLang="ko-KR" sz="1800" b="0" i="1" baseline="-25000" dirty="0" err="1"/>
              <a:t>n</a:t>
            </a:r>
            <a:r>
              <a:rPr lang="en-US" altLang="ko-KR" sz="1800" b="0" dirty="0"/>
              <a:t> is the post processing SINR at the </a:t>
            </a:r>
            <a:r>
              <a:rPr lang="en-US" altLang="ko-KR" sz="1800" b="0" i="1" dirty="0"/>
              <a:t>n</a:t>
            </a:r>
            <a:r>
              <a:rPr lang="en-US" altLang="ko-KR" sz="1800" b="0" dirty="0"/>
              <a:t>-</a:t>
            </a:r>
            <a:r>
              <a:rPr lang="en-US" altLang="ko-KR" sz="1800" b="0" dirty="0" err="1"/>
              <a:t>th</a:t>
            </a:r>
            <a:r>
              <a:rPr lang="en-US" altLang="ko-KR" sz="1800" b="0" dirty="0"/>
              <a:t> subcarrier,  </a:t>
            </a:r>
            <a:r>
              <a:rPr lang="en-US" altLang="ko-KR" sz="1800" b="0" i="1" dirty="0"/>
              <a:t>N</a:t>
            </a:r>
            <a:r>
              <a:rPr lang="en-US" altLang="ko-KR" sz="1800" b="0" dirty="0"/>
              <a:t> is the number of symbols for a coded block or the number of data subcarriers used in an </a:t>
            </a:r>
            <a:r>
              <a:rPr lang="en-US" altLang="ko-KR" sz="1800" b="0" dirty="0" smtClean="0"/>
              <a:t>OFDM </a:t>
            </a:r>
            <a:r>
              <a:rPr lang="en-US" altLang="ko-KR" sz="1800" b="0" dirty="0"/>
              <a:t>system, and </a:t>
            </a:r>
            <a:r>
              <a:rPr lang="el-GR" altLang="ko-KR" sz="1800" b="0" dirty="0"/>
              <a:t>Φ</a:t>
            </a:r>
            <a:r>
              <a:rPr lang="en-US" altLang="ko-KR" sz="1800" b="0" dirty="0"/>
              <a:t> is Effective SINR Mapping (ESM) </a:t>
            </a:r>
            <a:r>
              <a:rPr lang="en-US" altLang="ko-KR" sz="1800" b="0" dirty="0" smtClean="0"/>
              <a:t>function</a:t>
            </a:r>
          </a:p>
          <a:p>
            <a:pPr lvl="0">
              <a:buFont typeface="Arial" pitchFamily="34" charset="0"/>
              <a:buChar char="•"/>
            </a:pPr>
            <a:endParaRPr lang="en-US" altLang="ko-KR" dirty="0" smtClean="0"/>
          </a:p>
          <a:p>
            <a:pPr marL="457200" lvl="0" indent="-457200">
              <a:buFont typeface="+mj-lt"/>
              <a:buAutoNum type="arabicPeriod" startAt="2"/>
            </a:pPr>
            <a:r>
              <a:rPr lang="en-US" altLang="ko-KR" dirty="0"/>
              <a:t>Reference the AWGN link </a:t>
            </a:r>
            <a:r>
              <a:rPr lang="en-US" altLang="ko-KR" dirty="0" smtClean="0"/>
              <a:t>performance of a transmitted packet length to </a:t>
            </a:r>
            <a:r>
              <a:rPr lang="en-US" altLang="ko-KR" dirty="0"/>
              <a:t>obtain the mapping between SINR and </a:t>
            </a:r>
            <a:r>
              <a:rPr lang="en-US" altLang="ko-KR" dirty="0" smtClean="0"/>
              <a:t>packet error rate (PER)</a:t>
            </a:r>
          </a:p>
          <a:p>
            <a:pPr marL="457200" lvl="0" indent="-457200">
              <a:buFont typeface="+mj-lt"/>
              <a:buAutoNum type="arabicPeriod" startAt="2"/>
            </a:pPr>
            <a:endParaRPr lang="en-US" altLang="ko-KR" dirty="0" smtClean="0"/>
          </a:p>
          <a:p>
            <a:pPr marL="457200" lvl="0" indent="-457200">
              <a:buFont typeface="+mj-lt"/>
              <a:buAutoNum type="arabicPeriod" startAt="2"/>
            </a:pPr>
            <a:r>
              <a:rPr lang="en-US" altLang="ko-KR" dirty="0"/>
              <a:t>Use the </a:t>
            </a:r>
            <a:r>
              <a:rPr lang="en-US" altLang="ko-KR" i="1" dirty="0" err="1"/>
              <a:t>SINR</a:t>
            </a:r>
            <a:r>
              <a:rPr lang="en-US" altLang="ko-KR" i="1" baseline="-25000" dirty="0" err="1"/>
              <a:t>eff</a:t>
            </a:r>
            <a:r>
              <a:rPr lang="en-US" altLang="ko-KR" dirty="0" smtClean="0"/>
              <a:t> </a:t>
            </a:r>
            <a:r>
              <a:rPr lang="en-US" altLang="ko-KR" dirty="0"/>
              <a:t>obtained in Step 1 and the mapping obtained in Step 2 to derive the mapping </a:t>
            </a:r>
            <a:r>
              <a:rPr lang="en-US" altLang="ko-KR" dirty="0" smtClean="0"/>
              <a:t>between </a:t>
            </a:r>
            <a:r>
              <a:rPr lang="en-US" altLang="ko-KR" i="1" dirty="0" err="1" smtClean="0"/>
              <a:t>SINR</a:t>
            </a:r>
            <a:r>
              <a:rPr lang="en-US" altLang="ko-KR" i="1" baseline="-25000" dirty="0" err="1" smtClean="0"/>
              <a:t>eff</a:t>
            </a:r>
            <a:r>
              <a:rPr lang="en-US" altLang="ko-KR" dirty="0" smtClean="0"/>
              <a:t> </a:t>
            </a:r>
            <a:r>
              <a:rPr lang="en-US" altLang="ko-KR" dirty="0"/>
              <a:t>and </a:t>
            </a:r>
            <a:r>
              <a:rPr lang="en-US" altLang="ko-KR" dirty="0" smtClean="0"/>
              <a:t>PER </a:t>
            </a:r>
            <a:endParaRPr lang="en-US" altLang="ko-KR" dirty="0"/>
          </a:p>
          <a:p>
            <a:pPr lvl="0" indent="19050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" name="그림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048" y="2474788"/>
            <a:ext cx="3240088" cy="73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Various Packet Length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/>
              <a:t>Different </a:t>
            </a:r>
            <a:r>
              <a:rPr lang="en-US" altLang="ko-KR" dirty="0" smtClean="0"/>
              <a:t>packet lengths </a:t>
            </a:r>
            <a:r>
              <a:rPr lang="en-US" altLang="ko-KR" dirty="0"/>
              <a:t>provide different PER performances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Ideally, we need to have AWGN curves for all possible </a:t>
            </a:r>
            <a:r>
              <a:rPr lang="en-US" altLang="ko-KR" dirty="0" smtClean="0"/>
              <a:t>packet lengths</a:t>
            </a:r>
            <a:endParaRPr lang="en-US" altLang="ko-KR" dirty="0"/>
          </a:p>
          <a:p>
            <a:pPr>
              <a:buFont typeface="Arial" pitchFamily="34" charset="0"/>
              <a:buChar char="•"/>
            </a:pPr>
            <a:r>
              <a:rPr lang="en-US" altLang="ko-KR" dirty="0"/>
              <a:t>Practically, we </a:t>
            </a:r>
            <a:r>
              <a:rPr lang="en-US" altLang="ko-KR" dirty="0" smtClean="0"/>
              <a:t>can consider </a:t>
            </a:r>
            <a:r>
              <a:rPr lang="en-US" altLang="ko-KR" dirty="0"/>
              <a:t>the following approach for simplicity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100" dirty="0"/>
              <a:t>Generate set of reference curves and perform interpolation for different packet sizes [4]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100" dirty="0" smtClean="0"/>
              <a:t>Estimate </a:t>
            </a:r>
            <a:r>
              <a:rPr lang="en-US" altLang="ko-KR" sz="2100" dirty="0"/>
              <a:t>PER based on </a:t>
            </a:r>
            <a:r>
              <a:rPr lang="en-US" altLang="ko-KR" sz="2100" dirty="0" smtClean="0"/>
              <a:t>a </a:t>
            </a:r>
            <a:r>
              <a:rPr lang="en-US" altLang="ko-KR" sz="2100" dirty="0"/>
              <a:t>reference curve and </a:t>
            </a:r>
            <a:r>
              <a:rPr lang="en-US" altLang="ko-KR" sz="2100" dirty="0" smtClean="0"/>
              <a:t>estimation function </a:t>
            </a:r>
            <a:r>
              <a:rPr lang="en-US" altLang="ko-KR" sz="2100" dirty="0"/>
              <a:t>[5] [6]</a:t>
            </a:r>
          </a:p>
          <a:p>
            <a:pPr marL="457200" lvl="1" indent="0"/>
            <a:r>
              <a:rPr lang="en-US" altLang="ko-KR" sz="2100" dirty="0" smtClean="0"/>
              <a:t>            estimation </a:t>
            </a:r>
            <a:r>
              <a:rPr lang="en-US" altLang="ko-KR" sz="2100" dirty="0"/>
              <a:t>function: </a:t>
            </a:r>
            <a:r>
              <a:rPr lang="en-US" altLang="ko-KR" sz="2100" i="1" dirty="0"/>
              <a:t>PER</a:t>
            </a:r>
            <a:r>
              <a:rPr lang="en-US" altLang="ko-KR" sz="2100" i="1" baseline="-25000" dirty="0"/>
              <a:t>PL</a:t>
            </a:r>
            <a:r>
              <a:rPr lang="en-US" altLang="ko-KR" sz="2100" dirty="0"/>
              <a:t> = 1-(</a:t>
            </a:r>
            <a:r>
              <a:rPr lang="en-US" altLang="ko-KR" sz="2100" dirty="0" smtClean="0"/>
              <a:t>1-</a:t>
            </a:r>
            <a:r>
              <a:rPr lang="en-US" altLang="ko-KR" sz="2100" i="1" dirty="0" smtClean="0"/>
              <a:t>PER</a:t>
            </a:r>
            <a:r>
              <a:rPr lang="en-US" altLang="ko-KR" sz="2100" i="1" baseline="-25000" dirty="0" smtClean="0"/>
              <a:t>PL</a:t>
            </a:r>
            <a:r>
              <a:rPr lang="en-US" altLang="ko-KR" sz="2100" baseline="-25000" dirty="0" smtClean="0"/>
              <a:t>0</a:t>
            </a:r>
            <a:r>
              <a:rPr lang="en-US" altLang="ko-KR" sz="2100" dirty="0" smtClean="0"/>
              <a:t>)</a:t>
            </a:r>
            <a:r>
              <a:rPr lang="en-US" altLang="ko-KR" sz="2100" i="1" baseline="30000" dirty="0" smtClean="0"/>
              <a:t>PL</a:t>
            </a:r>
            <a:r>
              <a:rPr lang="en-US" altLang="ko-KR" sz="2100" baseline="30000" dirty="0" smtClean="0"/>
              <a:t>/</a:t>
            </a:r>
            <a:r>
              <a:rPr lang="en-US" altLang="ko-KR" sz="2100" i="1" baseline="30000" dirty="0" smtClean="0"/>
              <a:t>PL0</a:t>
            </a:r>
            <a:endParaRPr lang="en-US" altLang="ko-KR" sz="2100" i="1" baseline="30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8545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on </a:t>
            </a:r>
            <a:br>
              <a:rPr lang="en-US" altLang="ko-KR" dirty="0" smtClean="0"/>
            </a:br>
            <a:r>
              <a:rPr lang="en-US" altLang="ko-KR" dirty="0" smtClean="0"/>
              <a:t>Length of Reference Curves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/>
              <a:t>Small number of reference </a:t>
            </a:r>
            <a:r>
              <a:rPr lang="en-US" altLang="ko-KR" sz="2400" b="1" dirty="0" smtClean="0"/>
              <a:t>curves are </a:t>
            </a:r>
            <a:r>
              <a:rPr lang="en-US" altLang="ko-KR" sz="2400" b="1" dirty="0"/>
              <a:t>always preferable 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Function based approach can be used with smaller number of reference curves  </a:t>
            </a:r>
            <a:endParaRPr lang="en-US" altLang="ko-KR" dirty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However, function based approach has some problem when PL/PL0 is </a:t>
            </a:r>
            <a:r>
              <a:rPr lang="en-US" altLang="ko-KR" dirty="0"/>
              <a:t>too small or too </a:t>
            </a:r>
            <a:r>
              <a:rPr lang="en-US" altLang="ko-KR" dirty="0" smtClean="0"/>
              <a:t>large, for example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100" dirty="0" smtClean="0"/>
              <a:t>If PL/PL0 is 0.1 and </a:t>
            </a:r>
            <a:r>
              <a:rPr lang="en-US" altLang="ko-KR" sz="2100" i="1" dirty="0"/>
              <a:t>PER</a:t>
            </a:r>
            <a:r>
              <a:rPr lang="en-US" altLang="ko-KR" sz="2100" i="1" baseline="-25000" dirty="0"/>
              <a:t>PL</a:t>
            </a:r>
            <a:r>
              <a:rPr lang="en-US" altLang="ko-KR" sz="2100" dirty="0" smtClean="0"/>
              <a:t> = 0.9, then </a:t>
            </a:r>
            <a:r>
              <a:rPr lang="en-US" altLang="ko-KR" sz="2100" i="1" dirty="0" smtClean="0"/>
              <a:t>PER</a:t>
            </a:r>
            <a:r>
              <a:rPr lang="en-US" altLang="ko-KR" sz="2100" i="1" baseline="-25000" dirty="0" smtClean="0"/>
              <a:t>PL</a:t>
            </a:r>
            <a:r>
              <a:rPr lang="en-US" altLang="ko-KR" sz="2100" baseline="-25000" dirty="0" smtClean="0"/>
              <a:t>0</a:t>
            </a:r>
            <a:r>
              <a:rPr lang="en-US" altLang="ko-KR" sz="2100" dirty="0" smtClean="0"/>
              <a:t> should be  0.9999999999 which requires at least several trillion simulations for reference curve generation   </a:t>
            </a:r>
          </a:p>
          <a:p>
            <a:pPr marL="800100" lvl="1" indent="-342900">
              <a:buFont typeface="Times New Roman" pitchFamily="18" charset="0"/>
              <a:buChar char="‒"/>
            </a:pPr>
            <a:r>
              <a:rPr lang="en-US" altLang="ko-KR" sz="2100" dirty="0" smtClean="0"/>
              <a:t>If PL/PL0 is 100 and </a:t>
            </a:r>
            <a:r>
              <a:rPr lang="en-US" altLang="ko-KR" sz="2100" i="1" dirty="0"/>
              <a:t>PER</a:t>
            </a:r>
            <a:r>
              <a:rPr lang="en-US" altLang="ko-KR" sz="2100" i="1" baseline="-25000" dirty="0"/>
              <a:t>PL</a:t>
            </a:r>
            <a:r>
              <a:rPr lang="en-US" altLang="ko-KR" sz="2100" dirty="0"/>
              <a:t> = </a:t>
            </a:r>
            <a:r>
              <a:rPr lang="en-US" altLang="ko-KR" sz="2100" dirty="0" smtClean="0"/>
              <a:t>0.01, </a:t>
            </a:r>
            <a:r>
              <a:rPr lang="en-US" altLang="ko-KR" sz="2100" dirty="0"/>
              <a:t>then </a:t>
            </a:r>
            <a:r>
              <a:rPr lang="en-US" altLang="ko-KR" sz="2100" i="1" dirty="0"/>
              <a:t>PER</a:t>
            </a:r>
            <a:r>
              <a:rPr lang="en-US" altLang="ko-KR" sz="2100" i="1" baseline="-25000" dirty="0"/>
              <a:t>PL</a:t>
            </a:r>
            <a:r>
              <a:rPr lang="en-US" altLang="ko-KR" sz="2100" baseline="-25000" dirty="0"/>
              <a:t>0</a:t>
            </a:r>
            <a:r>
              <a:rPr lang="en-US" altLang="ko-KR" sz="2100" dirty="0"/>
              <a:t> should be </a:t>
            </a:r>
            <a:r>
              <a:rPr lang="en-US" altLang="ko-KR" sz="2100" dirty="0" smtClean="0"/>
              <a:t>0.0001 which requires at least several million simulations for reference curve generation</a:t>
            </a:r>
            <a:endParaRPr lang="en-US" altLang="ko-KR" sz="2100" dirty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As you can see from above examples, the accuracy of the estimation function is more vulnerable to smaller packet length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6469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on </a:t>
            </a:r>
            <a:br>
              <a:rPr lang="en-US" altLang="ko-KR" dirty="0"/>
            </a:br>
            <a:r>
              <a:rPr lang="en-US" altLang="ko-KR" dirty="0" smtClean="0"/>
              <a:t>Length of </a:t>
            </a:r>
            <a:r>
              <a:rPr lang="en-US" altLang="ko-KR" dirty="0"/>
              <a:t>Reference Curves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We propose two size reference curves for BCC and one reference curve for LDPC 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200" b="1" dirty="0" smtClean="0"/>
              <a:t>Note that usually BCC is used for small length packet 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For a short length BCC reference curve, we propose 32 byte to represent an ACK frame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/>
              <a:t>For a long </a:t>
            </a:r>
            <a:r>
              <a:rPr lang="en-US" altLang="ko-KR" sz="2400" b="1" dirty="0" smtClean="0"/>
              <a:t>length reference </a:t>
            </a:r>
            <a:r>
              <a:rPr lang="en-US" altLang="ko-KR" sz="2400" b="1" dirty="0"/>
              <a:t>curve </a:t>
            </a:r>
            <a:r>
              <a:rPr lang="en-US" altLang="ko-KR" sz="2400" b="1" dirty="0" smtClean="0"/>
              <a:t>(both BCC </a:t>
            </a:r>
            <a:r>
              <a:rPr lang="en-US" altLang="ko-KR" sz="2400" b="1" dirty="0"/>
              <a:t>and LDPC), we propose a number that will be more suitable for LDPC </a:t>
            </a:r>
            <a:r>
              <a:rPr lang="en-US" altLang="ko-KR" sz="2400" b="1" dirty="0" smtClean="0"/>
              <a:t>coding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The </a:t>
            </a:r>
            <a:r>
              <a:rPr lang="en-US" altLang="ko-KR" sz="2400" b="1" dirty="0"/>
              <a:t>smallest number of bits that avoids puncturing in the process of LDPC is </a:t>
            </a:r>
            <a:r>
              <a:rPr lang="en-US" altLang="ko-KR" sz="2400" b="1" dirty="0" smtClean="0"/>
              <a:t>58320bits but </a:t>
            </a:r>
            <a:r>
              <a:rPr lang="en-US" altLang="ko-KR" sz="2400" b="1" dirty="0"/>
              <a:t>it leads to a high </a:t>
            </a:r>
            <a:r>
              <a:rPr lang="en-US" altLang="ko-KR" sz="2400" b="1" dirty="0" smtClean="0"/>
              <a:t>number  </a:t>
            </a:r>
            <a:endParaRPr lang="en-US" altLang="ko-KR" sz="2400" b="1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/>
              <a:t>We propose to divide it by 5 to get 11664bits=1458bytes which leads to integer number of </a:t>
            </a:r>
            <a:r>
              <a:rPr lang="en-US" altLang="ko-KR" sz="2400" b="1" dirty="0" err="1"/>
              <a:t>codewords</a:t>
            </a:r>
            <a:r>
              <a:rPr lang="en-US" altLang="ko-KR" sz="2400" b="1" dirty="0"/>
              <a:t> for all but the 5/6 rate  - </a:t>
            </a:r>
            <a:r>
              <a:rPr lang="en-US" altLang="ko-KR" sz="2400" b="1" dirty="0" smtClean="0"/>
              <a:t>[</a:t>
            </a:r>
            <a:r>
              <a:rPr lang="en-US" altLang="ko-KR" sz="2400" b="1" dirty="0"/>
              <a:t>12 9 8 and 7.2] </a:t>
            </a:r>
            <a:r>
              <a:rPr lang="en-US" altLang="ko-KR" sz="2400" b="1" dirty="0" err="1"/>
              <a:t>codewords</a:t>
            </a:r>
            <a:r>
              <a:rPr lang="en-US" altLang="ko-KR" sz="2400" b="1" dirty="0"/>
              <a:t> for those coding </a:t>
            </a:r>
            <a:r>
              <a:rPr lang="en-US" altLang="ko-KR" sz="2400" b="1" dirty="0" smtClean="0"/>
              <a:t>rates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Note that 1458 </a:t>
            </a:r>
            <a:r>
              <a:rPr lang="en-US" altLang="ko-KR" sz="2400" b="1" dirty="0"/>
              <a:t>also nicely corresponds to an Ethernet packet </a:t>
            </a:r>
            <a:r>
              <a:rPr lang="en-US" altLang="ko-KR" sz="2400" b="1" dirty="0" smtClean="0"/>
              <a:t>length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54711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Impact of Reference Curve Length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060848"/>
            <a:ext cx="5040000" cy="3784107"/>
          </a:xfrm>
          <a:prstGeom prst="rect">
            <a:avLst/>
          </a:prstGeom>
        </p:spPr>
      </p:pic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4788024" y="1844824"/>
            <a:ext cx="3668589" cy="4536504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/>
              <a:t>As you can see from the figure, 400 bytes is a good candidate for switching between 32bytes reference curve and 1458bytes curve</a:t>
            </a:r>
            <a:endParaRPr lang="en-US" altLang="ko-KR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115616" y="412933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32bytes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12" name="직선 화살표 연결선 11"/>
          <p:cNvCxnSpPr>
            <a:stCxn id="10" idx="3"/>
          </p:cNvCxnSpPr>
          <p:nvPr/>
        </p:nvCxnSpPr>
        <p:spPr bwMode="auto">
          <a:xfrm flipV="1">
            <a:off x="1907704" y="3933156"/>
            <a:ext cx="936104" cy="350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35896" y="306896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400bytes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17" name="직선 화살표 연결선 16"/>
          <p:cNvCxnSpPr>
            <a:stCxn id="16" idx="1"/>
          </p:cNvCxnSpPr>
          <p:nvPr/>
        </p:nvCxnSpPr>
        <p:spPr bwMode="auto">
          <a:xfrm flipH="1">
            <a:off x="3203848" y="3222849"/>
            <a:ext cx="432048" cy="62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79512" y="2492896"/>
            <a:ext cx="1016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From low SNR inaccuracy</a:t>
            </a:r>
            <a:endParaRPr lang="ko-KR" altLang="en-US" sz="1400" b="1" dirty="0" smtClean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>
            <a:stCxn id="22" idx="3"/>
          </p:cNvCxnSpPr>
          <p:nvPr/>
        </p:nvCxnSpPr>
        <p:spPr bwMode="auto">
          <a:xfrm>
            <a:off x="1196008" y="2862228"/>
            <a:ext cx="999728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292080" y="4869160"/>
            <a:ext cx="21602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From high SNR inaccuracy, after this point, we need extrapolation for curves from 32bytes</a:t>
            </a:r>
            <a:endParaRPr lang="ko-KR" altLang="en-US" sz="1400" b="1" dirty="0" smtClean="0">
              <a:solidFill>
                <a:srgbClr val="0000FF"/>
              </a:solidFill>
            </a:endParaRPr>
          </a:p>
        </p:txBody>
      </p:sp>
      <p:cxnSp>
        <p:nvCxnSpPr>
          <p:cNvPr id="28" name="직선 화살표 연결선 27"/>
          <p:cNvCxnSpPr>
            <a:stCxn id="27" idx="1"/>
          </p:cNvCxnSpPr>
          <p:nvPr/>
        </p:nvCxnSpPr>
        <p:spPr bwMode="auto">
          <a:xfrm flipH="1" flipV="1">
            <a:off x="3843536" y="4365104"/>
            <a:ext cx="1448544" cy="108883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6118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Verification (MCS0)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949" y="2160000"/>
            <a:ext cx="4320000" cy="3243521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0000"/>
            <a:ext cx="4320000" cy="324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97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Verification (MCS9)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Wookbong Lee, LG Electronics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July 2014</a:t>
            </a:r>
            <a:endParaRPr lang="en-GB" altLang="ko-KR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622" y="2160000"/>
            <a:ext cx="4320000" cy="3243521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0000"/>
            <a:ext cx="4320000" cy="324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8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16667</TotalTime>
  <Words>1082</Words>
  <Application>Microsoft Office PowerPoint</Application>
  <PresentationFormat>화면 슬라이드 쇼(4:3)</PresentationFormat>
  <Paragraphs>159</Paragraphs>
  <Slides>12</Slides>
  <Notes>12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Packet Length for Box 0 Calibration</vt:lpstr>
      <vt:lpstr>Introduction</vt:lpstr>
      <vt:lpstr>Recap: PHY Abstraction Method [3]</vt:lpstr>
      <vt:lpstr>Various Packet Length</vt:lpstr>
      <vt:lpstr>Considerations on  Length of Reference Curves (1/2)</vt:lpstr>
      <vt:lpstr>Considerations on  Length of Reference Curves (2/2)</vt:lpstr>
      <vt:lpstr>Impact of Reference Curve Length</vt:lpstr>
      <vt:lpstr>Performance Verification (MCS0)</vt:lpstr>
      <vt:lpstr>Performance Verification (MCS9)</vt:lpstr>
      <vt:lpstr>Conclusion</vt:lpstr>
      <vt:lpstr>Motion</vt:lpstr>
      <vt:lpstr>Reference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Wookbong Lee</cp:lastModifiedBy>
  <cp:revision>537</cp:revision>
  <cp:lastPrinted>1601-01-01T00:00:00Z</cp:lastPrinted>
  <dcterms:created xsi:type="dcterms:W3CDTF">2012-03-09T03:19:46Z</dcterms:created>
  <dcterms:modified xsi:type="dcterms:W3CDTF">2014-07-14T23:36:57Z</dcterms:modified>
</cp:coreProperties>
</file>