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318" r:id="rId2"/>
    <p:sldId id="325" r:id="rId3"/>
    <p:sldId id="357" r:id="rId4"/>
    <p:sldId id="358" r:id="rId5"/>
    <p:sldId id="350" r:id="rId6"/>
    <p:sldId id="352" r:id="rId7"/>
    <p:sldId id="340" r:id="rId8"/>
    <p:sldId id="332" r:id="rId9"/>
    <p:sldId id="310" r:id="rId10"/>
    <p:sldId id="275" r:id="rId11"/>
    <p:sldId id="355" r:id="rId12"/>
    <p:sldId id="264" r:id="rId13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ED083AE6-46FA-4A59-8FB0-9F97EB10719F}" styleName="밝은 스타일 3 - 강조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136" autoAdjust="0"/>
    <p:restoredTop sz="82065" autoAdjust="0"/>
  </p:normalViewPr>
  <p:slideViewPr>
    <p:cSldViewPr>
      <p:cViewPr>
        <p:scale>
          <a:sx n="90" d="100"/>
          <a:sy n="90" d="100"/>
        </p:scale>
        <p:origin x="-918" y="-7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5898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5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802.11-12/0330r0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altLang="ko-KR" smtClean="0"/>
              <a:t>March 2012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Wookbong Lee, LG Electronics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5080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doc.: IEEE 802.11-12/0330r0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ko-KR" smtClean="0"/>
              <a:t>March 2012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Wookbong Lee, LG Electronics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4504025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802.11-12/0330r0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altLang="ko-KR" smtClean="0"/>
              <a:t>March 2012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Wookbong Lee, LG Electronics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802.11-12/0330r0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altLang="ko-KR" smtClean="0"/>
              <a:t>March 2012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Wookbong Lee, LG Electronics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802.11-12/0330r0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altLang="ko-KR" smtClean="0"/>
              <a:t>March 2012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Wookbong Lee, LG Electronics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802.11-12/0330r0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altLang="ko-KR" smtClean="0"/>
              <a:t>March 2012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Wookbong Lee, LG Electronics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802.11-12/0330r0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altLang="ko-KR" smtClean="0"/>
              <a:t>March 2012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Wookbong Lee, LG Electronics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802.11-12/0330r0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ko-KR" smtClean="0"/>
              <a:t>March 2012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Wookbong Lee, LG Electronics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12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 smtClean="0"/>
              <a:t>마스터 부제목 스타일 편집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dirty="0" smtClean="0"/>
              <a:t>July 2013</a:t>
            </a:r>
            <a:endParaRPr lang="en-GB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Wookbong Lee, LG Electronics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마스터 제목 스타일 편집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dirty="0" smtClean="0"/>
              <a:t>마스터 텍스트 스타일을 편집합니다</a:t>
            </a:r>
          </a:p>
          <a:p>
            <a:pPr lvl="1"/>
            <a:r>
              <a:rPr lang="ko-KR" altLang="en-US" dirty="0" smtClean="0"/>
              <a:t>둘째 수준</a:t>
            </a:r>
          </a:p>
          <a:p>
            <a:pPr lvl="2"/>
            <a:r>
              <a:rPr lang="ko-KR" altLang="en-US" dirty="0" smtClean="0"/>
              <a:t>셋째 수준</a:t>
            </a:r>
          </a:p>
          <a:p>
            <a:pPr lvl="3"/>
            <a:r>
              <a:rPr lang="ko-KR" altLang="en-US" dirty="0" smtClean="0"/>
              <a:t>넷째 수준</a:t>
            </a:r>
          </a:p>
          <a:p>
            <a:pPr lvl="4"/>
            <a:r>
              <a:rPr lang="ko-KR" altLang="en-US" dirty="0" smtClean="0"/>
              <a:t>다섯째 수준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err="1" smtClean="0"/>
              <a:t>Dongguk</a:t>
            </a:r>
            <a:r>
              <a:rPr lang="en-GB" dirty="0" smtClean="0"/>
              <a:t> Lim, LG Electronics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ko-KR" dirty="0" smtClean="0"/>
              <a:t>July 2014</a:t>
            </a:r>
            <a:endParaRPr lang="en-GB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dirty="0" smtClean="0"/>
              <a:t>July 2013</a:t>
            </a:r>
            <a:endParaRPr lang="en-GB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XXXX, LG Electronics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dirty="0" smtClean="0"/>
              <a:t>July 2013</a:t>
            </a:r>
            <a:endParaRPr lang="en-GB" altLang="ko-K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XXXX, LG Electronics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dirty="0" smtClean="0"/>
              <a:t>July 2013</a:t>
            </a:r>
            <a:endParaRPr lang="en-GB" altLang="ko-K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XXXX, LG Electronics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dirty="0" smtClean="0"/>
              <a:t>July 2013</a:t>
            </a:r>
            <a:endParaRPr lang="en-GB" altLang="ko-K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XXXX, LG Electronics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dirty="0" smtClean="0"/>
              <a:t>July 2013</a:t>
            </a:r>
            <a:endParaRPr lang="en-GB" altLang="ko-KR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XXXX, LG Electronics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dirty="0" smtClean="0"/>
              <a:t>July 2013</a:t>
            </a:r>
            <a:endParaRPr lang="en-GB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XXXX, LG Electronics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dirty="0" smtClean="0"/>
              <a:t>July2013</a:t>
            </a:r>
            <a:endParaRPr lang="en-GB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XXXX, LG Electronics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9429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72816"/>
            <a:ext cx="7770813" cy="432159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outline text format</a:t>
            </a:r>
          </a:p>
          <a:p>
            <a:pPr lvl="1"/>
            <a:r>
              <a:rPr lang="en-GB" dirty="0" smtClean="0"/>
              <a:t>Second Outline Level</a:t>
            </a:r>
          </a:p>
          <a:p>
            <a:pPr lvl="2"/>
            <a:r>
              <a:rPr lang="en-GB" dirty="0" smtClean="0"/>
              <a:t>Third Outline Level</a:t>
            </a:r>
          </a:p>
          <a:p>
            <a:pPr lvl="3"/>
            <a:r>
              <a:rPr lang="en-GB" dirty="0" smtClean="0"/>
              <a:t>Fourth Outline Level</a:t>
            </a:r>
          </a:p>
          <a:p>
            <a:pPr lvl="4"/>
            <a:r>
              <a:rPr lang="en-GB" dirty="0" smtClean="0"/>
              <a:t>Fifth Outline Level</a:t>
            </a:r>
          </a:p>
          <a:p>
            <a:pPr lvl="4"/>
            <a:r>
              <a:rPr lang="en-GB" dirty="0" smtClean="0"/>
              <a:t>Sixth Outline Level</a:t>
            </a:r>
          </a:p>
          <a:p>
            <a:pPr lvl="4"/>
            <a:r>
              <a:rPr lang="en-GB" dirty="0" smtClean="0"/>
              <a:t>Seventh Outline Level</a:t>
            </a:r>
          </a:p>
          <a:p>
            <a:pPr lvl="4"/>
            <a:r>
              <a:rPr lang="en-GB" dirty="0" smtClean="0"/>
              <a:t>Eighth Outline Level</a:t>
            </a:r>
          </a:p>
          <a:p>
            <a:pPr lvl="4"/>
            <a:r>
              <a:rPr lang="en-GB" dirty="0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ko-KR" dirty="0" smtClean="0"/>
              <a:t>July 2014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XXXX, LG Electronics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11-14/0801r0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latinLnBrk="1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latinLnBrk="1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latinLnBrk="1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Document1.doc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ko-KR" dirty="0" smtClean="0"/>
              <a:t>July 2014</a:t>
            </a:r>
            <a:endParaRPr lang="en-GB" altLang="ko-KR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altLang="ko-KR" dirty="0" err="1" smtClean="0"/>
              <a:t>Dongguk</a:t>
            </a:r>
            <a:r>
              <a:rPr lang="en-GB" altLang="ko-KR" dirty="0" smtClean="0"/>
              <a:t> Lim, LG Electronics</a:t>
            </a:r>
            <a:endParaRPr lang="en-GB" altLang="ko-KR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 lvl="0"/>
            <a:r>
              <a:rPr lang="en-US" dirty="0" smtClean="0"/>
              <a:t>Envisioning 11ax PHY Structure - Part II</a:t>
            </a:r>
            <a:endParaRPr lang="ko-KR" altLang="ko-KR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674803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2014-07-</a:t>
            </a:r>
            <a:r>
              <a:rPr lang="en-US" sz="2000" b="0" dirty="0" smtClean="0"/>
              <a:t>14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12992137"/>
              </p:ext>
            </p:extLst>
          </p:nvPr>
        </p:nvGraphicFramePr>
        <p:xfrm>
          <a:off x="523875" y="2432050"/>
          <a:ext cx="7678738" cy="3019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616" name="Document" r:id="rId5" imgW="8482788" imgH="3321824" progId="Word.Document.8">
                  <p:embed/>
                </p:oleObj>
              </mc:Choice>
              <mc:Fallback>
                <p:oleObj name="Document" r:id="rId5" imgW="8482788" imgH="3321824" progId="Word.Document.8">
                  <p:embed/>
                  <p:pic>
                    <p:nvPicPr>
                      <p:cNvPr id="0" name="Picture 1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3875" y="2432050"/>
                        <a:ext cx="7678738" cy="30194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2097103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Simulation Assumption for CFO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 dirty="0" err="1"/>
              <a:t>Dongguk</a:t>
            </a:r>
            <a:r>
              <a:rPr lang="en-GB" altLang="ko-KR" dirty="0"/>
              <a:t> Lim, LG Electronics</a:t>
            </a:r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dirty="0" smtClean="0"/>
              <a:t>July 2014</a:t>
            </a:r>
            <a:endParaRPr lang="en-GB" altLang="ko-KR" dirty="0"/>
          </a:p>
        </p:txBody>
      </p:sp>
      <p:graphicFrame>
        <p:nvGraphicFramePr>
          <p:cNvPr id="7" name="표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7174176"/>
              </p:ext>
            </p:extLst>
          </p:nvPr>
        </p:nvGraphicFramePr>
        <p:xfrm>
          <a:off x="611560" y="1565959"/>
          <a:ext cx="7848872" cy="45124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72208"/>
                <a:gridCol w="2952328"/>
                <a:gridCol w="3024336"/>
              </a:tblGrid>
              <a:tr h="363120">
                <a:tc>
                  <a:txBody>
                    <a:bodyPr/>
                    <a:lstStyle/>
                    <a:p>
                      <a:pPr algn="ctr" latinLnBrk="1"/>
                      <a:endParaRPr lang="ko-KR" altLang="en-US" sz="1400" dirty="0"/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Conventional</a:t>
                      </a:r>
                      <a:endParaRPr lang="ko-KR" altLang="en-US" sz="1400" dirty="0"/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4 times FFT</a:t>
                      </a:r>
                      <a:endParaRPr lang="ko-KR" altLang="en-US" sz="1400" dirty="0"/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36312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FFT size</a:t>
                      </a:r>
                      <a:endParaRPr lang="ko-KR" altLang="en-US" sz="1400" dirty="0"/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64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256</a:t>
                      </a:r>
                      <a:endParaRPr lang="ko-KR" altLang="en-US" sz="1400" dirty="0"/>
                    </a:p>
                  </a:txBody>
                  <a:tcPr anchor="ctr"/>
                </a:tc>
              </a:tr>
              <a:tr h="36312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Used</a:t>
                      </a:r>
                      <a:r>
                        <a:rPr lang="en-US" altLang="ko-KR" sz="1400" baseline="0" dirty="0" smtClean="0"/>
                        <a:t> data subcarriers</a:t>
                      </a:r>
                      <a:endParaRPr lang="ko-KR" altLang="en-US" sz="1400" dirty="0"/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52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242</a:t>
                      </a:r>
                      <a:endParaRPr lang="ko-KR" altLang="en-US" sz="1400" dirty="0"/>
                    </a:p>
                  </a:txBody>
                  <a:tcPr anchor="ctr"/>
                </a:tc>
              </a:tr>
              <a:tr h="36312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Symbol</a:t>
                      </a:r>
                      <a:r>
                        <a:rPr lang="en-US" altLang="ko-KR" sz="1400" baseline="0" dirty="0" smtClean="0"/>
                        <a:t> length with CP</a:t>
                      </a:r>
                      <a:endParaRPr lang="ko-KR" altLang="en-US" sz="1400" dirty="0"/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4us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13.6 us</a:t>
                      </a:r>
                      <a:endParaRPr lang="ko-KR" altLang="en-US" sz="1400" dirty="0"/>
                    </a:p>
                  </a:txBody>
                  <a:tcPr anchor="ctr"/>
                </a:tc>
              </a:tr>
              <a:tr h="36312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CP</a:t>
                      </a:r>
                      <a:r>
                        <a:rPr lang="en-US" altLang="ko-KR" sz="1400" baseline="0" dirty="0" smtClean="0"/>
                        <a:t> length</a:t>
                      </a:r>
                      <a:endParaRPr lang="ko-KR" altLang="en-US" sz="1400" dirty="0"/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0.8us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0.8us</a:t>
                      </a:r>
                      <a:endParaRPr lang="ko-KR" alt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</a:tr>
              <a:tr h="36312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Center frequency</a:t>
                      </a:r>
                      <a:endParaRPr lang="ko-KR" altLang="en-US" sz="1400" dirty="0"/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dirty="0" smtClean="0">
                          <a:solidFill>
                            <a:schemeClr val="tx1"/>
                          </a:solidFill>
                        </a:rPr>
                        <a:t>2.4GHz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36312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dirty="0" smtClean="0"/>
                        <a:t>Bandwidth</a:t>
                      </a:r>
                      <a:endParaRPr lang="ko-KR" altLang="en-US" sz="1400" dirty="0" smtClean="0"/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dirty="0" smtClean="0">
                          <a:solidFill>
                            <a:schemeClr val="tx1"/>
                          </a:solidFill>
                        </a:rPr>
                        <a:t>20MHz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36312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dirty="0" smtClean="0"/>
                        <a:t>Channel model</a:t>
                      </a:r>
                      <a:endParaRPr lang="ko-KR" altLang="en-US" sz="1400" dirty="0" smtClean="0"/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u="none" dirty="0" err="1" smtClean="0">
                          <a:solidFill>
                            <a:schemeClr val="tx1"/>
                          </a:solidFill>
                        </a:rPr>
                        <a:t>Tgac</a:t>
                      </a:r>
                      <a:r>
                        <a:rPr lang="en-US" altLang="ko-KR" sz="1400" u="none" baseline="0" dirty="0" smtClean="0">
                          <a:solidFill>
                            <a:schemeClr val="tx1"/>
                          </a:solidFill>
                        </a:rPr>
                        <a:t> B, </a:t>
                      </a:r>
                      <a:r>
                        <a:rPr lang="en-US" altLang="ko-KR" sz="1400" u="none" baseline="0" dirty="0" err="1" smtClean="0">
                          <a:solidFill>
                            <a:schemeClr val="tx1"/>
                          </a:solidFill>
                        </a:rPr>
                        <a:t>Umi</a:t>
                      </a:r>
                      <a:endParaRPr lang="en-US" altLang="ko-KR" sz="1400" u="sng" dirty="0" smtClean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36312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dirty="0" smtClean="0"/>
                        <a:t>Channel</a:t>
                      </a:r>
                      <a:r>
                        <a:rPr lang="en-US" altLang="ko-KR" sz="1400" baseline="0" dirty="0" smtClean="0"/>
                        <a:t> Estimation</a:t>
                      </a:r>
                      <a:endParaRPr lang="ko-KR" altLang="en-US" sz="1400" dirty="0" smtClean="0"/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u="none" dirty="0" smtClean="0">
                          <a:solidFill>
                            <a:schemeClr val="tx1"/>
                          </a:solidFill>
                        </a:rPr>
                        <a:t>Least Square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36312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u="none" dirty="0" smtClean="0">
                          <a:solidFill>
                            <a:schemeClr val="tx1"/>
                          </a:solidFill>
                        </a:rPr>
                        <a:t>Data</a:t>
                      </a:r>
                      <a:r>
                        <a:rPr lang="en-US" altLang="ko-KR" sz="1400" u="none" baseline="0" dirty="0" smtClean="0">
                          <a:solidFill>
                            <a:schemeClr val="tx1"/>
                          </a:solidFill>
                        </a:rPr>
                        <a:t> size </a:t>
                      </a:r>
                      <a:endParaRPr lang="ko-KR" altLang="en-US" sz="140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u="none" dirty="0" smtClean="0">
                          <a:solidFill>
                            <a:schemeClr val="tx1"/>
                          </a:solidFill>
                        </a:rPr>
                        <a:t>100bit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36312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u="none" dirty="0" smtClean="0">
                          <a:solidFill>
                            <a:schemeClr val="tx1"/>
                          </a:solidFill>
                        </a:rPr>
                        <a:t>MCS</a:t>
                      </a:r>
                      <a:endParaRPr lang="ko-KR" altLang="en-US" sz="140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u="none" dirty="0" smtClean="0">
                          <a:solidFill>
                            <a:schemeClr val="tx1"/>
                          </a:solidFill>
                        </a:rPr>
                        <a:t>0, 8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36312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u="none" dirty="0" smtClean="0">
                          <a:solidFill>
                            <a:schemeClr val="tx1"/>
                          </a:solidFill>
                        </a:rPr>
                        <a:t>Carrier frequency</a:t>
                      </a:r>
                      <a:r>
                        <a:rPr lang="en-US" altLang="ko-KR" sz="1400" u="none" baseline="0" dirty="0" smtClean="0">
                          <a:solidFill>
                            <a:schemeClr val="tx1"/>
                          </a:solidFill>
                        </a:rPr>
                        <a:t> offset</a:t>
                      </a:r>
                      <a:endParaRPr lang="ko-KR" altLang="en-US" sz="140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dirty="0" smtClean="0">
                          <a:latin typeface="맑은 고딕" pitchFamily="50" charset="-127"/>
                          <a:ea typeface="맑은 고딕" pitchFamily="50" charset="-127"/>
                        </a:rPr>
                        <a:t>±</a:t>
                      </a:r>
                      <a:r>
                        <a:rPr lang="en-US" altLang="ko-KR" sz="1400" dirty="0" smtClean="0">
                          <a:ea typeface="굴림" charset="-127"/>
                        </a:rPr>
                        <a:t>20ppm (uniformly</a:t>
                      </a:r>
                      <a:r>
                        <a:rPr lang="en-US" altLang="ko-KR" sz="1400" baseline="0" dirty="0" smtClean="0">
                          <a:ea typeface="굴림" charset="-127"/>
                        </a:rPr>
                        <a:t> generated within </a:t>
                      </a:r>
                      <a:r>
                        <a:rPr lang="en-US" altLang="ko-KR" sz="1400" dirty="0" smtClean="0">
                          <a:latin typeface="맑은 고딕" pitchFamily="50" charset="-127"/>
                          <a:ea typeface="맑은 고딕" pitchFamily="50" charset="-127"/>
                        </a:rPr>
                        <a:t>± </a:t>
                      </a:r>
                      <a:r>
                        <a:rPr lang="en-US" altLang="ko-KR" sz="1400" dirty="0" smtClean="0">
                          <a:ea typeface="굴림" charset="-127"/>
                        </a:rPr>
                        <a:t>48KHz in 2.4Ghz) </a:t>
                      </a:r>
                      <a:endParaRPr lang="en-US" altLang="ko-KR" sz="140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Simulation Assumption for CP length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 dirty="0" err="1"/>
              <a:t>Dongguk</a:t>
            </a:r>
            <a:r>
              <a:rPr lang="en-GB" altLang="ko-KR" dirty="0"/>
              <a:t> Lim, LG Electronics</a:t>
            </a:r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dirty="0" smtClean="0"/>
              <a:t>July 2014</a:t>
            </a:r>
            <a:endParaRPr lang="en-GB" altLang="ko-KR" dirty="0"/>
          </a:p>
        </p:txBody>
      </p:sp>
      <p:graphicFrame>
        <p:nvGraphicFramePr>
          <p:cNvPr id="9" name="표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3945731"/>
              </p:ext>
            </p:extLst>
          </p:nvPr>
        </p:nvGraphicFramePr>
        <p:xfrm>
          <a:off x="611560" y="1565959"/>
          <a:ext cx="7848872" cy="39943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72208"/>
                <a:gridCol w="1944216"/>
                <a:gridCol w="2016224"/>
                <a:gridCol w="2016224"/>
              </a:tblGrid>
              <a:tr h="363120">
                <a:tc>
                  <a:txBody>
                    <a:bodyPr/>
                    <a:lstStyle/>
                    <a:p>
                      <a:pPr algn="ctr" latinLnBrk="1"/>
                      <a:endParaRPr lang="ko-KR" altLang="en-US" sz="1400" dirty="0"/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conventional</a:t>
                      </a:r>
                      <a:endParaRPr lang="ko-KR" alt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CP1 of 4 times FFT</a:t>
                      </a:r>
                      <a:endParaRPr lang="ko-KR" altLang="en-US" sz="1400" dirty="0"/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CP2 of 4 times FFT</a:t>
                      </a:r>
                      <a:endParaRPr lang="ko-KR" altLang="en-US" sz="1400" dirty="0"/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36312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FFT size</a:t>
                      </a:r>
                      <a:endParaRPr lang="ko-KR" altLang="en-US" sz="1400" dirty="0"/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64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256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256</a:t>
                      </a:r>
                      <a:endParaRPr lang="ko-KR" altLang="en-US" sz="1400" dirty="0"/>
                    </a:p>
                  </a:txBody>
                  <a:tcPr anchor="ctr"/>
                </a:tc>
              </a:tr>
              <a:tr h="36312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Used</a:t>
                      </a:r>
                      <a:r>
                        <a:rPr lang="en-US" altLang="ko-KR" sz="1400" baseline="0" dirty="0" smtClean="0"/>
                        <a:t> data subcarriers</a:t>
                      </a:r>
                      <a:endParaRPr lang="ko-KR" altLang="en-US" sz="1400" dirty="0"/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52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242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242</a:t>
                      </a:r>
                      <a:endParaRPr lang="ko-KR" altLang="en-US" sz="1400" dirty="0"/>
                    </a:p>
                  </a:txBody>
                  <a:tcPr anchor="ctr"/>
                </a:tc>
              </a:tr>
              <a:tr h="36312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Symbol</a:t>
                      </a:r>
                      <a:r>
                        <a:rPr lang="en-US" altLang="ko-KR" sz="1400" baseline="0" dirty="0" smtClean="0"/>
                        <a:t> length with CP</a:t>
                      </a:r>
                      <a:endParaRPr lang="ko-KR" altLang="en-US" sz="1400" dirty="0"/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4.0us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13.6us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16.0us</a:t>
                      </a:r>
                      <a:endParaRPr lang="ko-KR" altLang="en-US" sz="1400" dirty="0"/>
                    </a:p>
                  </a:txBody>
                  <a:tcPr anchor="ctr"/>
                </a:tc>
              </a:tr>
              <a:tr h="36312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CP</a:t>
                      </a:r>
                      <a:r>
                        <a:rPr lang="en-US" altLang="ko-KR" sz="1400" baseline="0" dirty="0" smtClean="0"/>
                        <a:t> length</a:t>
                      </a:r>
                      <a:endParaRPr lang="ko-KR" altLang="en-US" sz="1400" dirty="0"/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0.8us</a:t>
                      </a:r>
                      <a:endParaRPr lang="ko-KR" alt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0.8us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3.2us</a:t>
                      </a:r>
                      <a:endParaRPr lang="ko-KR" alt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</a:tr>
              <a:tr h="36312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Center frequency</a:t>
                      </a:r>
                      <a:endParaRPr lang="ko-KR" altLang="en-US" sz="1400" dirty="0"/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dirty="0" smtClean="0">
                          <a:solidFill>
                            <a:schemeClr val="tx1"/>
                          </a:solidFill>
                        </a:rPr>
                        <a:t>2.4GHz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36312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dirty="0" smtClean="0"/>
                        <a:t>Bandwidth</a:t>
                      </a:r>
                      <a:endParaRPr lang="ko-KR" altLang="en-US" sz="1400" dirty="0" smtClean="0"/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dirty="0" smtClean="0">
                          <a:solidFill>
                            <a:schemeClr val="tx1"/>
                          </a:solidFill>
                        </a:rPr>
                        <a:t>20MHz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36312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dirty="0" smtClean="0"/>
                        <a:t>Channel model</a:t>
                      </a:r>
                      <a:endParaRPr lang="ko-KR" altLang="en-US" sz="1400" dirty="0" smtClean="0"/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u="none" dirty="0" err="1" smtClean="0">
                          <a:solidFill>
                            <a:schemeClr val="tx1"/>
                          </a:solidFill>
                        </a:rPr>
                        <a:t>Tgac</a:t>
                      </a:r>
                      <a:r>
                        <a:rPr lang="en-US" altLang="ko-KR" sz="1400" u="none" baseline="0" dirty="0" smtClean="0">
                          <a:solidFill>
                            <a:schemeClr val="tx1"/>
                          </a:solidFill>
                        </a:rPr>
                        <a:t> B and D, </a:t>
                      </a:r>
                      <a:r>
                        <a:rPr lang="en-US" altLang="ko-KR" sz="1400" u="none" baseline="0" dirty="0" err="1" smtClean="0">
                          <a:solidFill>
                            <a:schemeClr val="tx1"/>
                          </a:solidFill>
                        </a:rPr>
                        <a:t>UMi</a:t>
                      </a:r>
                      <a:r>
                        <a:rPr lang="en-US" altLang="ko-KR" sz="1400" u="none" baseline="0" dirty="0" smtClean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en-US" altLang="ko-KR" sz="1400" u="none" baseline="0" dirty="0" err="1" smtClean="0">
                          <a:solidFill>
                            <a:schemeClr val="tx1"/>
                          </a:solidFill>
                        </a:rPr>
                        <a:t>UMa</a:t>
                      </a:r>
                      <a:endParaRPr lang="en-US" altLang="ko-KR" sz="1400" u="sng" dirty="0" smtClean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36312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dirty="0" smtClean="0"/>
                        <a:t>Channel</a:t>
                      </a:r>
                      <a:r>
                        <a:rPr lang="en-US" altLang="ko-KR" sz="1400" baseline="0" dirty="0" smtClean="0"/>
                        <a:t> Estimation</a:t>
                      </a:r>
                      <a:endParaRPr lang="ko-KR" altLang="en-US" sz="1400" dirty="0" smtClean="0"/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u="none" dirty="0" smtClean="0">
                          <a:solidFill>
                            <a:schemeClr val="tx1"/>
                          </a:solidFill>
                        </a:rPr>
                        <a:t>Least Square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36312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u="none" dirty="0" smtClean="0">
                          <a:solidFill>
                            <a:schemeClr val="tx1"/>
                          </a:solidFill>
                        </a:rPr>
                        <a:t>Data bit</a:t>
                      </a:r>
                      <a:endParaRPr lang="ko-KR" altLang="en-US" sz="140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u="none" dirty="0" smtClean="0">
                          <a:solidFill>
                            <a:schemeClr val="tx1"/>
                          </a:solidFill>
                        </a:rPr>
                        <a:t>300bit</a:t>
                      </a:r>
                      <a:r>
                        <a:rPr lang="en-US" altLang="ko-KR" sz="1400" u="none" baseline="0" dirty="0" smtClean="0">
                          <a:solidFill>
                            <a:schemeClr val="tx1"/>
                          </a:solidFill>
                        </a:rPr>
                        <a:t> or </a:t>
                      </a:r>
                      <a:r>
                        <a:rPr lang="en-US" altLang="ko-KR" sz="1400" u="none" dirty="0" smtClean="0">
                          <a:solidFill>
                            <a:schemeClr val="tx1"/>
                          </a:solidFill>
                        </a:rPr>
                        <a:t>2 symbol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36312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u="none" dirty="0" smtClean="0">
                          <a:solidFill>
                            <a:schemeClr val="tx1"/>
                          </a:solidFill>
                        </a:rPr>
                        <a:t>MCS</a:t>
                      </a:r>
                      <a:endParaRPr lang="ko-KR" altLang="en-US" sz="140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u="none" dirty="0" smtClean="0">
                          <a:solidFill>
                            <a:schemeClr val="tx1"/>
                          </a:solidFill>
                        </a:rPr>
                        <a:t>0, 4, 7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42230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01822" y="344640"/>
            <a:ext cx="2374889" cy="273050"/>
          </a:xfrm>
        </p:spPr>
        <p:txBody>
          <a:bodyPr/>
          <a:lstStyle/>
          <a:p>
            <a:r>
              <a:rPr lang="en-US" altLang="ko-KR" dirty="0" smtClean="0"/>
              <a:t>July 2014</a:t>
            </a:r>
            <a:endParaRPr lang="en-GB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en-GB" altLang="ko-KR" dirty="0" err="1"/>
              <a:t>Dongguk</a:t>
            </a:r>
            <a:r>
              <a:rPr lang="en-GB" altLang="ko-KR" dirty="0"/>
              <a:t> Lim, LG Electronics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12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>
            <a:normAutofit/>
          </a:bodyPr>
          <a:lstStyle/>
          <a:p>
            <a:r>
              <a:rPr lang="en-US" dirty="0" smtClean="0"/>
              <a:t>[1] 1</a:t>
            </a:r>
            <a:r>
              <a:rPr lang="en-US" altLang="ko-KR" dirty="0" smtClean="0"/>
              <a:t>1-14/0165-01-0hew-hew-sg-proposed-par</a:t>
            </a:r>
          </a:p>
          <a:p>
            <a:r>
              <a:rPr lang="en-US" dirty="0" smtClean="0"/>
              <a:t>[2] 11-14-xxxx-00-0ax-envisioning-11ax-frame-structure-part-I</a:t>
            </a:r>
          </a:p>
          <a:p>
            <a:r>
              <a:rPr lang="en-US" altLang="ko-KR" dirty="0" smtClean="0"/>
              <a:t>[3] 11-13-0536-00-0hew-hew-sg-phy-considerations-for-outdoor-environment</a:t>
            </a:r>
            <a:endParaRPr lang="en-US" dirty="0" smtClean="0"/>
          </a:p>
          <a:p>
            <a:r>
              <a:rPr lang="en-US" dirty="0" smtClean="0"/>
              <a:t>[4] 11-13-0843-00-0hew-further-evaluation-on-outdoor-wi-fi</a:t>
            </a:r>
          </a:p>
          <a:p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Introduction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Font typeface="Arial" pitchFamily="34" charset="0"/>
              <a:buChar char="•"/>
            </a:pPr>
            <a:r>
              <a:rPr lang="en-US" altLang="ko-KR" sz="2000" dirty="0" smtClean="0"/>
              <a:t>802.11ax supports the following scopes in PAR[1]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GB" altLang="ko-KR" sz="1800" dirty="0" smtClean="0"/>
              <a:t>Improvement in average throughput per </a:t>
            </a:r>
            <a:r>
              <a:rPr lang="en-GB" altLang="ko-KR" sz="1800" dirty="0"/>
              <a:t>station 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altLang="ko-KR" sz="1800" dirty="0" smtClean="0"/>
              <a:t>Robustness in outdoor propagation environments</a:t>
            </a:r>
            <a:endParaRPr lang="en-US" altLang="ko-KR" sz="1800" dirty="0"/>
          </a:p>
          <a:p>
            <a:pPr lvl="2">
              <a:buFont typeface="Arial" pitchFamily="34" charset="0"/>
              <a:buChar char="•"/>
            </a:pPr>
            <a:endParaRPr lang="en-US" altLang="ko-KR" sz="1050" b="0" dirty="0" smtClean="0"/>
          </a:p>
          <a:p>
            <a:pPr>
              <a:buFont typeface="Arial" pitchFamily="34" charset="0"/>
              <a:buChar char="•"/>
            </a:pPr>
            <a:r>
              <a:rPr lang="en-US" altLang="ko-KR" sz="2000" dirty="0" smtClean="0"/>
              <a:t>To satisfy the suggested targets, increased FFT size and proper cyclic prefix (CP) length are proposed as a </a:t>
            </a:r>
            <a:r>
              <a:rPr lang="en-US" altLang="ko-KR" sz="2000" dirty="0"/>
              <a:t>new </a:t>
            </a:r>
            <a:r>
              <a:rPr lang="en-US" altLang="ko-KR" sz="2000" dirty="0" smtClean="0"/>
              <a:t>11ax </a:t>
            </a:r>
            <a:r>
              <a:rPr lang="en-US" altLang="ko-KR" sz="2000" dirty="0"/>
              <a:t>frame </a:t>
            </a:r>
            <a:r>
              <a:rPr lang="en-US" altLang="ko-KR" sz="2000" dirty="0" smtClean="0"/>
              <a:t>structure in [2].</a:t>
            </a:r>
          </a:p>
          <a:p>
            <a:pPr>
              <a:buFont typeface="Arial" pitchFamily="34" charset="0"/>
              <a:buChar char="•"/>
            </a:pPr>
            <a:endParaRPr lang="en-US" altLang="ko-KR" sz="2000" dirty="0"/>
          </a:p>
          <a:p>
            <a:pPr>
              <a:buFont typeface="Arial" pitchFamily="34" charset="0"/>
              <a:buChar char="•"/>
            </a:pPr>
            <a:r>
              <a:rPr lang="en-US" altLang="ko-KR" sz="2000" dirty="0" smtClean="0"/>
              <a:t>In this contribution, </a:t>
            </a:r>
            <a:r>
              <a:rPr lang="en-US" altLang="ko-KR" sz="2000" dirty="0"/>
              <a:t>we </a:t>
            </a:r>
            <a:r>
              <a:rPr lang="en-US" altLang="ko-KR" sz="2000" dirty="0" smtClean="0"/>
              <a:t>analyze the impact of increased FFT size on carrier frequency offset (CFO) and the impact of CP length on outdoor robustness. 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 dirty="0" err="1"/>
              <a:t>Dongguk</a:t>
            </a:r>
            <a:r>
              <a:rPr lang="en-GB" altLang="ko-KR" dirty="0"/>
              <a:t> Lim, LG Electronics</a:t>
            </a:r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dirty="0" smtClean="0"/>
              <a:t>July 2014</a:t>
            </a:r>
            <a:endParaRPr lang="en-GB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Issues with PHY change in 11ax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ko-KR" sz="2000" dirty="0" smtClean="0"/>
              <a:t>4 times larger FFT size than that of 11ac is proposed in 11ax for both of average throughput enhancement and outdoor robustness [2][3][4]</a:t>
            </a:r>
          </a:p>
          <a:p>
            <a:pPr lvl="2">
              <a:buFont typeface="Arial" panose="020B0604020202020204" pitchFamily="34" charset="0"/>
              <a:buChar char="•"/>
            </a:pPr>
            <a:endParaRPr lang="en-US" altLang="ko-KR" sz="14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sz="2000" dirty="0" smtClean="0"/>
              <a:t>Regarding increased FFT size, there are two issues:</a:t>
            </a:r>
          </a:p>
          <a:p>
            <a:pPr marL="800100" lvl="1">
              <a:buFont typeface="Wingdings" panose="05000000000000000000" pitchFamily="2" charset="2"/>
              <a:buChar char="ü"/>
            </a:pPr>
            <a:r>
              <a:rPr lang="en-US" altLang="ko-KR" sz="1700" b="1" dirty="0" smtClean="0"/>
              <a:t>Issue 1. Carrier Frequency Offset (CFO):</a:t>
            </a:r>
            <a:r>
              <a:rPr lang="en-US" altLang="ko-KR" sz="1700" dirty="0" smtClean="0"/>
              <a:t> Since carrier spacing </a:t>
            </a:r>
            <a:r>
              <a:rPr lang="en-US" altLang="ko-KR" sz="1700" dirty="0"/>
              <a:t>is </a:t>
            </a:r>
            <a:r>
              <a:rPr lang="en-US" altLang="ko-KR" sz="1700" dirty="0" smtClean="0"/>
              <a:t>reduced with larger FFT size, we need to check how </a:t>
            </a:r>
            <a:r>
              <a:rPr lang="en-US" altLang="ko-KR" sz="1700" dirty="0"/>
              <a:t>sensitive </a:t>
            </a:r>
            <a:r>
              <a:rPr lang="en-US" altLang="ko-KR" sz="1700" dirty="0" smtClean="0"/>
              <a:t>it is to CFO.</a:t>
            </a:r>
            <a:endParaRPr lang="en-US" altLang="ko-KR" sz="1700" dirty="0"/>
          </a:p>
          <a:p>
            <a:pPr lvl="1">
              <a:buFont typeface="Wingdings" panose="05000000000000000000" pitchFamily="2" charset="2"/>
              <a:buChar char="ü"/>
            </a:pPr>
            <a:r>
              <a:rPr lang="en-US" altLang="ko-KR" sz="1700" b="1" dirty="0" smtClean="0"/>
              <a:t>Issue 2. CP length: </a:t>
            </a:r>
            <a:r>
              <a:rPr lang="en-US" altLang="ko-KR" sz="1700" dirty="0" smtClean="0"/>
              <a:t>Since symbol duration is increased with larger FFT size,  we need to analyze which CP length is necessary for outdoor robustness.  </a:t>
            </a:r>
            <a:endParaRPr lang="en-US" altLang="ko-KR" sz="1700" dirty="0"/>
          </a:p>
          <a:p>
            <a:pPr>
              <a:buFont typeface="Arial" panose="020B0604020202020204" pitchFamily="34" charset="0"/>
              <a:buChar char="•"/>
            </a:pPr>
            <a:endParaRPr lang="en-US" altLang="ko-KR" sz="20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sz="2000" dirty="0" smtClean="0"/>
              <a:t>This contribution provides answers on the above two issues.  </a:t>
            </a:r>
          </a:p>
          <a:p>
            <a:pPr marL="0" indent="0"/>
            <a:endParaRPr lang="en-US" altLang="ko-KR" dirty="0"/>
          </a:p>
          <a:p>
            <a:pPr>
              <a:buFont typeface="Arial" panose="020B0604020202020204" pitchFamily="34" charset="0"/>
              <a:buChar char="•"/>
            </a:pPr>
            <a:endParaRPr lang="ko-KR" altLang="en-US" sz="2000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 dirty="0" err="1"/>
              <a:t>Dongguk</a:t>
            </a:r>
            <a:r>
              <a:rPr lang="en-GB" altLang="ko-KR" dirty="0"/>
              <a:t> Lim, LG Electronics</a:t>
            </a:r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July 2014</a:t>
            </a:r>
            <a:endParaRPr lang="en-GB" altLang="ko-KR" dirty="0"/>
          </a:p>
        </p:txBody>
      </p:sp>
    </p:spTree>
    <p:extLst>
      <p:ext uri="{BB962C8B-B14F-4D97-AF65-F5344CB8AC3E}">
        <p14:creationId xmlns:p14="http://schemas.microsoft.com/office/powerpoint/2010/main" val="2488569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내용 개체 틀 2"/>
          <p:cNvSpPr txBox="1">
            <a:spLocks/>
          </p:cNvSpPr>
          <p:nvPr/>
        </p:nvSpPr>
        <p:spPr bwMode="auto">
          <a:xfrm>
            <a:off x="683568" y="1772816"/>
            <a:ext cx="7770813" cy="482453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  <a:normAutofit/>
          </a:bodyPr>
          <a:lstStyle>
            <a:lvl1pPr marL="342900" indent="-342900" algn="l" defTabSz="449263" rtl="0" eaLnBrk="1" fontAlgn="base" latinLnBrk="1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latinLnBrk="1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latinLnBrk="1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itchFamily="34" charset="0"/>
              <a:buChar char="•"/>
            </a:pPr>
            <a:r>
              <a:rPr lang="en-US" altLang="ko-KR" sz="2000" kern="0" dirty="0" smtClean="0"/>
              <a:t>4 times larger FFT size does not show performance degradation compared to 11ac </a:t>
            </a:r>
          </a:p>
          <a:p>
            <a:pPr>
              <a:buFont typeface="Arial" pitchFamily="34" charset="0"/>
              <a:buChar char="•"/>
            </a:pPr>
            <a:r>
              <a:rPr lang="en-US" altLang="ko-KR" sz="2000" kern="0" dirty="0" smtClean="0"/>
              <a:t>But, 8 times larger FFT size show significant loss due to higher sensitivity on CFO. </a:t>
            </a:r>
            <a:endParaRPr lang="en-US" altLang="ko-KR" kern="0" dirty="0"/>
          </a:p>
          <a:p>
            <a:pPr lvl="1">
              <a:buFont typeface="Arial" pitchFamily="34" charset="0"/>
              <a:buChar char="•"/>
            </a:pPr>
            <a:endParaRPr lang="en-US" altLang="ko-KR" kern="0" dirty="0" smtClean="0"/>
          </a:p>
          <a:p>
            <a:pPr lvl="1">
              <a:buFont typeface="Arial" pitchFamily="34" charset="0"/>
              <a:buChar char="•"/>
            </a:pPr>
            <a:endParaRPr lang="en-US" altLang="ko-KR" kern="0" dirty="0"/>
          </a:p>
          <a:p>
            <a:pPr lvl="1">
              <a:buFont typeface="Arial" pitchFamily="34" charset="0"/>
              <a:buChar char="•"/>
            </a:pPr>
            <a:endParaRPr lang="en-US" altLang="ko-KR" kern="0" dirty="0" smtClean="0"/>
          </a:p>
          <a:p>
            <a:pPr lvl="1">
              <a:buFont typeface="Arial" pitchFamily="34" charset="0"/>
              <a:buChar char="•"/>
            </a:pPr>
            <a:endParaRPr lang="en-US" altLang="ko-KR" kern="0" dirty="0" smtClean="0"/>
          </a:p>
          <a:p>
            <a:pPr lvl="1">
              <a:buFont typeface="Arial" pitchFamily="34" charset="0"/>
              <a:buChar char="•"/>
            </a:pPr>
            <a:endParaRPr lang="en-US" altLang="ko-KR" kern="0" dirty="0" smtClean="0"/>
          </a:p>
          <a:p>
            <a:pPr lvl="1">
              <a:buFont typeface="Arial" pitchFamily="34" charset="0"/>
              <a:buChar char="•"/>
            </a:pPr>
            <a:endParaRPr lang="ko-KR" altLang="en-US" kern="0" dirty="0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>
                <a:ea typeface="굴림" charset="-127"/>
              </a:rPr>
              <a:t>Issue 1. Carrier Frequency Offset:</a:t>
            </a:r>
            <a:br>
              <a:rPr lang="en-US" altLang="ko-KR" dirty="0" smtClean="0">
                <a:ea typeface="굴림" charset="-127"/>
              </a:rPr>
            </a:br>
            <a:r>
              <a:rPr lang="en-US" altLang="ko-KR" dirty="0" smtClean="0">
                <a:ea typeface="굴림" charset="-127"/>
              </a:rPr>
              <a:t>Performance with increased FFT</a:t>
            </a:r>
            <a:r>
              <a:rPr lang="en-US" altLang="ko-KR" dirty="0" smtClean="0"/>
              <a:t> (1/3)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 dirty="0" err="1"/>
              <a:t>Dongguk</a:t>
            </a:r>
            <a:r>
              <a:rPr lang="en-GB" altLang="ko-KR" dirty="0"/>
              <a:t> Lim, LG Electronics</a:t>
            </a:r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July 2014</a:t>
            </a:r>
            <a:endParaRPr lang="en-GB" altLang="ko-KR" dirty="0"/>
          </a:p>
        </p:txBody>
      </p:sp>
      <p:pic>
        <p:nvPicPr>
          <p:cNvPr id="6451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3194974"/>
            <a:ext cx="4315072" cy="32363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451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984" y="3194974"/>
            <a:ext cx="4315072" cy="32363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10022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>
                <a:ea typeface="굴림" charset="-127"/>
              </a:rPr>
              <a:t>Issue 1. Carrier Frequency Offset:</a:t>
            </a:r>
            <a:br>
              <a:rPr lang="en-US" altLang="ko-KR" dirty="0" smtClean="0">
                <a:ea typeface="굴림" charset="-127"/>
              </a:rPr>
            </a:br>
            <a:r>
              <a:rPr lang="en-US" altLang="ko-KR" dirty="0" smtClean="0">
                <a:ea typeface="굴림" charset="-127"/>
              </a:rPr>
              <a:t>Performance with increased FFT</a:t>
            </a:r>
            <a:r>
              <a:rPr lang="en-US" altLang="ko-KR" dirty="0" smtClean="0"/>
              <a:t> (2/3) 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 dirty="0" err="1"/>
              <a:t>Dongguk</a:t>
            </a:r>
            <a:r>
              <a:rPr lang="en-GB" altLang="ko-KR" dirty="0"/>
              <a:t> Lim, LG Electronics</a:t>
            </a:r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July 2014</a:t>
            </a:r>
            <a:endParaRPr lang="en-GB" altLang="ko-KR" dirty="0"/>
          </a:p>
        </p:txBody>
      </p:sp>
      <p:sp>
        <p:nvSpPr>
          <p:cNvPr id="9" name="내용 개체 틀 2"/>
          <p:cNvSpPr txBox="1">
            <a:spLocks/>
          </p:cNvSpPr>
          <p:nvPr/>
        </p:nvSpPr>
        <p:spPr bwMode="auto">
          <a:xfrm>
            <a:off x="683568" y="1771699"/>
            <a:ext cx="7770813" cy="432159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  <a:normAutofit/>
          </a:bodyPr>
          <a:lstStyle>
            <a:lvl1pPr marL="342900" indent="-342900" algn="l" defTabSz="449263" rtl="0" eaLnBrk="1" fontAlgn="base" latinLnBrk="1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latinLnBrk="1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latinLnBrk="1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itchFamily="34" charset="0"/>
              <a:buChar char="•"/>
            </a:pPr>
            <a:r>
              <a:rPr lang="en-US" altLang="ko-KR" sz="2000" kern="0" dirty="0" smtClean="0"/>
              <a:t>With 4 </a:t>
            </a:r>
            <a:r>
              <a:rPr lang="en-US" altLang="ko-KR" sz="2000" kern="0" dirty="0"/>
              <a:t>times </a:t>
            </a:r>
            <a:r>
              <a:rPr lang="en-US" altLang="ko-KR" sz="2000" kern="0" dirty="0" smtClean="0"/>
              <a:t>larger FFT size, CFO is compensated well irrespective of MCS both in indoor and outdoor channel.</a:t>
            </a:r>
            <a:endParaRPr lang="ko-KR" altLang="en-US" kern="0" dirty="0"/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774001"/>
            <a:ext cx="4204495" cy="3155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3968" y="2774001"/>
            <a:ext cx="4204495" cy="3155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0986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>
                <a:ea typeface="굴림" charset="-127"/>
              </a:rPr>
              <a:t>Issue 1. Carrier Frequency Offset:</a:t>
            </a:r>
            <a:br>
              <a:rPr lang="en-US" altLang="ko-KR" dirty="0" smtClean="0">
                <a:ea typeface="굴림" charset="-127"/>
              </a:rPr>
            </a:br>
            <a:r>
              <a:rPr lang="en-US" altLang="ko-KR" dirty="0" smtClean="0">
                <a:ea typeface="굴림" charset="-127"/>
              </a:rPr>
              <a:t>Performance with increased FFT</a:t>
            </a:r>
            <a:r>
              <a:rPr lang="en-US" altLang="ko-KR" dirty="0" smtClean="0"/>
              <a:t> (3/3)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ko-KR" sz="2000" dirty="0" smtClean="0"/>
              <a:t>With 4 times larger FFT size (78.125kHz subcarrier spacing), CFO is compensated well up to about 500kHz of CFO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 dirty="0" err="1"/>
              <a:t>Dongguk</a:t>
            </a:r>
            <a:r>
              <a:rPr lang="en-GB" altLang="ko-KR" dirty="0"/>
              <a:t> Lim, LG Electronics</a:t>
            </a:r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July 2014</a:t>
            </a:r>
            <a:endParaRPr lang="en-GB" altLang="ko-KR" dirty="0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60" y="2786058"/>
            <a:ext cx="4275757" cy="32088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05936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>
                <a:ea typeface="굴림" charset="-127"/>
              </a:rPr>
              <a:t>Issue 2. CP length: </a:t>
            </a:r>
            <a:br>
              <a:rPr lang="en-US" altLang="ko-KR" dirty="0" smtClean="0">
                <a:ea typeface="굴림" charset="-127"/>
              </a:rPr>
            </a:br>
            <a:r>
              <a:rPr lang="en-US" altLang="ko-KR" dirty="0" smtClean="0"/>
              <a:t>Performance with increased FFT (1/2)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Font typeface="Arial" pitchFamily="34" charset="0"/>
              <a:buChar char="•"/>
            </a:pPr>
            <a:r>
              <a:rPr lang="en-GB" altLang="ko-KR" sz="2000" dirty="0" smtClean="0"/>
              <a:t>Performance gain of 1/4 CP compared to 1/16 CP </a:t>
            </a:r>
          </a:p>
          <a:p>
            <a:pPr lvl="1">
              <a:buFont typeface="Arial" pitchFamily="34" charset="0"/>
              <a:buChar char="•"/>
            </a:pPr>
            <a:r>
              <a:rPr lang="en-GB" altLang="ko-KR" sz="1600" dirty="0" smtClean="0"/>
              <a:t>It is small in low SNR region but increases in higher SNR region</a:t>
            </a:r>
          </a:p>
          <a:p>
            <a:pPr lvl="1">
              <a:buFont typeface="Arial" pitchFamily="34" charset="0"/>
              <a:buChar char="•"/>
            </a:pPr>
            <a:r>
              <a:rPr lang="en-GB" altLang="ko-KR" sz="1600" dirty="0" smtClean="0"/>
              <a:t>It increases significantly with MCS</a:t>
            </a:r>
            <a:endParaRPr lang="en-GB" altLang="ko-KR" sz="1200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 dirty="0" err="1"/>
              <a:t>Dongguk</a:t>
            </a:r>
            <a:r>
              <a:rPr lang="en-GB" altLang="ko-KR" dirty="0"/>
              <a:t> Lim, LG Electronics</a:t>
            </a:r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July 2014</a:t>
            </a:r>
            <a:endParaRPr lang="en-GB" altLang="ko-KR" dirty="0"/>
          </a:p>
        </p:txBody>
      </p:sp>
      <p:pic>
        <p:nvPicPr>
          <p:cNvPr id="6451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96" y="2888800"/>
            <a:ext cx="4671422" cy="34090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9992" y="2888800"/>
            <a:ext cx="4348764" cy="34090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4685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Conclusion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altLang="ko-KR" sz="2000" dirty="0" smtClean="0">
                <a:ea typeface="굴림" charset="-127"/>
              </a:rPr>
              <a:t>When 4 times larger FFT is adopted in 11ax,</a:t>
            </a:r>
          </a:p>
          <a:p>
            <a:pPr>
              <a:buFont typeface="Arial" pitchFamily="34" charset="0"/>
              <a:buChar char="•"/>
            </a:pPr>
            <a:endParaRPr lang="en-US" altLang="ko-KR" sz="2000" dirty="0" smtClean="0">
              <a:ea typeface="굴림" charset="-127"/>
            </a:endParaRPr>
          </a:p>
          <a:p>
            <a:pPr>
              <a:buFont typeface="Arial" pitchFamily="34" charset="0"/>
              <a:buChar char="•"/>
            </a:pPr>
            <a:r>
              <a:rPr lang="en-US" altLang="ko-KR" sz="2000" dirty="0" smtClean="0">
                <a:ea typeface="굴림" charset="-127"/>
              </a:rPr>
              <a:t>We have </a:t>
            </a:r>
            <a:r>
              <a:rPr lang="en-US" altLang="ko-KR" sz="2000" dirty="0">
                <a:ea typeface="굴림" charset="-127"/>
              </a:rPr>
              <a:t>confirmed that </a:t>
            </a:r>
            <a:r>
              <a:rPr lang="en-US" altLang="ko-KR" sz="2000" dirty="0" smtClean="0">
                <a:ea typeface="굴림" charset="-127"/>
              </a:rPr>
              <a:t>CFO is not a critical  issue. </a:t>
            </a:r>
          </a:p>
          <a:p>
            <a:pPr lvl="1">
              <a:buFont typeface="Arial" pitchFamily="34" charset="0"/>
              <a:buChar char="•"/>
            </a:pPr>
            <a:r>
              <a:rPr lang="en-US" altLang="ko-KR" sz="1700" dirty="0" smtClean="0">
                <a:ea typeface="굴림" charset="-127"/>
              </a:rPr>
              <a:t>But, CFO can be critical when 8 times larger FFT is adopted</a:t>
            </a:r>
          </a:p>
          <a:p>
            <a:pPr marL="800100" lvl="1" indent="-342900">
              <a:buFont typeface="Wingdings" panose="05000000000000000000" pitchFamily="2" charset="2"/>
              <a:buChar char="ü"/>
            </a:pPr>
            <a:endParaRPr lang="en-US" altLang="ko-KR" sz="1800" dirty="0" smtClean="0">
              <a:ea typeface="굴림" charset="-127"/>
            </a:endParaRPr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altLang="ko-KR" sz="2000" dirty="0" smtClean="0">
                <a:ea typeface="굴림" charset="-127"/>
              </a:rPr>
              <a:t>We have confirmed that conventional CP length (0.8us) does not secure the robustness in outdoor.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altLang="ko-KR" sz="1700" dirty="0" smtClean="0">
                <a:ea typeface="굴림" charset="-127"/>
              </a:rPr>
              <a:t>Severe performance degradation for higher MCS</a:t>
            </a:r>
          </a:p>
          <a:p>
            <a:pPr marL="800100" lvl="1">
              <a:buFont typeface="Arial" panose="020B0604020202020204" pitchFamily="34" charset="0"/>
              <a:buChar char="•"/>
            </a:pPr>
            <a:endParaRPr lang="en-US" altLang="ko-KR" sz="1400" dirty="0" smtClean="0">
              <a:ea typeface="굴림" charset="-127"/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 dirty="0" err="1"/>
              <a:t>Dongguk</a:t>
            </a:r>
            <a:r>
              <a:rPr lang="en-GB" altLang="ko-KR" dirty="0"/>
              <a:t> Lim, LG Electronics</a:t>
            </a:r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July 2013</a:t>
            </a:r>
            <a:endParaRPr lang="en-GB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ko-KR" dirty="0" smtClean="0"/>
              <a:t>Appendix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ko-KR" dirty="0" smtClean="0"/>
              <a:t>July 2014</a:t>
            </a:r>
            <a:endParaRPr lang="en-GB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altLang="ko-KR" dirty="0" err="1"/>
              <a:t>Dongguk</a:t>
            </a:r>
            <a:r>
              <a:rPr lang="en-GB" altLang="ko-KR" dirty="0"/>
              <a:t> Lim, LG Electronics</a:t>
            </a: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E40C9FC-4879-4F20-9ECA-A574A90476B7}" type="slidenum">
              <a:rPr lang="en-GB" smtClean="0"/>
              <a:pPr/>
              <a:t>9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16202</TotalTime>
  <Words>741</Words>
  <Application>Microsoft Office PowerPoint</Application>
  <PresentationFormat>화면 슬라이드 쇼(4:3)</PresentationFormat>
  <Paragraphs>173</Paragraphs>
  <Slides>12</Slides>
  <Notes>7</Notes>
  <HiddenSlides>0</HiddenSlides>
  <MMClips>0</MMClips>
  <ScaleCrop>false</ScaleCrop>
  <HeadingPairs>
    <vt:vector size="6" baseType="variant">
      <vt:variant>
        <vt:lpstr>테마</vt:lpstr>
      </vt:variant>
      <vt:variant>
        <vt:i4>1</vt:i4>
      </vt:variant>
      <vt:variant>
        <vt:lpstr>포함된 OLE 서버</vt:lpstr>
      </vt:variant>
      <vt:variant>
        <vt:i4>1</vt:i4>
      </vt:variant>
      <vt:variant>
        <vt:lpstr>슬라이드 제목</vt:lpstr>
      </vt:variant>
      <vt:variant>
        <vt:i4>12</vt:i4>
      </vt:variant>
    </vt:vector>
  </HeadingPairs>
  <TitlesOfParts>
    <vt:vector size="14" baseType="lpstr">
      <vt:lpstr>802-11-Submission</vt:lpstr>
      <vt:lpstr>Document</vt:lpstr>
      <vt:lpstr>Envisioning 11ax PHY Structure - Part II</vt:lpstr>
      <vt:lpstr>Introduction</vt:lpstr>
      <vt:lpstr>Issues with PHY change in 11ax</vt:lpstr>
      <vt:lpstr>Issue 1. Carrier Frequency Offset: Performance with increased FFT (1/3)</vt:lpstr>
      <vt:lpstr>Issue 1. Carrier Frequency Offset: Performance with increased FFT (2/3) </vt:lpstr>
      <vt:lpstr>Issue 1. Carrier Frequency Offset: Performance with increased FFT (3/3)</vt:lpstr>
      <vt:lpstr>Issue 2. CP length:  Performance with increased FFT (1/2)</vt:lpstr>
      <vt:lpstr>Conclusion </vt:lpstr>
      <vt:lpstr>Appendix</vt:lpstr>
      <vt:lpstr>Simulation Assumption for CFO</vt:lpstr>
      <vt:lpstr>Simulation Assumption for CP length</vt:lpstr>
      <vt:lpstr>References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Considerations on HEW PHY</dc:title>
  <dc:creator>Wookbong Lee</dc:creator>
  <cp:lastModifiedBy>임동국</cp:lastModifiedBy>
  <cp:revision>595</cp:revision>
  <cp:lastPrinted>1601-01-01T00:00:00Z</cp:lastPrinted>
  <dcterms:created xsi:type="dcterms:W3CDTF">2012-03-09T03:19:46Z</dcterms:created>
  <dcterms:modified xsi:type="dcterms:W3CDTF">2014-07-14T15:28:56Z</dcterms:modified>
</cp:coreProperties>
</file>