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9" r:id="rId2"/>
    <p:sldId id="270" r:id="rId3"/>
    <p:sldId id="433" r:id="rId4"/>
    <p:sldId id="434" r:id="rId5"/>
    <p:sldId id="408" r:id="rId6"/>
    <p:sldId id="429" r:id="rId7"/>
    <p:sldId id="428" r:id="rId8"/>
    <p:sldId id="436" r:id="rId9"/>
    <p:sldId id="437" r:id="rId10"/>
    <p:sldId id="430" r:id="rId11"/>
    <p:sldId id="431" r:id="rId12"/>
    <p:sldId id="439" r:id="rId13"/>
    <p:sldId id="438" r:id="rId14"/>
    <p:sldId id="440" r:id="rId15"/>
    <p:sldId id="400" r:id="rId16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99"/>
    <a:srgbClr val="FF9966"/>
    <a:srgbClr val="FF9933"/>
    <a:srgbClr val="FFFF00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 autoAdjust="0"/>
    <p:restoredTop sz="98849" autoAdjust="0"/>
  </p:normalViewPr>
  <p:slideViewPr>
    <p:cSldViewPr>
      <p:cViewPr>
        <p:scale>
          <a:sx n="90" d="100"/>
          <a:sy n="90" d="100"/>
        </p:scale>
        <p:origin x="-804" y="-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564"/>
    </p:cViewPr>
  </p:sorterViewPr>
  <p:notesViewPr>
    <p:cSldViewPr>
      <p:cViewPr>
        <p:scale>
          <a:sx n="100" d="100"/>
          <a:sy n="100" d="100"/>
        </p:scale>
        <p:origin x="-1962" y="150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802.11-14/0719r1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Jon Rosdahl (CSR)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38CC2637-1985-412C-994C-3901D4FC16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155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155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15156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822482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802.11-14/0719r1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972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Jon Rosdahl (CSR)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0C4CDFAE-F895-48F6-BF6B-C54B41AC9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728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9728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729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306816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802.11-14/0719r1</a:t>
            </a:r>
            <a:endParaRPr lang="en-US" sz="1400" dirty="0" smtClean="0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May 2014</a:t>
            </a:r>
          </a:p>
        </p:txBody>
      </p:sp>
      <p:sp>
        <p:nvSpPr>
          <p:cNvPr id="9830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dirty="0" smtClean="0"/>
              <a:t>Jon Rosdahl (CSR)</a:t>
            </a:r>
          </a:p>
        </p:txBody>
      </p:sp>
      <p:sp>
        <p:nvSpPr>
          <p:cNvPr id="983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dirty="0" smtClean="0"/>
              <a:t>Page </a:t>
            </a:r>
            <a:fld id="{193729FD-A0E3-43F9-BAB1-A5241DF7C04C}" type="slidenum">
              <a:rPr lang="en-US" sz="1200" b="0" smtClean="0"/>
              <a:pPr/>
              <a:t>1</a:t>
            </a:fld>
            <a:endParaRPr lang="en-US" sz="1200" b="0" dirty="0" smtClean="0"/>
          </a:p>
        </p:txBody>
      </p:sp>
      <p:sp>
        <p:nvSpPr>
          <p:cNvPr id="983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8607560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802.11-14/0719r1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Jon Rosdahl (CSR)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C4CDFAE-F895-48F6-BF6B-C54B41AC9E6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1352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802.11-14/0719r1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Jon Rosdahl (CSR)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C4CDFAE-F895-48F6-BF6B-C54B41AC9E6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1352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802.11-14/0719r1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Jon Rosdahl (CSR)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C4CDFAE-F895-48F6-BF6B-C54B41AC9E6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1352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802.11-14/0719r1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Jon Rosdahl (CSR)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C4CDFAE-F895-48F6-BF6B-C54B41AC9E6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1352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802.11-14/0719r1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Jon Rosdahl (CSR)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C4CDFAE-F895-48F6-BF6B-C54B41AC9E6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1352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802.11-14/0719r1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Jon Rosdahl (CSR)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C4CDFAE-F895-48F6-BF6B-C54B41AC9E6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4368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802.11-14/0719r1</a:t>
            </a:r>
            <a:endParaRPr lang="en-US" sz="1400" dirty="0" smtClean="0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May 2014</a:t>
            </a:r>
          </a:p>
        </p:txBody>
      </p:sp>
      <p:sp>
        <p:nvSpPr>
          <p:cNvPr id="9933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dirty="0" smtClean="0"/>
              <a:t>Jon Rosdahl (CSR)</a:t>
            </a:r>
          </a:p>
        </p:txBody>
      </p:sp>
      <p:sp>
        <p:nvSpPr>
          <p:cNvPr id="993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dirty="0" smtClean="0"/>
              <a:t>Page </a:t>
            </a:r>
            <a:fld id="{D682FE07-470C-4031-9E56-D8466BE2566B}" type="slidenum">
              <a:rPr lang="en-US" sz="1200" b="0" smtClean="0"/>
              <a:pPr/>
              <a:t>2</a:t>
            </a:fld>
            <a:endParaRPr lang="en-US" sz="1200" b="0" dirty="0" smtClean="0"/>
          </a:p>
        </p:txBody>
      </p:sp>
      <p:sp>
        <p:nvSpPr>
          <p:cNvPr id="993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5000833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802.11-14/0719r1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3447D15C-2807-4708-8B72-C7A480713767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1840F558-CB45-4DDC-B5A4-E36238EF1DB3}" type="slidenum">
              <a:rPr lang="en-US" altLang="en-US"/>
              <a:pPr algn="r"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802.11-14/0719r1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3447D15C-2807-4708-8B72-C7A480713767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1840F558-CB45-4DDC-B5A4-E36238EF1DB3}" type="slidenum">
              <a:rPr lang="en-US" altLang="en-US"/>
              <a:pPr algn="r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pPr defTabSz="949325"/>
            <a:r>
              <a:rPr lang="en-US" smtClean="0"/>
              <a:t>March 2014</a:t>
            </a: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6276975" y="14288"/>
            <a:ext cx="2214563" cy="222250"/>
          </a:xfrm>
          <a:noFill/>
        </p:spPr>
        <p:txBody>
          <a:bodyPr/>
          <a:lstStyle/>
          <a:p>
            <a:pPr defTabSz="949325"/>
            <a:r>
              <a:rPr lang="en-US" smtClean="0"/>
              <a:t>doc.: IEEE 802.11-14/0719r1</a:t>
            </a:r>
            <a:endParaRPr lang="en-US" smtClean="0"/>
          </a:p>
        </p:txBody>
      </p:sp>
      <p:sp>
        <p:nvSpPr>
          <p:cNvPr id="25604" name="Rectangle 3"/>
          <p:cNvSpPr txBox="1">
            <a:spLocks noGrp="1" noChangeArrowheads="1"/>
          </p:cNvSpPr>
          <p:nvPr/>
        </p:nvSpPr>
        <p:spPr bwMode="auto">
          <a:xfrm>
            <a:off x="884238" y="14288"/>
            <a:ext cx="1198562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4563"/>
            <a:r>
              <a:rPr lang="en-US" sz="1400"/>
              <a:t>November 2011</a:t>
            </a:r>
          </a:p>
        </p:txBody>
      </p:sp>
      <p:sp>
        <p:nvSpPr>
          <p:cNvPr id="25605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437313" y="6862763"/>
            <a:ext cx="2054225" cy="190500"/>
          </a:xfrm>
          <a:noFill/>
        </p:spPr>
        <p:txBody>
          <a:bodyPr/>
          <a:lstStyle/>
          <a:p>
            <a:pPr marL="461963" lvl="4" defTabSz="949325"/>
            <a:r>
              <a:rPr lang="en-US" smtClean="0"/>
              <a:t>Bruce Kraemer (Marvell)</a:t>
            </a:r>
          </a:p>
        </p:txBody>
      </p:sp>
      <p:sp>
        <p:nvSpPr>
          <p:cNvPr id="2560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1363" y="6862763"/>
            <a:ext cx="496887" cy="190500"/>
          </a:xfrm>
          <a:noFill/>
        </p:spPr>
        <p:txBody>
          <a:bodyPr/>
          <a:lstStyle/>
          <a:p>
            <a:pPr defTabSz="949325"/>
            <a:r>
              <a:rPr lang="en-US"/>
              <a:t>Page </a:t>
            </a:r>
            <a:fld id="{1A2A6E7F-9A84-4462-8428-716678D23FCA}" type="slidenum">
              <a:rPr lang="en-US"/>
              <a:pPr defTabSz="949325"/>
              <a:t>5</a:t>
            </a:fld>
            <a:endParaRPr lang="en-US"/>
          </a:p>
        </p:txBody>
      </p:sp>
      <p:sp>
        <p:nvSpPr>
          <p:cNvPr id="256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 txBox="1">
            <a:spLocks noGrp="1" noChangeArrowheads="1"/>
          </p:cNvSpPr>
          <p:nvPr/>
        </p:nvSpPr>
        <p:spPr bwMode="auto">
          <a:xfrm>
            <a:off x="6305550" y="20638"/>
            <a:ext cx="218598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9800"/>
            <a:r>
              <a:rPr lang="en-US" sz="1400"/>
              <a:t>doc.: IEEE 802.11-11/0483r0</a:t>
            </a:r>
          </a:p>
        </p:txBody>
      </p:sp>
      <p:sp>
        <p:nvSpPr>
          <p:cNvPr id="20483" name="Rectangle 3"/>
          <p:cNvSpPr txBox="1">
            <a:spLocks noGrp="1" noChangeArrowheads="1"/>
          </p:cNvSpPr>
          <p:nvPr/>
        </p:nvSpPr>
        <p:spPr bwMode="auto">
          <a:xfrm>
            <a:off x="884238" y="20638"/>
            <a:ext cx="7429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9800"/>
            <a:r>
              <a:rPr lang="en-US" sz="1400"/>
              <a:t>May 2011</a:t>
            </a:r>
          </a:p>
        </p:txBody>
      </p:sp>
      <p:sp>
        <p:nvSpPr>
          <p:cNvPr id="20484" name="Rectangle 6"/>
          <p:cNvSpPr txBox="1">
            <a:spLocks noGrp="1" noChangeArrowheads="1"/>
          </p:cNvSpPr>
          <p:nvPr/>
        </p:nvSpPr>
        <p:spPr bwMode="auto">
          <a:xfrm>
            <a:off x="6451600" y="6864350"/>
            <a:ext cx="2039938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9800"/>
            <a:r>
              <a:rPr lang="en-US" sz="1200"/>
              <a:t>Bruce Kraemer (Marvell)</a:t>
            </a:r>
          </a:p>
        </p:txBody>
      </p:sp>
      <p:sp>
        <p:nvSpPr>
          <p:cNvPr id="20485" name="Rectangle 7"/>
          <p:cNvSpPr txBox="1">
            <a:spLocks noGrp="1" noChangeArrowheads="1"/>
          </p:cNvSpPr>
          <p:nvPr/>
        </p:nvSpPr>
        <p:spPr bwMode="auto">
          <a:xfrm>
            <a:off x="4557713" y="6864350"/>
            <a:ext cx="4921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9800"/>
            <a:r>
              <a:rPr lang="en-US" sz="1200"/>
              <a:t>Page </a:t>
            </a:r>
            <a:fld id="{3B99DC7C-64FB-43BE-9C7F-5246D5398A9C}" type="slidenum">
              <a:rPr lang="en-US" sz="1200"/>
              <a:pPr algn="r" defTabSz="939800"/>
              <a:t>6</a:t>
            </a:fld>
            <a:endParaRPr lang="en-US" sz="120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3400"/>
            <a:ext cx="3543300" cy="2657475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625" y="3365500"/>
            <a:ext cx="7499350" cy="3187700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 txBox="1">
            <a:spLocks noGrp="1" noChangeArrowheads="1"/>
          </p:cNvSpPr>
          <p:nvPr/>
        </p:nvSpPr>
        <p:spPr bwMode="auto">
          <a:xfrm>
            <a:off x="6305550" y="20638"/>
            <a:ext cx="218598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9800"/>
            <a:r>
              <a:rPr lang="en-US" sz="1400"/>
              <a:t>doc.: IEEE 802.11-11/0483r0</a:t>
            </a:r>
          </a:p>
        </p:txBody>
      </p:sp>
      <p:sp>
        <p:nvSpPr>
          <p:cNvPr id="18435" name="Rectangle 3"/>
          <p:cNvSpPr txBox="1">
            <a:spLocks noGrp="1" noChangeArrowheads="1"/>
          </p:cNvSpPr>
          <p:nvPr/>
        </p:nvSpPr>
        <p:spPr bwMode="auto">
          <a:xfrm>
            <a:off x="884238" y="20638"/>
            <a:ext cx="7429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9800"/>
            <a:r>
              <a:rPr lang="en-US" sz="1400"/>
              <a:t>May 2011</a:t>
            </a:r>
          </a:p>
        </p:txBody>
      </p:sp>
      <p:sp>
        <p:nvSpPr>
          <p:cNvPr id="18436" name="Rectangle 6"/>
          <p:cNvSpPr txBox="1">
            <a:spLocks noGrp="1" noChangeArrowheads="1"/>
          </p:cNvSpPr>
          <p:nvPr/>
        </p:nvSpPr>
        <p:spPr bwMode="auto">
          <a:xfrm>
            <a:off x="6451600" y="6864350"/>
            <a:ext cx="2039938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9800"/>
            <a:r>
              <a:rPr lang="en-US" sz="1200"/>
              <a:t>Bruce Kraemer (Marvell)</a:t>
            </a:r>
          </a:p>
        </p:txBody>
      </p:sp>
      <p:sp>
        <p:nvSpPr>
          <p:cNvPr id="18437" name="Rectangle 7"/>
          <p:cNvSpPr txBox="1">
            <a:spLocks noGrp="1" noChangeArrowheads="1"/>
          </p:cNvSpPr>
          <p:nvPr/>
        </p:nvSpPr>
        <p:spPr bwMode="auto">
          <a:xfrm>
            <a:off x="4557713" y="6864350"/>
            <a:ext cx="4921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9800"/>
            <a:r>
              <a:rPr lang="en-US" sz="1200"/>
              <a:t>Page </a:t>
            </a:r>
            <a:fld id="{3994F19D-515B-4D1B-BDDA-E14166455359}" type="slidenum">
              <a:rPr lang="en-US" sz="1200"/>
              <a:pPr algn="r" defTabSz="939800"/>
              <a:t>7</a:t>
            </a:fld>
            <a:endParaRPr lang="en-US" sz="1200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3400"/>
            <a:ext cx="3543300" cy="2657475"/>
          </a:xfrm>
          <a:ln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625" y="3365500"/>
            <a:ext cx="7499350" cy="3187700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802.11-14/0719r1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Jon Rosdahl (CSR)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C4CDFAE-F895-48F6-BF6B-C54B41AC9E6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1352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802.11-14/0719r1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Jon Rosdahl (CSR)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C4CDFAE-F895-48F6-BF6B-C54B41AC9E6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1352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FF75A2-6F5B-4D4B-A1CF-EDEEA4E4B5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002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AEE1C41-13CA-4068-AF87-F2963A445E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707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6B1EE72-AEBD-4C27-8447-805D14E1A4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7074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AC10F9D-9D4C-4E46-A08D-B0355AB774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0144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71AA584-A631-41C6-AA28-A674FF16BF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402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24600" y="6476998"/>
            <a:ext cx="2219325" cy="15240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(HP-Aruba Networks)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19CDBFA-76A2-4597-AA38-8543ED035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1286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81101DF-3CCF-4DBE-9F6F-C2C8287AAC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899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DB990D-5677-42C3-8409-B86316F68D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492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2015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6E0127D-EA26-47D7-BEDD-43594B1CA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928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2015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C8A6EB5-1BF3-4B79-A25A-A80C2579D0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428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2015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A3E2874-852B-40F2-A72B-30C3B22A2F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537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7B4D0AE-50A3-4374-B97B-94DD77DA91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300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A5BC343-D255-4229-A3C1-C2A825309C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164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/>
            </a:lvl1pPr>
          </a:lstStyle>
          <a:p>
            <a:pPr>
              <a:defRPr/>
            </a:pPr>
            <a:r>
              <a:rPr lang="en-US" smtClean="0"/>
              <a:t>June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40375" y="6477000"/>
            <a:ext cx="29051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Dorothy Stanley (HP-Aruba Networks)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F5DBBF94-17B0-4983-A36A-09B6DE6908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802.11-14/0778r1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20688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0182-02-000m-liaison-to-wfa-on-reducing-use-of-cck-and-dsss.docx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Relationship Id="rId5" Type="http://schemas.openxmlformats.org/officeDocument/2006/relationships/hyperlink" Target="https://mentor.ieee.org/802.11/dcn/14/11-14-0658-06-000m-liaison-response-to-3gpp-tsg-ran-wg2.docx" TargetMode="External"/><Relationship Id="rId4" Type="http://schemas.openxmlformats.org/officeDocument/2006/relationships/hyperlink" Target="https://mentor.ieee.org/802.11/dcn/14/11-14-0519-00-0000-liaison-from-3gpp-on-rcpi.doc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tgm_update.ht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ieee802.org/11/Reports/802.11_Timelines.htm" TargetMode="External"/><Relationship Id="rId4" Type="http://schemas.openxmlformats.org/officeDocument/2006/relationships/hyperlink" Target="https://mentor.ieee.org/802.11/dcn/12/11-12-0594-02-0000-revision-par-proposal-for-802-11-2012.doc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street.com/ieeegate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://standards.ieee.org/about/get/802/802.11.html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115-14-0arc-considerations-on-ap-architectural-models.doc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June 2015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62600" y="6477000"/>
            <a:ext cx="2828925" cy="152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dirty="0" smtClean="0"/>
              <a:t>Dorothy Stanley (HP-Aruba Networks)</a:t>
            </a:r>
            <a:endParaRPr lang="en-US" sz="1200" b="0" dirty="0" smtClean="0"/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dirty="0" smtClean="0"/>
              <a:t>Slide </a:t>
            </a:r>
            <a:fld id="{C8F294A5-CC29-4CD0-9292-1798B8623704}" type="slidenum">
              <a:rPr lang="en-US" sz="1200" b="0" smtClean="0"/>
              <a:pPr/>
              <a:t>1</a:t>
            </a:fld>
            <a:endParaRPr lang="en-US" sz="1200" b="0" dirty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P802.11REVmc Status and Overview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2015-06-09</a:t>
            </a: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6642640"/>
              </p:ext>
            </p:extLst>
          </p:nvPr>
        </p:nvGraphicFramePr>
        <p:xfrm>
          <a:off x="466725" y="2276475"/>
          <a:ext cx="8329613" cy="246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7" name="Document" r:id="rId4" imgW="8963462" imgH="2642470" progId="Word.Document.8">
                  <p:embed/>
                </p:oleObj>
              </mc:Choice>
              <mc:Fallback>
                <p:oleObj name="Document" r:id="rId4" imgW="8963462" imgH="2642470" progId="Word.Document.8">
                  <p:embed/>
                  <p:pic>
                    <p:nvPicPr>
                      <p:cNvPr id="0" name="Picture 1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725" y="2276475"/>
                        <a:ext cx="8329613" cy="2460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05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for removal and discouraging use of functionality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71AA584-A631-41C6-AA28-A674FF16BF7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92288" y="1905000"/>
            <a:ext cx="8294511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There is a staged removal process for functionality that is no longer used or recommended to be used (obsolete) and the ability to recommend non-use but still include definition (deprecate)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/>
              <a:t>Remove: mark as obsolete in a revision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dirty="0" smtClean="0"/>
              <a:t>“May be removed in a future revision of the standard.”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dirty="0" smtClean="0"/>
              <a:t>Consider removal in subsequent revision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/>
              <a:t>Recommend non-use: deprecate the functionality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dirty="0" smtClean="0"/>
              <a:t>“Don’t </a:t>
            </a:r>
            <a:r>
              <a:rPr lang="en-GB" dirty="0"/>
              <a:t>use it unless you have a good </a:t>
            </a:r>
            <a:r>
              <a:rPr lang="en-GB" dirty="0" smtClean="0"/>
              <a:t>reason to”</a:t>
            </a:r>
          </a:p>
        </p:txBody>
      </p:sp>
    </p:spTree>
    <p:extLst>
      <p:ext uri="{BB962C8B-B14F-4D97-AF65-F5344CB8AC3E}">
        <p14:creationId xmlns:p14="http://schemas.microsoft.com/office/powerpoint/2010/main" val="1885893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Functionality marked “obsolete” in IEEE </a:t>
            </a:r>
            <a:r>
              <a:rPr lang="en-US" dirty="0" err="1" smtClean="0"/>
              <a:t>Std</a:t>
            </a:r>
            <a:r>
              <a:rPr lang="en-US" dirty="0" smtClean="0"/>
              <a:t> </a:t>
            </a:r>
            <a:r>
              <a:rPr lang="en-US" dirty="0" smtClean="0"/>
              <a:t>802.11-2012 and removed in </a:t>
            </a:r>
            <a:r>
              <a:rPr lang="en-US" dirty="0" err="1" smtClean="0"/>
              <a:t>REVmc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71AA584-A631-41C6-AA28-A674FF16BF7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2286000"/>
            <a:ext cx="8001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Frequency Hopping (FH) PHY (Clause 14)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Infrared (IR) PHY (Clause 15)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PBCC option in High Rate/DSSS PHY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ERP-PBCC option in Extended Rate PHY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SDL Formal Description (Annex J)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Term </a:t>
            </a:r>
            <a:r>
              <a:rPr lang="en-US" dirty="0" smtClean="0"/>
              <a:t>WDS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795340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Functionality present in P802.11REVmc and marked as obsolete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71AA584-A631-41C6-AA28-A674FF16BF7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33400" y="2133600"/>
            <a:ext cx="80772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Use of Strictly Ordered Service Class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Point Coordinator Function (PCF mechanism)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Phased Coexistence Operation (PCO)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RIFS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81097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Functionality deprecated in P802.11REVmc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71AA584-A631-41C6-AA28-A674FF16BF7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81000" y="1905000"/>
            <a:ext cx="80772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WEP, TKIP, Shared Key Authentication (deprecated in IEEE </a:t>
            </a:r>
            <a:r>
              <a:rPr lang="en-US" dirty="0" err="1" smtClean="0"/>
              <a:t>Std</a:t>
            </a:r>
            <a:r>
              <a:rPr lang="en-US" dirty="0" smtClean="0"/>
              <a:t> 802.11-2012)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Dual CTS protection mechanism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STBC Dual Beacon mechanism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Use of non-</a:t>
            </a:r>
            <a:r>
              <a:rPr lang="en-US" dirty="0" err="1" smtClean="0"/>
              <a:t>QoS</a:t>
            </a:r>
            <a:r>
              <a:rPr lang="en-US" dirty="0" smtClean="0"/>
              <a:t> CF-Poll frame by an AP to a </a:t>
            </a:r>
            <a:r>
              <a:rPr lang="en-US" dirty="0" err="1" smtClean="0"/>
              <a:t>QoS</a:t>
            </a:r>
            <a:r>
              <a:rPr lang="en-US" dirty="0" smtClean="0"/>
              <a:t> STA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Various MIB variables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617291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TGmc</a:t>
            </a:r>
            <a:r>
              <a:rPr lang="en-US" dirty="0" smtClean="0"/>
              <a:t> has discussed liaison related items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71AA584-A631-41C6-AA28-A674FF16BF7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04800" y="2286000"/>
            <a:ext cx="84582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Liaison from IEEE 802.11 to WFA regarding use of non-OFDM rates, </a:t>
            </a:r>
            <a:r>
              <a:rPr lang="en-US" dirty="0"/>
              <a:t>see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mentor.ieee.org/802.11/dcn/14/11-14-0182-02-000m-liaison-to-wfa-on-reducing-use-of-cck-and-dsss.docx</a:t>
            </a:r>
            <a:r>
              <a:rPr lang="en-US" dirty="0" smtClean="0"/>
              <a:t> ; Liaison response from WFA </a:t>
            </a:r>
            <a:r>
              <a:rPr lang="en-US" dirty="0" smtClean="0"/>
              <a:t>discussed in July </a:t>
            </a:r>
            <a:r>
              <a:rPr lang="en-US" dirty="0" smtClean="0"/>
              <a:t>2014 meeting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Response from IEEE 802.11 to </a:t>
            </a:r>
            <a:r>
              <a:rPr lang="en-US" dirty="0"/>
              <a:t>3GPP liaison, see </a:t>
            </a: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mentor.ieee.org/802.11/dcn/14/11-14-0519-00-0000-liaison-from-3gpp-on-rcpi.doc</a:t>
            </a:r>
            <a:r>
              <a:rPr lang="en-US" dirty="0" smtClean="0"/>
              <a:t> and </a:t>
            </a:r>
            <a:r>
              <a:rPr lang="en-US" dirty="0" smtClean="0">
                <a:hlinkClick r:id="rId5"/>
              </a:rPr>
              <a:t>https</a:t>
            </a:r>
            <a:r>
              <a:rPr lang="en-US" dirty="0">
                <a:hlinkClick r:id="rId5"/>
              </a:rPr>
              <a:t>://</a:t>
            </a:r>
            <a:r>
              <a:rPr lang="en-US" dirty="0" smtClean="0">
                <a:hlinkClick r:id="rId5"/>
              </a:rPr>
              <a:t>mentor.ieee.org/802.11/dcn/14/11-14-0658-06-000m-liaison-response-to-3gpp-tsg-ran-wg2.docx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753501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762000" y="1524000"/>
            <a:ext cx="7772400" cy="1362075"/>
          </a:xfrm>
        </p:spPr>
        <p:txBody>
          <a:bodyPr/>
          <a:lstStyle/>
          <a:p>
            <a:pPr algn="ctr"/>
            <a:r>
              <a:rPr lang="en-US" sz="3600" dirty="0" smtClean="0"/>
              <a:t>Questions</a:t>
            </a:r>
            <a:endParaRPr lang="en-US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(HP-Aruba Networks)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19CDBFA-76A2-4597-AA38-8543ED035B5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June 2015</a:t>
            </a:r>
            <a:endParaRPr lang="en-US" sz="1800" dirty="0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410200" y="6476998"/>
            <a:ext cx="2981325" cy="15240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dirty="0" smtClean="0"/>
              <a:t>Dorothy Stanley (HP-Aruba Networks)</a:t>
            </a:r>
            <a:endParaRPr lang="en-US" sz="1200" b="0" dirty="0" smtClean="0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dirty="0" smtClean="0"/>
              <a:t>Slide </a:t>
            </a:r>
            <a:fld id="{1F1C73C8-2275-44E9-B341-5CDD5B9F6099}" type="slidenum">
              <a:rPr lang="en-US" sz="1200" b="0" smtClean="0"/>
              <a:pPr/>
              <a:t>2</a:t>
            </a:fld>
            <a:endParaRPr lang="en-US" sz="1200" b="0" dirty="0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This document provides the status of work in IEEE 802.11 Task Group mc on P802.11REVmc (</a:t>
            </a:r>
            <a:r>
              <a:rPr lang="en-GB" dirty="0" smtClean="0"/>
              <a:t>D4.0 </a:t>
            </a:r>
            <a:r>
              <a:rPr lang="en-GB" dirty="0" smtClean="0"/>
              <a:t>as of June </a:t>
            </a:r>
            <a:r>
              <a:rPr lang="en-GB" dirty="0" smtClean="0"/>
              <a:t>2015) </a:t>
            </a:r>
            <a:r>
              <a:rPr lang="en-GB" dirty="0" smtClean="0"/>
              <a:t>including</a:t>
            </a:r>
          </a:p>
          <a:p>
            <a:pPr lvl="1"/>
            <a:r>
              <a:rPr lang="en-GB" dirty="0" smtClean="0"/>
              <a:t>A summary of amendment roll-in actions</a:t>
            </a:r>
          </a:p>
          <a:p>
            <a:pPr lvl="1"/>
            <a:r>
              <a:rPr lang="en-GB" dirty="0" smtClean="0"/>
              <a:t>Added and updated functionality and </a:t>
            </a:r>
          </a:p>
          <a:p>
            <a:pPr lvl="1"/>
            <a:r>
              <a:rPr lang="en-GB" dirty="0"/>
              <a:t>R</a:t>
            </a:r>
            <a:r>
              <a:rPr lang="en-GB" dirty="0" smtClean="0"/>
              <a:t>emoved functionality</a:t>
            </a:r>
          </a:p>
          <a:p>
            <a:pPr lvl="1"/>
            <a:r>
              <a:rPr lang="en-GB" dirty="0" smtClean="0"/>
              <a:t>Liaison activity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June 2015</a:t>
            </a:r>
            <a:endParaRPr lang="en-US" sz="1800" smtClean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486400" y="6477000"/>
            <a:ext cx="2905125" cy="184666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 smtClean="0"/>
              <a:t>Dorothy Stanley (HP-Aruba Networks)</a:t>
            </a:r>
            <a:endParaRPr lang="en-US" dirty="0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39EB5818-A9DC-44E6-BC12-5404F533CBFC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status and Project Description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dirty="0"/>
              <a:t>Status </a:t>
            </a:r>
            <a:r>
              <a:rPr lang="en-US" altLang="en-US" sz="2800" dirty="0" smtClean="0"/>
              <a:t>updates</a:t>
            </a:r>
          </a:p>
          <a:p>
            <a:pPr lvl="1">
              <a:lnSpc>
                <a:spcPct val="80000"/>
              </a:lnSpc>
            </a:pPr>
            <a:r>
              <a:rPr lang="en-US" altLang="en-US" dirty="0" smtClean="0">
                <a:hlinkClick r:id="rId3"/>
              </a:rPr>
              <a:t>http</a:t>
            </a:r>
            <a:r>
              <a:rPr lang="en-US" altLang="en-US" dirty="0">
                <a:hlinkClick r:id="rId3"/>
              </a:rPr>
              <a:t>://</a:t>
            </a:r>
            <a:r>
              <a:rPr lang="en-US" altLang="en-US" dirty="0" smtClean="0">
                <a:hlinkClick r:id="rId3"/>
              </a:rPr>
              <a:t>grouper.ieee.org/groups/802/11/Reports/tgm_update.htm</a:t>
            </a:r>
            <a:r>
              <a:rPr lang="en-US" altLang="en-US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Revision Project Authorization Request (PAR)</a:t>
            </a:r>
          </a:p>
          <a:p>
            <a:pPr lvl="1">
              <a:lnSpc>
                <a:spcPct val="80000"/>
              </a:lnSpc>
            </a:pPr>
            <a:r>
              <a:rPr lang="en-US" altLang="en-US" dirty="0" smtClean="0">
                <a:hlinkClick r:id="rId4"/>
              </a:rPr>
              <a:t>https</a:t>
            </a:r>
            <a:r>
              <a:rPr lang="en-US" altLang="en-US" dirty="0">
                <a:hlinkClick r:id="rId4"/>
              </a:rPr>
              <a:t>://</a:t>
            </a:r>
            <a:r>
              <a:rPr lang="en-US" altLang="en-US" dirty="0" smtClean="0">
                <a:hlinkClick r:id="rId4"/>
              </a:rPr>
              <a:t>mentor.ieee.org/802.11/dcn/12/11-12-0594-02-0000-revision-par-proposal-for-802-11-2012.doc</a:t>
            </a:r>
            <a:endParaRPr lang="en-US" altLang="en-US" dirty="0" smtClean="0"/>
          </a:p>
          <a:p>
            <a:pPr>
              <a:lnSpc>
                <a:spcPct val="80000"/>
              </a:lnSpc>
            </a:pPr>
            <a:r>
              <a:rPr lang="en-US" altLang="en-US" dirty="0" smtClean="0"/>
              <a:t>Timeline</a:t>
            </a:r>
          </a:p>
          <a:p>
            <a:pPr lvl="1">
              <a:lnSpc>
                <a:spcPct val="80000"/>
              </a:lnSpc>
            </a:pPr>
            <a:r>
              <a:rPr lang="en-US" altLang="en-US" dirty="0">
                <a:hlinkClick r:id="rId5"/>
              </a:rPr>
              <a:t>http://</a:t>
            </a:r>
            <a:r>
              <a:rPr lang="en-US" altLang="en-US" dirty="0" smtClean="0">
                <a:hlinkClick r:id="rId5"/>
              </a:rPr>
              <a:t>www.ieee802.org/11/Reports/802.11_Timelines.htm</a:t>
            </a:r>
            <a:endParaRPr lang="en-US" altLang="en-US" dirty="0" smtClean="0"/>
          </a:p>
          <a:p>
            <a:pPr lvl="1">
              <a:lnSpc>
                <a:spcPct val="80000"/>
              </a:lnSpc>
            </a:pPr>
            <a:r>
              <a:rPr lang="en-US" altLang="en-US" dirty="0" smtClean="0"/>
              <a:t>Current publication date is </a:t>
            </a:r>
            <a:r>
              <a:rPr lang="en-US" altLang="en-US" dirty="0" smtClean="0"/>
              <a:t>March</a:t>
            </a:r>
            <a:r>
              <a:rPr lang="en-US" altLang="en-US" dirty="0" smtClean="0"/>
              <a:t> 2016; </a:t>
            </a:r>
            <a:r>
              <a:rPr lang="en-US" altLang="en-US" dirty="0" smtClean="0"/>
              <a:t>completion </a:t>
            </a:r>
            <a:r>
              <a:rPr lang="en-US" altLang="en-US" dirty="0" smtClean="0"/>
              <a:t>date could move to mid-2016.</a:t>
            </a: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681660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June 2015</a:t>
            </a:r>
            <a:endParaRPr lang="en-US" sz="1800" smtClean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 (HP-Aruba Networks)</a:t>
            </a:r>
            <a:endParaRPr 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39EB5818-A9DC-44E6-BC12-5404F533CBFC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smtClean="0"/>
              <a:t>TGmc Plan of Record</a:t>
            </a:r>
            <a:endParaRPr lang="en-US" altLang="en-US" sz="200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 smtClean="0"/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29-30 Aug 2012 – </a:t>
            </a:r>
            <a:r>
              <a:rPr lang="en-US" altLang="en-US" sz="2000" dirty="0" err="1" smtClean="0"/>
              <a:t>NesCom</a:t>
            </a:r>
            <a:r>
              <a:rPr lang="en-US" altLang="en-US" sz="2000" dirty="0" smtClean="0"/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Sept 2012 – Begin to process </a:t>
            </a:r>
            <a:r>
              <a:rPr lang="en-US" altLang="en-US" sz="2000" dirty="0" smtClean="0"/>
              <a:t>input, 11aa</a:t>
            </a:r>
            <a:r>
              <a:rPr lang="en-US" altLang="en-US" sz="2000" dirty="0" smtClean="0"/>
              <a:t>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2"/>
                </a:solidFill>
              </a:rPr>
              <a:t>Feb 2013 – First WG Letter ballot  - with 11aa, 11ae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2"/>
                </a:solidFill>
              </a:rPr>
              <a:t>Sept 2013 – Letter ballot on D2.0 – with 11ad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Dec 2013 – May 2014 – 11ac, 11af integration – </a:t>
            </a:r>
            <a:endParaRPr lang="en-US" altLang="en-US" sz="2000" dirty="0" smtClean="0"/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June 2014 – Letter Ballot on </a:t>
            </a:r>
            <a:r>
              <a:rPr lang="en-US" altLang="en-US" sz="2000" dirty="0" smtClean="0">
                <a:solidFill>
                  <a:schemeClr val="accent2"/>
                </a:solidFill>
              </a:rPr>
              <a:t>D3.0, with 11ac, 11af </a:t>
            </a:r>
            <a:endParaRPr lang="en-US" altLang="en-US" sz="2000" dirty="0" smtClean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Feb</a:t>
            </a:r>
            <a:r>
              <a:rPr lang="en-US" altLang="en-US" sz="2000" dirty="0">
                <a:solidFill>
                  <a:schemeClr val="accent2"/>
                </a:solidFill>
              </a:rPr>
              <a:t>, Mar 2015 – WG LBs on D4.0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2"/>
                </a:solidFill>
              </a:rPr>
              <a:t>April 2015– Initial Sponsor </a:t>
            </a:r>
            <a:r>
              <a:rPr lang="en-US" altLang="en-US" sz="2000" dirty="0" smtClean="0">
                <a:solidFill>
                  <a:schemeClr val="accent2"/>
                </a:solidFill>
              </a:rPr>
              <a:t>Ballot; anticipate 2-3 changed drafts before final ( D6.0 or D7.0)</a:t>
            </a:r>
            <a:endParaRPr lang="en-US" altLang="en-US" sz="2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Jan </a:t>
            </a:r>
            <a:r>
              <a:rPr lang="en-US" altLang="en-US" sz="2000" dirty="0"/>
              <a:t>2016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/>
              <a:t>March 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Approval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664917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47663"/>
            <a:ext cx="1528762" cy="276225"/>
          </a:xfrm>
          <a:noFill/>
        </p:spPr>
        <p:txBody>
          <a:bodyPr/>
          <a:lstStyle/>
          <a:p>
            <a:r>
              <a:rPr lang="en-US" smtClean="0"/>
              <a:t>June 2015</a:t>
            </a:r>
            <a:endParaRPr lang="en-US" smtClean="0"/>
          </a:p>
        </p:txBody>
      </p:sp>
      <p:sp>
        <p:nvSpPr>
          <p:cNvPr id="2458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/>
              <a:t>Slide </a:t>
            </a:r>
            <a:fld id="{7A01D804-5E23-4659-8A64-3DB677798775}" type="slidenum">
              <a:rPr lang="en-US"/>
              <a:pPr/>
              <a:t>5</a:t>
            </a:fld>
            <a:endParaRPr lang="en-US"/>
          </a:p>
        </p:txBody>
      </p:sp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798513"/>
            <a:ext cx="8321675" cy="446087"/>
          </a:xfrm>
        </p:spPr>
        <p:txBody>
          <a:bodyPr/>
          <a:lstStyle/>
          <a:p>
            <a:r>
              <a:rPr lang="en-US" dirty="0" smtClean="0"/>
              <a:t>P802.11REVmc is available in the IEEE Store</a:t>
            </a:r>
          </a:p>
        </p:txBody>
      </p:sp>
      <p:graphicFrame>
        <p:nvGraphicFramePr>
          <p:cNvPr id="77901" name="Group 7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2742828"/>
              </p:ext>
            </p:extLst>
          </p:nvPr>
        </p:nvGraphicFramePr>
        <p:xfrm>
          <a:off x="282575" y="1503363"/>
          <a:ext cx="8632825" cy="4881562"/>
        </p:xfrm>
        <a:graphic>
          <a:graphicData uri="http://schemas.openxmlformats.org/drawingml/2006/table">
            <a:tbl>
              <a:tblPr/>
              <a:tblGrid>
                <a:gridCol w="3564886"/>
                <a:gridCol w="1825143"/>
                <a:gridCol w="1520264"/>
                <a:gridCol w="1722532"/>
              </a:tblGrid>
              <a:tr h="94493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Publication</a:t>
                      </a:r>
                    </a:p>
                  </a:txBody>
                  <a:tcPr marL="91437" marR="91437"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Draft in 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hlinkClick r:id="rId3"/>
                        </a:rPr>
                        <a:t>TechStreet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7" marR="91437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Draft in Members Area</a:t>
                      </a:r>
                    </a:p>
                  </a:txBody>
                  <a:tcPr marL="91437" marR="91437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Published in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hlinkClick r:id="rId4"/>
                        </a:rPr>
                        <a:t>Get 802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?</a:t>
                      </a:r>
                    </a:p>
                  </a:txBody>
                  <a:tcPr marL="91437" marR="91437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IEEE P802.11REVmc</a:t>
                      </a:r>
                    </a:p>
                  </a:txBody>
                  <a:tcPr marL="91437" marR="91437"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D2.0 $500 pdf</a:t>
                      </a:r>
                    </a:p>
                  </a:txBody>
                  <a:tcPr marL="91437" marR="91437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4.0</a:t>
                      </a:r>
                      <a:endParaRPr kumimoji="0" lang="en-US" sz="2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91437" marR="91437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7" marR="91437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9689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IEEE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Std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802.11af-2013</a:t>
                      </a:r>
                    </a:p>
                  </a:txBody>
                  <a:tcPr marL="91437" marR="91437"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$165 pdf</a:t>
                      </a:r>
                    </a:p>
                  </a:txBody>
                  <a:tcPr marL="91437" marR="91437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7" marR="91437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7" marR="91437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9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IEEE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Std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802.11ac-2013</a:t>
                      </a:r>
                    </a:p>
                  </a:txBody>
                  <a:tcPr marL="91437" marR="91437"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$258 pdf</a:t>
                      </a:r>
                    </a:p>
                  </a:txBody>
                  <a:tcPr marL="91437" marR="91437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7" marR="91437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7" marR="91437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89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IEEE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Std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802.11ad-2012</a:t>
                      </a:r>
                    </a:p>
                  </a:txBody>
                  <a:tcPr marL="91437" marR="91437"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$371  pdf</a:t>
                      </a:r>
                    </a:p>
                  </a:txBody>
                  <a:tcPr marL="91437" marR="91437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7" marR="91437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 marL="91437" marR="91437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89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IEEE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Std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802.11ae-2012</a:t>
                      </a:r>
                    </a:p>
                  </a:txBody>
                  <a:tcPr marL="91437" marR="91437"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$108  print</a:t>
                      </a:r>
                    </a:p>
                  </a:txBody>
                  <a:tcPr marL="91437" marR="91437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37" marR="91437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 marL="91437" marR="91437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89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IEEE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Std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802.11aa-2012</a:t>
                      </a:r>
                    </a:p>
                  </a:txBody>
                  <a:tcPr marL="91437" marR="91437"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$185  print</a:t>
                      </a:r>
                    </a:p>
                  </a:txBody>
                  <a:tcPr marL="91437" marR="91437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437" marR="91437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 marL="91437" marR="91437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89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IEEE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Std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802.11-2012</a:t>
                      </a:r>
                    </a:p>
                  </a:txBody>
                  <a:tcPr marL="91437" marR="91437"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$556 print</a:t>
                      </a:r>
                    </a:p>
                  </a:txBody>
                  <a:tcPr marL="91437" marR="91437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37" marR="91437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 marL="91437" marR="91437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76209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IEEE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Std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802.11&lt;x&gt;: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b, k,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, n, p, y, r, w, u, v, z, s</a:t>
                      </a:r>
                    </a:p>
                  </a:txBody>
                  <a:tcPr marL="91437" marR="91437"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$100 - $309 </a:t>
                      </a:r>
                    </a:p>
                  </a:txBody>
                  <a:tcPr marL="91437" marR="91437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7" marR="91437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7" marR="91437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89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802.11-2007</a:t>
                      </a:r>
                    </a:p>
                  </a:txBody>
                  <a:tcPr marL="91437" marR="91437"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7" marR="91437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7" marR="91437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7" marR="91437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81600" y="6477000"/>
            <a:ext cx="3209925" cy="2286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Dorothy Stanley (HP-Aruba Networks)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533400"/>
            <a:ext cx="7772400" cy="533400"/>
          </a:xfrm>
        </p:spPr>
        <p:txBody>
          <a:bodyPr/>
          <a:lstStyle/>
          <a:p>
            <a:r>
              <a:rPr lang="en-US" sz="2800" dirty="0" smtClean="0"/>
              <a:t>IEEE 802.11 Revisions</a:t>
            </a:r>
          </a:p>
        </p:txBody>
      </p:sp>
      <p:sp>
        <p:nvSpPr>
          <p:cNvPr id="19459" name="AutoShape 9"/>
          <p:cNvSpPr>
            <a:spLocks noChangeArrowheads="1"/>
          </p:cNvSpPr>
          <p:nvPr/>
        </p:nvSpPr>
        <p:spPr bwMode="auto">
          <a:xfrm>
            <a:off x="4429125" y="2100263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latin typeface="Tahoma" pitchFamily="34" charset="0"/>
                <a:ea typeface="MS PGothic" pitchFamily="34" charset="-128"/>
                <a:cs typeface="Arial" pitchFamily="34" charset="0"/>
              </a:rPr>
              <a:t>802.11k</a:t>
            </a:r>
          </a:p>
          <a:p>
            <a:pPr algn="ctr"/>
            <a:r>
              <a:rPr lang="en-US" sz="1200">
                <a:latin typeface="Tahoma" pitchFamily="34" charset="0"/>
                <a:ea typeface="MS PGothic" pitchFamily="34" charset="-128"/>
                <a:cs typeface="Arial" pitchFamily="34" charset="0"/>
              </a:rPr>
              <a:t>RRM</a:t>
            </a:r>
          </a:p>
        </p:txBody>
      </p:sp>
      <p:sp>
        <p:nvSpPr>
          <p:cNvPr id="19460" name="AutoShape 10"/>
          <p:cNvSpPr>
            <a:spLocks noChangeArrowheads="1"/>
          </p:cNvSpPr>
          <p:nvPr/>
        </p:nvSpPr>
        <p:spPr bwMode="auto">
          <a:xfrm>
            <a:off x="4429125" y="1566863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latin typeface="Tahoma" pitchFamily="34" charset="0"/>
                <a:ea typeface="MS PGothic" pitchFamily="34" charset="-128"/>
                <a:cs typeface="Arial" pitchFamily="34" charset="0"/>
              </a:rPr>
              <a:t>802.11r</a:t>
            </a:r>
          </a:p>
          <a:p>
            <a:pPr algn="ctr"/>
            <a:r>
              <a:rPr lang="en-US" sz="1200">
                <a:latin typeface="Tahoma" pitchFamily="34" charset="0"/>
                <a:ea typeface="MS PGothic" pitchFamily="34" charset="-128"/>
                <a:cs typeface="Arial" pitchFamily="34" charset="0"/>
              </a:rPr>
              <a:t>Fast Roam</a:t>
            </a:r>
          </a:p>
        </p:txBody>
      </p:sp>
      <p:sp>
        <p:nvSpPr>
          <p:cNvPr id="19461" name="AutoShape 14"/>
          <p:cNvSpPr>
            <a:spLocks noChangeArrowheads="1"/>
          </p:cNvSpPr>
          <p:nvPr/>
        </p:nvSpPr>
        <p:spPr bwMode="auto">
          <a:xfrm>
            <a:off x="762000" y="3921125"/>
            <a:ext cx="838200" cy="365125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>
                <a:latin typeface="Tahoma" pitchFamily="34" charset="0"/>
                <a:ea typeface="MS PGothic" pitchFamily="34" charset="-128"/>
                <a:cs typeface="Arial" pitchFamily="34" charset="0"/>
              </a:rPr>
              <a:t>a 54 Mbps</a:t>
            </a:r>
          </a:p>
          <a:p>
            <a:pPr algn="ctr"/>
            <a:r>
              <a:rPr lang="en-US" sz="1000">
                <a:latin typeface="Tahoma" pitchFamily="34" charset="0"/>
                <a:ea typeface="MS PGothic" pitchFamily="34" charset="-128"/>
                <a:cs typeface="Arial" pitchFamily="34" charset="0"/>
              </a:rPr>
              <a:t>5GHz</a:t>
            </a:r>
          </a:p>
        </p:txBody>
      </p:sp>
      <p:sp>
        <p:nvSpPr>
          <p:cNvPr id="19462" name="AutoShape 15"/>
          <p:cNvSpPr>
            <a:spLocks noChangeArrowheads="1"/>
          </p:cNvSpPr>
          <p:nvPr/>
        </p:nvSpPr>
        <p:spPr bwMode="auto">
          <a:xfrm>
            <a:off x="757238" y="4362450"/>
            <a:ext cx="838200" cy="457200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>
                <a:latin typeface="Tahoma" pitchFamily="34" charset="0"/>
                <a:ea typeface="MS PGothic" pitchFamily="34" charset="-128"/>
                <a:cs typeface="Arial" pitchFamily="34" charset="0"/>
              </a:rPr>
              <a:t>b</a:t>
            </a:r>
          </a:p>
          <a:p>
            <a:pPr algn="ctr"/>
            <a:r>
              <a:rPr lang="en-US" sz="1000">
                <a:latin typeface="Tahoma" pitchFamily="34" charset="0"/>
                <a:ea typeface="MS PGothic" pitchFamily="34" charset="-128"/>
                <a:cs typeface="Arial" pitchFamily="34" charset="0"/>
              </a:rPr>
              <a:t>11 Mbps</a:t>
            </a:r>
          </a:p>
          <a:p>
            <a:pPr algn="ctr"/>
            <a:r>
              <a:rPr lang="en-US" sz="1000">
                <a:latin typeface="Tahoma" pitchFamily="34" charset="0"/>
                <a:ea typeface="MS PGothic" pitchFamily="34" charset="-128"/>
                <a:cs typeface="Arial" pitchFamily="34" charset="0"/>
              </a:rPr>
              <a:t>2.4GHz</a:t>
            </a:r>
          </a:p>
        </p:txBody>
      </p:sp>
      <p:sp>
        <p:nvSpPr>
          <p:cNvPr id="19463" name="AutoShape 18"/>
          <p:cNvSpPr>
            <a:spLocks noChangeArrowheads="1"/>
          </p:cNvSpPr>
          <p:nvPr/>
        </p:nvSpPr>
        <p:spPr bwMode="auto">
          <a:xfrm>
            <a:off x="762000" y="2971800"/>
            <a:ext cx="838200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dirty="0">
                <a:latin typeface="Tahoma" pitchFamily="34" charset="0"/>
                <a:ea typeface="MS PGothic" pitchFamily="34" charset="-128"/>
                <a:cs typeface="Arial" pitchFamily="34" charset="0"/>
              </a:rPr>
              <a:t>d</a:t>
            </a:r>
          </a:p>
          <a:p>
            <a:pPr algn="ctr"/>
            <a:r>
              <a:rPr lang="en-US" sz="1000" dirty="0">
                <a:latin typeface="Tahoma" pitchFamily="34" charset="0"/>
                <a:ea typeface="MS PGothic" pitchFamily="34" charset="-128"/>
                <a:cs typeface="Arial" pitchFamily="34" charset="0"/>
              </a:rPr>
              <a:t>Intl roaming</a:t>
            </a:r>
            <a:r>
              <a:rPr lang="en-US" sz="1000" dirty="0">
                <a:solidFill>
                  <a:schemeClr val="bg1"/>
                </a:solidFill>
                <a:latin typeface="Tahoma" pitchFamily="34" charset="0"/>
                <a:ea typeface="MS PGothic" pitchFamily="34" charset="-128"/>
                <a:cs typeface="Arial" pitchFamily="34" charset="0"/>
              </a:rPr>
              <a:t> </a:t>
            </a:r>
          </a:p>
        </p:txBody>
      </p:sp>
      <p:sp>
        <p:nvSpPr>
          <p:cNvPr id="19464" name="AutoShape 21"/>
          <p:cNvSpPr>
            <a:spLocks noChangeArrowheads="1"/>
          </p:cNvSpPr>
          <p:nvPr/>
        </p:nvSpPr>
        <p:spPr bwMode="auto">
          <a:xfrm>
            <a:off x="5628481" y="2525713"/>
            <a:ext cx="973138" cy="687388"/>
          </a:xfrm>
          <a:prstGeom prst="cube">
            <a:avLst>
              <a:gd name="adj" fmla="val 4486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dirty="0">
                <a:latin typeface="Tahoma" pitchFamily="34" charset="0"/>
                <a:ea typeface="MS PGothic" pitchFamily="34" charset="-128"/>
                <a:cs typeface="Arial" pitchFamily="34" charset="0"/>
              </a:rPr>
              <a:t>802.11V</a:t>
            </a:r>
          </a:p>
          <a:p>
            <a:pPr algn="ctr"/>
            <a:r>
              <a:rPr lang="en-US" sz="1000" dirty="0">
                <a:latin typeface="Tahoma" pitchFamily="34" charset="0"/>
                <a:ea typeface="MS PGothic" pitchFamily="34" charset="-128"/>
                <a:cs typeface="Arial" pitchFamily="34" charset="0"/>
              </a:rPr>
              <a:t>Network</a:t>
            </a:r>
          </a:p>
          <a:p>
            <a:pPr algn="ctr"/>
            <a:r>
              <a:rPr lang="en-US" sz="1000" dirty="0">
                <a:latin typeface="Tahoma" pitchFamily="34" charset="0"/>
                <a:ea typeface="MS PGothic" pitchFamily="34" charset="-128"/>
                <a:cs typeface="Arial" pitchFamily="34" charset="0"/>
              </a:rPr>
              <a:t>Management</a:t>
            </a:r>
          </a:p>
          <a:p>
            <a:pPr algn="ctr"/>
            <a:endParaRPr lang="en-US" sz="1000" dirty="0">
              <a:latin typeface="Tahoma" pitchFamily="34" charset="0"/>
              <a:ea typeface="MS PGothic" pitchFamily="34" charset="-128"/>
              <a:cs typeface="Arial" pitchFamily="34" charset="0"/>
            </a:endParaRPr>
          </a:p>
        </p:txBody>
      </p:sp>
      <p:sp>
        <p:nvSpPr>
          <p:cNvPr id="19465" name="AutoShape 22"/>
          <p:cNvSpPr>
            <a:spLocks noChangeArrowheads="1"/>
          </p:cNvSpPr>
          <p:nvPr/>
        </p:nvSpPr>
        <p:spPr bwMode="auto">
          <a:xfrm>
            <a:off x="5638800" y="1066800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>
              <a:alpha val="6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latin typeface="Tahoma" pitchFamily="34" charset="0"/>
                <a:ea typeface="MS PGothic" pitchFamily="34" charset="-128"/>
                <a:cs typeface="Arial" pitchFamily="34" charset="0"/>
              </a:rPr>
              <a:t>802.11s</a:t>
            </a:r>
          </a:p>
          <a:p>
            <a:pPr algn="ctr"/>
            <a:r>
              <a:rPr lang="en-US" sz="1200">
                <a:latin typeface="Tahoma" pitchFamily="34" charset="0"/>
                <a:ea typeface="MS PGothic" pitchFamily="34" charset="-128"/>
                <a:cs typeface="Arial" pitchFamily="34" charset="0"/>
              </a:rPr>
              <a:t>Mesh</a:t>
            </a:r>
          </a:p>
        </p:txBody>
      </p:sp>
      <p:sp>
        <p:nvSpPr>
          <p:cNvPr id="19466" name="AutoShape 23"/>
          <p:cNvSpPr>
            <a:spLocks noChangeArrowheads="1"/>
          </p:cNvSpPr>
          <p:nvPr/>
        </p:nvSpPr>
        <p:spPr bwMode="auto">
          <a:xfrm>
            <a:off x="5638800" y="1676399"/>
            <a:ext cx="952500" cy="738189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dirty="0">
                <a:latin typeface="Tahoma" pitchFamily="34" charset="0"/>
                <a:ea typeface="MS PGothic" pitchFamily="34" charset="-128"/>
                <a:cs typeface="Arial" pitchFamily="34" charset="0"/>
              </a:rPr>
              <a:t>802.11u</a:t>
            </a:r>
          </a:p>
          <a:p>
            <a:pPr algn="ctr"/>
            <a:r>
              <a:rPr lang="en-US" sz="1000" dirty="0" smtClean="0">
                <a:latin typeface="Tahoma" pitchFamily="34" charset="0"/>
                <a:ea typeface="MS PGothic" pitchFamily="34" charset="-128"/>
                <a:cs typeface="Arial" pitchFamily="34" charset="0"/>
              </a:rPr>
              <a:t>Interworking</a:t>
            </a:r>
          </a:p>
          <a:p>
            <a:pPr algn="ctr"/>
            <a:r>
              <a:rPr lang="en-US" sz="1000" dirty="0" smtClean="0">
                <a:latin typeface="Tahoma" pitchFamily="34" charset="0"/>
                <a:ea typeface="MS PGothic" pitchFamily="34" charset="-128"/>
                <a:cs typeface="Arial" pitchFamily="34" charset="0"/>
              </a:rPr>
              <a:t>External </a:t>
            </a:r>
            <a:br>
              <a:rPr lang="en-US" sz="1000" dirty="0" smtClean="0">
                <a:latin typeface="Tahoma" pitchFamily="34" charset="0"/>
                <a:ea typeface="MS PGothic" pitchFamily="34" charset="-128"/>
                <a:cs typeface="Arial" pitchFamily="34" charset="0"/>
              </a:rPr>
            </a:br>
            <a:r>
              <a:rPr lang="en-US" sz="1000" dirty="0" smtClean="0">
                <a:latin typeface="Tahoma" pitchFamily="34" charset="0"/>
                <a:ea typeface="MS PGothic" pitchFamily="34" charset="-128"/>
                <a:cs typeface="Arial" pitchFamily="34" charset="0"/>
              </a:rPr>
              <a:t>Networks </a:t>
            </a:r>
            <a:endParaRPr lang="en-US" sz="1000" dirty="0">
              <a:latin typeface="Tahoma" pitchFamily="34" charset="0"/>
              <a:ea typeface="MS PGothic" pitchFamily="34" charset="-128"/>
              <a:cs typeface="Arial" pitchFamily="34" charset="0"/>
            </a:endParaRPr>
          </a:p>
        </p:txBody>
      </p:sp>
      <p:sp>
        <p:nvSpPr>
          <p:cNvPr id="19467" name="AutoShape 24"/>
          <p:cNvSpPr>
            <a:spLocks noChangeArrowheads="1"/>
          </p:cNvSpPr>
          <p:nvPr/>
        </p:nvSpPr>
        <p:spPr bwMode="auto">
          <a:xfrm>
            <a:off x="4429125" y="2633663"/>
            <a:ext cx="990600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dirty="0">
                <a:latin typeface="Tahoma" pitchFamily="34" charset="0"/>
                <a:ea typeface="MS PGothic" pitchFamily="34" charset="-128"/>
                <a:cs typeface="Arial" pitchFamily="34" charset="0"/>
              </a:rPr>
              <a:t>802.11Y</a:t>
            </a:r>
          </a:p>
          <a:p>
            <a:pPr algn="ctr"/>
            <a:r>
              <a:rPr lang="en-US" sz="10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3650-3700 </a:t>
            </a:r>
            <a:br>
              <a:rPr lang="en-US" sz="10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10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operation </a:t>
            </a:r>
            <a:br>
              <a:rPr lang="en-US" sz="10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10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USA</a:t>
            </a:r>
            <a:endParaRPr lang="en-US" sz="10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468" name="Line 29"/>
          <p:cNvSpPr>
            <a:spLocks noChangeShapeType="1"/>
          </p:cNvSpPr>
          <p:nvPr/>
        </p:nvSpPr>
        <p:spPr bwMode="auto">
          <a:xfrm flipV="1">
            <a:off x="381000" y="3373438"/>
            <a:ext cx="8686800" cy="8731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9" name="AutoShape 41"/>
          <p:cNvSpPr>
            <a:spLocks noChangeArrowheads="1"/>
          </p:cNvSpPr>
          <p:nvPr/>
        </p:nvSpPr>
        <p:spPr bwMode="auto">
          <a:xfrm>
            <a:off x="4419600" y="4267200"/>
            <a:ext cx="990600" cy="757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>
                <a:latin typeface="Tahoma" pitchFamily="34" charset="0"/>
                <a:ea typeface="MS PGothic" pitchFamily="34" charset="-128"/>
                <a:cs typeface="Arial" pitchFamily="34" charset="0"/>
              </a:rPr>
              <a:t>802.11n</a:t>
            </a:r>
          </a:p>
          <a:p>
            <a:pPr algn="ctr"/>
            <a:r>
              <a:rPr lang="en-US" sz="1000">
                <a:latin typeface="Tahoma" pitchFamily="34" charset="0"/>
                <a:ea typeface="MS PGothic" pitchFamily="34" charset="-128"/>
                <a:cs typeface="Arial" pitchFamily="34" charset="0"/>
              </a:rPr>
              <a:t>High </a:t>
            </a:r>
          </a:p>
          <a:p>
            <a:pPr algn="ctr"/>
            <a:r>
              <a:rPr lang="en-US" sz="1000">
                <a:latin typeface="Tahoma" pitchFamily="34" charset="0"/>
                <a:ea typeface="MS PGothic" pitchFamily="34" charset="-128"/>
                <a:cs typeface="Arial" pitchFamily="34" charset="0"/>
              </a:rPr>
              <a:t>Throughput</a:t>
            </a:r>
          </a:p>
          <a:p>
            <a:pPr algn="ctr"/>
            <a:r>
              <a:rPr lang="en-US" sz="1000">
                <a:latin typeface="Tahoma" pitchFamily="34" charset="0"/>
                <a:ea typeface="MS PGothic" pitchFamily="34" charset="-128"/>
                <a:cs typeface="Arial" pitchFamily="34" charset="0"/>
              </a:rPr>
              <a:t>(&gt;100 Mbps)</a:t>
            </a:r>
          </a:p>
        </p:txBody>
      </p:sp>
      <p:sp>
        <p:nvSpPr>
          <p:cNvPr id="19470" name="AutoShape 42"/>
          <p:cNvSpPr>
            <a:spLocks noChangeArrowheads="1"/>
          </p:cNvSpPr>
          <p:nvPr/>
        </p:nvSpPr>
        <p:spPr bwMode="auto">
          <a:xfrm>
            <a:off x="4398963" y="5160963"/>
            <a:ext cx="990600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dirty="0">
                <a:latin typeface="Tahoma" pitchFamily="34" charset="0"/>
                <a:ea typeface="MS PGothic" pitchFamily="34" charset="-128"/>
                <a:cs typeface="Arial" pitchFamily="34" charset="0"/>
              </a:rPr>
              <a:t>802.11W</a:t>
            </a:r>
          </a:p>
          <a:p>
            <a:pPr algn="ctr"/>
            <a:r>
              <a:rPr lang="en-US" sz="1000" dirty="0">
                <a:latin typeface="Tahoma" pitchFamily="34" charset="0"/>
                <a:ea typeface="MS PGothic" pitchFamily="34" charset="-128"/>
                <a:cs typeface="Arial" pitchFamily="34" charset="0"/>
              </a:rPr>
              <a:t>Management</a:t>
            </a:r>
          </a:p>
          <a:p>
            <a:pPr algn="ctr"/>
            <a:r>
              <a:rPr lang="en-US" sz="1000" dirty="0">
                <a:latin typeface="Tahoma" pitchFamily="34" charset="0"/>
                <a:ea typeface="MS PGothic" pitchFamily="34" charset="-128"/>
                <a:cs typeface="Arial" pitchFamily="34" charset="0"/>
              </a:rPr>
              <a:t>Frame </a:t>
            </a:r>
          </a:p>
          <a:p>
            <a:pPr algn="ctr"/>
            <a:r>
              <a:rPr lang="en-US" sz="1000" dirty="0">
                <a:latin typeface="Tahoma" pitchFamily="34" charset="0"/>
                <a:ea typeface="MS PGothic" pitchFamily="34" charset="-128"/>
                <a:cs typeface="Arial" pitchFamily="34" charset="0"/>
              </a:rPr>
              <a:t>Security</a:t>
            </a:r>
          </a:p>
        </p:txBody>
      </p:sp>
      <p:sp>
        <p:nvSpPr>
          <p:cNvPr id="19471" name="AutoShape 43"/>
          <p:cNvSpPr>
            <a:spLocks noChangeArrowheads="1"/>
          </p:cNvSpPr>
          <p:nvPr/>
        </p:nvSpPr>
        <p:spPr bwMode="auto">
          <a:xfrm>
            <a:off x="4432300" y="1006475"/>
            <a:ext cx="952500" cy="4730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>
                <a:latin typeface="Tahoma" pitchFamily="34" charset="0"/>
                <a:ea typeface="MS PGothic" pitchFamily="34" charset="-128"/>
                <a:cs typeface="Arial" pitchFamily="34" charset="0"/>
              </a:rPr>
              <a:t>802.11z</a:t>
            </a:r>
          </a:p>
          <a:p>
            <a:pPr algn="ctr"/>
            <a:r>
              <a:rPr lang="en-US" sz="1000">
                <a:latin typeface="Tahoma" pitchFamily="34" charset="0"/>
                <a:ea typeface="MS PGothic" pitchFamily="34" charset="-128"/>
                <a:cs typeface="Arial" pitchFamily="34" charset="0"/>
              </a:rPr>
              <a:t>TDLS</a:t>
            </a:r>
          </a:p>
        </p:txBody>
      </p:sp>
      <p:sp>
        <p:nvSpPr>
          <p:cNvPr id="19472" name="AutoShape 44"/>
          <p:cNvSpPr>
            <a:spLocks noChangeArrowheads="1"/>
          </p:cNvSpPr>
          <p:nvPr/>
        </p:nvSpPr>
        <p:spPr bwMode="auto">
          <a:xfrm>
            <a:off x="4438650" y="3494088"/>
            <a:ext cx="962025" cy="7239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>
                <a:latin typeface="Tahoma" pitchFamily="34" charset="0"/>
                <a:ea typeface="MS PGothic" pitchFamily="34" charset="-128"/>
                <a:cs typeface="Arial" pitchFamily="34" charset="0"/>
              </a:rPr>
              <a:t>802.11p</a:t>
            </a:r>
          </a:p>
          <a:p>
            <a:pPr algn="ctr"/>
            <a:r>
              <a:rPr lang="en-US" sz="1000">
                <a:latin typeface="Tahoma" pitchFamily="34" charset="0"/>
                <a:ea typeface="MS PGothic" pitchFamily="34" charset="-128"/>
                <a:cs typeface="Arial" pitchFamily="34" charset="0"/>
              </a:rPr>
              <a:t>WAVE</a:t>
            </a:r>
          </a:p>
        </p:txBody>
      </p:sp>
      <p:sp>
        <p:nvSpPr>
          <p:cNvPr id="19473" name="AutoShape 12"/>
          <p:cNvSpPr>
            <a:spLocks noChangeArrowheads="1"/>
          </p:cNvSpPr>
          <p:nvPr/>
        </p:nvSpPr>
        <p:spPr bwMode="auto">
          <a:xfrm>
            <a:off x="0" y="1524000"/>
            <a:ext cx="685800" cy="38100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>
                <a:latin typeface="Tahoma" pitchFamily="34" charset="0"/>
                <a:ea typeface="MS PGothic" pitchFamily="34" charset="-128"/>
                <a:cs typeface="Arial" pitchFamily="34" charset="0"/>
              </a:rPr>
              <a:t>802.11</a:t>
            </a:r>
          </a:p>
          <a:p>
            <a:pPr algn="ctr"/>
            <a:r>
              <a:rPr lang="en-US" sz="1000">
                <a:latin typeface="Tahoma" pitchFamily="34" charset="0"/>
                <a:ea typeface="MS PGothic" pitchFamily="34" charset="-128"/>
                <a:cs typeface="Arial" pitchFamily="34" charset="0"/>
              </a:rPr>
              <a:t> -1999</a:t>
            </a:r>
          </a:p>
          <a:p>
            <a:pPr algn="ctr"/>
            <a:endParaRPr lang="en-US" sz="1000">
              <a:latin typeface="Tahoma" pitchFamily="34" charset="0"/>
              <a:ea typeface="MS PGothic" pitchFamily="34" charset="-128"/>
              <a:cs typeface="Arial" pitchFamily="34" charset="0"/>
            </a:endParaRPr>
          </a:p>
        </p:txBody>
      </p:sp>
      <p:sp>
        <p:nvSpPr>
          <p:cNvPr id="19474" name="Text Box 3"/>
          <p:cNvSpPr txBox="1">
            <a:spLocks noChangeArrowheads="1"/>
          </p:cNvSpPr>
          <p:nvPr/>
        </p:nvSpPr>
        <p:spPr bwMode="auto">
          <a:xfrm>
            <a:off x="0" y="5791200"/>
            <a:ext cx="5572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Tahoma" pitchFamily="34" charset="0"/>
                <a:ea typeface="MS PGothic" pitchFamily="34" charset="-128"/>
                <a:cs typeface="Arial" pitchFamily="34" charset="0"/>
              </a:rPr>
              <a:t>PHY</a:t>
            </a:r>
            <a:endParaRPr lang="en-US" sz="2000">
              <a:latin typeface="Tahoma" pitchFamily="34" charset="0"/>
              <a:ea typeface="MS PGothic" pitchFamily="34" charset="-128"/>
              <a:cs typeface="Arial" pitchFamily="34" charset="0"/>
            </a:endParaRPr>
          </a:p>
        </p:txBody>
      </p:sp>
      <p:sp>
        <p:nvSpPr>
          <p:cNvPr id="19475" name="Text Box 6"/>
          <p:cNvSpPr txBox="1">
            <a:spLocks noChangeArrowheads="1"/>
          </p:cNvSpPr>
          <p:nvPr/>
        </p:nvSpPr>
        <p:spPr bwMode="auto">
          <a:xfrm>
            <a:off x="0" y="1143000"/>
            <a:ext cx="584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Tahoma" pitchFamily="34" charset="0"/>
                <a:ea typeface="MS PGothic" pitchFamily="34" charset="-128"/>
                <a:cs typeface="Arial" pitchFamily="34" charset="0"/>
              </a:rPr>
              <a:t>MAC</a:t>
            </a:r>
            <a:endParaRPr lang="en-US" sz="2000">
              <a:latin typeface="Tahoma" pitchFamily="34" charset="0"/>
              <a:ea typeface="MS PGothic" pitchFamily="34" charset="-128"/>
              <a:cs typeface="Arial" pitchFamily="34" charset="0"/>
            </a:endParaRPr>
          </a:p>
        </p:txBody>
      </p:sp>
      <p:sp>
        <p:nvSpPr>
          <p:cNvPr id="32788" name="AutoShape 11"/>
          <p:cNvSpPr>
            <a:spLocks noChangeArrowheads="1"/>
          </p:cNvSpPr>
          <p:nvPr/>
        </p:nvSpPr>
        <p:spPr bwMode="auto">
          <a:xfrm>
            <a:off x="6705600" y="1447800"/>
            <a:ext cx="852488" cy="4048125"/>
          </a:xfrm>
          <a:prstGeom prst="cube">
            <a:avLst>
              <a:gd name="adj" fmla="val 4486"/>
            </a:avLst>
          </a:prstGeom>
          <a:gradFill flip="none" rotWithShape="1">
            <a:gsLst>
              <a:gs pos="0">
                <a:srgbClr val="FFFF99">
                  <a:shade val="30000"/>
                  <a:satMod val="115000"/>
                </a:srgbClr>
              </a:gs>
              <a:gs pos="50000">
                <a:srgbClr val="FFFF99">
                  <a:shade val="67500"/>
                  <a:satMod val="115000"/>
                </a:srgbClr>
              </a:gs>
              <a:gs pos="100000">
                <a:srgbClr val="FFFF99">
                  <a:shade val="100000"/>
                  <a:satMod val="115000"/>
                </a:srgbClr>
              </a:gs>
            </a:gsLst>
            <a:path path="circle">
              <a:fillToRect l="100000" b="100000"/>
            </a:path>
            <a:tileRect t="-100000" r="-100000"/>
          </a:gradFill>
          <a:ln w="28575">
            <a:solidFill>
              <a:srgbClr val="FF0000"/>
            </a:solidFill>
            <a:miter lim="800000"/>
            <a:headEnd/>
            <a:tailEnd/>
          </a:ln>
          <a:effectLst>
            <a:glow rad="63500">
              <a:srgbClr val="FF0000">
                <a:alpha val="40000"/>
              </a:srgbClr>
            </a:glo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800" dirty="0"/>
              <a:t>802.11</a:t>
            </a:r>
            <a:endParaRPr lang="en-US" sz="1400" dirty="0"/>
          </a:p>
          <a:p>
            <a:pPr algn="ctr">
              <a:defRPr/>
            </a:pPr>
            <a:r>
              <a:rPr lang="en-US" sz="1800" dirty="0"/>
              <a:t>-2012</a:t>
            </a:r>
          </a:p>
        </p:txBody>
      </p:sp>
      <p:sp>
        <p:nvSpPr>
          <p:cNvPr id="19479" name="AutoShape 11"/>
          <p:cNvSpPr>
            <a:spLocks noChangeArrowheads="1"/>
          </p:cNvSpPr>
          <p:nvPr/>
        </p:nvSpPr>
        <p:spPr bwMode="auto">
          <a:xfrm>
            <a:off x="3429000" y="1371600"/>
            <a:ext cx="914400" cy="404812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/>
              <a:t>802.11</a:t>
            </a:r>
          </a:p>
          <a:p>
            <a:pPr algn="ctr"/>
            <a:r>
              <a:rPr lang="en-US" sz="1400"/>
              <a:t>-2007</a:t>
            </a:r>
          </a:p>
        </p:txBody>
      </p:sp>
      <p:sp>
        <p:nvSpPr>
          <p:cNvPr id="19480" name="AutoShape 9"/>
          <p:cNvSpPr>
            <a:spLocks noChangeArrowheads="1"/>
          </p:cNvSpPr>
          <p:nvPr/>
        </p:nvSpPr>
        <p:spPr bwMode="auto">
          <a:xfrm>
            <a:off x="7696200" y="1768475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>
                <a:latin typeface="Tahoma" pitchFamily="34" charset="0"/>
                <a:ea typeface="MS PGothic" pitchFamily="34" charset="-128"/>
                <a:cs typeface="Arial" pitchFamily="34" charset="0"/>
              </a:rPr>
              <a:t>802.11aa</a:t>
            </a:r>
          </a:p>
          <a:p>
            <a:pPr algn="ctr"/>
            <a:r>
              <a:rPr lang="en-US" sz="1100">
                <a:latin typeface="Tahoma" pitchFamily="34" charset="0"/>
                <a:ea typeface="MS PGothic" pitchFamily="34" charset="-128"/>
                <a:cs typeface="Arial" pitchFamily="34" charset="0"/>
              </a:rPr>
              <a:t>Video Transport</a:t>
            </a:r>
          </a:p>
        </p:txBody>
      </p:sp>
      <p:sp>
        <p:nvSpPr>
          <p:cNvPr id="19481" name="AutoShape 10"/>
          <p:cNvSpPr>
            <a:spLocks noChangeArrowheads="1"/>
          </p:cNvSpPr>
          <p:nvPr/>
        </p:nvSpPr>
        <p:spPr bwMode="auto">
          <a:xfrm>
            <a:off x="7696200" y="1235075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>
                <a:latin typeface="Tahoma" pitchFamily="34" charset="0"/>
                <a:ea typeface="MS PGothic" pitchFamily="34" charset="-128"/>
                <a:cs typeface="Arial" pitchFamily="34" charset="0"/>
              </a:rPr>
              <a:t>802.11ae</a:t>
            </a:r>
          </a:p>
          <a:p>
            <a:pPr algn="ctr"/>
            <a:r>
              <a:rPr lang="en-US" sz="1100">
                <a:latin typeface="Tahoma" pitchFamily="34" charset="0"/>
                <a:ea typeface="MS PGothic" pitchFamily="34" charset="-128"/>
                <a:cs typeface="Arial" pitchFamily="34" charset="0"/>
              </a:rPr>
              <a:t>QoS Mgt Frames</a:t>
            </a:r>
          </a:p>
        </p:txBody>
      </p:sp>
      <p:sp>
        <p:nvSpPr>
          <p:cNvPr id="19482" name="AutoShape 24"/>
          <p:cNvSpPr>
            <a:spLocks noChangeArrowheads="1"/>
          </p:cNvSpPr>
          <p:nvPr/>
        </p:nvSpPr>
        <p:spPr bwMode="auto">
          <a:xfrm>
            <a:off x="7696200" y="54102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>
                <a:latin typeface="Tahoma" pitchFamily="34" charset="0"/>
                <a:ea typeface="MS PGothic" pitchFamily="34" charset="-128"/>
                <a:cs typeface="Arial" pitchFamily="34" charset="0"/>
              </a:rPr>
              <a:t>802.11ah</a:t>
            </a:r>
          </a:p>
          <a:p>
            <a:pPr algn="ctr"/>
            <a:r>
              <a:rPr lang="en-US" sz="1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&lt;1GHz</a:t>
            </a:r>
          </a:p>
        </p:txBody>
      </p:sp>
      <p:sp>
        <p:nvSpPr>
          <p:cNvPr id="19483" name="AutoShape 41"/>
          <p:cNvSpPr>
            <a:spLocks noChangeArrowheads="1"/>
          </p:cNvSpPr>
          <p:nvPr/>
        </p:nvSpPr>
        <p:spPr bwMode="auto">
          <a:xfrm>
            <a:off x="7686675" y="3962400"/>
            <a:ext cx="1295400" cy="62865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>
                <a:latin typeface="Tahoma" pitchFamily="34" charset="0"/>
                <a:ea typeface="MS PGothic" pitchFamily="34" charset="-128"/>
                <a:cs typeface="Arial" pitchFamily="34" charset="0"/>
              </a:rPr>
              <a:t>802.11ac</a:t>
            </a:r>
          </a:p>
          <a:p>
            <a:pPr algn="ctr"/>
            <a:r>
              <a:rPr lang="en-US" sz="1100">
                <a:latin typeface="Tahoma" pitchFamily="34" charset="0"/>
                <a:ea typeface="MS PGothic" pitchFamily="34" charset="-128"/>
                <a:cs typeface="Arial" pitchFamily="34" charset="0"/>
              </a:rPr>
              <a:t>VHT</a:t>
            </a:r>
          </a:p>
          <a:p>
            <a:pPr algn="ctr"/>
            <a:r>
              <a:rPr lang="en-US" sz="1100">
                <a:latin typeface="Tahoma" pitchFamily="34" charset="0"/>
                <a:ea typeface="MS PGothic" pitchFamily="34" charset="-128"/>
                <a:cs typeface="Arial" pitchFamily="34" charset="0"/>
              </a:rPr>
              <a:t>6Gbps @ 5GHz</a:t>
            </a:r>
          </a:p>
        </p:txBody>
      </p:sp>
      <p:sp>
        <p:nvSpPr>
          <p:cNvPr id="19484" name="AutoShape 43"/>
          <p:cNvSpPr>
            <a:spLocks noChangeArrowheads="1"/>
          </p:cNvSpPr>
          <p:nvPr/>
        </p:nvSpPr>
        <p:spPr bwMode="auto">
          <a:xfrm>
            <a:off x="7699375" y="685800"/>
            <a:ext cx="1246188" cy="4730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>
                <a:latin typeface="Tahoma" pitchFamily="34" charset="0"/>
                <a:ea typeface="MS PGothic" pitchFamily="34" charset="-128"/>
                <a:cs typeface="Arial" pitchFamily="34" charset="0"/>
              </a:rPr>
              <a:t>802.11ai</a:t>
            </a:r>
          </a:p>
          <a:p>
            <a:pPr algn="ctr"/>
            <a:r>
              <a:rPr lang="en-US" sz="1100">
                <a:latin typeface="Tahoma" pitchFamily="34" charset="0"/>
                <a:ea typeface="MS PGothic" pitchFamily="34" charset="-128"/>
                <a:cs typeface="Arial" pitchFamily="34" charset="0"/>
              </a:rPr>
              <a:t>FILS</a:t>
            </a:r>
          </a:p>
        </p:txBody>
      </p:sp>
      <p:sp>
        <p:nvSpPr>
          <p:cNvPr id="19485" name="AutoShape 41"/>
          <p:cNvSpPr>
            <a:spLocks noChangeArrowheads="1"/>
          </p:cNvSpPr>
          <p:nvPr/>
        </p:nvSpPr>
        <p:spPr bwMode="auto">
          <a:xfrm>
            <a:off x="7696200" y="4648200"/>
            <a:ext cx="1295400" cy="6477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>
                <a:latin typeface="Tahoma" pitchFamily="34" charset="0"/>
                <a:ea typeface="MS PGothic" pitchFamily="34" charset="-128"/>
                <a:cs typeface="Arial" pitchFamily="34" charset="0"/>
              </a:rPr>
              <a:t>802.11ad</a:t>
            </a:r>
          </a:p>
          <a:p>
            <a:pPr algn="ctr"/>
            <a:r>
              <a:rPr lang="en-US" sz="1100">
                <a:latin typeface="Tahoma" pitchFamily="34" charset="0"/>
                <a:ea typeface="MS PGothic" pitchFamily="34" charset="-128"/>
                <a:cs typeface="Arial" pitchFamily="34" charset="0"/>
              </a:rPr>
              <a:t>VHT</a:t>
            </a:r>
          </a:p>
          <a:p>
            <a:pPr algn="ctr"/>
            <a:r>
              <a:rPr lang="en-US" sz="1100">
                <a:latin typeface="Tahoma" pitchFamily="34" charset="0"/>
                <a:ea typeface="MS PGothic" pitchFamily="34" charset="-128"/>
                <a:cs typeface="Arial" pitchFamily="34" charset="0"/>
              </a:rPr>
              <a:t>6Gbps @ 60GHz</a:t>
            </a:r>
          </a:p>
        </p:txBody>
      </p:sp>
      <p:sp>
        <p:nvSpPr>
          <p:cNvPr id="19486" name="AutoShape 9"/>
          <p:cNvSpPr>
            <a:spLocks noChangeArrowheads="1"/>
          </p:cNvSpPr>
          <p:nvPr/>
        </p:nvSpPr>
        <p:spPr bwMode="auto">
          <a:xfrm>
            <a:off x="7696200" y="34290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>
                <a:latin typeface="Tahoma" pitchFamily="34" charset="0"/>
                <a:ea typeface="MS PGothic" pitchFamily="34" charset="-128"/>
                <a:cs typeface="Arial" pitchFamily="34" charset="0"/>
              </a:rPr>
              <a:t>802.11af</a:t>
            </a:r>
          </a:p>
          <a:p>
            <a:pPr algn="ctr"/>
            <a:r>
              <a:rPr lang="en-US" sz="1100">
                <a:latin typeface="Tahoma" pitchFamily="34" charset="0"/>
                <a:ea typeface="MS PGothic" pitchFamily="34" charset="-128"/>
                <a:cs typeface="Arial" pitchFamily="34" charset="0"/>
              </a:rPr>
              <a:t>TV Whitespace</a:t>
            </a:r>
          </a:p>
        </p:txBody>
      </p:sp>
      <p:sp>
        <p:nvSpPr>
          <p:cNvPr id="19487" name="AutoShape 11"/>
          <p:cNvSpPr>
            <a:spLocks noChangeArrowheads="1"/>
          </p:cNvSpPr>
          <p:nvPr/>
        </p:nvSpPr>
        <p:spPr bwMode="auto">
          <a:xfrm>
            <a:off x="1752600" y="1295400"/>
            <a:ext cx="685800" cy="404812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/>
              <a:t>802.11</a:t>
            </a:r>
          </a:p>
          <a:p>
            <a:pPr algn="ctr"/>
            <a:r>
              <a:rPr lang="en-US" sz="1400"/>
              <a:t>-2003</a:t>
            </a:r>
          </a:p>
        </p:txBody>
      </p:sp>
      <p:sp>
        <p:nvSpPr>
          <p:cNvPr id="19488" name="AutoShape 15"/>
          <p:cNvSpPr>
            <a:spLocks noChangeArrowheads="1"/>
          </p:cNvSpPr>
          <p:nvPr/>
        </p:nvSpPr>
        <p:spPr bwMode="auto">
          <a:xfrm>
            <a:off x="2590800" y="4419600"/>
            <a:ext cx="681038" cy="457200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>
                <a:latin typeface="Tahoma" pitchFamily="34" charset="0"/>
                <a:ea typeface="MS PGothic" pitchFamily="34" charset="-128"/>
                <a:cs typeface="Arial" pitchFamily="34" charset="0"/>
              </a:rPr>
              <a:t>g</a:t>
            </a:r>
          </a:p>
          <a:p>
            <a:pPr algn="ctr"/>
            <a:r>
              <a:rPr lang="en-US" sz="1000">
                <a:latin typeface="Tahoma" pitchFamily="34" charset="0"/>
                <a:ea typeface="MS PGothic" pitchFamily="34" charset="-128"/>
                <a:cs typeface="Arial" pitchFamily="34" charset="0"/>
              </a:rPr>
              <a:t>54 Mbps</a:t>
            </a:r>
          </a:p>
          <a:p>
            <a:pPr algn="ctr"/>
            <a:r>
              <a:rPr lang="en-US" sz="1000">
                <a:latin typeface="Tahoma" pitchFamily="34" charset="0"/>
                <a:ea typeface="MS PGothic" pitchFamily="34" charset="-128"/>
                <a:cs typeface="Arial" pitchFamily="34" charset="0"/>
              </a:rPr>
              <a:t>2.4GHz</a:t>
            </a:r>
          </a:p>
        </p:txBody>
      </p:sp>
      <p:sp>
        <p:nvSpPr>
          <p:cNvPr id="19489" name="AutoShape 16"/>
          <p:cNvSpPr>
            <a:spLocks noChangeArrowheads="1"/>
          </p:cNvSpPr>
          <p:nvPr/>
        </p:nvSpPr>
        <p:spPr bwMode="auto">
          <a:xfrm>
            <a:off x="2605088" y="1143000"/>
            <a:ext cx="681037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>
                <a:latin typeface="Tahoma" pitchFamily="34" charset="0"/>
                <a:ea typeface="MS PGothic" pitchFamily="34" charset="-128"/>
                <a:cs typeface="Arial" pitchFamily="34" charset="0"/>
              </a:rPr>
              <a:t>e</a:t>
            </a:r>
          </a:p>
          <a:p>
            <a:pPr algn="ctr"/>
            <a:r>
              <a:rPr lang="en-US" sz="1000">
                <a:latin typeface="Tahoma" pitchFamily="34" charset="0"/>
                <a:ea typeface="MS PGothic" pitchFamily="34" charset="-128"/>
                <a:cs typeface="Arial" pitchFamily="34" charset="0"/>
              </a:rPr>
              <a:t>QoS</a:t>
            </a:r>
          </a:p>
        </p:txBody>
      </p:sp>
      <p:sp>
        <p:nvSpPr>
          <p:cNvPr id="19490" name="AutoShape 17"/>
          <p:cNvSpPr>
            <a:spLocks noChangeArrowheads="1"/>
          </p:cNvSpPr>
          <p:nvPr/>
        </p:nvSpPr>
        <p:spPr bwMode="auto">
          <a:xfrm>
            <a:off x="2590800" y="2038350"/>
            <a:ext cx="681038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>
                <a:latin typeface="Tahoma" pitchFamily="34" charset="0"/>
                <a:ea typeface="MS PGothic" pitchFamily="34" charset="-128"/>
                <a:cs typeface="Arial" pitchFamily="34" charset="0"/>
              </a:rPr>
              <a:t>i</a:t>
            </a:r>
          </a:p>
          <a:p>
            <a:pPr algn="ctr"/>
            <a:r>
              <a:rPr lang="en-US" sz="1000">
                <a:latin typeface="Tahoma" pitchFamily="34" charset="0"/>
                <a:ea typeface="MS PGothic" pitchFamily="34" charset="-128"/>
                <a:cs typeface="Arial" pitchFamily="34" charset="0"/>
              </a:rPr>
              <a:t>Security</a:t>
            </a:r>
          </a:p>
        </p:txBody>
      </p:sp>
      <p:sp>
        <p:nvSpPr>
          <p:cNvPr id="19491" name="AutoShape 19"/>
          <p:cNvSpPr>
            <a:spLocks noChangeArrowheads="1"/>
          </p:cNvSpPr>
          <p:nvPr/>
        </p:nvSpPr>
        <p:spPr bwMode="auto">
          <a:xfrm>
            <a:off x="2590800" y="1597025"/>
            <a:ext cx="681038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>
                <a:latin typeface="Tahoma" pitchFamily="34" charset="0"/>
                <a:ea typeface="MS PGothic" pitchFamily="34" charset="-128"/>
                <a:cs typeface="Arial" pitchFamily="34" charset="0"/>
              </a:rPr>
              <a:t>h</a:t>
            </a:r>
          </a:p>
          <a:p>
            <a:pPr algn="ctr"/>
            <a:r>
              <a:rPr lang="en-US" sz="1000">
                <a:latin typeface="Tahoma" pitchFamily="34" charset="0"/>
                <a:ea typeface="MS PGothic" pitchFamily="34" charset="-128"/>
                <a:cs typeface="Arial" pitchFamily="34" charset="0"/>
              </a:rPr>
              <a:t>DFS &amp; TPC</a:t>
            </a:r>
          </a:p>
        </p:txBody>
      </p:sp>
      <p:sp>
        <p:nvSpPr>
          <p:cNvPr id="19492" name="AutoShape 18"/>
          <p:cNvSpPr>
            <a:spLocks noChangeArrowheads="1"/>
          </p:cNvSpPr>
          <p:nvPr/>
        </p:nvSpPr>
        <p:spPr bwMode="auto">
          <a:xfrm>
            <a:off x="2595563" y="2971800"/>
            <a:ext cx="681037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>
                <a:latin typeface="Tahoma" pitchFamily="34" charset="0"/>
                <a:ea typeface="MS PGothic" pitchFamily="34" charset="-128"/>
                <a:cs typeface="Arial" pitchFamily="34" charset="0"/>
              </a:rPr>
              <a:t>j</a:t>
            </a:r>
          </a:p>
          <a:p>
            <a:pPr algn="ctr"/>
            <a:r>
              <a:rPr lang="en-US" sz="1000">
                <a:latin typeface="Tahoma" pitchFamily="34" charset="0"/>
                <a:ea typeface="MS PGothic" pitchFamily="34" charset="-128"/>
                <a:cs typeface="Arial" pitchFamily="34" charset="0"/>
              </a:rPr>
              <a:t>JP bands</a:t>
            </a:r>
            <a:r>
              <a:rPr lang="en-US" sz="1000">
                <a:solidFill>
                  <a:schemeClr val="bg1"/>
                </a:solidFill>
                <a:latin typeface="Tahoma" pitchFamily="34" charset="0"/>
                <a:ea typeface="MS PGothic" pitchFamily="34" charset="-128"/>
                <a:cs typeface="Arial" pitchFamily="34" charset="0"/>
              </a:rPr>
              <a:t> </a:t>
            </a:r>
          </a:p>
        </p:txBody>
      </p:sp>
      <p:sp>
        <p:nvSpPr>
          <p:cNvPr id="40" name="AutoShape 18"/>
          <p:cNvSpPr>
            <a:spLocks noChangeArrowheads="1"/>
          </p:cNvSpPr>
          <p:nvPr/>
        </p:nvSpPr>
        <p:spPr bwMode="auto">
          <a:xfrm>
            <a:off x="2595563" y="2530475"/>
            <a:ext cx="681037" cy="376238"/>
          </a:xfrm>
          <a:prstGeom prst="cube">
            <a:avLst>
              <a:gd name="adj" fmla="val 659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1000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f </a:t>
            </a:r>
          </a:p>
          <a:p>
            <a:pPr algn="ctr">
              <a:defRPr/>
            </a:pPr>
            <a:r>
              <a:rPr lang="en-US" sz="1000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Inter AP </a:t>
            </a:r>
          </a:p>
        </p:txBody>
      </p:sp>
      <p:sp>
        <p:nvSpPr>
          <p:cNvPr id="1949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60400" y="330200"/>
            <a:ext cx="1566863" cy="276225"/>
          </a:xfrm>
          <a:noFill/>
        </p:spPr>
        <p:txBody>
          <a:bodyPr/>
          <a:lstStyle/>
          <a:p>
            <a:r>
              <a:rPr lang="en-US" smtClean="0"/>
              <a:t>June 2015</a:t>
            </a:r>
            <a:endParaRPr lang="en-US" smtClean="0"/>
          </a:p>
        </p:txBody>
      </p:sp>
      <p:sp>
        <p:nvSpPr>
          <p:cNvPr id="19495" name="AutoShape 9"/>
          <p:cNvSpPr>
            <a:spLocks noChangeArrowheads="1"/>
          </p:cNvSpPr>
          <p:nvPr/>
        </p:nvSpPr>
        <p:spPr bwMode="auto">
          <a:xfrm>
            <a:off x="7699375" y="2297113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>
                <a:latin typeface="Tahoma" pitchFamily="34" charset="0"/>
                <a:ea typeface="MS PGothic" pitchFamily="34" charset="-128"/>
                <a:cs typeface="Arial" pitchFamily="34" charset="0"/>
              </a:rPr>
              <a:t>802.11ak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MS PGothic" pitchFamily="34" charset="-128"/>
                <a:cs typeface="Arial" pitchFamily="34" charset="0"/>
              </a:rPr>
              <a:t>General Link</a:t>
            </a:r>
            <a:endParaRPr lang="en-US" sz="1100" dirty="0">
              <a:latin typeface="Tahoma" pitchFamily="34" charset="0"/>
              <a:ea typeface="MS PGothic" pitchFamily="34" charset="-128"/>
              <a:cs typeface="Arial" pitchFamily="34" charset="0"/>
            </a:endParaRPr>
          </a:p>
        </p:txBody>
      </p:sp>
      <p:sp>
        <p:nvSpPr>
          <p:cNvPr id="19496" name="AutoShape 24"/>
          <p:cNvSpPr>
            <a:spLocks noChangeArrowheads="1"/>
          </p:cNvSpPr>
          <p:nvPr/>
        </p:nvSpPr>
        <p:spPr bwMode="auto">
          <a:xfrm>
            <a:off x="7696200" y="59436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>
                <a:latin typeface="Tahoma" pitchFamily="34" charset="0"/>
                <a:ea typeface="MS PGothic" pitchFamily="34" charset="-128"/>
                <a:cs typeface="Arial" pitchFamily="34" charset="0"/>
              </a:rPr>
              <a:t>802.11aj</a:t>
            </a:r>
          </a:p>
          <a:p>
            <a:pPr algn="ctr"/>
            <a:r>
              <a:rPr lang="en-US" sz="1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40 &amp; 60 GHz</a:t>
            </a:r>
          </a:p>
        </p:txBody>
      </p:sp>
      <p:sp>
        <p:nvSpPr>
          <p:cNvPr id="19497" name="AutoShape 9"/>
          <p:cNvSpPr>
            <a:spLocks noChangeArrowheads="1"/>
          </p:cNvSpPr>
          <p:nvPr/>
        </p:nvSpPr>
        <p:spPr bwMode="auto">
          <a:xfrm>
            <a:off x="7696200" y="28194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>
                <a:latin typeface="Tahoma" pitchFamily="34" charset="0"/>
                <a:ea typeface="MS PGothic" pitchFamily="34" charset="-128"/>
                <a:cs typeface="Arial" pitchFamily="34" charset="0"/>
              </a:rPr>
              <a:t>802.11aq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MS PGothic" pitchFamily="34" charset="-128"/>
                <a:cs typeface="Arial" pitchFamily="34" charset="0"/>
              </a:rPr>
              <a:t>Service Discovery</a:t>
            </a:r>
            <a:endParaRPr lang="en-US" sz="1100" dirty="0">
              <a:latin typeface="Tahoma" pitchFamily="34" charset="0"/>
              <a:ea typeface="MS PGothic" pitchFamily="34" charset="-128"/>
              <a:cs typeface="Arial" pitchFamily="34" charset="0"/>
            </a:endParaRPr>
          </a:p>
        </p:txBody>
      </p:sp>
      <p:sp>
        <p:nvSpPr>
          <p:cNvPr id="1949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04028504-10AD-4544-B4F7-CB41D8D8DF7B}" type="slidenum">
              <a:rPr lang="en-US"/>
              <a:pPr/>
              <a:t>6</a:t>
            </a:fld>
            <a:endParaRPr lang="en-US"/>
          </a:p>
        </p:txBody>
      </p:sp>
      <p:sp>
        <p:nvSpPr>
          <p:cNvPr id="4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57875" y="6476998"/>
            <a:ext cx="2524125" cy="15240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Dorothy Stanley (HP-Aruba Networks)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 txBox="1">
            <a:spLocks noGrp="1"/>
          </p:cNvSpPr>
          <p:nvPr/>
        </p:nvSpPr>
        <p:spPr bwMode="auto">
          <a:xfrm>
            <a:off x="4393695" y="6475413"/>
            <a:ext cx="4328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200" b="0" dirty="0"/>
              <a:t>Slide </a:t>
            </a:r>
            <a:fld id="{1DCC8BE3-759A-4786-9553-E246BD29412A}" type="slidenum">
              <a:rPr lang="en-US" sz="1200" b="0"/>
              <a:pPr algn="ctr"/>
              <a:t>7</a:t>
            </a:fld>
            <a:endParaRPr lang="en-US" sz="1200" b="0" dirty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44475" y="495300"/>
            <a:ext cx="7772400" cy="533400"/>
          </a:xfrm>
        </p:spPr>
        <p:txBody>
          <a:bodyPr/>
          <a:lstStyle/>
          <a:p>
            <a:r>
              <a:rPr lang="en-US" sz="2800" dirty="0" smtClean="0"/>
              <a:t>IEEE 802.11 Standards Pipeline</a:t>
            </a:r>
          </a:p>
        </p:txBody>
      </p:sp>
      <p:sp>
        <p:nvSpPr>
          <p:cNvPr id="17412" name="Text Box 3"/>
          <p:cNvSpPr txBox="1">
            <a:spLocks noChangeArrowheads="1"/>
          </p:cNvSpPr>
          <p:nvPr/>
        </p:nvSpPr>
        <p:spPr bwMode="auto">
          <a:xfrm>
            <a:off x="0" y="5181600"/>
            <a:ext cx="5572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Tahoma" pitchFamily="34" charset="0"/>
                <a:ea typeface="MS PGothic" pitchFamily="34" charset="-128"/>
                <a:cs typeface="Arial" pitchFamily="34" charset="0"/>
              </a:rPr>
              <a:t>PHY</a:t>
            </a:r>
            <a:endParaRPr lang="en-US" sz="2000">
              <a:latin typeface="Tahoma" pitchFamily="34" charset="0"/>
              <a:ea typeface="MS PGothic" pitchFamily="34" charset="-128"/>
              <a:cs typeface="Arial" pitchFamily="34" charset="0"/>
            </a:endParaRPr>
          </a:p>
        </p:txBody>
      </p:sp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5218113" y="5926138"/>
            <a:ext cx="8159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>
                <a:latin typeface="Tahoma" pitchFamily="34" charset="0"/>
                <a:ea typeface="MS PGothic" pitchFamily="34" charset="-128"/>
                <a:cs typeface="Arial" pitchFamily="34" charset="0"/>
              </a:rPr>
              <a:t>Sponsor</a:t>
            </a:r>
          </a:p>
          <a:p>
            <a:pPr algn="ctr"/>
            <a:r>
              <a:rPr lang="en-US" sz="1400">
                <a:latin typeface="Tahoma" pitchFamily="34" charset="0"/>
                <a:ea typeface="MS PGothic" pitchFamily="34" charset="-128"/>
                <a:cs typeface="Arial" pitchFamily="34" charset="0"/>
              </a:rPr>
              <a:t>Ballot</a:t>
            </a:r>
          </a:p>
        </p:txBody>
      </p:sp>
      <p:sp>
        <p:nvSpPr>
          <p:cNvPr id="17414" name="AutoShape 5"/>
          <p:cNvSpPr>
            <a:spLocks/>
          </p:cNvSpPr>
          <p:nvPr/>
        </p:nvSpPr>
        <p:spPr bwMode="auto">
          <a:xfrm rot="-5400000">
            <a:off x="4197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5" name="Text Box 6"/>
          <p:cNvSpPr txBox="1">
            <a:spLocks noChangeArrowheads="1"/>
          </p:cNvSpPr>
          <p:nvPr/>
        </p:nvSpPr>
        <p:spPr bwMode="auto">
          <a:xfrm>
            <a:off x="123825" y="1457325"/>
            <a:ext cx="5381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Tahoma" pitchFamily="34" charset="0"/>
                <a:ea typeface="MS PGothic" pitchFamily="34" charset="-128"/>
                <a:cs typeface="Arial" pitchFamily="34" charset="0"/>
              </a:rPr>
              <a:t>MAC</a:t>
            </a:r>
            <a:endParaRPr lang="en-US" sz="2000">
              <a:latin typeface="Tahoma" pitchFamily="34" charset="0"/>
              <a:ea typeface="MS PGothic" pitchFamily="34" charset="-128"/>
              <a:cs typeface="Arial" pitchFamily="34" charset="0"/>
            </a:endParaRPr>
          </a:p>
        </p:txBody>
      </p:sp>
      <p:sp>
        <p:nvSpPr>
          <p:cNvPr id="17416" name="Text Box 7"/>
          <p:cNvSpPr txBox="1">
            <a:spLocks noChangeArrowheads="1"/>
          </p:cNvSpPr>
          <p:nvPr/>
        </p:nvSpPr>
        <p:spPr bwMode="auto">
          <a:xfrm>
            <a:off x="1438275" y="5943600"/>
            <a:ext cx="98266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MS PGothic" pitchFamily="34" charset="-128"/>
                <a:cs typeface="Arial" pitchFamily="34" charset="0"/>
              </a:rPr>
              <a:t>Study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MS PGothic" pitchFamily="34" charset="-128"/>
                <a:cs typeface="Arial" pitchFamily="34" charset="0"/>
              </a:rPr>
              <a:t>groups</a:t>
            </a:r>
          </a:p>
        </p:txBody>
      </p:sp>
      <p:sp>
        <p:nvSpPr>
          <p:cNvPr id="17417" name="AutoShape 8"/>
          <p:cNvSpPr>
            <a:spLocks/>
          </p:cNvSpPr>
          <p:nvPr/>
        </p:nvSpPr>
        <p:spPr bwMode="auto">
          <a:xfrm rot="-5400000">
            <a:off x="1887537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8" name="AutoShape 11"/>
          <p:cNvSpPr>
            <a:spLocks noChangeArrowheads="1"/>
          </p:cNvSpPr>
          <p:nvPr/>
        </p:nvSpPr>
        <p:spPr bwMode="auto">
          <a:xfrm>
            <a:off x="7924800" y="762000"/>
            <a:ext cx="1157288" cy="5018088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>
              <a:latin typeface="Tahoma" pitchFamily="34" charset="0"/>
              <a:ea typeface="MS PGothic" pitchFamily="34" charset="-128"/>
              <a:cs typeface="Arial" pitchFamily="34" charset="0"/>
            </a:endParaRPr>
          </a:p>
        </p:txBody>
      </p:sp>
      <p:sp>
        <p:nvSpPr>
          <p:cNvPr id="17419" name="Text Box 13"/>
          <p:cNvSpPr txBox="1">
            <a:spLocks noChangeArrowheads="1"/>
          </p:cNvSpPr>
          <p:nvPr/>
        </p:nvSpPr>
        <p:spPr bwMode="auto">
          <a:xfrm>
            <a:off x="8077200" y="5943600"/>
            <a:ext cx="931863" cy="5175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>
                <a:latin typeface="Tahoma" pitchFamily="34" charset="0"/>
                <a:ea typeface="MS PGothic" pitchFamily="34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400">
                <a:latin typeface="Tahoma" pitchFamily="34" charset="0"/>
                <a:ea typeface="MS PGothic" pitchFamily="34" charset="-128"/>
                <a:cs typeface="Arial" pitchFamily="34" charset="0"/>
              </a:rPr>
              <a:t>Standard</a:t>
            </a:r>
          </a:p>
        </p:txBody>
      </p:sp>
      <p:sp>
        <p:nvSpPr>
          <p:cNvPr id="17420" name="Text Box 26"/>
          <p:cNvSpPr txBox="1">
            <a:spLocks noChangeArrowheads="1"/>
          </p:cNvSpPr>
          <p:nvPr/>
        </p:nvSpPr>
        <p:spPr bwMode="auto">
          <a:xfrm>
            <a:off x="3867150" y="5986463"/>
            <a:ext cx="104616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MS PGothic" pitchFamily="34" charset="-128"/>
                <a:cs typeface="Arial" pitchFamily="34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MS PGothic" pitchFamily="34" charset="-128"/>
                <a:cs typeface="Arial" pitchFamily="34" charset="0"/>
              </a:rPr>
              <a:t>Letter Ballot</a:t>
            </a:r>
          </a:p>
        </p:txBody>
      </p:sp>
      <p:sp>
        <p:nvSpPr>
          <p:cNvPr id="17421" name="AutoShape 27"/>
          <p:cNvSpPr>
            <a:spLocks/>
          </p:cNvSpPr>
          <p:nvPr/>
        </p:nvSpPr>
        <p:spPr bwMode="auto">
          <a:xfrm rot="-5400000">
            <a:off x="5414169" y="5287169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17422" name="Text Box 28"/>
          <p:cNvSpPr txBox="1">
            <a:spLocks noChangeArrowheads="1"/>
          </p:cNvSpPr>
          <p:nvPr/>
        </p:nvSpPr>
        <p:spPr bwMode="auto">
          <a:xfrm>
            <a:off x="7953375" y="1000125"/>
            <a:ext cx="11318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Times" pitchFamily="18" charset="0"/>
                <a:ea typeface="MS PGothic" pitchFamily="34" charset="-128"/>
              </a:rPr>
              <a:t>802.11 -2012</a:t>
            </a:r>
          </a:p>
        </p:txBody>
      </p:sp>
      <p:sp>
        <p:nvSpPr>
          <p:cNvPr id="17423" name="Line 29"/>
          <p:cNvSpPr>
            <a:spLocks noChangeShapeType="1"/>
          </p:cNvSpPr>
          <p:nvPr/>
        </p:nvSpPr>
        <p:spPr bwMode="auto">
          <a:xfrm>
            <a:off x="1274763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47" name="AutoShape 31"/>
          <p:cNvSpPr>
            <a:spLocks noChangeArrowheads="1"/>
          </p:cNvSpPr>
          <p:nvPr/>
        </p:nvSpPr>
        <p:spPr bwMode="auto">
          <a:xfrm>
            <a:off x="6543675" y="2344738"/>
            <a:ext cx="1085850" cy="425450"/>
          </a:xfrm>
          <a:prstGeom prst="cube">
            <a:avLst>
              <a:gd name="adj" fmla="val 10069"/>
            </a:avLst>
          </a:prstGeom>
          <a:solidFill>
            <a:srgbClr val="FFC000"/>
          </a:solidFill>
          <a:ln w="9525">
            <a:solidFill>
              <a:schemeClr val="tx2">
                <a:lumMod val="50000"/>
                <a:lumOff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0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802.11aa</a:t>
            </a:r>
          </a:p>
          <a:p>
            <a:pPr algn="ctr">
              <a:defRPr/>
            </a:pPr>
            <a:r>
              <a:rPr lang="en-US" sz="1000" dirty="0">
                <a:latin typeface="Tahoma" pitchFamily="34" charset="0"/>
                <a:ea typeface="ＭＳ Ｐゴシック" charset="-128"/>
                <a:cs typeface="Arial" pitchFamily="34" charset="0"/>
              </a:rPr>
              <a:t>Video </a:t>
            </a:r>
            <a:r>
              <a:rPr lang="en-US" sz="10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Streaming</a:t>
            </a:r>
            <a:endParaRPr lang="en-US" sz="1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17425" name="AutoShape 32"/>
          <p:cNvSpPr>
            <a:spLocks noChangeArrowheads="1"/>
          </p:cNvSpPr>
          <p:nvPr/>
        </p:nvSpPr>
        <p:spPr bwMode="auto">
          <a:xfrm>
            <a:off x="6534150" y="4687888"/>
            <a:ext cx="1085850" cy="425450"/>
          </a:xfrm>
          <a:prstGeom prst="cube">
            <a:avLst>
              <a:gd name="adj" fmla="val 10069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>
                <a:latin typeface="Tahoma" pitchFamily="34" charset="0"/>
                <a:ea typeface="MS PGothic" pitchFamily="34" charset="-128"/>
                <a:cs typeface="Arial" pitchFamily="34" charset="0"/>
              </a:rPr>
              <a:t>802.11ac</a:t>
            </a:r>
          </a:p>
          <a:p>
            <a:pPr algn="ctr"/>
            <a:r>
              <a:rPr lang="en-US" sz="1000">
                <a:latin typeface="Tahoma" pitchFamily="34" charset="0"/>
                <a:ea typeface="MS PGothic" pitchFamily="34" charset="-128"/>
                <a:cs typeface="Arial" pitchFamily="34" charset="0"/>
              </a:rPr>
              <a:t>VHT 5GHz</a:t>
            </a:r>
          </a:p>
        </p:txBody>
      </p:sp>
      <p:sp>
        <p:nvSpPr>
          <p:cNvPr id="17426" name="AutoShape 34"/>
          <p:cNvSpPr>
            <a:spLocks/>
          </p:cNvSpPr>
          <p:nvPr/>
        </p:nvSpPr>
        <p:spPr bwMode="auto">
          <a:xfrm rot="-5400000">
            <a:off x="3017837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27" name="Text Box 35"/>
          <p:cNvSpPr txBox="1">
            <a:spLocks noChangeArrowheads="1"/>
          </p:cNvSpPr>
          <p:nvPr/>
        </p:nvSpPr>
        <p:spPr bwMode="auto">
          <a:xfrm>
            <a:off x="2330450" y="6019800"/>
            <a:ext cx="135572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MS PGothic" pitchFamily="34" charset="-128"/>
                <a:cs typeface="Arial" pitchFamily="34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MS PGothic" pitchFamily="34" charset="-128"/>
                <a:cs typeface="Arial" pitchFamily="34" charset="0"/>
              </a:rPr>
              <a:t>Approved draft</a:t>
            </a:r>
          </a:p>
        </p:txBody>
      </p:sp>
      <p:sp>
        <p:nvSpPr>
          <p:cNvPr id="17428" name="Text Box 36"/>
          <p:cNvSpPr txBox="1">
            <a:spLocks noChangeArrowheads="1"/>
          </p:cNvSpPr>
          <p:nvPr/>
        </p:nvSpPr>
        <p:spPr bwMode="auto">
          <a:xfrm>
            <a:off x="207963" y="5943600"/>
            <a:ext cx="113506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MS PGothic" pitchFamily="34" charset="-128"/>
                <a:cs typeface="Arial" pitchFamily="34" charset="0"/>
              </a:rPr>
              <a:t>Discussion Topics</a:t>
            </a:r>
          </a:p>
        </p:txBody>
      </p:sp>
      <p:sp>
        <p:nvSpPr>
          <p:cNvPr id="17429" name="AutoShape 37"/>
          <p:cNvSpPr>
            <a:spLocks/>
          </p:cNvSpPr>
          <p:nvPr/>
        </p:nvSpPr>
        <p:spPr bwMode="auto">
          <a:xfrm rot="-5400000">
            <a:off x="640557" y="5347494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30" name="Text Box 38"/>
          <p:cNvSpPr txBox="1">
            <a:spLocks noChangeArrowheads="1"/>
          </p:cNvSpPr>
          <p:nvPr/>
        </p:nvSpPr>
        <p:spPr bwMode="auto">
          <a:xfrm>
            <a:off x="6553200" y="5959475"/>
            <a:ext cx="1130300" cy="5175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>
                <a:latin typeface="Tahoma" pitchFamily="34" charset="0"/>
                <a:ea typeface="MS PGothic" pitchFamily="34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400">
                <a:latin typeface="Tahoma" pitchFamily="34" charset="0"/>
                <a:ea typeface="MS PGothic" pitchFamily="34" charset="-128"/>
                <a:cs typeface="Arial" pitchFamily="34" charset="0"/>
              </a:rPr>
              <a:t>Amendment</a:t>
            </a:r>
          </a:p>
        </p:txBody>
      </p:sp>
      <p:sp>
        <p:nvSpPr>
          <p:cNvPr id="17431" name="AutoShape 45"/>
          <p:cNvSpPr>
            <a:spLocks noChangeArrowheads="1"/>
          </p:cNvSpPr>
          <p:nvPr/>
        </p:nvSpPr>
        <p:spPr bwMode="auto">
          <a:xfrm>
            <a:off x="6534150" y="4178300"/>
            <a:ext cx="1085850" cy="434975"/>
          </a:xfrm>
          <a:prstGeom prst="cube">
            <a:avLst>
              <a:gd name="adj" fmla="val 10069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>
                <a:latin typeface="Tahoma" pitchFamily="34" charset="0"/>
                <a:ea typeface="MS PGothic" pitchFamily="34" charset="-128"/>
                <a:cs typeface="Arial" pitchFamily="34" charset="0"/>
              </a:rPr>
              <a:t>802.11af</a:t>
            </a:r>
          </a:p>
          <a:p>
            <a:pPr algn="ctr"/>
            <a:r>
              <a:rPr lang="en-US" sz="1000">
                <a:latin typeface="Tahoma" pitchFamily="34" charset="0"/>
                <a:ea typeface="MS PGothic" pitchFamily="34" charset="-128"/>
                <a:cs typeface="Arial" pitchFamily="34" charset="0"/>
              </a:rPr>
              <a:t>TVWS</a:t>
            </a:r>
          </a:p>
        </p:txBody>
      </p:sp>
      <p:sp>
        <p:nvSpPr>
          <p:cNvPr id="8241" name="AutoShape 47"/>
          <p:cNvSpPr>
            <a:spLocks noChangeArrowheads="1"/>
          </p:cNvSpPr>
          <p:nvPr/>
        </p:nvSpPr>
        <p:spPr bwMode="auto">
          <a:xfrm>
            <a:off x="3810000" y="2895600"/>
            <a:ext cx="914400" cy="53340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17433" name="Cloud"/>
          <p:cNvSpPr>
            <a:spLocks noChangeAspect="1" noEditPoints="1" noChangeArrowheads="1"/>
          </p:cNvSpPr>
          <p:nvPr/>
        </p:nvSpPr>
        <p:spPr bwMode="auto">
          <a:xfrm>
            <a:off x="12700" y="2184400"/>
            <a:ext cx="1466850" cy="2644775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8243" name="AutoShape 49"/>
          <p:cNvSpPr>
            <a:spLocks noChangeArrowheads="1"/>
          </p:cNvSpPr>
          <p:nvPr/>
        </p:nvSpPr>
        <p:spPr bwMode="auto">
          <a:xfrm>
            <a:off x="3809810" y="2053844"/>
            <a:ext cx="914400" cy="3492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>
                <a:latin typeface="Tahoma" pitchFamily="34" charset="0"/>
                <a:ea typeface="ＭＳ Ｐゴシック" charset="-128"/>
                <a:cs typeface="Arial" charset="0"/>
              </a:rPr>
              <a:t>802.11 ah</a:t>
            </a:r>
          </a:p>
        </p:txBody>
      </p:sp>
      <p:sp>
        <p:nvSpPr>
          <p:cNvPr id="17435" name="AutoShape 46"/>
          <p:cNvSpPr>
            <a:spLocks noChangeArrowheads="1"/>
          </p:cNvSpPr>
          <p:nvPr/>
        </p:nvSpPr>
        <p:spPr bwMode="auto">
          <a:xfrm>
            <a:off x="277813" y="3332163"/>
            <a:ext cx="914400" cy="608012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Tahoma" pitchFamily="34" charset="0"/>
                <a:ea typeface="MS PGothic" pitchFamily="34" charset="-128"/>
                <a:cs typeface="Arial" pitchFamily="34" charset="0"/>
              </a:rPr>
              <a:t>WNG</a:t>
            </a:r>
          </a:p>
        </p:txBody>
      </p:sp>
      <p:sp>
        <p:nvSpPr>
          <p:cNvPr id="1743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555625" y="304800"/>
            <a:ext cx="1566863" cy="276225"/>
          </a:xfrm>
          <a:noFill/>
        </p:spPr>
        <p:txBody>
          <a:bodyPr/>
          <a:lstStyle/>
          <a:p>
            <a:r>
              <a:rPr lang="en-US" smtClean="0"/>
              <a:t>June 2015</a:t>
            </a:r>
            <a:endParaRPr lang="en-US" smtClean="0"/>
          </a:p>
        </p:txBody>
      </p:sp>
      <p:sp>
        <p:nvSpPr>
          <p:cNvPr id="17437" name="AutoShape 27"/>
          <p:cNvSpPr>
            <a:spLocks/>
          </p:cNvSpPr>
          <p:nvPr/>
        </p:nvSpPr>
        <p:spPr bwMode="auto">
          <a:xfrm rot="-5400000">
            <a:off x="6876257" y="5123656"/>
            <a:ext cx="239712" cy="1552575"/>
          </a:xfrm>
          <a:prstGeom prst="leftBrace">
            <a:avLst>
              <a:gd name="adj1" fmla="val 46117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38" name="AutoShape 31"/>
          <p:cNvSpPr>
            <a:spLocks noChangeArrowheads="1"/>
          </p:cNvSpPr>
          <p:nvPr/>
        </p:nvSpPr>
        <p:spPr bwMode="auto">
          <a:xfrm>
            <a:off x="6543675" y="3090863"/>
            <a:ext cx="1085850" cy="466725"/>
          </a:xfrm>
          <a:prstGeom prst="cube">
            <a:avLst>
              <a:gd name="adj" fmla="val 10069"/>
            </a:avLst>
          </a:prstGeom>
          <a:solidFill>
            <a:srgbClr val="FFC000">
              <a:alpha val="8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>
                <a:latin typeface="Tahoma" pitchFamily="34" charset="0"/>
                <a:ea typeface="MS PGothic" pitchFamily="34" charset="-128"/>
                <a:cs typeface="Arial" pitchFamily="34" charset="0"/>
              </a:rPr>
              <a:t>802.11ae</a:t>
            </a:r>
          </a:p>
          <a:p>
            <a:pPr algn="ctr"/>
            <a:r>
              <a:rPr lang="en-US" sz="1000">
                <a:latin typeface="Tahoma" pitchFamily="34" charset="0"/>
                <a:ea typeface="MS PGothic" pitchFamily="34" charset="-128"/>
                <a:cs typeface="Arial" pitchFamily="34" charset="0"/>
              </a:rPr>
              <a:t>QoS Mgt Frames</a:t>
            </a:r>
          </a:p>
        </p:txBody>
      </p:sp>
      <p:sp>
        <p:nvSpPr>
          <p:cNvPr id="17439" name="AutoShape 31"/>
          <p:cNvSpPr>
            <a:spLocks noChangeArrowheads="1"/>
          </p:cNvSpPr>
          <p:nvPr/>
        </p:nvSpPr>
        <p:spPr bwMode="auto">
          <a:xfrm>
            <a:off x="6534150" y="5208588"/>
            <a:ext cx="1085850" cy="533400"/>
          </a:xfrm>
          <a:prstGeom prst="cube">
            <a:avLst>
              <a:gd name="adj" fmla="val 10069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>
                <a:latin typeface="Tahoma" pitchFamily="34" charset="0"/>
                <a:ea typeface="MS PGothic" pitchFamily="34" charset="-128"/>
                <a:cs typeface="Arial" pitchFamily="34" charset="0"/>
              </a:rPr>
              <a:t>802.11ad</a:t>
            </a:r>
          </a:p>
          <a:p>
            <a:pPr algn="ctr"/>
            <a:r>
              <a:rPr lang="en-US" sz="1000">
                <a:latin typeface="Tahoma" pitchFamily="34" charset="0"/>
                <a:ea typeface="MS PGothic" pitchFamily="34" charset="-128"/>
                <a:cs typeface="Arial" pitchFamily="34" charset="0"/>
              </a:rPr>
              <a:t>VHT 60 GHz</a:t>
            </a:r>
          </a:p>
        </p:txBody>
      </p:sp>
      <p:sp>
        <p:nvSpPr>
          <p:cNvPr id="30780" name="AutoShape 46"/>
          <p:cNvSpPr>
            <a:spLocks noChangeArrowheads="1"/>
          </p:cNvSpPr>
          <p:nvPr/>
        </p:nvSpPr>
        <p:spPr bwMode="auto">
          <a:xfrm>
            <a:off x="2657475" y="2227263"/>
            <a:ext cx="914400" cy="388556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802.11AQ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81" name="AutoShape 46"/>
          <p:cNvSpPr>
            <a:spLocks noChangeArrowheads="1"/>
          </p:cNvSpPr>
          <p:nvPr/>
        </p:nvSpPr>
        <p:spPr bwMode="auto">
          <a:xfrm>
            <a:off x="2632075" y="4330700"/>
            <a:ext cx="914400" cy="3492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802.11aj</a:t>
            </a:r>
          </a:p>
        </p:txBody>
      </p:sp>
      <p:cxnSp>
        <p:nvCxnSpPr>
          <p:cNvPr id="17442" name="Straight Connector 2"/>
          <p:cNvCxnSpPr>
            <a:cxnSpLocks noChangeShapeType="1"/>
          </p:cNvCxnSpPr>
          <p:nvPr/>
        </p:nvCxnSpPr>
        <p:spPr bwMode="auto">
          <a:xfrm>
            <a:off x="4953000" y="1447800"/>
            <a:ext cx="0" cy="4195763"/>
          </a:xfrm>
          <a:prstGeom prst="line">
            <a:avLst/>
          </a:prstGeom>
          <a:noFill/>
          <a:ln w="127000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</p:cxnSp>
      <p:sp>
        <p:nvSpPr>
          <p:cNvPr id="17443" name="AutoShape 11"/>
          <p:cNvSpPr>
            <a:spLocks noChangeArrowheads="1"/>
          </p:cNvSpPr>
          <p:nvPr/>
        </p:nvSpPr>
        <p:spPr bwMode="auto">
          <a:xfrm>
            <a:off x="5029200" y="1098550"/>
            <a:ext cx="2514600" cy="35877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dirty="0" smtClean="0">
                <a:latin typeface="Tahoma" pitchFamily="34" charset="0"/>
                <a:ea typeface="MS PGothic" pitchFamily="34" charset="-128"/>
                <a:cs typeface="Arial" pitchFamily="34" charset="0"/>
              </a:rPr>
              <a:t>802.11-2016</a:t>
            </a:r>
            <a:endParaRPr lang="en-US" sz="1600" dirty="0">
              <a:latin typeface="Tahoma" pitchFamily="34" charset="0"/>
              <a:ea typeface="MS PGothic" pitchFamily="34" charset="-128"/>
              <a:cs typeface="Arial" pitchFamily="34" charset="0"/>
            </a:endParaRPr>
          </a:p>
        </p:txBody>
      </p:sp>
      <p:cxnSp>
        <p:nvCxnSpPr>
          <p:cNvPr id="17444" name="Straight Connector 40"/>
          <p:cNvCxnSpPr>
            <a:cxnSpLocks noChangeShapeType="1"/>
          </p:cNvCxnSpPr>
          <p:nvPr/>
        </p:nvCxnSpPr>
        <p:spPr bwMode="auto">
          <a:xfrm>
            <a:off x="7772400" y="1419225"/>
            <a:ext cx="0" cy="4195763"/>
          </a:xfrm>
          <a:prstGeom prst="line">
            <a:avLst/>
          </a:prstGeom>
          <a:noFill/>
          <a:ln w="127000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</p:cxnSp>
      <p:sp>
        <p:nvSpPr>
          <p:cNvPr id="41" name="AutoShape 46"/>
          <p:cNvSpPr>
            <a:spLocks noChangeArrowheads="1"/>
          </p:cNvSpPr>
          <p:nvPr/>
        </p:nvSpPr>
        <p:spPr bwMode="auto">
          <a:xfrm>
            <a:off x="2640013" y="3429000"/>
            <a:ext cx="914400" cy="3492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802.11ax</a:t>
            </a:r>
          </a:p>
        </p:txBody>
      </p:sp>
      <p:sp>
        <p:nvSpPr>
          <p:cNvPr id="4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67400" y="6476998"/>
            <a:ext cx="2509837" cy="18097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Dorothy Stanley (HP-Aruba Networks)</a:t>
            </a:r>
            <a:endParaRPr lang="en-US" dirty="0"/>
          </a:p>
        </p:txBody>
      </p:sp>
      <p:sp>
        <p:nvSpPr>
          <p:cNvPr id="44" name="AutoShape 46"/>
          <p:cNvSpPr>
            <a:spLocks noChangeArrowheads="1"/>
          </p:cNvSpPr>
          <p:nvPr/>
        </p:nvSpPr>
        <p:spPr bwMode="auto">
          <a:xfrm>
            <a:off x="1192213" y="4726164"/>
            <a:ext cx="1289050" cy="523876"/>
          </a:xfrm>
          <a:prstGeom prst="cube">
            <a:avLst>
              <a:gd name="adj" fmla="val 10069"/>
            </a:avLst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Next Gen</a:t>
            </a:r>
            <a:b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Positioning</a:t>
            </a:r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  <a:endParaRPr lang="en-US" sz="1200" dirty="0" smtClean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>
              <a:defRPr/>
            </a:pP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5" name="AutoShape 46"/>
          <p:cNvSpPr>
            <a:spLocks noChangeArrowheads="1"/>
          </p:cNvSpPr>
          <p:nvPr/>
        </p:nvSpPr>
        <p:spPr bwMode="auto">
          <a:xfrm>
            <a:off x="2668651" y="4832350"/>
            <a:ext cx="914400" cy="3492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802.11ay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6" name="AutoShape 49"/>
          <p:cNvSpPr>
            <a:spLocks noChangeArrowheads="1"/>
          </p:cNvSpPr>
          <p:nvPr/>
        </p:nvSpPr>
        <p:spPr bwMode="auto">
          <a:xfrm>
            <a:off x="3809810" y="3833368"/>
            <a:ext cx="914400" cy="3492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802.11 </a:t>
            </a:r>
            <a:r>
              <a:rPr lang="en-US" sz="1200" dirty="0" err="1" smtClean="0">
                <a:latin typeface="Tahoma" pitchFamily="34" charset="0"/>
                <a:ea typeface="ＭＳ Ｐゴシック" charset="-128"/>
                <a:cs typeface="Arial" charset="0"/>
              </a:rPr>
              <a:t>ak</a:t>
            </a:r>
            <a:endParaRPr lang="en-US" sz="1200" dirty="0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47" name="AutoShape 31"/>
          <p:cNvSpPr>
            <a:spLocks noChangeArrowheads="1"/>
          </p:cNvSpPr>
          <p:nvPr/>
        </p:nvSpPr>
        <p:spPr bwMode="auto">
          <a:xfrm>
            <a:off x="5153216" y="2403094"/>
            <a:ext cx="1085850" cy="425450"/>
          </a:xfrm>
          <a:prstGeom prst="cube">
            <a:avLst>
              <a:gd name="adj" fmla="val 10069"/>
            </a:avLst>
          </a:prstGeom>
          <a:solidFill>
            <a:schemeClr val="accent5">
              <a:lumMod val="75000"/>
            </a:schemeClr>
          </a:solidFill>
          <a:ln w="9525">
            <a:solidFill>
              <a:schemeClr val="tx2">
                <a:lumMod val="50000"/>
                <a:lumOff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0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P802.11REVmc</a:t>
            </a:r>
            <a:br>
              <a:rPr lang="en-US" sz="10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endParaRPr lang="en-US" sz="1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P802.11REVmc Amendment roll-in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71AA584-A631-41C6-AA28-A674FF16BF7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74511" y="1905000"/>
            <a:ext cx="8001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IEEE </a:t>
            </a:r>
            <a:r>
              <a:rPr lang="en-US" dirty="0" err="1"/>
              <a:t>Std</a:t>
            </a:r>
            <a:r>
              <a:rPr lang="en-US" dirty="0"/>
              <a:t> </a:t>
            </a:r>
            <a:r>
              <a:rPr lang="en-US" dirty="0" smtClean="0"/>
              <a:t>802.11ae</a:t>
            </a:r>
            <a:r>
              <a:rPr lang="en-US" baseline="30000" dirty="0" smtClean="0"/>
              <a:t>TM</a:t>
            </a:r>
            <a:r>
              <a:rPr lang="en-US" dirty="0" smtClean="0"/>
              <a:t>-2012 </a:t>
            </a:r>
            <a:r>
              <a:rPr lang="en-US" b="0" dirty="0"/>
              <a:t> </a:t>
            </a:r>
            <a:r>
              <a:rPr lang="en-US" b="0" dirty="0" smtClean="0"/>
              <a:t>Amendment </a:t>
            </a:r>
            <a:r>
              <a:rPr lang="en-US" b="0" dirty="0"/>
              <a:t>1: Prioritization of Management </a:t>
            </a:r>
            <a:r>
              <a:rPr lang="en-US" b="0" dirty="0" smtClean="0"/>
              <a:t>Frames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IEEE </a:t>
            </a:r>
            <a:r>
              <a:rPr lang="en-US" dirty="0" err="1"/>
              <a:t>Std</a:t>
            </a:r>
            <a:r>
              <a:rPr lang="en-US" dirty="0"/>
              <a:t> </a:t>
            </a:r>
            <a:r>
              <a:rPr lang="en-US" dirty="0" smtClean="0"/>
              <a:t>802.11aa</a:t>
            </a:r>
            <a:r>
              <a:rPr lang="en-US" baseline="30000" dirty="0" smtClean="0"/>
              <a:t>TM</a:t>
            </a:r>
            <a:r>
              <a:rPr lang="en-US" dirty="0" smtClean="0"/>
              <a:t>-2012 </a:t>
            </a:r>
            <a:r>
              <a:rPr lang="en-US" b="0" dirty="0" smtClean="0"/>
              <a:t>Amendment </a:t>
            </a:r>
            <a:r>
              <a:rPr lang="en-US" b="0" dirty="0"/>
              <a:t>2: MAC Enhancements for </a:t>
            </a:r>
            <a:r>
              <a:rPr lang="en-US" b="0" dirty="0" smtClean="0"/>
              <a:t>Robust Audio </a:t>
            </a:r>
            <a:r>
              <a:rPr lang="en-US" b="0" dirty="0"/>
              <a:t>Video Streaming </a:t>
            </a:r>
            <a:endParaRPr lang="en-US" b="0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IEEE </a:t>
            </a:r>
            <a:r>
              <a:rPr lang="en-US" dirty="0" err="1"/>
              <a:t>Std</a:t>
            </a:r>
            <a:r>
              <a:rPr lang="en-US" dirty="0"/>
              <a:t> </a:t>
            </a:r>
            <a:r>
              <a:rPr lang="en-US" dirty="0" smtClean="0"/>
              <a:t>802.11ad</a:t>
            </a:r>
            <a:r>
              <a:rPr lang="en-US" baseline="30000" dirty="0" smtClean="0"/>
              <a:t>TM</a:t>
            </a:r>
            <a:r>
              <a:rPr lang="en-US" dirty="0" smtClean="0"/>
              <a:t>-2012  </a:t>
            </a:r>
            <a:r>
              <a:rPr lang="en-US" b="0" dirty="0" smtClean="0"/>
              <a:t>Amendment </a:t>
            </a:r>
            <a:r>
              <a:rPr lang="en-US" b="0" dirty="0"/>
              <a:t>3: Enhancements </a:t>
            </a:r>
            <a:r>
              <a:rPr lang="en-US" b="0" dirty="0" smtClean="0"/>
              <a:t>for Very </a:t>
            </a:r>
            <a:r>
              <a:rPr lang="en-US" b="0" dirty="0"/>
              <a:t>High Throughput in the 60 GHz </a:t>
            </a:r>
            <a:r>
              <a:rPr lang="en-US" b="0" dirty="0" smtClean="0"/>
              <a:t>Band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IEEE </a:t>
            </a:r>
            <a:r>
              <a:rPr lang="en-US" dirty="0" err="1"/>
              <a:t>Std</a:t>
            </a:r>
            <a:r>
              <a:rPr lang="en-US" dirty="0"/>
              <a:t> </a:t>
            </a:r>
            <a:r>
              <a:rPr lang="en-US" dirty="0" smtClean="0"/>
              <a:t>802.11ac</a:t>
            </a:r>
            <a:r>
              <a:rPr lang="en-US" baseline="30000" dirty="0" smtClean="0"/>
              <a:t>TM</a:t>
            </a:r>
            <a:r>
              <a:rPr lang="en-US" dirty="0" smtClean="0"/>
              <a:t>-2013 </a:t>
            </a:r>
            <a:r>
              <a:rPr lang="en-US" b="0" dirty="0" smtClean="0"/>
              <a:t>Amendment </a:t>
            </a:r>
            <a:r>
              <a:rPr lang="en-US" b="0" dirty="0"/>
              <a:t>4: Enhancements for Very </a:t>
            </a:r>
            <a:r>
              <a:rPr lang="en-US" b="0" dirty="0" smtClean="0"/>
              <a:t>High Throughput </a:t>
            </a:r>
            <a:r>
              <a:rPr lang="en-US" b="0" dirty="0"/>
              <a:t>for Operation in Bands below 6 </a:t>
            </a:r>
            <a:r>
              <a:rPr lang="en-US" b="0" dirty="0" smtClean="0"/>
              <a:t>GHz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IEEE </a:t>
            </a:r>
            <a:r>
              <a:rPr lang="en-US" dirty="0" err="1"/>
              <a:t>Std</a:t>
            </a:r>
            <a:r>
              <a:rPr lang="en-US" dirty="0"/>
              <a:t> </a:t>
            </a:r>
            <a:r>
              <a:rPr lang="en-US" dirty="0" smtClean="0"/>
              <a:t>802.11af</a:t>
            </a:r>
            <a:r>
              <a:rPr lang="en-US" baseline="30000" dirty="0" smtClean="0"/>
              <a:t>TM</a:t>
            </a:r>
            <a:r>
              <a:rPr lang="en-US" dirty="0" smtClean="0"/>
              <a:t>-2013 </a:t>
            </a:r>
            <a:r>
              <a:rPr lang="en-US" b="0" dirty="0" smtClean="0"/>
              <a:t>Amendment </a:t>
            </a:r>
            <a:r>
              <a:rPr lang="en-US" b="0" dirty="0"/>
              <a:t>5: Television White Spaces (</a:t>
            </a:r>
            <a:r>
              <a:rPr lang="en-US" b="0" dirty="0" smtClean="0"/>
              <a:t>TVWS) Operation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97226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 other than amendment roll-in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71AA584-A631-41C6-AA28-A674FF16BF7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5800" y="2286000"/>
            <a:ext cx="8001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Numerous editorial and style alignment changes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Numerous minor technical corrections, including to incorporated amendments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Updated MAC Data Service Architecture description, see clause 5.1.5 and </a:t>
            </a:r>
            <a:r>
              <a:rPr lang="en-US" dirty="0" smtClean="0">
                <a:hlinkClick r:id="rId3"/>
              </a:rPr>
              <a:t>https://mentor.ieee.org/802.11/dcn/13/11-13-0115-14-0arc-considerations-on-ap-architectural-models.doc</a:t>
            </a:r>
            <a:r>
              <a:rPr lang="en-US" dirty="0" smtClean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Addition of Fine Timing Measurement, an extension of Timing Measurement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5043718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77375</TotalTime>
  <Words>1240</Words>
  <Application>Microsoft Office PowerPoint</Application>
  <PresentationFormat>On-screen Show (4:3)</PresentationFormat>
  <Paragraphs>338</Paragraphs>
  <Slides>15</Slides>
  <Notes>15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Default Design</vt:lpstr>
      <vt:lpstr>Microsoft Word 97 - 2003 Document</vt:lpstr>
      <vt:lpstr>P802.11REVmc Status and Overview</vt:lpstr>
      <vt:lpstr>Abstract</vt:lpstr>
      <vt:lpstr>TGmc status and Project Description</vt:lpstr>
      <vt:lpstr>TGmc Plan of Record</vt:lpstr>
      <vt:lpstr>P802.11REVmc is available in the IEEE Store</vt:lpstr>
      <vt:lpstr>IEEE 802.11 Revisions</vt:lpstr>
      <vt:lpstr>IEEE 802.11 Standards Pipeline</vt:lpstr>
      <vt:lpstr>P802.11REVmc Amendment roll-in</vt:lpstr>
      <vt:lpstr>Changes other than amendment roll-in</vt:lpstr>
      <vt:lpstr>Process for removal and discouraging use of functionality</vt:lpstr>
      <vt:lpstr>Functionality marked “obsolete” in IEEE Std 802.11-2012 and removed in REVmc</vt:lpstr>
      <vt:lpstr>Functionality present in P802.11REVmc and marked as obsolete</vt:lpstr>
      <vt:lpstr>Functionality deprecated in P802.11REVmc</vt:lpstr>
      <vt:lpstr>TGmc has discussed liaison related items</vt:lpstr>
      <vt:lpstr>Questions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P802.11REVmc status and overview</dc:title>
  <dc:creator>dstanley@arubanetworks.com</dc:creator>
  <cp:keywords>June 2014</cp:keywords>
  <dc:description>Dorothy Stanley (Aruba Networks</dc:description>
  <cp:lastModifiedBy>Dorothy Stanley</cp:lastModifiedBy>
  <cp:revision>1285</cp:revision>
  <cp:lastPrinted>1998-02-10T13:28:06Z</cp:lastPrinted>
  <dcterms:created xsi:type="dcterms:W3CDTF">1998-02-10T13:07:52Z</dcterms:created>
  <dcterms:modified xsi:type="dcterms:W3CDTF">2015-06-09T00:15:05Z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nguage">
    <vt:lpwstr>English</vt:lpwstr>
  </property>
</Properties>
</file>