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433" r:id="rId4"/>
    <p:sldId id="434" r:id="rId5"/>
    <p:sldId id="408" r:id="rId6"/>
    <p:sldId id="429" r:id="rId7"/>
    <p:sldId id="428" r:id="rId8"/>
    <p:sldId id="436" r:id="rId9"/>
    <p:sldId id="437" r:id="rId10"/>
    <p:sldId id="430" r:id="rId11"/>
    <p:sldId id="431" r:id="rId12"/>
    <p:sldId id="439" r:id="rId13"/>
    <p:sldId id="438" r:id="rId14"/>
    <p:sldId id="440" r:id="rId15"/>
    <p:sldId id="400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98849" autoAdjust="0"/>
  </p:normalViewPr>
  <p:slideViewPr>
    <p:cSldViewPr>
      <p:cViewPr varScale="1">
        <p:scale>
          <a:sx n="84" d="100"/>
          <a:sy n="84" d="100"/>
        </p:scale>
        <p:origin x="-7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4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doc.: IEEE 802.11-14/0719r0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2014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dirty="0" smtClean="0"/>
              <a:t>Jon Rosdahl (CSR)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dirty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60756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6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doc.: IEEE 802.11-14/0719r0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2014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dirty="0" smtClean="0"/>
              <a:t>Jon Rosdahl (CSR)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dirty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0008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3447D15C-2807-4708-8B72-C7A480713767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1840F558-CB45-4DDC-B5A4-E36238EF1DB3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3447D15C-2807-4708-8B72-C7A48071376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1840F558-CB45-4DDC-B5A4-E36238EF1DB3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49325"/>
            <a:r>
              <a:rPr lang="en-US" smtClean="0"/>
              <a:t>March 2014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76975" y="14288"/>
            <a:ext cx="2214563" cy="222250"/>
          </a:xfrm>
          <a:noFill/>
        </p:spPr>
        <p:txBody>
          <a:bodyPr/>
          <a:lstStyle/>
          <a:p>
            <a:pPr defTabSz="949325"/>
            <a:r>
              <a:rPr lang="en-US" smtClean="0"/>
              <a:t>doc.: IEEE 802.11-14/0203r2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884238" y="14288"/>
            <a:ext cx="119856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4563"/>
            <a:r>
              <a:rPr lang="en-US" sz="1400"/>
              <a:t>November 2011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37313" y="6862763"/>
            <a:ext cx="2054225" cy="190500"/>
          </a:xfrm>
          <a:noFill/>
        </p:spPr>
        <p:txBody>
          <a:bodyPr/>
          <a:lstStyle/>
          <a:p>
            <a:pPr marL="461963" lvl="4" defTabSz="949325"/>
            <a:r>
              <a:rPr lang="en-US" smtClean="0"/>
              <a:t>Bruce Kraemer (Marvell)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1363" y="6862763"/>
            <a:ext cx="496887" cy="190500"/>
          </a:xfrm>
          <a:noFill/>
        </p:spPr>
        <p:txBody>
          <a:bodyPr/>
          <a:lstStyle/>
          <a:p>
            <a:pPr defTabSz="949325"/>
            <a:r>
              <a:rPr lang="en-US"/>
              <a:t>Page </a:t>
            </a:r>
            <a:fld id="{1A2A6E7F-9A84-4462-8428-716678D23FCA}" type="slidenum">
              <a:rPr lang="en-US"/>
              <a:pPr defTabSz="949325"/>
              <a:t>5</a:t>
            </a:fld>
            <a:endParaRPr lang="en-US"/>
          </a:p>
        </p:txBody>
      </p:sp>
      <p:sp>
        <p:nvSpPr>
          <p:cNvPr id="256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/>
            <a:r>
              <a:rPr lang="en-US" sz="1400"/>
              <a:t>doc.: IEEE 802.11-11/0483r0</a:t>
            </a:r>
          </a:p>
        </p:txBody>
      </p:sp>
      <p:sp>
        <p:nvSpPr>
          <p:cNvPr id="20483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/>
            <a:r>
              <a:rPr lang="en-US" sz="1400"/>
              <a:t>May 2011</a:t>
            </a:r>
          </a:p>
        </p:txBody>
      </p:sp>
      <p:sp>
        <p:nvSpPr>
          <p:cNvPr id="20484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9800"/>
            <a:r>
              <a:rPr lang="en-US" sz="1200"/>
              <a:t>Bruce Kraemer (Marvell)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/>
            <a:r>
              <a:rPr lang="en-US" sz="1200"/>
              <a:t>Page </a:t>
            </a:r>
            <a:fld id="{3B99DC7C-64FB-43BE-9C7F-5246D5398A9C}" type="slidenum">
              <a:rPr lang="en-US" sz="1200"/>
              <a:pPr algn="r" defTabSz="939800"/>
              <a:t>6</a:t>
            </a:fld>
            <a:endParaRPr lang="en-US" sz="12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/>
            <a:r>
              <a:rPr lang="en-US" sz="1400"/>
              <a:t>doc.: IEEE 802.11-11/0483r0</a:t>
            </a:r>
          </a:p>
        </p:txBody>
      </p:sp>
      <p:sp>
        <p:nvSpPr>
          <p:cNvPr id="18435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/>
            <a:r>
              <a:rPr lang="en-US" sz="1400"/>
              <a:t>May 2011</a:t>
            </a:r>
          </a:p>
        </p:txBody>
      </p:sp>
      <p:sp>
        <p:nvSpPr>
          <p:cNvPr id="18436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9800"/>
            <a:r>
              <a:rPr lang="en-US" sz="1200"/>
              <a:t>Bruce Kraemer (Marvell)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/>
            <a:r>
              <a:rPr lang="en-US" sz="1200"/>
              <a:t>Page </a:t>
            </a:r>
            <a:fld id="{3994F19D-515B-4D1B-BDDA-E14166455359}" type="slidenum">
              <a:rPr lang="en-US" sz="1200"/>
              <a:pPr algn="r" defTabSz="939800"/>
              <a:t>7</a:t>
            </a:fld>
            <a:endParaRPr lang="en-US" sz="12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24600" y="6476998"/>
            <a:ext cx="2219325" cy="15240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Dorothy Stanley (Aruba Networks)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8800" y="6476998"/>
            <a:ext cx="29051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802.11-14/0778r0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mentor.ieee.org/802.11/dcn/14/11-14-0658-06-000m-liaison-response-to-3gpp-tsg-ran-wg2.docx" TargetMode="External"/><Relationship Id="rId4" Type="http://schemas.openxmlformats.org/officeDocument/2006/relationships/hyperlink" Target="https://mentor.ieee.org/802.11/dcn/14/11-14-0519-00-0000-liaison-from-3gpp-on-rcpi.doc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tgm_updat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ieee802.org/11/Reports/802.11_Timelines.htm" TargetMode="External"/><Relationship Id="rId4" Type="http://schemas.openxmlformats.org/officeDocument/2006/relationships/hyperlink" Target="https://mentor.ieee.org/802.11/dcn/12/11-12-0594-02-0000-revision-par-proposal-for-802-11-2012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standards.ieee.org/about/get/802/802.11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14-0arc-considerations-on-ap-architectural-models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June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P802.11REVmc Status and Overview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2014-06-24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832211"/>
              </p:ext>
            </p:extLst>
          </p:nvPr>
        </p:nvGraphicFramePr>
        <p:xfrm>
          <a:off x="469900" y="2273300"/>
          <a:ext cx="8353425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Document" r:id="rId4" imgW="8963462" imgH="2642470" progId="Word.Document.8">
                  <p:embed/>
                </p:oleObj>
              </mc:Choice>
              <mc:Fallback>
                <p:oleObj name="Document" r:id="rId4" imgW="8963462" imgH="2642470" progId="Word.Document.8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2273300"/>
                        <a:ext cx="8353425" cy="245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removal and discouraging use of functionality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2289" y="1905000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 is a staged removal process for functionality that is no longer used or recommended to be used (obsolete) and the ability to recommend non-use but still include definition (deprecate)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Remove: </a:t>
            </a:r>
            <a:r>
              <a:rPr lang="en-GB" dirty="0" smtClean="0"/>
              <a:t>mark </a:t>
            </a:r>
            <a:r>
              <a:rPr lang="en-GB" dirty="0" smtClean="0"/>
              <a:t>as </a:t>
            </a:r>
            <a:r>
              <a:rPr lang="en-GB" dirty="0" smtClean="0"/>
              <a:t>obsolete </a:t>
            </a:r>
            <a:r>
              <a:rPr lang="en-GB" dirty="0" smtClean="0"/>
              <a:t>in a revision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“May be removed in a future revision of the standard.”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Consider removal in subsequent revision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Recommend non-use: </a:t>
            </a:r>
            <a:r>
              <a:rPr lang="en-GB" dirty="0" smtClean="0"/>
              <a:t>deprecate </a:t>
            </a:r>
            <a:r>
              <a:rPr lang="en-GB" dirty="0" smtClean="0"/>
              <a:t>the functionality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“Don’t </a:t>
            </a:r>
            <a:r>
              <a:rPr lang="en-GB" dirty="0"/>
              <a:t>use it unless you have a good </a:t>
            </a:r>
            <a:r>
              <a:rPr lang="en-GB" dirty="0" smtClean="0"/>
              <a:t>reason to”</a:t>
            </a:r>
          </a:p>
        </p:txBody>
      </p:sp>
    </p:spTree>
    <p:extLst>
      <p:ext uri="{BB962C8B-B14F-4D97-AF65-F5344CB8AC3E}">
        <p14:creationId xmlns:p14="http://schemas.microsoft.com/office/powerpoint/2010/main" val="18858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marked “obsolete” in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2286000"/>
            <a:ext cx="8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Frequency Hopping (FH) PHY (Clause 14)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Infrared (IR) PHY (Clause 15)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PBCC option in High Rate/DSSS PHY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ERP-PBCC option in Extended Rate PHY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SDL Formal Description (Annex J)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Term WDS (not removed in </a:t>
            </a:r>
            <a:r>
              <a:rPr lang="en-US" dirty="0" err="1" smtClean="0"/>
              <a:t>REVmc</a:t>
            </a:r>
            <a:r>
              <a:rPr lang="en-US" dirty="0" smtClean="0"/>
              <a:t> D3.0)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9534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present in P802.11REVmc and marked as obsolete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21336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of Strictly Ordered Service Class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Point Coordinator Function (PCF mechanism)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Phased Coexistence Operation (PCO)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RIFS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109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deprecated in P802.11REVmc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9050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WEP, TKIP, Shared Key Authentication (deprecated in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  <a:r>
              <a:rPr lang="en-US" dirty="0" smtClean="0"/>
              <a:t>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Dual CTS protection mechanism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STBC Dual Beacon mechanism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of non-</a:t>
            </a:r>
            <a:r>
              <a:rPr lang="en-US" dirty="0" err="1" smtClean="0"/>
              <a:t>QoS</a:t>
            </a:r>
            <a:r>
              <a:rPr lang="en-US" dirty="0" smtClean="0"/>
              <a:t> CF-Poll frame by an AP to a 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Various MIB variables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729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has discussed liaison related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22860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Liaison from IEEE 802.11 to WFA regarding use of non-OFDM rates, </a:t>
            </a:r>
            <a:r>
              <a:rPr lang="en-US" dirty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mentor.ieee.org/802.11/dcn/14/11-14-0182-02-000m-liaison-to-wfa-on-reducing-use-of-cck-and-dsss.docx</a:t>
            </a:r>
            <a:r>
              <a:rPr lang="en-US" dirty="0" smtClean="0"/>
              <a:t> ; Liaison response from WFA expected for July 2014 meeting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Response from IEEE 802.11 to </a:t>
            </a:r>
            <a:r>
              <a:rPr lang="en-US" dirty="0"/>
              <a:t>3GPP liaison, see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mentor.ieee.org/802.11/dcn/14/11-14-0519-00-0000-liaison-from-3gpp-on-rcpi.doc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mentor.ieee.org/802.11/dcn/14/11-14-0658-06-000m-liaison-response-to-3gpp-tsg-ran-wg2.docx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5350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Questions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June 2014</a:t>
            </a:r>
            <a:endParaRPr 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Dorothy Stanley (Aruba Networks)</a:t>
            </a:r>
            <a:endParaRPr lang="en-US" sz="1200" b="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provides the status of work in IEEE 802.11 </a:t>
            </a:r>
            <a:r>
              <a:rPr lang="en-GB" dirty="0" smtClean="0"/>
              <a:t>Task Group mc </a:t>
            </a:r>
            <a:r>
              <a:rPr lang="en-GB" dirty="0" smtClean="0"/>
              <a:t>on P802.11REVmc </a:t>
            </a:r>
            <a:r>
              <a:rPr lang="en-GB" dirty="0" smtClean="0"/>
              <a:t>(D3.0 </a:t>
            </a:r>
            <a:r>
              <a:rPr lang="en-GB" dirty="0" smtClean="0"/>
              <a:t>as of June </a:t>
            </a:r>
            <a:r>
              <a:rPr lang="en-GB" dirty="0" smtClean="0"/>
              <a:t>2014) </a:t>
            </a:r>
            <a:r>
              <a:rPr lang="en-GB" dirty="0" smtClean="0"/>
              <a:t>including</a:t>
            </a:r>
          </a:p>
          <a:p>
            <a:pPr lvl="1"/>
            <a:r>
              <a:rPr lang="en-GB" dirty="0" smtClean="0"/>
              <a:t>A summary of amendment roll-in actions</a:t>
            </a:r>
          </a:p>
          <a:p>
            <a:pPr lvl="1"/>
            <a:r>
              <a:rPr lang="en-GB" dirty="0" smtClean="0"/>
              <a:t>Added and updated functionality and 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emoved </a:t>
            </a:r>
            <a:r>
              <a:rPr lang="en-GB" dirty="0" smtClean="0"/>
              <a:t>functionality</a:t>
            </a:r>
          </a:p>
          <a:p>
            <a:pPr lvl="1"/>
            <a:r>
              <a:rPr lang="en-GB" dirty="0" smtClean="0"/>
              <a:t>Liaison activity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39EB5818-A9DC-44E6-BC12-5404F533CBFC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DB5141-79A8-464B-991D-D3F76E635927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status and Project Description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Status </a:t>
            </a:r>
            <a:r>
              <a:rPr lang="en-US" altLang="en-US" sz="2800" dirty="0" smtClean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>
                <a:hlinkClick r:id="rId3"/>
              </a:rPr>
              <a:t>http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grouper.ieee.org/groups/802/11/Reports/tgm_update.htm</a:t>
            </a:r>
            <a:r>
              <a:rPr lang="en-US" alt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Revision Project Authorization Request (PAR)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mentor.ieee.org/802.11/dcn/12/11-12-0594-02-0000-revision-par-proposal-for-802-11-2012.doc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Timeline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hlinkClick r:id="rId5"/>
              </a:rPr>
              <a:t>http://</a:t>
            </a:r>
            <a:r>
              <a:rPr lang="en-US" altLang="en-US" dirty="0" smtClean="0">
                <a:hlinkClick r:id="rId5"/>
              </a:rPr>
              <a:t>www.ieee802.org/11/Reports/802.11_Timelines.htm</a:t>
            </a:r>
            <a:endParaRPr lang="en-US" altLang="en-US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Current publication date is Dec 2015; </a:t>
            </a:r>
            <a:r>
              <a:rPr lang="en-US" altLang="en-US" dirty="0" smtClean="0"/>
              <a:t>completion date very likely </a:t>
            </a:r>
            <a:r>
              <a:rPr lang="en-US" altLang="en-US" dirty="0" smtClean="0"/>
              <a:t>move into 2016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816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39EB5818-A9DC-44E6-BC12-5404F533CBFC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DB5141-79A8-464B-991D-D3F76E635927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 11aa, 11ae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 - Aug 2014 – Form Sponsor Pool (45 days)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</p:spPr>
        <p:txBody>
          <a:bodyPr/>
          <a:lstStyle/>
          <a:p>
            <a:r>
              <a:rPr lang="en-US" smtClean="0"/>
              <a:t>June 2014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7A01D804-5E23-4659-8A64-3DB677798775}" type="slidenum">
              <a:rPr lang="en-US"/>
              <a:pPr/>
              <a:t>5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798513"/>
            <a:ext cx="8321675" cy="446087"/>
          </a:xfrm>
        </p:spPr>
        <p:txBody>
          <a:bodyPr/>
          <a:lstStyle/>
          <a:p>
            <a:r>
              <a:rPr lang="en-US" dirty="0" smtClean="0"/>
              <a:t>P802.11REVmc is available in the IEEE Store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21903"/>
              </p:ext>
            </p:extLst>
          </p:nvPr>
        </p:nvGraphicFramePr>
        <p:xfrm>
          <a:off x="282575" y="1503363"/>
          <a:ext cx="8632825" cy="4881562"/>
        </p:xfrm>
        <a:graphic>
          <a:graphicData uri="http://schemas.openxmlformats.org/drawingml/2006/table">
            <a:tbl>
              <a:tblPr/>
              <a:tblGrid>
                <a:gridCol w="3564886"/>
                <a:gridCol w="1825143"/>
                <a:gridCol w="1520264"/>
                <a:gridCol w="1722532"/>
              </a:tblGrid>
              <a:tr h="9449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Published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4"/>
                        </a:rPr>
                        <a:t>Get 802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P802.11REVmc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D2.0 $500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802.11af-2013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$165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802.11ac-2013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$258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802.11ad-2012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$371 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802.11ae-2012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$108  print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802.11aa-2012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$185  print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$556 print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20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802.11&lt;x&gt;: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$100 - $309 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476998"/>
            <a:ext cx="13049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Revisions</a:t>
            </a:r>
          </a:p>
        </p:txBody>
      </p:sp>
      <p:sp>
        <p:nvSpPr>
          <p:cNvPr id="19459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RRM</a:t>
            </a:r>
          </a:p>
        </p:txBody>
      </p:sp>
      <p:sp>
        <p:nvSpPr>
          <p:cNvPr id="19460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Fast Roam</a:t>
            </a:r>
          </a:p>
        </p:txBody>
      </p:sp>
      <p:sp>
        <p:nvSpPr>
          <p:cNvPr id="19461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5GHz</a:t>
            </a:r>
          </a:p>
        </p:txBody>
      </p:sp>
      <p:sp>
        <p:nvSpPr>
          <p:cNvPr id="19462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2.4GHz</a:t>
            </a:r>
          </a:p>
        </p:txBody>
      </p:sp>
      <p:sp>
        <p:nvSpPr>
          <p:cNvPr id="19463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Intl roaming</a:t>
            </a:r>
            <a:r>
              <a:rPr lang="en-US" sz="1000" dirty="0">
                <a:solidFill>
                  <a:schemeClr val="bg1"/>
                </a:solidFill>
                <a:latin typeface="Tahoma" pitchFamily="34" charset="0"/>
                <a:ea typeface="MS PGothic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19464" name="AutoShape 21"/>
          <p:cNvSpPr>
            <a:spLocks noChangeArrowheads="1"/>
          </p:cNvSpPr>
          <p:nvPr/>
        </p:nvSpPr>
        <p:spPr bwMode="auto">
          <a:xfrm>
            <a:off x="5628481" y="2525713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65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Mesh</a:t>
            </a:r>
          </a:p>
        </p:txBody>
      </p:sp>
      <p:sp>
        <p:nvSpPr>
          <p:cNvPr id="19466" name="AutoShape 23"/>
          <p:cNvSpPr>
            <a:spLocks noChangeArrowheads="1"/>
          </p:cNvSpPr>
          <p:nvPr/>
        </p:nvSpPr>
        <p:spPr bwMode="auto">
          <a:xfrm>
            <a:off x="5638800" y="1676399"/>
            <a:ext cx="952500" cy="738189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Interworking</a:t>
            </a:r>
          </a:p>
          <a:p>
            <a:pPr algn="ctr"/>
            <a: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External </a:t>
            </a:r>
            <a:b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</a:br>
            <a: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Networks </a:t>
            </a:r>
            <a:endParaRPr lang="en-US" sz="10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67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802.11Y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3650-3700 </a:t>
            </a:r>
            <a:b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 </a:t>
            </a:r>
            <a:b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USA</a:t>
            </a:r>
            <a:endParaRPr lang="en-US" sz="1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8" name="Line 29"/>
          <p:cNvSpPr>
            <a:spLocks noChangeShapeType="1"/>
          </p:cNvSpPr>
          <p:nvPr/>
        </p:nvSpPr>
        <p:spPr bwMode="auto">
          <a:xfrm flipV="1">
            <a:off x="381000" y="3373438"/>
            <a:ext cx="8686800" cy="87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(&gt;100 Mbps)</a:t>
            </a:r>
          </a:p>
        </p:txBody>
      </p:sp>
      <p:sp>
        <p:nvSpPr>
          <p:cNvPr id="19470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Security</a:t>
            </a:r>
          </a:p>
        </p:txBody>
      </p:sp>
      <p:sp>
        <p:nvSpPr>
          <p:cNvPr id="19471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TDLS</a:t>
            </a:r>
          </a:p>
        </p:txBody>
      </p:sp>
      <p:sp>
        <p:nvSpPr>
          <p:cNvPr id="19472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WAVE</a:t>
            </a:r>
          </a:p>
        </p:txBody>
      </p:sp>
      <p:sp>
        <p:nvSpPr>
          <p:cNvPr id="19473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 -1999</a:t>
            </a:r>
          </a:p>
          <a:p>
            <a:pPr algn="ctr"/>
            <a:endParaRPr lang="en-US" sz="1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74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PHY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75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MAC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/>
              <a:t>802.11</a:t>
            </a:r>
            <a:endParaRPr lang="en-US" sz="1400" dirty="0"/>
          </a:p>
          <a:p>
            <a:pPr algn="ctr">
              <a:defRPr/>
            </a:pPr>
            <a:r>
              <a:rPr lang="en-US" sz="1800" dirty="0"/>
              <a:t>-2012</a:t>
            </a:r>
          </a:p>
        </p:txBody>
      </p:sp>
      <p:sp>
        <p:nvSpPr>
          <p:cNvPr id="1947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802.11</a:t>
            </a:r>
          </a:p>
          <a:p>
            <a:pPr algn="ctr"/>
            <a:r>
              <a:rPr lang="en-US" sz="1400"/>
              <a:t>-2007</a:t>
            </a:r>
          </a:p>
        </p:txBody>
      </p:sp>
      <p:sp>
        <p:nvSpPr>
          <p:cNvPr id="19480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Video Transport</a:t>
            </a:r>
          </a:p>
        </p:txBody>
      </p:sp>
      <p:sp>
        <p:nvSpPr>
          <p:cNvPr id="19481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QoS Mgt Frames</a:t>
            </a:r>
          </a:p>
        </p:txBody>
      </p:sp>
      <p:sp>
        <p:nvSpPr>
          <p:cNvPr id="19482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802.11ah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&lt;1GHz</a:t>
            </a:r>
          </a:p>
        </p:txBody>
      </p:sp>
      <p:sp>
        <p:nvSpPr>
          <p:cNvPr id="19483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VHT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6Gbps @ 5GHz</a:t>
            </a:r>
          </a:p>
        </p:txBody>
      </p:sp>
      <p:sp>
        <p:nvSpPr>
          <p:cNvPr id="19484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FILS</a:t>
            </a:r>
          </a:p>
        </p:txBody>
      </p:sp>
      <p:sp>
        <p:nvSpPr>
          <p:cNvPr id="19485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VHT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6Gbps @ 60GHz</a:t>
            </a:r>
          </a:p>
        </p:txBody>
      </p:sp>
      <p:sp>
        <p:nvSpPr>
          <p:cNvPr id="19486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TV Whitespace</a:t>
            </a:r>
          </a:p>
        </p:txBody>
      </p:sp>
      <p:sp>
        <p:nvSpPr>
          <p:cNvPr id="1948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802.11</a:t>
            </a:r>
          </a:p>
          <a:p>
            <a:pPr algn="ctr"/>
            <a:r>
              <a:rPr lang="en-US" sz="1400"/>
              <a:t>-2003</a:t>
            </a:r>
          </a:p>
        </p:txBody>
      </p:sp>
      <p:sp>
        <p:nvSpPr>
          <p:cNvPr id="1948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2.4GHz</a:t>
            </a:r>
          </a:p>
        </p:txBody>
      </p:sp>
      <p:sp>
        <p:nvSpPr>
          <p:cNvPr id="19489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QoS</a:t>
            </a:r>
          </a:p>
        </p:txBody>
      </p:sp>
      <p:sp>
        <p:nvSpPr>
          <p:cNvPr id="19490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Security</a:t>
            </a:r>
          </a:p>
        </p:txBody>
      </p:sp>
      <p:sp>
        <p:nvSpPr>
          <p:cNvPr id="19491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DFS &amp; TPC</a:t>
            </a:r>
          </a:p>
        </p:txBody>
      </p:sp>
      <p:sp>
        <p:nvSpPr>
          <p:cNvPr id="19492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JP bands</a:t>
            </a:r>
            <a:r>
              <a:rPr lang="en-US" sz="1000">
                <a:solidFill>
                  <a:schemeClr val="bg1"/>
                </a:solidFill>
                <a:latin typeface="Tahoma" pitchFamily="34" charset="0"/>
                <a:ea typeface="MS PGothic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194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</p:spPr>
        <p:txBody>
          <a:bodyPr/>
          <a:lstStyle/>
          <a:p>
            <a:r>
              <a:rPr lang="en-US" smtClean="0"/>
              <a:t>June 2014</a:t>
            </a:r>
          </a:p>
        </p:txBody>
      </p:sp>
      <p:sp>
        <p:nvSpPr>
          <p:cNvPr id="19495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General Link</a:t>
            </a:r>
            <a:endParaRPr lang="en-US" sz="11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96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 &amp; 60 GHz</a:t>
            </a:r>
          </a:p>
        </p:txBody>
      </p:sp>
      <p:sp>
        <p:nvSpPr>
          <p:cNvPr id="19497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Service Discovery</a:t>
            </a:r>
            <a:endParaRPr lang="en-US" sz="11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028504-10AD-4544-B4F7-CB41D8D8DF7B}" type="slidenum">
              <a:rPr lang="en-US"/>
              <a:pPr/>
              <a:t>6</a:t>
            </a:fld>
            <a:endParaRPr lang="en-US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9800" y="6476998"/>
            <a:ext cx="2524125" cy="15240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Dorothy Stanley (Aruba Networks)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1DCC8BE3-759A-4786-9553-E246BD29412A}" type="slidenum">
              <a:rPr lang="en-US" sz="1200"/>
              <a:pPr algn="ctr"/>
              <a:t>7</a:t>
            </a:fld>
            <a:endParaRPr lang="en-US" sz="12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PHY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218113" y="592613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Ballot</a:t>
            </a:r>
          </a:p>
        </p:txBody>
      </p:sp>
      <p:sp>
        <p:nvSpPr>
          <p:cNvPr id="17414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MAC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groups</a:t>
            </a:r>
          </a:p>
        </p:txBody>
      </p:sp>
      <p:sp>
        <p:nvSpPr>
          <p:cNvPr id="17417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8" cy="5018088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Standard</a:t>
            </a:r>
          </a:p>
        </p:txBody>
      </p:sp>
      <p:sp>
        <p:nvSpPr>
          <p:cNvPr id="17420" name="Text Box 26"/>
          <p:cNvSpPr txBox="1">
            <a:spLocks noChangeArrowheads="1"/>
          </p:cNvSpPr>
          <p:nvPr/>
        </p:nvSpPr>
        <p:spPr bwMode="auto">
          <a:xfrm>
            <a:off x="3867150" y="5986463"/>
            <a:ext cx="1046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Letter Ballot</a:t>
            </a:r>
          </a:p>
        </p:txBody>
      </p:sp>
      <p:sp>
        <p:nvSpPr>
          <p:cNvPr id="17421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7422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imes" pitchFamily="18" charset="0"/>
                <a:ea typeface="MS PGothic" pitchFamily="34" charset="-128"/>
              </a:rPr>
              <a:t>802.11 -2012</a:t>
            </a:r>
          </a:p>
        </p:txBody>
      </p:sp>
      <p:sp>
        <p:nvSpPr>
          <p:cNvPr id="17423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473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>
              <a:defRPr/>
            </a:pPr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Video </a:t>
            </a:r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Streaming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425" name="AutoShape 32"/>
          <p:cNvSpPr>
            <a:spLocks noChangeArrowheads="1"/>
          </p:cNvSpPr>
          <p:nvPr/>
        </p:nvSpPr>
        <p:spPr bwMode="auto">
          <a:xfrm>
            <a:off x="6534150" y="468788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VHT 5GHz</a:t>
            </a:r>
          </a:p>
        </p:txBody>
      </p:sp>
      <p:sp>
        <p:nvSpPr>
          <p:cNvPr id="17426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Text Box 35"/>
          <p:cNvSpPr txBox="1">
            <a:spLocks noChangeArrowheads="1"/>
          </p:cNvSpPr>
          <p:nvPr/>
        </p:nvSpPr>
        <p:spPr bwMode="auto">
          <a:xfrm>
            <a:off x="2330450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Approved draft</a:t>
            </a:r>
          </a:p>
        </p:txBody>
      </p:sp>
      <p:sp>
        <p:nvSpPr>
          <p:cNvPr id="17428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17429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Amendment</a:t>
            </a:r>
          </a:p>
        </p:txBody>
      </p:sp>
      <p:sp>
        <p:nvSpPr>
          <p:cNvPr id="17431" name="AutoShape 45"/>
          <p:cNvSpPr>
            <a:spLocks noChangeArrowheads="1"/>
          </p:cNvSpPr>
          <p:nvPr/>
        </p:nvSpPr>
        <p:spPr bwMode="auto">
          <a:xfrm>
            <a:off x="6534150" y="4178300"/>
            <a:ext cx="1085850" cy="434975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17433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17435" name="AutoShape 46"/>
          <p:cNvSpPr>
            <a:spLocks noChangeArrowheads="1"/>
          </p:cNvSpPr>
          <p:nvPr/>
        </p:nvSpPr>
        <p:spPr bwMode="auto">
          <a:xfrm>
            <a:off x="277813" y="3332163"/>
            <a:ext cx="914400" cy="608012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MS PGothic" pitchFamily="34" charset="-128"/>
                <a:cs typeface="Arial" pitchFamily="34" charset="0"/>
              </a:rPr>
              <a:t>WNG</a:t>
            </a:r>
          </a:p>
        </p:txBody>
      </p:sp>
      <p:sp>
        <p:nvSpPr>
          <p:cNvPr id="174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</p:spPr>
        <p:txBody>
          <a:bodyPr/>
          <a:lstStyle/>
          <a:p>
            <a:r>
              <a:rPr lang="en-US" smtClean="0"/>
              <a:t>June 2014</a:t>
            </a:r>
          </a:p>
        </p:txBody>
      </p:sp>
      <p:sp>
        <p:nvSpPr>
          <p:cNvPr id="17437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QoS Mgt Frames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6534150" y="5208588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5" y="2227263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5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</p:txBody>
      </p:sp>
      <p:cxnSp>
        <p:nvCxnSpPr>
          <p:cNvPr id="17442" name="Straight Connector 2"/>
          <p:cNvCxnSpPr>
            <a:cxnSpLocks noChangeShapeType="1"/>
          </p:cNvCxnSpPr>
          <p:nvPr/>
        </p:nvCxnSpPr>
        <p:spPr bwMode="auto">
          <a:xfrm>
            <a:off x="4953000" y="1447800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17443" name="AutoShape 11"/>
          <p:cNvSpPr>
            <a:spLocks noChangeArrowheads="1"/>
          </p:cNvSpPr>
          <p:nvPr/>
        </p:nvSpPr>
        <p:spPr bwMode="auto">
          <a:xfrm>
            <a:off x="5029200" y="1098550"/>
            <a:ext cx="2514600" cy="35877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802.11-2015/6</a:t>
            </a:r>
            <a:endParaRPr lang="en-US" sz="16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cxnSp>
        <p:nvCxnSpPr>
          <p:cNvPr id="17444" name="Straight Connector 40"/>
          <p:cNvCxnSpPr>
            <a:cxnSpLocks noChangeShapeType="1"/>
          </p:cNvCxnSpPr>
          <p:nvPr/>
        </p:nvCxnSpPr>
        <p:spPr bwMode="auto">
          <a:xfrm>
            <a:off x="7772400" y="1419225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5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</p:txBody>
      </p:sp>
      <p:sp>
        <p:nvSpPr>
          <p:cNvPr id="174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9D49DA0-6CE6-4F71-9C07-37F89E725B0A}" type="slidenum">
              <a:rPr lang="en-US"/>
              <a:pPr/>
              <a:t>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2640013" y="34290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088" y="6476998"/>
            <a:ext cx="2509837" cy="18097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Dorothy Stanley (Aruba Networks)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192213" y="4726164"/>
            <a:ext cx="1289050" cy="523876"/>
          </a:xfrm>
          <a:prstGeom prst="cube">
            <a:avLst>
              <a:gd name="adj" fmla="val 10069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60GHz </a:t>
            </a:r>
          </a:p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Enhancements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P802.11REVmc Amendment roll-in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4511" y="19050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802.11ae</a:t>
            </a:r>
            <a:r>
              <a:rPr lang="en-US" baseline="30000" dirty="0" smtClean="0"/>
              <a:t>TM</a:t>
            </a:r>
            <a:r>
              <a:rPr lang="en-US" dirty="0" smtClean="0"/>
              <a:t>-2012 </a:t>
            </a:r>
            <a:r>
              <a:rPr lang="en-US" b="0" dirty="0"/>
              <a:t> </a:t>
            </a:r>
            <a:r>
              <a:rPr lang="en-US" b="0" dirty="0" smtClean="0"/>
              <a:t>Amendment </a:t>
            </a:r>
            <a:r>
              <a:rPr lang="en-US" b="0" dirty="0"/>
              <a:t>1: Prioritization of Management </a:t>
            </a:r>
            <a:r>
              <a:rPr lang="en-US" b="0" dirty="0" smtClean="0"/>
              <a:t>Frames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802.11aa</a:t>
            </a:r>
            <a:r>
              <a:rPr lang="en-US" baseline="30000" dirty="0" smtClean="0"/>
              <a:t>TM</a:t>
            </a:r>
            <a:r>
              <a:rPr lang="en-US" dirty="0" smtClean="0"/>
              <a:t>-2012 </a:t>
            </a:r>
            <a:r>
              <a:rPr lang="en-US" b="0" dirty="0" smtClean="0"/>
              <a:t>Amendment </a:t>
            </a:r>
            <a:r>
              <a:rPr lang="en-US" b="0" dirty="0"/>
              <a:t>2: MAC Enhancements for </a:t>
            </a:r>
            <a:r>
              <a:rPr lang="en-US" b="0" dirty="0" smtClean="0"/>
              <a:t>Robust Audio </a:t>
            </a:r>
            <a:r>
              <a:rPr lang="en-US" b="0" dirty="0"/>
              <a:t>Video Streaming 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802.11ad</a:t>
            </a:r>
            <a:r>
              <a:rPr lang="en-US" baseline="30000" dirty="0" smtClean="0"/>
              <a:t>TM</a:t>
            </a:r>
            <a:r>
              <a:rPr lang="en-US" dirty="0" smtClean="0"/>
              <a:t>-2012  </a:t>
            </a:r>
            <a:r>
              <a:rPr lang="en-US" b="0" dirty="0" smtClean="0"/>
              <a:t>Amendment </a:t>
            </a:r>
            <a:r>
              <a:rPr lang="en-US" b="0" dirty="0"/>
              <a:t>3: Enhancements </a:t>
            </a:r>
            <a:r>
              <a:rPr lang="en-US" b="0" dirty="0" smtClean="0"/>
              <a:t>for Very </a:t>
            </a:r>
            <a:r>
              <a:rPr lang="en-US" b="0" dirty="0"/>
              <a:t>High Throughput in the 60 GHz </a:t>
            </a:r>
            <a:r>
              <a:rPr lang="en-US" b="0" dirty="0" smtClean="0"/>
              <a:t>Band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802.11ac</a:t>
            </a:r>
            <a:r>
              <a:rPr lang="en-US" baseline="30000" dirty="0" smtClean="0"/>
              <a:t>TM</a:t>
            </a:r>
            <a:r>
              <a:rPr lang="en-US" dirty="0" smtClean="0"/>
              <a:t>-2013 </a:t>
            </a:r>
            <a:r>
              <a:rPr lang="en-US" b="0" dirty="0" smtClean="0"/>
              <a:t>Amendment </a:t>
            </a:r>
            <a:r>
              <a:rPr lang="en-US" b="0" dirty="0"/>
              <a:t>4: Enhancements for Very </a:t>
            </a:r>
            <a:r>
              <a:rPr lang="en-US" b="0" dirty="0" smtClean="0"/>
              <a:t>High Throughput </a:t>
            </a:r>
            <a:r>
              <a:rPr lang="en-US" b="0" dirty="0"/>
              <a:t>for Operation in Bands below 6 </a:t>
            </a:r>
            <a:r>
              <a:rPr lang="en-US" b="0" dirty="0" smtClean="0"/>
              <a:t>GHz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802.11af</a:t>
            </a:r>
            <a:r>
              <a:rPr lang="en-US" baseline="30000" dirty="0" smtClean="0"/>
              <a:t>TM</a:t>
            </a:r>
            <a:r>
              <a:rPr lang="en-US" dirty="0" smtClean="0"/>
              <a:t>-2013 </a:t>
            </a:r>
            <a:r>
              <a:rPr lang="en-US" b="0" dirty="0" smtClean="0"/>
              <a:t>Amendment </a:t>
            </a:r>
            <a:r>
              <a:rPr lang="en-US" b="0" dirty="0"/>
              <a:t>5: Television White Spaces (</a:t>
            </a:r>
            <a:r>
              <a:rPr lang="en-US" b="0" dirty="0" smtClean="0"/>
              <a:t>TVWS) Operation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72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other than amendment roll-in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2286000"/>
            <a:ext cx="8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Numerous editorial and style alignment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Numerous minor technical </a:t>
            </a:r>
            <a:r>
              <a:rPr lang="en-US" dirty="0" smtClean="0"/>
              <a:t>corrections, including to incorporated amendments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Updated MAC Data Service Architecture description, see clause 5.1.5 and </a:t>
            </a:r>
            <a:r>
              <a:rPr lang="en-US" dirty="0" smtClean="0">
                <a:hlinkClick r:id="rId3"/>
              </a:rPr>
              <a:t>https://mentor.ieee.org/802.11/dcn/13/11-13-0115-14-0arc-considerations-on-ap-architectural-models.doc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Addition of Fine </a:t>
            </a:r>
            <a:r>
              <a:rPr lang="en-US" dirty="0" smtClean="0"/>
              <a:t>Timing Measurement, an extension of Timing Measurement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04371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77330</TotalTime>
  <Words>1227</Words>
  <Application>Microsoft Office PowerPoint</Application>
  <PresentationFormat>On-screen Show (4:3)</PresentationFormat>
  <Paragraphs>340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P802.11REVmc Status and Overview</vt:lpstr>
      <vt:lpstr>Abstract</vt:lpstr>
      <vt:lpstr>TGmc status and Project Description</vt:lpstr>
      <vt:lpstr>TGmc Plan of Record</vt:lpstr>
      <vt:lpstr>P802.11REVmc is available in the IEEE Store</vt:lpstr>
      <vt:lpstr>IEEE 802.11 Revisions</vt:lpstr>
      <vt:lpstr>IEEE 802.11 Standards Pipeline</vt:lpstr>
      <vt:lpstr>P802.11REVmc Amendment roll-in</vt:lpstr>
      <vt:lpstr>Changes other than amendment roll-in</vt:lpstr>
      <vt:lpstr>Process for removal and discouraging use of functionality</vt:lpstr>
      <vt:lpstr>Functionality marked “obsolete” in IEEE Std 802.11-2012</vt:lpstr>
      <vt:lpstr>Functionality present in P802.11REVmc and marked as obsolete</vt:lpstr>
      <vt:lpstr>Functionality deprecated in P802.11REVmc</vt:lpstr>
      <vt:lpstr>TGmc has discussed liaison related items</vt:lpstr>
      <vt:lpstr>Questions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P802.11REVmc status and overview</dc:title>
  <dc:creator>dstanley@arubanetworks.com</dc:creator>
  <cp:keywords>June 2014</cp:keywords>
  <dc:description>Dorothy Stanley (Aruba Networks</dc:description>
  <cp:lastModifiedBy>Dorothy Stanley</cp:lastModifiedBy>
  <cp:revision>1273</cp:revision>
  <cp:lastPrinted>1998-02-10T13:28:06Z</cp:lastPrinted>
  <dcterms:created xsi:type="dcterms:W3CDTF">1998-02-10T13:07:52Z</dcterms:created>
  <dcterms:modified xsi:type="dcterms:W3CDTF">2014-06-24T23:01:07Z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