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8" r:id="rId3"/>
    <p:sldId id="339" r:id="rId4"/>
    <p:sldId id="344" r:id="rId5"/>
    <p:sldId id="351" r:id="rId6"/>
    <p:sldId id="326" r:id="rId7"/>
    <p:sldId id="352" r:id="rId8"/>
    <p:sldId id="327" r:id="rId9"/>
    <p:sldId id="338" r:id="rId10"/>
    <p:sldId id="286" r:id="rId11"/>
    <p:sldId id="291" r:id="rId12"/>
    <p:sldId id="295" r:id="rId13"/>
    <p:sldId id="343" r:id="rId14"/>
    <p:sldId id="346" r:id="rId15"/>
    <p:sldId id="28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76" autoAdjust="0"/>
  </p:normalViewPr>
  <p:slideViewPr>
    <p:cSldViewPr>
      <p:cViewPr>
        <p:scale>
          <a:sx n="100" d="100"/>
          <a:sy n="100" d="100"/>
        </p:scale>
        <p:origin x="-666" y="51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2639BD5-1D22-4450-A1D8-AA398517DDD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DFC70CD-AA27-4F17-8E96-92B2EA82AF3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205BC728-8460-4716-91D0-7D214BB3AC7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802.11-14/0777r0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09/11-09-0718-01-000v-liaison-request-to-ietf-geopriv.doc" TargetMode="External"/><Relationship Id="rId3" Type="http://schemas.openxmlformats.org/officeDocument/2006/relationships/hyperlink" Target="http://www.ietf.org/html.charters/geopriv-charter.html" TargetMode="External"/><Relationship Id="rId7" Type="http://schemas.openxmlformats.org/officeDocument/2006/relationships/hyperlink" Target="http://www.ietf.org/rfc/rfc4776.tx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tf.org/rfc/rfc3693.txt" TargetMode="External"/><Relationship Id="rId5" Type="http://schemas.openxmlformats.org/officeDocument/2006/relationships/hyperlink" Target="https://datatracker.ietf.org/doc/rfc7035/" TargetMode="External"/><Relationship Id="rId4" Type="http://schemas.openxmlformats.org/officeDocument/2006/relationships/hyperlink" Target="http://www.ietf.org/proceedings/66/IDs/draft-ietf-geopriv-radius-lo-08.txt" TargetMode="External"/><Relationship Id="rId9" Type="http://schemas.openxmlformats.org/officeDocument/2006/relationships/hyperlink" Target="http://datatracker.ietf.org/doc/draft-ietf-geopriv-uncertainty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ecrit-unauthenticated-access/" TargetMode="External"/><Relationship Id="rId3" Type="http://schemas.openxmlformats.org/officeDocument/2006/relationships/hyperlink" Target="http://www.ietf.org/dyn/wg/charter/ecrit-charter.html" TargetMode="External"/><Relationship Id="rId7" Type="http://schemas.openxmlformats.org/officeDocument/2006/relationships/hyperlink" Target="https://datatracker.ietf.org/doc/draft-ietf-ecrit-trustworthy-location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ecrit-additional-data/" TargetMode="External"/><Relationship Id="rId5" Type="http://schemas.openxmlformats.org/officeDocument/2006/relationships/hyperlink" Target="http://tools.ietf.org/id/draft-thomson-ecrit-civic-boundary-02.txt" TargetMode="External"/><Relationship Id="rId4" Type="http://schemas.openxmlformats.org/officeDocument/2006/relationships/hyperlink" Target="http://datatracker.ietf.org/doc/rfc6443/" TargetMode="External"/><Relationship Id="rId9" Type="http://schemas.openxmlformats.org/officeDocument/2006/relationships/hyperlink" Target="https://datatracker.ietf.org/doc/draft-gellens-ecrit-car-crash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mglt-homenet-front-end-naming-delegation/" TargetMode="External"/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://datatracker.ietf.org/doc/draft-stenberg-homenet-minimalist-pcp-proxy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pfister-homenet-prefix-assignment/" TargetMode="External"/><Relationship Id="rId5" Type="http://schemas.openxmlformats.org/officeDocument/2006/relationships/hyperlink" Target="http://datatracker.ietf.org/doc/draft-ietf-homenet-hncp/" TargetMode="External"/><Relationship Id="rId4" Type="http://schemas.openxmlformats.org/officeDocument/2006/relationships/hyperlink" Target="https://datatracker.ietf.org/doc/draft-ietf-homenet-arch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4/11-14-0913-01-0000-liaison-response-opsawg-capwap-extension.docx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0684-01-0000-capwap-hybridmac-liaison-response.docx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://datatracker.ietf.org/doc/draft-ietf-opsawg-capwap-alt-tunnel/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://datatracker.ietf.org/doc/draft-ietf-opsawg-capwap-hybridmac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wpan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wg/core/" TargetMode="External"/><Relationship Id="rId4" Type="http://schemas.openxmlformats.org/officeDocument/2006/relationships/hyperlink" Target="http://datatracker.ietf.org/wg/roll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22-01-0000-january-2012-liaison-to-ietf.pp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ab.org/wp-content/IAB-uploads/2013/01/2014-06-18-ietf-ieee802-minutes.tx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id/draft-iab-rfc4441rev-08.tx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avula-shwmp/?include_text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0913-01-0000-liaison-response-opsawg-capwap-extension.docx" TargetMode="External"/><Relationship Id="rId5" Type="http://schemas.openxmlformats.org/officeDocument/2006/relationships/hyperlink" Target="http://tools.ietf.org/html/draft-ietf-opsawg-capwap-extension-04" TargetMode="External"/><Relationship Id="rId4" Type="http://schemas.openxmlformats.org/officeDocument/2006/relationships/hyperlink" Target="https://mentor.ieee.org/802.11/dcn/14/11-14-0683-01-0000-shwmp-liaison-response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dtnwg/charter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actn/charte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ucan/charter/" TargetMode="External"/><Relationship Id="rId5" Type="http://schemas.openxmlformats.org/officeDocument/2006/relationships/hyperlink" Target="https://datatracker.ietf.org/wg/ianaplan/charter/" TargetMode="External"/><Relationship Id="rId4" Type="http://schemas.openxmlformats.org/officeDocument/2006/relationships/hyperlink" Target="https://datatracker.ietf.org/wg/vnfpool/charter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paws-protocol/" TargetMode="External"/><Relationship Id="rId7" Type="http://schemas.openxmlformats.org/officeDocument/2006/relationships/hyperlink" Target="http://datatracker.ietf.org/doc/draft-ietf-paws-protocol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6953/" TargetMode="External"/><Relationship Id="rId5" Type="http://schemas.openxmlformats.org/officeDocument/2006/relationships/hyperlink" Target="https://datatracker.ietf.org/doc/draft-patil-paws-problem-stmt/" TargetMode="External"/><Relationship Id="rId4" Type="http://schemas.openxmlformats.org/officeDocument/2006/relationships/hyperlink" Target="https://datatracker.ietf.org/wg/paws/charter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radext-dtls/" TargetMode="External"/><Relationship Id="rId5" Type="http://schemas.openxmlformats.org/officeDocument/2006/relationships/hyperlink" Target="http://datatracker.ietf.org/doc/draft-ietf-radext-radius-fragmentation/" TargetMode="External"/><Relationship Id="rId4" Type="http://schemas.openxmlformats.org/officeDocument/2006/relationships/hyperlink" Target="http://datatracker.ietf.org/doc/draft-ietf-radext-ieee802ex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2014-07-16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33400" y="22860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Document" r:id="rId4" imgW="8252926" imgH="2532697" progId="Word.Document.8">
                  <p:embed/>
                </p:oleObj>
              </mc:Choice>
              <mc:Fallback>
                <p:oleObj name="Document" r:id="rId4" imgW="8252926" imgH="253269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1630FB1-92F5-412B-AEC7-F687C517F0C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IETF Geographic Location and Privacy (Geopriv) WG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http://www.ietf.org/html.charters/geopriv-charter.html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Specific reference to WLANs: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Carrying Location Objects in RADIUS, see </a:t>
            </a:r>
            <a:r>
              <a:rPr lang="en-US" sz="1600" dirty="0" smtClean="0">
                <a:hlinkClick r:id="rId4"/>
              </a:rPr>
              <a:t>http://www.ietf.org/proceedings/66/IDs/draft-ietf-geopriv-radius-lo-08.txt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Relative </a:t>
            </a:r>
            <a:r>
              <a:rPr lang="en-US" sz="1600" dirty="0"/>
              <a:t>Location, published as RFC 7035, see </a:t>
            </a:r>
            <a:r>
              <a:rPr lang="en-US" sz="1600" dirty="0">
                <a:hlinkClick r:id="rId5"/>
              </a:rPr>
              <a:t>https://datatracker.ietf.org/doc/rfc7035/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Documents referenced in 802.11 (</a:t>
            </a:r>
            <a:r>
              <a:rPr lang="en-US" sz="1800" dirty="0" err="1" smtClean="0"/>
              <a:t>TGv</a:t>
            </a:r>
            <a:r>
              <a:rPr lang="en-US" sz="1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Geopriv</a:t>
            </a:r>
            <a:r>
              <a:rPr lang="en-US" sz="1600" dirty="0" smtClean="0"/>
              <a:t> Requirements, see </a:t>
            </a:r>
            <a:r>
              <a:rPr lang="en-US" sz="1600" dirty="0" smtClean="0">
                <a:hlinkClick r:id="rId6"/>
              </a:rPr>
              <a:t>http://www.ietf.org/rfc/rfc3693.txt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Civic Address definitions, see </a:t>
            </a:r>
            <a:r>
              <a:rPr lang="en-US" sz="1600" dirty="0" smtClean="0">
                <a:hlinkClick r:id="rId7"/>
              </a:rPr>
              <a:t>http://www.ietf.org/rfc/rfc4776.txt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July 2009 Liaison to IETF GEOPRIV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8"/>
              </a:rPr>
              <a:t>https://mentor.ieee.org/802.11/dcn/09/11-09-0718-01-000v-liaison-request-to-ietf-geopriv.doc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Jul</a:t>
            </a:r>
            <a:r>
              <a:rPr lang="en-US" sz="1800" dirty="0" smtClean="0"/>
              <a:t>y </a:t>
            </a:r>
            <a:r>
              <a:rPr lang="en-US" sz="1800" dirty="0" smtClean="0"/>
              <a:t>2014]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</a:t>
            </a:r>
            <a:r>
              <a:rPr lang="en-US" sz="1600" dirty="0" smtClean="0"/>
              <a:t>One remaining active </a:t>
            </a:r>
            <a:r>
              <a:rPr lang="en-US" sz="1600" dirty="0"/>
              <a:t>WG draft on Representation of Uncertainty and Confidence in </a:t>
            </a:r>
            <a:r>
              <a:rPr lang="en-US" sz="1600" dirty="0" smtClean="0"/>
              <a:t>PIDF-LO : </a:t>
            </a:r>
            <a:r>
              <a:rPr lang="en-US" sz="1600" dirty="0">
                <a:hlinkClick r:id="rId9"/>
              </a:rPr>
              <a:t>http://datatracker.ietf.org/doc/draft-ietf-geopriv-uncertainty</a:t>
            </a:r>
            <a:r>
              <a:rPr lang="en-US" sz="1600" dirty="0" smtClean="0">
                <a:hlinkClick r:id="rId9"/>
              </a:rPr>
              <a:t>/</a:t>
            </a:r>
            <a:r>
              <a:rPr lang="en-US" sz="1600" dirty="0" smtClean="0"/>
              <a:t> </a:t>
            </a:r>
            <a:endParaRPr lang="en-US" sz="9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7800250-5732-46B4-B14C-1F0DC15AA41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Emergency Context Resolution with Internet Technologies (ECRIT) 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dirty="0" smtClean="0">
                <a:hlinkClick r:id="rId3"/>
              </a:rPr>
              <a:t>http://www.ietf.org/dyn/wg/charter/ecrit-charter.html</a:t>
            </a:r>
            <a:r>
              <a:rPr lang="en-GB" sz="1800" dirty="0" smtClean="0"/>
              <a:t>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1800" dirty="0" smtClean="0"/>
              <a:t>Emergency Services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Framework for Emergency Calling using Internet Multimedia, see </a:t>
            </a:r>
            <a:r>
              <a:rPr lang="en-US" sz="1600" dirty="0" smtClean="0">
                <a:hlinkClick r:id="rId4"/>
              </a:rPr>
              <a:t>http://datatracker.ietf.org/doc/rfc6443/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Describing boundaries for Civic Addresses, see </a:t>
            </a:r>
            <a:r>
              <a:rPr lang="en-US" sz="1600" dirty="0" smtClean="0">
                <a:hlinkClick r:id="rId5"/>
              </a:rPr>
              <a:t>http://tools.ietf.org/id/draft-thomson-ecrit-civic-boundary-02.txt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Jul</a:t>
            </a:r>
            <a:r>
              <a:rPr lang="en-US" sz="1800" dirty="0" smtClean="0"/>
              <a:t>y </a:t>
            </a:r>
            <a:r>
              <a:rPr lang="en-US" sz="1800" dirty="0" smtClean="0"/>
              <a:t>2014]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Additional </a:t>
            </a:r>
            <a:r>
              <a:rPr lang="en-US" sz="1400" dirty="0" smtClean="0"/>
              <a:t>Data related to an emergency call, see </a:t>
            </a:r>
            <a:r>
              <a:rPr lang="en-US" sz="1400" dirty="0" smtClean="0">
                <a:hlinkClick r:id="rId6"/>
              </a:rPr>
              <a:t>http://datatracker.ietf.org/doc/draft-ietf-ecrit-additional-data/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Trustworthy </a:t>
            </a:r>
            <a:r>
              <a:rPr lang="en-US" sz="1400" dirty="0" smtClean="0"/>
              <a:t>Location, </a:t>
            </a:r>
            <a:r>
              <a:rPr lang="en-US" sz="1400" dirty="0"/>
              <a:t>see </a:t>
            </a:r>
            <a:r>
              <a:rPr lang="en-US" sz="1400" dirty="0">
                <a:hlinkClick r:id="rId7"/>
              </a:rPr>
              <a:t>https://datatracker.ietf.org/doc/draft-ietf-ecrit-trustworthy-location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Unauthorized </a:t>
            </a:r>
            <a:r>
              <a:rPr lang="en-US" sz="1400" dirty="0" smtClean="0"/>
              <a:t>access, </a:t>
            </a:r>
            <a:r>
              <a:rPr lang="en-US" sz="1400" dirty="0"/>
              <a:t>see </a:t>
            </a:r>
            <a:r>
              <a:rPr lang="en-US" sz="1400" dirty="0">
                <a:hlinkClick r:id="rId8"/>
              </a:rPr>
              <a:t>http://datatracker.ietf.org/doc/draft-ietf-ecrit-unauthenticated-access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in IESG review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Internet </a:t>
            </a:r>
            <a:r>
              <a:rPr lang="en-US" sz="1400" dirty="0"/>
              <a:t>Protocol-based In-Vehicle Emergency Calls, see </a:t>
            </a:r>
            <a:r>
              <a:rPr lang="en-US" sz="1400" dirty="0">
                <a:hlinkClick r:id="rId9"/>
              </a:rPr>
              <a:t>https://datatracker.ietf.org/doc/draft-gellens-ecrit-car-crash/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https://datatracker.ietf.org/wg/homenet/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This working group focuses on the evolving networking technology </a:t>
            </a:r>
            <a:br>
              <a:rPr lang="en-US" sz="1600" dirty="0" smtClean="0"/>
            </a:br>
            <a:r>
              <a:rPr lang="en-US" sz="16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This document is expected to apply the IPv6 addressing architecture, prefix delegation, global and ULA addresses, source address selection rules and other existing components of the IPv6 </a:t>
            </a:r>
            <a:br>
              <a:rPr lang="en-US" sz="1400" dirty="0" smtClean="0"/>
            </a:br>
            <a:r>
              <a:rPr lang="en-US" sz="1400" dirty="0" smtClean="0"/>
              <a:t>architecture, as appropriate.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Updates </a:t>
            </a:r>
            <a:r>
              <a:rPr lang="en-US" sz="1600" dirty="0" smtClean="0"/>
              <a:t>[</a:t>
            </a:r>
            <a:r>
              <a:rPr lang="en-US" sz="1600" dirty="0" smtClean="0"/>
              <a:t>Jul</a:t>
            </a:r>
            <a:r>
              <a:rPr lang="en-US" sz="1600" dirty="0" smtClean="0"/>
              <a:t>y </a:t>
            </a:r>
            <a:r>
              <a:rPr lang="en-US" sz="1600" dirty="0" smtClean="0"/>
              <a:t>2014] Documents of interest: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Home </a:t>
            </a:r>
            <a:r>
              <a:rPr lang="en-US" sz="1400" dirty="0"/>
              <a:t>networking Architecture for IPv6, see </a:t>
            </a:r>
            <a:r>
              <a:rPr lang="en-US" sz="1400" dirty="0">
                <a:hlinkClick r:id="rId4"/>
              </a:rPr>
              <a:t>https://datatracker.ietf.org/doc/draft-ietf-homenet-arch/</a:t>
            </a:r>
            <a:r>
              <a:rPr lang="en-US" sz="1400" dirty="0"/>
              <a:t> - submitted for </a:t>
            </a:r>
            <a:r>
              <a:rPr lang="en-US" sz="1400" dirty="0" smtClean="0"/>
              <a:t>publication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</a:t>
            </a:r>
            <a:r>
              <a:rPr lang="en-US" sz="1400" dirty="0" smtClean="0"/>
              <a:t>: </a:t>
            </a:r>
            <a:r>
              <a:rPr lang="en-US" sz="1400" dirty="0" smtClean="0"/>
              <a:t>Nome Networking </a:t>
            </a:r>
            <a:r>
              <a:rPr lang="en-US" sz="1400" dirty="0"/>
              <a:t>Control Protocol: </a:t>
            </a:r>
            <a:r>
              <a:rPr lang="en-US" sz="1400" dirty="0">
                <a:hlinkClick r:id="rId5"/>
              </a:rPr>
              <a:t>http://datatracker.ietf.org/doc/draft-ietf-homenet-hncp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</a:t>
            </a:r>
            <a:r>
              <a:rPr lang="en-US" sz="1400" dirty="0" smtClean="0"/>
              <a:t>: </a:t>
            </a:r>
            <a:r>
              <a:rPr lang="en-US" sz="1400" dirty="0"/>
              <a:t>Internet draft on Prefix and Address Assignment in a Home </a:t>
            </a:r>
            <a:r>
              <a:rPr lang="en-US" sz="1400" dirty="0" smtClean="0"/>
              <a:t>Network: </a:t>
            </a:r>
            <a:r>
              <a:rPr lang="en-US" sz="1400" dirty="0">
                <a:hlinkClick r:id="rId6"/>
              </a:rPr>
              <a:t>http://datatracker.ietf.org/doc/draft-pfister-homenet-prefix-assignment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Internet </a:t>
            </a:r>
            <a:r>
              <a:rPr lang="en-US" sz="1400" dirty="0"/>
              <a:t>draft </a:t>
            </a:r>
            <a:r>
              <a:rPr lang="en-US" sz="1400" dirty="0" smtClean="0"/>
              <a:t>on Minimalist </a:t>
            </a:r>
            <a:r>
              <a:rPr lang="en-US" sz="1400" dirty="0"/>
              <a:t>Port Control Protocol </a:t>
            </a:r>
            <a:r>
              <a:rPr lang="en-US" sz="1400" dirty="0" smtClean="0"/>
              <a:t>Proxy: </a:t>
            </a:r>
            <a:r>
              <a:rPr lang="en-US" sz="1400" dirty="0" smtClean="0">
                <a:hlinkClick r:id="rId7"/>
              </a:rPr>
              <a:t>http</a:t>
            </a:r>
            <a:r>
              <a:rPr lang="en-US" sz="1400" dirty="0">
                <a:hlinkClick r:id="rId7"/>
              </a:rPr>
              <a:t>://datatracker.ietf.org/doc/draft-stenberg-homenet-minimalist-pcp-proxy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Outsourcing Home Network Authoritative </a:t>
            </a:r>
            <a:r>
              <a:rPr lang="en-US" sz="1400" dirty="0"/>
              <a:t>Naming Service: </a:t>
            </a:r>
            <a:r>
              <a:rPr lang="en-US" sz="1400" dirty="0">
                <a:hlinkClick r:id="rId8"/>
              </a:rPr>
              <a:t>http://datatracker.ietf.org/doc/draft-mglt-homenet-front-end-naming-delegation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</a:t>
            </a:r>
            <a:r>
              <a:rPr lang="en-US" sz="1800" dirty="0" smtClean="0"/>
              <a:t>requests </a:t>
            </a:r>
            <a:r>
              <a:rPr lang="en-US" sz="1800" dirty="0" smtClean="0"/>
              <a:t>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www.ietf.org/id/draft-zhang-opsawg-capwap-cds-02.txt</a:t>
            </a:r>
            <a:r>
              <a:rPr lang="en-US" sz="1400" dirty="0" smtClean="0"/>
              <a:t> , see Slide 5 </a:t>
            </a:r>
            <a:r>
              <a:rPr lang="en-US" sz="1400" dirty="0"/>
              <a:t>in https://mentor.ieee.org/802.11/dcn/14/11-14-0368-01-0000-march-2014-liaison-to-ietf-report.pptx 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</a:t>
            </a:r>
            <a:r>
              <a:rPr lang="en-US" sz="1400" dirty="0"/>
              <a:t>see </a:t>
            </a: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mentor.ieee.org/802.11/dcn/14/11-14-0684-01-0000-capwap-hybridmac-liaison-response.docx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mentor.ieee.org/802.11/dcn/14/11-14-0913-01-0000-liaison-response-opsawg-capwap-extension.docx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Operations </a:t>
            </a:r>
            <a:r>
              <a:rPr lang="en-US" sz="1800" dirty="0" smtClean="0"/>
              <a:t>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u="sng" dirty="0" smtClean="0">
                <a:hlinkClick r:id="rId7"/>
              </a:rPr>
              <a:t>http</a:t>
            </a:r>
            <a:r>
              <a:rPr lang="en-US" sz="1400" u="sng" dirty="0">
                <a:hlinkClick r:id="rId7"/>
              </a:rPr>
              <a:t>://datatracker.ietf.org/doc/draft-ietf-opsawg-capwap-extension/</a:t>
            </a:r>
            <a:r>
              <a:rPr lang="en-US" sz="1400" u="sng" dirty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New version posted (r4) </a:t>
            </a:r>
            <a:r>
              <a:rPr lang="en-US" sz="1400" dirty="0">
                <a:hlinkClick r:id="rId9"/>
              </a:rPr>
              <a:t>http://</a:t>
            </a:r>
            <a:r>
              <a:rPr lang="en-US" sz="1400" dirty="0" smtClean="0">
                <a:hlinkClick r:id="rId9"/>
              </a:rPr>
              <a:t>datatracker.ietf.org/doc/draft-ietf-opsawg-capwap-hybridmac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New</a:t>
            </a:r>
            <a:r>
              <a:rPr lang="en-US" sz="1400" dirty="0"/>
              <a:t>: </a:t>
            </a:r>
            <a:r>
              <a:rPr lang="en-US" sz="1400" dirty="0">
                <a:hlinkClick r:id="rId10"/>
              </a:rPr>
              <a:t>http://datatracker.ietf.org/doc/draft-ietf-opsawg-capwap-alt-tunnel</a:t>
            </a:r>
            <a:r>
              <a:rPr lang="en-US" sz="1400" dirty="0" smtClean="0">
                <a:hlinkClick r:id="rId10"/>
              </a:rPr>
              <a:t>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6LOWPAN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600" b="0" dirty="0">
                <a:hlinkClick r:id="rId3"/>
              </a:rPr>
              <a:t>http://datatracker.ietf.org/wg/6lowpan/charter/</a:t>
            </a:r>
            <a:endParaRPr lang="en-GB" sz="1600" b="0" dirty="0"/>
          </a:p>
          <a:p>
            <a:pPr lvl="1">
              <a:lnSpc>
                <a:spcPct val="80000"/>
              </a:lnSpc>
            </a:pPr>
            <a:r>
              <a:rPr lang="en-US" sz="1600" dirty="0"/>
              <a:t>Focus: IPv6 over Low Power PAN: Adaption of IPv6 protocol to operate on constrained nodes and link layers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ROLL</a:t>
            </a:r>
          </a:p>
          <a:p>
            <a:pPr lvl="1"/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4"/>
              </a:rPr>
              <a:t>http://datatracker.ietf.org/wg/roll/</a:t>
            </a:r>
            <a:r>
              <a:rPr lang="en-GB" sz="1600" dirty="0"/>
              <a:t> </a:t>
            </a:r>
          </a:p>
          <a:p>
            <a:pPr lvl="1"/>
            <a:r>
              <a:rPr lang="en-US" sz="1600" dirty="0"/>
              <a:t>Focus: Routing over Low Power and </a:t>
            </a:r>
            <a:r>
              <a:rPr lang="en-US" sz="1600" dirty="0" err="1"/>
              <a:t>Lossy</a:t>
            </a:r>
            <a:r>
              <a:rPr lang="en-US" sz="1600" dirty="0"/>
              <a:t> </a:t>
            </a:r>
            <a:r>
              <a:rPr lang="en-US" sz="1600" dirty="0" smtClean="0"/>
              <a:t>Networks</a:t>
            </a: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600" dirty="0"/>
              <a:t>Constrained </a:t>
            </a:r>
            <a:r>
              <a:rPr lang="en-US" sz="1600" dirty="0" err="1"/>
              <a:t>RESTful</a:t>
            </a:r>
            <a:r>
              <a:rPr lang="en-US" sz="1600" dirty="0"/>
              <a:t> Environments)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5"/>
              </a:rPr>
              <a:t>http://datatracker.ietf.org/wg/core/</a:t>
            </a:r>
            <a:r>
              <a:rPr lang="en-GB" sz="1600" b="0" dirty="0"/>
              <a:t> </a:t>
            </a:r>
            <a:endParaRPr lang="en-GB" sz="1600" dirty="0"/>
          </a:p>
          <a:p>
            <a:pPr lvl="1"/>
            <a:r>
              <a:rPr lang="en-US" sz="1600" dirty="0"/>
              <a:t>Focus: framework for resource-oriented applications intended to run on constrained IP networks. </a:t>
            </a:r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RFC 4017 - IEEE 802.11 Requirements on EAP Methods</a:t>
            </a:r>
          </a:p>
          <a:p>
            <a:r>
              <a:rPr lang="en-US" dirty="0" smtClean="0"/>
              <a:t>Jan 2012 report (PAWS, </a:t>
            </a:r>
            <a:r>
              <a:rPr lang="en-US" dirty="0" err="1" smtClean="0"/>
              <a:t>Homenet</a:t>
            </a:r>
            <a:r>
              <a:rPr lang="en-US" dirty="0" smtClean="0"/>
              <a:t> details), </a:t>
            </a:r>
            <a:r>
              <a:rPr lang="en-US" dirty="0" smtClean="0">
                <a:hlinkClick r:id="rId3"/>
              </a:rPr>
              <a:t>https://mentor.ieee.org/802.11/dcn/12/11-12-0122-01-0000-january-2012-liaison-to-ietf.ppt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</a:t>
            </a:r>
            <a:r>
              <a:rPr lang="en-US" dirty="0" smtClean="0"/>
              <a:t>July </a:t>
            </a:r>
            <a:r>
              <a:rPr lang="en-US" dirty="0" smtClean="0"/>
              <a:t>2014.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- 1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</a:t>
            </a:r>
            <a:r>
              <a:rPr lang="en-US" sz="2000" dirty="0" smtClean="0"/>
              <a:t>meetings</a:t>
            </a:r>
            <a:r>
              <a:rPr lang="en-US" sz="2000" dirty="0" smtClean="0"/>
              <a:t>, agenda and presentations: </a:t>
            </a:r>
            <a:r>
              <a:rPr lang="en-US" sz="2000" dirty="0" smtClean="0"/>
              <a:t>Teleconference  </a:t>
            </a:r>
            <a:r>
              <a:rPr lang="en-US" sz="2000" dirty="0" smtClean="0"/>
              <a:t>Meeting  held </a:t>
            </a:r>
            <a:r>
              <a:rPr lang="en-US" sz="2000" dirty="0" smtClean="0"/>
              <a:t>18 June </a:t>
            </a:r>
            <a:r>
              <a:rPr lang="en-US" sz="2000" dirty="0" smtClean="0"/>
              <a:t>2014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800" dirty="0">
                <a:hlinkClick r:id="rId3"/>
              </a:rPr>
              <a:t>http://www.iab.org/activities/joint-activities/iab-ieee-coordination</a:t>
            </a:r>
            <a:r>
              <a:rPr lang="en-US" sz="1800" dirty="0" smtClean="0">
                <a:hlinkClick r:id="rId3"/>
              </a:rPr>
              <a:t>/</a:t>
            </a:r>
            <a:r>
              <a:rPr lang="en-US" sz="1800" dirty="0" smtClean="0"/>
              <a:t> </a:t>
            </a:r>
            <a:r>
              <a:rPr lang="en-US" sz="1800" dirty="0"/>
              <a:t>, see </a:t>
            </a: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www.iab.org/wp-content/IAB-uploads/2013/01/2014-06-18-ietf-ieee802-minutes.txt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No new IEEE 802.11 items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Next </a:t>
            </a:r>
            <a:r>
              <a:rPr lang="en-US" sz="1800" dirty="0" smtClean="0"/>
              <a:t>face to face meeting: 29 Sept 2014 </a:t>
            </a:r>
            <a:r>
              <a:rPr lang="en-US" sz="1800" dirty="0" smtClean="0"/>
              <a:t>(</a:t>
            </a:r>
            <a:r>
              <a:rPr lang="en-US" sz="1800" dirty="0" smtClean="0"/>
              <a:t>Newark Airport hotel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- 2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RFC4441bis </a:t>
            </a:r>
            <a:r>
              <a:rPr lang="en-US" sz="2000" dirty="0"/>
              <a:t>update, see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www.ietf.org/id/draft-iab-rfc4441rev-08.txt</a:t>
            </a:r>
            <a:r>
              <a:rPr lang="en-US" sz="2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Approved by 802 EC in March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Has been sent to the RFC </a:t>
            </a:r>
            <a:r>
              <a:rPr lang="en-US" sz="1600" dirty="0" smtClean="0"/>
              <a:t>editor, should be published shortly</a:t>
            </a:r>
            <a:endParaRPr lang="en-US" sz="16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 </a:t>
            </a:r>
            <a:r>
              <a:rPr lang="en-US" sz="2000" dirty="0" smtClean="0"/>
              <a:t>EC “IETF/IAB/IESG..” 802 EC Standing Committee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Approved by the EC in March 2014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Pat Thaler </a:t>
            </a:r>
            <a:r>
              <a:rPr lang="en-US" sz="1600" dirty="0" smtClean="0"/>
              <a:t>is</a:t>
            </a:r>
            <a:r>
              <a:rPr lang="en-US" sz="1600" dirty="0" smtClean="0"/>
              <a:t> </a:t>
            </a:r>
            <a:r>
              <a:rPr lang="en-US" sz="1600" dirty="0" smtClean="0"/>
              <a:t>chair; </a:t>
            </a:r>
            <a:r>
              <a:rPr lang="en-US" sz="1600" dirty="0" smtClean="0"/>
              <a:t>met</a:t>
            </a:r>
            <a:r>
              <a:rPr lang="en-US" sz="1600" dirty="0" smtClean="0"/>
              <a:t> this week: September joint meeting agenda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7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6985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</a:t>
            </a:r>
            <a:r>
              <a:rPr lang="en-US" dirty="0" smtClean="0"/>
              <a:t>802.11 </a:t>
            </a:r>
            <a:r>
              <a:rPr lang="en-US" dirty="0" smtClean="0"/>
              <a:t>Liaison Activity - </a:t>
            </a:r>
            <a:r>
              <a:rPr lang="en-US" dirty="0" smtClean="0"/>
              <a:t>1 </a:t>
            </a:r>
            <a:endParaRPr lang="en-US" dirty="0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Request from Individual Submission Editor (Nevil Brownlee) on </a:t>
            </a:r>
            <a:r>
              <a:rPr lang="en-US" sz="2000" dirty="0">
                <a:hlinkClick r:id="rId3"/>
              </a:rPr>
              <a:t>https://datatracker.ietf.org/doc/draft-avula-shwmp/?</a:t>
            </a:r>
            <a:r>
              <a:rPr lang="en-US" sz="2000" dirty="0" smtClean="0">
                <a:hlinkClick r:id="rId3"/>
              </a:rPr>
              <a:t>include_text=1</a:t>
            </a:r>
            <a:r>
              <a:rPr lang="en-US" sz="2000" dirty="0" smtClean="0"/>
              <a:t>  to ensure no conflict with 11s.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Liaison response </a:t>
            </a:r>
            <a:r>
              <a:rPr lang="en-US" sz="1600" dirty="0"/>
              <a:t>sent in May, see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mentor.ieee.org/802.11/dcn/14/11-14-0683-01-0000-shwmp-liaison-response.docx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Request for code point received, see 11-14-0848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M</a:t>
            </a:r>
            <a:r>
              <a:rPr lang="en-US" sz="1600" dirty="0" smtClean="0"/>
              <a:t>otion to confirm ANA action at Friday plenary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Request </a:t>
            </a:r>
            <a:r>
              <a:rPr lang="en-US" sz="2000" dirty="0"/>
              <a:t>for comments on </a:t>
            </a:r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tools.ietf.org/html/draft-ietf-opsawg-capwap-extension-04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D</a:t>
            </a:r>
            <a:r>
              <a:rPr lang="en-US" sz="1600" dirty="0" smtClean="0"/>
              <a:t>iscussed </a:t>
            </a:r>
            <a:r>
              <a:rPr lang="en-US" sz="1600" dirty="0" smtClean="0"/>
              <a:t>in ARC Wednesday </a:t>
            </a:r>
            <a:r>
              <a:rPr lang="en-US" sz="1600" dirty="0" smtClean="0"/>
              <a:t>AM1, see ARC approved liaison </a:t>
            </a:r>
            <a:r>
              <a:rPr lang="en-US" sz="1600" dirty="0"/>
              <a:t>response in </a:t>
            </a:r>
            <a:r>
              <a:rPr lang="en-US" sz="1600" dirty="0">
                <a:hlinkClick r:id="rId6"/>
              </a:rPr>
              <a:t>https://</a:t>
            </a:r>
            <a:r>
              <a:rPr lang="en-US" sz="1600" dirty="0" smtClean="0">
                <a:hlinkClick r:id="rId6"/>
              </a:rPr>
              <a:t>mentor.ieee.org/802.11/dcn/14/11-14-0913-01-0000-liaison-response-opsawg-capwap-extension.docx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ARC motion at Friday plenary meeting</a:t>
            </a:r>
            <a:endParaRPr lang="en-US" sz="1600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7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26614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r>
              <a:rPr lang="en-US" dirty="0" smtClean="0"/>
              <a:t>Meetings:</a:t>
            </a:r>
          </a:p>
          <a:p>
            <a:pPr lvl="1"/>
            <a:r>
              <a:rPr lang="en-US" dirty="0" smtClean="0"/>
              <a:t>July 20-25, 2014 – Toronto</a:t>
            </a:r>
          </a:p>
          <a:p>
            <a:pPr lvl="1"/>
            <a:r>
              <a:rPr lang="en-US" dirty="0" smtClean="0"/>
              <a:t>November 9-14, 2014 – Honolulu</a:t>
            </a:r>
          </a:p>
          <a:p>
            <a:pPr lvl="1"/>
            <a:r>
              <a:rPr lang="en-US" dirty="0" smtClean="0"/>
              <a:t>March 22-27, 2015 – Dallas</a:t>
            </a:r>
          </a:p>
          <a:p>
            <a:pPr lvl="1"/>
            <a:r>
              <a:rPr lang="en-US" dirty="0" smtClean="0"/>
              <a:t>July 19-24, 2015 – Prague</a:t>
            </a:r>
          </a:p>
          <a:p>
            <a:pPr lvl="1"/>
            <a:r>
              <a:rPr lang="en-US" dirty="0" smtClean="0"/>
              <a:t>November 1-6, 2015 - </a:t>
            </a:r>
            <a:r>
              <a:rPr lang="en-US" dirty="0" err="1" smtClean="0"/>
              <a:t>Yokahama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Tutorials (process and technical); </a:t>
            </a:r>
            <a:r>
              <a:rPr lang="en-US" dirty="0"/>
              <a:t>Wireless Tutorial (Donald Eastlake</a:t>
            </a:r>
            <a:r>
              <a:rPr lang="en-US" dirty="0" smtClean="0"/>
              <a:t>) 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</a:t>
            </a:r>
            <a:r>
              <a:rPr lang="en-US" dirty="0" smtClean="0"/>
              <a:t>July 2014 BOF sessions</a:t>
            </a:r>
            <a:endParaRPr lang="en-US" dirty="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>
                <a:hlinkClick r:id="rId3"/>
              </a:rPr>
              <a:t>https://datatracker.ietf.org/wg/bofs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151926"/>
              </p:ext>
            </p:extLst>
          </p:nvPr>
        </p:nvGraphicFramePr>
        <p:xfrm>
          <a:off x="685800" y="3002280"/>
          <a:ext cx="6781800" cy="1828800"/>
        </p:xfrm>
        <a:graphic>
          <a:graphicData uri="http://schemas.openxmlformats.org/drawingml/2006/table">
            <a:tbl>
              <a:tblPr/>
              <a:tblGrid>
                <a:gridCol w="1672225"/>
                <a:gridCol w="5109575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4"/>
                        </a:rPr>
                        <a:t>vnfpool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Virtualized Network Function Pool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5"/>
                        </a:rPr>
                        <a:t>ianaplan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Planning for the IANA/NTIA Transition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6"/>
                        </a:rPr>
                        <a:t>ucan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Use Cases for Autonomic Networking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7"/>
                        </a:rPr>
                        <a:t>actn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Abstraction and Control of Transport Networks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8"/>
                        </a:rPr>
                        <a:t>dtnwg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Delay Tolerant Networking Working Group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91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C01A7BC-939B-41A1-87B9-B1BECE9E1DD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to Access White Space database (paws) WG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Received request for IEEE 802.11 review of paws protocol draft document</a:t>
            </a:r>
            <a:r>
              <a:rPr lang="en-US" sz="1800" b="0" dirty="0" smtClean="0"/>
              <a:t>: </a:t>
            </a:r>
            <a:r>
              <a:rPr lang="en-US" sz="1800" b="0" dirty="0" smtClean="0">
                <a:hlinkClick r:id="rId3"/>
              </a:rPr>
              <a:t>https://datatracker.ietf.org/doc/draft-ietf-paws-protocol/</a:t>
            </a:r>
            <a:r>
              <a:rPr lang="en-US" sz="1800" b="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Held IEEE 802.11 Call for Comments</a:t>
            </a:r>
            <a:endParaRPr lang="en-US" sz="1600" b="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b="0" dirty="0" smtClean="0"/>
              <a:t>No comments received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Paws Charter and problem statement documents: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Charter, see </a:t>
            </a:r>
            <a:r>
              <a:rPr lang="en-US" sz="1600" dirty="0" smtClean="0">
                <a:hlinkClick r:id="rId4"/>
              </a:rPr>
              <a:t>https://datatracker.ietf.org/wg/paws/charter/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Problem Statement, see </a:t>
            </a:r>
            <a:r>
              <a:rPr lang="en-US" sz="1600" dirty="0" smtClean="0">
                <a:hlinkClick r:id="rId5"/>
              </a:rPr>
              <a:t>https://datatracker.ietf.org/doc/draft-patil-paws-problem-stmt/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Use Cases and requirements, published as RFC 6953: </a:t>
            </a:r>
            <a:r>
              <a:rPr lang="en-US" sz="1600" dirty="0" smtClean="0">
                <a:hlinkClick r:id="rId6"/>
              </a:rPr>
              <a:t>https://datatracker.ietf.org/doc/rfc6953/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Update: </a:t>
            </a:r>
            <a:r>
              <a:rPr lang="en-US" sz="1600" dirty="0" smtClean="0"/>
              <a:t>PAWS </a:t>
            </a:r>
            <a:r>
              <a:rPr lang="en-US" sz="1600" dirty="0"/>
              <a:t>protocol document </a:t>
            </a:r>
            <a:r>
              <a:rPr lang="en-US" sz="1600" dirty="0">
                <a:hlinkClick r:id="rId7"/>
              </a:rPr>
              <a:t>http://datatracker.ietf.org/doc/draft-ietf-paws-protocol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</a:t>
            </a:r>
            <a:r>
              <a:rPr lang="en-US" sz="1600" dirty="0" smtClean="0"/>
              <a:t>:General Area Review Team comments being resolved</a:t>
            </a:r>
            <a:endParaRPr lang="en-US" sz="16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July</a:t>
            </a:r>
            <a:r>
              <a:rPr lang="en-US" sz="1800" dirty="0" smtClean="0"/>
              <a:t> </a:t>
            </a:r>
            <a:r>
              <a:rPr lang="en-US" sz="1800" dirty="0" smtClean="0"/>
              <a:t>2014]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Submitted for publication: RADIUS Attributes for IEEE 802 Networks, see </a:t>
            </a:r>
            <a:r>
              <a:rPr lang="en-US" sz="1600" dirty="0">
                <a:hlinkClick r:id="rId4"/>
              </a:rPr>
              <a:t>http://datatracker.ietf.org/doc/draft-ietf-radext-ieee802ext</a:t>
            </a:r>
            <a:r>
              <a:rPr lang="en-US" sz="1600" dirty="0" smtClean="0">
                <a:hlinkClick r:id="rId4"/>
              </a:rPr>
              <a:t>/  </a:t>
            </a:r>
            <a:r>
              <a:rPr lang="en-US" sz="1600" dirty="0" smtClean="0"/>
              <a:t>Currently in AUTH48 review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 version posted: Support of fragmentation if </a:t>
            </a:r>
            <a:r>
              <a:rPr lang="en-US" sz="1600" dirty="0"/>
              <a:t>RADIUS packets, see </a:t>
            </a:r>
            <a:r>
              <a:rPr lang="en-US" sz="1600" dirty="0">
                <a:hlinkClick r:id="rId5"/>
              </a:rPr>
              <a:t>http://datatracker.ietf.org/doc/draft-ietf-radext-radius-fragmentation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 version available:  “DTLS as a transport layer for RADIUS”, see </a:t>
            </a:r>
            <a:r>
              <a:rPr lang="en-US" sz="1600" dirty="0">
                <a:hlinkClick r:id="rId6"/>
              </a:rPr>
              <a:t>http://datatracker.ietf.org/doc/draft-ietf-radext-dtls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69429</TotalTime>
  <Words>1190</Words>
  <Application>Microsoft Office PowerPoint</Application>
  <PresentationFormat>On-screen Show (4:3)</PresentationFormat>
  <Paragraphs>294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IEEE 802.11-IETF Liaison Report</vt:lpstr>
      <vt:lpstr>Abstract</vt:lpstr>
      <vt:lpstr>IETF- IEEE 802 Liaison Activity - 1 </vt:lpstr>
      <vt:lpstr>IETF- IEEE 802 Liaison Activity - 2 </vt:lpstr>
      <vt:lpstr>IETF- IEEE 802.11 Liaison Activity - 1 </vt:lpstr>
      <vt:lpstr>IETF Meetings</vt:lpstr>
      <vt:lpstr>IETF July 2014 BOF sessions</vt:lpstr>
      <vt:lpstr>Protocol to Access White Space database (paws) WG</vt:lpstr>
      <vt:lpstr>RADEXT WG</vt:lpstr>
      <vt:lpstr>IETF Geographic Location and Privacy (Geopriv) WG</vt:lpstr>
      <vt:lpstr>Emergency Context Resolution with Internet Technologies (ECRIT) </vt:lpstr>
      <vt:lpstr>Home Networking (homenet) WG</vt:lpstr>
      <vt:lpstr>Operations Area Working Group</vt:lpstr>
      <vt:lpstr>Of Interest to Smart Grid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</dc:title>
  <dc:creator>Dorothy Stanley</dc:creator>
  <cp:lastModifiedBy>Dorothy Stanley</cp:lastModifiedBy>
  <cp:revision>412</cp:revision>
  <cp:lastPrinted>1998-02-10T13:28:06Z</cp:lastPrinted>
  <dcterms:created xsi:type="dcterms:W3CDTF">2005-01-04T21:26:55Z</dcterms:created>
  <dcterms:modified xsi:type="dcterms:W3CDTF">2014-07-16T16:45:39Z</dcterms:modified>
</cp:coreProperties>
</file>