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>
        <p:scale>
          <a:sx n="93" d="100"/>
          <a:sy n="93" d="100"/>
        </p:scale>
        <p:origin x="-2154" y="-61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80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802.11-14/0772r0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Tong Mao (China Telecom)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802.11-14/0772r0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Tong Mao (China Telecom)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848100" y="24719"/>
            <a:ext cx="2514600" cy="272143"/>
          </a:xfrm>
          <a:ln/>
        </p:spPr>
        <p:txBody>
          <a:bodyPr/>
          <a:lstStyle/>
          <a:p>
            <a:r>
              <a:rPr lang="en-US" dirty="0" smtClean="0"/>
              <a:t>doc.: IEEE 802.11-14/0772r0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457701" y="8983662"/>
            <a:ext cx="1822450" cy="182563"/>
          </a:xfrm>
          <a:ln/>
        </p:spPr>
        <p:txBody>
          <a:bodyPr/>
          <a:lstStyle/>
          <a:p>
            <a:r>
              <a:rPr lang="en-US" dirty="0" smtClean="0"/>
              <a:t>Tong Mao (China Telecom)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802.11-14/0772r0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Tong Mao (China Telecom)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altLang="zh-CN" smtClean="0"/>
              <a:t>doc.: IEEE 802.11-14/0772r0</a:t>
            </a:r>
            <a:endParaRPr lang="zh-CN" altLang="en-US" sz="2400" b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 smtClean="0"/>
              <a:t>June 2014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altLang="zh-CN" smtClean="0"/>
              <a:t>Tong Mao (China Telecom)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114DBA89-CB6C-4332-BCB7-4BAC3BC291B0}" type="slidenum">
              <a:rPr lang="en-US" altLang="zh-CN" smtClean="0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641051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altLang="zh-CN" smtClean="0"/>
              <a:t>doc.: IEEE 802.11-14/0772r0</a:t>
            </a:r>
            <a:endParaRPr lang="zh-CN" altLang="en-US" sz="2400" b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 smtClean="0"/>
              <a:t>June 2014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altLang="zh-CN" smtClean="0"/>
              <a:t>Tong Mao (China Telecom)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114DBA89-CB6C-4332-BCB7-4BAC3BC291B0}" type="slidenum">
              <a:rPr lang="en-US" altLang="zh-CN" smtClean="0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53066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altLang="zh-CN" smtClean="0"/>
              <a:t>doc.: IEEE 802.11-14/0772r0</a:t>
            </a:r>
            <a:endParaRPr lang="zh-CN" altLang="en-US" sz="2400" b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 smtClean="0"/>
              <a:t>June 2014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altLang="zh-CN" smtClean="0"/>
              <a:t>Tong Mao (China Telecom)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114DBA89-CB6C-4332-BCB7-4BAC3BC291B0}" type="slidenum">
              <a:rPr lang="en-US" altLang="zh-CN" smtClean="0"/>
              <a:pPr/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913499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24579" name="备注占位符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>
              <a:latin typeface="Arial" charset="0"/>
            </a:endParaRPr>
          </a:p>
        </p:txBody>
      </p:sp>
      <p:sp>
        <p:nvSpPr>
          <p:cNvPr id="24580" name="页眉占位符 3"/>
          <p:cNvSpPr>
            <a:spLocks noGrp="1"/>
          </p:cNvSpPr>
          <p:nvPr>
            <p:ph type="hdr" sz="quarter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CN" smtClean="0"/>
              <a:t>doc.: IEEE 802.11-14/0772r0</a:t>
            </a:r>
            <a:endParaRPr lang="zh-CN" altLang="en-US" sz="2400" b="0">
              <a:solidFill>
                <a:schemeClr val="bg1"/>
              </a:solidFill>
            </a:endParaRPr>
          </a:p>
        </p:txBody>
      </p:sp>
      <p:sp>
        <p:nvSpPr>
          <p:cNvPr id="24581" name="日期占位符 4"/>
          <p:cNvSpPr>
            <a:spLocks noGrp="1"/>
          </p:cNvSpPr>
          <p:nvPr>
            <p:ph type="dt" sz="quarter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CN" smtClean="0"/>
              <a:t>June 2014</a:t>
            </a:r>
            <a:endParaRPr lang="zh-CN" altLang="en-US"/>
          </a:p>
        </p:txBody>
      </p:sp>
      <p:sp>
        <p:nvSpPr>
          <p:cNvPr id="24582" name="页脚占位符 5"/>
          <p:cNvSpPr>
            <a:spLocks noGrp="1"/>
          </p:cNvSpPr>
          <p:nvPr>
            <p:ph type="ftr" sz="quarter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CN" smtClean="0"/>
              <a:t>Tong Mao (China Telecom)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24583" name="灯片编号占位符 6"/>
          <p:cNvSpPr>
            <a:spLocks noGrp="1"/>
          </p:cNvSpPr>
          <p:nvPr>
            <p:ph type="sldNum" sz="quarter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CN"/>
              <a:t>Page </a:t>
            </a:r>
            <a:fld id="{A21B70A4-7FAA-4B03-851D-8DEEF4F7713A}" type="slidenum">
              <a:rPr lang="en-US" altLang="zh-CN" sz="2400">
                <a:solidFill>
                  <a:schemeClr val="bg1"/>
                </a:solidFill>
              </a:rPr>
              <a:pPr/>
              <a:t>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altLang="zh-CN" smtClean="0"/>
              <a:t>doc.: IEEE 802.11-14/0772r0</a:t>
            </a:r>
            <a:endParaRPr lang="zh-CN" altLang="en-US" sz="2400" b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 smtClean="0"/>
              <a:t>June 2014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altLang="zh-CN" smtClean="0"/>
              <a:t>Tong Mao (China Telecom)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114DBA89-CB6C-4332-BCB7-4BAC3BC291B0}" type="slidenum">
              <a:rPr lang="en-US" altLang="zh-CN" smtClean="0"/>
              <a:pPr/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832611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altLang="zh-CN" smtClean="0"/>
              <a:t>doc.: IEEE 802.11-14/0772r0</a:t>
            </a:r>
            <a:endParaRPr lang="zh-CN" altLang="en-US" sz="2400" b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 smtClean="0"/>
              <a:t>June 2014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altLang="zh-CN" smtClean="0"/>
              <a:t>Tong Mao (China Telecom)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114DBA89-CB6C-4332-BCB7-4BAC3BC291B0}" type="slidenum">
              <a:rPr lang="en-US" altLang="zh-CN" smtClean="0"/>
              <a:pPr/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039076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altLang="zh-CN" smtClean="0"/>
              <a:t>doc.: IEEE 802.11-14/0772r0</a:t>
            </a:r>
            <a:endParaRPr lang="zh-CN" altLang="en-US" sz="2400" b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 smtClean="0"/>
              <a:t>June 2014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altLang="zh-CN" smtClean="0"/>
              <a:t>Tong Mao (China Telecom)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114DBA89-CB6C-4332-BCB7-4BAC3BC291B0}" type="slidenum">
              <a:rPr lang="en-US" altLang="zh-CN" smtClean="0"/>
              <a:pPr/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00761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Tong Mao (China Telecom)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June 2014</a:t>
            </a:r>
            <a:endParaRPr lang="zh-CN" altLang="zh-C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Tong Mao (China Telecom)</a:t>
            </a:r>
            <a:endParaRPr lang="zh-CN" altLang="zh-CN" sz="1800">
              <a:solidFill>
                <a:schemeClr val="bg1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zh-CN"/>
              <a:t>Slide </a:t>
            </a:r>
            <a:fld id="{E44E06EA-A597-4E0B-B813-9FF19E89C75D}" type="slidenum">
              <a:rPr lang="zh-CN" altLang="zh-CN"/>
              <a:pPr/>
              <a:t>‹#›</a:t>
            </a:fld>
            <a:endParaRPr lang="zh-CN" altLang="zh-CN" sz="1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703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Tong Mao (China Telecom)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June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Tong Mao (China Telecom)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Tong Mao (China Telecom)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Tong Mao (China Telecom)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Tong Mao (China Telecom)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Tong Mao (China Telecom)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Tong Mao (China Telecom)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Tong Mao (China Telecom)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June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Tong Mao (China Telecom)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802.11-14/0772r0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June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Tong Mao (China Telecom)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AIDs Allocation for Relay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2014-06-17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4550186"/>
              </p:ext>
            </p:extLst>
          </p:nvPr>
        </p:nvGraphicFramePr>
        <p:xfrm>
          <a:off x="514350" y="2281238"/>
          <a:ext cx="8094663" cy="271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Document" r:id="rId5" imgW="8257888" imgH="2765559" progId="Word.Document.8">
                  <p:embed/>
                </p:oleObj>
              </mc:Choice>
              <mc:Fallback>
                <p:oleObj name="Document" r:id="rId5" imgW="8257888" imgH="276555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1238"/>
                        <a:ext cx="8094663" cy="2711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June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Tong Mao (China Telecom)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includes a proposal for Relay AID Allocation.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zh-CN" smtClean="0"/>
              <a:t>June 2014</a:t>
            </a:r>
            <a:endParaRPr lang="zh-CN" altLang="zh-CN"/>
          </a:p>
        </p:txBody>
      </p:sp>
      <p:sp>
        <p:nvSpPr>
          <p:cNvPr id="15363" name="灯片编号占位符 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CN" altLang="zh-CN"/>
              <a:t>Slide </a:t>
            </a:r>
            <a:fld id="{F62A81B0-3341-42D9-8A73-EC46173BCCF3}" type="slidenum">
              <a:rPr lang="zh-CN" altLang="zh-CN"/>
              <a:pPr/>
              <a:t>3</a:t>
            </a:fld>
            <a:endParaRPr lang="zh-CN" altLang="zh-CN" sz="1800">
              <a:solidFill>
                <a:schemeClr val="bg1"/>
              </a:solidFill>
            </a:endParaRPr>
          </a:p>
        </p:txBody>
      </p:sp>
      <p:sp>
        <p:nvSpPr>
          <p:cNvPr id="1536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mtClean="0">
                <a:ea typeface="宋体" pitchFamily="2" charset="-122"/>
              </a:rPr>
              <a:t>Introduction</a:t>
            </a:r>
            <a:endParaRPr lang="zh-CN" altLang="en-US" smtClean="0">
              <a:ea typeface="宋体" pitchFamily="2" charset="-122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smtClean="0">
                <a:ea typeface="宋体" pitchFamily="2" charset="-122"/>
              </a:rPr>
              <a:t>802.11ah supports two-hop relay operation.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smtClean="0">
                <a:ea typeface="宋体" pitchFamily="2" charset="-122"/>
              </a:rPr>
              <a:t>Relay is assigned an AID by  the associated Root  AP ,and shall assign an AID to the non-AP STA associates with the Relay 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smtClean="0">
                <a:ea typeface="宋体" pitchFamily="2" charset="-122"/>
              </a:rPr>
              <a:t>Relay must have assignable AIDs.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smtClean="0">
                <a:ea typeface="宋体" pitchFamily="2" charset="-122"/>
              </a:rPr>
              <a:t>Relay may as well have different assignable AIDs from all other Relays and not in use at Root AP.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mtClean="0">
              <a:ea typeface="宋体" pitchFamily="2" charset="-122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mtClean="0">
              <a:ea typeface="宋体" pitchFamily="2" charset="-122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mtClean="0">
              <a:ea typeface="宋体" pitchFamily="2" charset="-122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zh-CN" altLang="en-US" smtClean="0">
              <a:ea typeface="宋体" pitchFamily="2" charset="-122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zh-CN" altLang="en-US" smtClean="0">
              <a:ea typeface="宋体" pitchFamily="2" charset="-122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zh-CN" altLang="en-US" smtClean="0">
              <a:ea typeface="宋体" pitchFamily="2" charset="-12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CN" smtClean="0"/>
              <a:t>Tong Mao (China Telecom)</a:t>
            </a:r>
            <a:endParaRPr lang="zh-CN" altLang="zh-CN" sz="1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10361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日期占位符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zh-CN" smtClean="0"/>
              <a:t>June 2014</a:t>
            </a:r>
            <a:endParaRPr lang="zh-CN" altLang="zh-CN"/>
          </a:p>
        </p:txBody>
      </p:sp>
      <p:sp>
        <p:nvSpPr>
          <p:cNvPr id="16387" name="灯片编号占位符 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CN" altLang="zh-CN"/>
              <a:t>Slide </a:t>
            </a:r>
            <a:fld id="{848E254E-A304-4C40-9051-651EE3F68F56}" type="slidenum">
              <a:rPr lang="zh-CN" altLang="zh-CN"/>
              <a:pPr/>
              <a:t>4</a:t>
            </a:fld>
            <a:endParaRPr lang="zh-CN" altLang="zh-CN" sz="1800">
              <a:solidFill>
                <a:schemeClr val="bg1"/>
              </a:solidFill>
            </a:endParaRPr>
          </a:p>
        </p:txBody>
      </p:sp>
      <p:sp>
        <p:nvSpPr>
          <p:cNvPr id="1638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mtClean="0">
                <a:ea typeface="宋体" pitchFamily="2" charset="-122"/>
              </a:rPr>
              <a:t>Proposal</a:t>
            </a:r>
            <a:endParaRPr lang="zh-CN" altLang="en-US" smtClean="0">
              <a:ea typeface="宋体" pitchFamily="2" charset="-122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44525" y="1825625"/>
            <a:ext cx="7772400" cy="4929188"/>
          </a:xfrm>
        </p:spPr>
        <p:txBody>
          <a:bodyPr lIns="93345" tIns="46990" rIns="93345" bIns="46990"/>
          <a:lstStyle/>
          <a:p>
            <a:pPr lvl="1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smtClean="0">
                <a:ea typeface="宋体" pitchFamily="2" charset="-122"/>
                <a:cs typeface="Times New Roman" pitchFamily="18" charset="0"/>
              </a:rPr>
              <a:t>Root AP manages globally the AIDs within its BSS</a:t>
            </a:r>
            <a:r>
              <a:rPr lang="zh-CN" altLang="en-US" sz="1800" smtClean="0">
                <a:ea typeface="宋体" pitchFamily="2" charset="-122"/>
                <a:cs typeface="Times New Roman" pitchFamily="18" charset="0"/>
              </a:rPr>
              <a:t> ，</a:t>
            </a:r>
            <a:r>
              <a:rPr lang="en-US" altLang="zh-CN" sz="1800" smtClean="0">
                <a:ea typeface="宋体" pitchFamily="2" charset="-122"/>
                <a:cs typeface="Times New Roman" pitchFamily="18" charset="0"/>
              </a:rPr>
              <a:t>and assigns operable AIDs to Relays associated to the Root AP.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smtClean="0">
                <a:ea typeface="宋体" pitchFamily="2" charset="-122"/>
                <a:cs typeface="Times New Roman" pitchFamily="18" charset="0"/>
              </a:rPr>
              <a:t>Root AP may assign unsolicited AIDs to Relays.</a:t>
            </a:r>
          </a:p>
          <a:p>
            <a:pPr lvl="1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smtClean="0">
                <a:ea typeface="宋体" pitchFamily="2" charset="-122"/>
                <a:cs typeface="Times New Roman" pitchFamily="18" charset="0"/>
              </a:rPr>
              <a:t>Relay may request Root AP for more operable AIDs in the absence of AIDs</a:t>
            </a:r>
            <a:r>
              <a:rPr lang="zh-CN" altLang="en-US" sz="1800" smtClean="0">
                <a:ea typeface="宋体" pitchFamily="2" charset="-122"/>
                <a:cs typeface="Times New Roman" pitchFamily="18" charset="0"/>
              </a:rPr>
              <a:t>；</a:t>
            </a:r>
            <a:r>
              <a:rPr lang="en-US" altLang="zh-CN" sz="1800" smtClean="0">
                <a:ea typeface="宋体" pitchFamily="2" charset="-122"/>
                <a:cs typeface="Times New Roman" pitchFamily="18" charset="0"/>
              </a:rPr>
              <a:t>On the contrary</a:t>
            </a:r>
            <a:r>
              <a:rPr lang="zh-CN" altLang="en-US" sz="1800" smtClean="0">
                <a:ea typeface="宋体" pitchFamily="2" charset="-122"/>
                <a:cs typeface="Times New Roman" pitchFamily="18" charset="0"/>
              </a:rPr>
              <a:t>，</a:t>
            </a:r>
            <a:r>
              <a:rPr lang="en-US" altLang="zh-CN" sz="1800" smtClean="0">
                <a:ea typeface="宋体" pitchFamily="2" charset="-122"/>
                <a:cs typeface="Times New Roman" pitchFamily="18" charset="0"/>
              </a:rPr>
              <a:t>AIDs in surplus</a:t>
            </a:r>
            <a:r>
              <a:rPr lang="zh-CN" altLang="en-US" sz="1800" smtClean="0">
                <a:ea typeface="宋体" pitchFamily="2" charset="-122"/>
                <a:cs typeface="Times New Roman" pitchFamily="18" charset="0"/>
              </a:rPr>
              <a:t>，</a:t>
            </a:r>
            <a:r>
              <a:rPr lang="en-US" altLang="zh-CN" sz="1800" smtClean="0">
                <a:ea typeface="宋体" pitchFamily="2" charset="-122"/>
                <a:cs typeface="Times New Roman" pitchFamily="18" charset="0"/>
              </a:rPr>
              <a:t>Relay may return useless AID to Root AP.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smtClean="0">
                <a:ea typeface="宋体" pitchFamily="2" charset="-122"/>
                <a:cs typeface="Times New Roman" pitchFamily="18" charset="0"/>
              </a:rPr>
              <a:t>Root AP can retrieve the AIDs assigned to Relay.</a:t>
            </a:r>
          </a:p>
          <a:p>
            <a:pPr lvl="1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b="0" smtClean="0"/>
          </a:p>
          <a:p>
            <a:pPr lvl="1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b="0" smtClean="0"/>
          </a:p>
          <a:p>
            <a:pPr lvl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b="0" smtClean="0"/>
          </a:p>
          <a:p>
            <a:pPr lvl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zh-CN" altLang="en-US" b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CN" smtClean="0"/>
              <a:t>Tong Mao (China Telecom)</a:t>
            </a:r>
            <a:endParaRPr lang="zh-CN" altLang="zh-CN" sz="1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58482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日期占位符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zh-CN" smtClean="0"/>
              <a:t>June 2014</a:t>
            </a:r>
            <a:endParaRPr lang="zh-CN" altLang="zh-CN"/>
          </a:p>
        </p:txBody>
      </p:sp>
      <p:sp>
        <p:nvSpPr>
          <p:cNvPr id="17411" name="灯片编号占位符 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CN" altLang="zh-CN"/>
              <a:t>Slide </a:t>
            </a:r>
            <a:fld id="{4A259FB0-8C90-4946-9CB1-DC8F26AE54C5}" type="slidenum">
              <a:rPr lang="zh-CN" altLang="zh-CN"/>
              <a:pPr/>
              <a:t>5</a:t>
            </a:fld>
            <a:endParaRPr lang="zh-CN" altLang="zh-CN" sz="1800">
              <a:solidFill>
                <a:schemeClr val="bg1"/>
              </a:solidFill>
            </a:endParaRPr>
          </a:p>
        </p:txBody>
      </p:sp>
      <p:sp>
        <p:nvSpPr>
          <p:cNvPr id="1741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mtClean="0">
                <a:ea typeface="宋体" pitchFamily="2" charset="-122"/>
              </a:rPr>
              <a:t>Operation procedure</a:t>
            </a:r>
            <a:endParaRPr lang="zh-CN" altLang="en-US" smtClean="0">
              <a:ea typeface="宋体" pitchFamily="2" charset="-122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12775" y="1736725"/>
            <a:ext cx="7772400" cy="4572000"/>
          </a:xfrm>
        </p:spPr>
        <p:txBody>
          <a:bodyPr/>
          <a:lstStyle/>
          <a:p>
            <a:pPr marL="341313" indent="-34131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smtClean="0">
                <a:ea typeface="宋体" pitchFamily="2" charset="-122"/>
              </a:rPr>
              <a:t>When Relay STA associates with Root AP</a:t>
            </a:r>
            <a:r>
              <a:rPr lang="zh-CN" altLang="zh-CN" sz="1800" smtClean="0">
                <a:ea typeface="宋体" pitchFamily="2" charset="-122"/>
              </a:rPr>
              <a:t>，</a:t>
            </a:r>
            <a:r>
              <a:rPr lang="en-US" altLang="zh-CN" sz="1800" smtClean="0">
                <a:ea typeface="宋体" pitchFamily="2" charset="-122"/>
              </a:rPr>
              <a:t>Relay STA can request Root AP for operable AIDs</a:t>
            </a:r>
            <a:r>
              <a:rPr lang="zh-CN" altLang="zh-CN" sz="1800" smtClean="0">
                <a:ea typeface="宋体" pitchFamily="2" charset="-122"/>
              </a:rPr>
              <a:t>，</a:t>
            </a:r>
            <a:r>
              <a:rPr lang="en-US" altLang="zh-CN" sz="1800" smtClean="0">
                <a:ea typeface="宋体" pitchFamily="2" charset="-122"/>
              </a:rPr>
              <a:t>and Root AP assign AIDs to the Relay.</a:t>
            </a:r>
            <a:r>
              <a:rPr lang="zh-CN" altLang="zh-CN" sz="1800" smtClean="0">
                <a:ea typeface="宋体" pitchFamily="2" charset="-122"/>
              </a:rPr>
              <a:t> </a:t>
            </a:r>
            <a:endParaRPr lang="en-US" altLang="zh-CN" sz="1800" smtClean="0">
              <a:ea typeface="宋体" pitchFamily="2" charset="-122"/>
            </a:endParaRPr>
          </a:p>
          <a:p>
            <a:pPr marL="741363" lvl="1" indent="-34131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b="0" smtClean="0">
                <a:ea typeface="宋体" pitchFamily="2" charset="-122"/>
              </a:rPr>
              <a:t>If a non-AP STA associates with Relay AP, Relay AP assign an AID to the non-AP STA based on power management mechanism of the Relay</a:t>
            </a:r>
            <a:r>
              <a:rPr lang="zh-CN" altLang="en-US" sz="1600" b="0" smtClean="0">
                <a:ea typeface="宋体" pitchFamily="2" charset="-122"/>
              </a:rPr>
              <a:t>、</a:t>
            </a:r>
            <a:r>
              <a:rPr lang="en-US" altLang="zh-CN" sz="1600" b="0" smtClean="0">
                <a:ea typeface="宋体" pitchFamily="2" charset="-122"/>
              </a:rPr>
              <a:t>sleep mode of the non-AP STA.</a:t>
            </a:r>
          </a:p>
          <a:p>
            <a:pPr marL="741363" lvl="1" indent="-34131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600" b="0" smtClean="0">
              <a:ea typeface="宋体" pitchFamily="2" charset="-122"/>
            </a:endParaRPr>
          </a:p>
          <a:p>
            <a:pPr marL="341313" indent="-34131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smtClean="0">
                <a:ea typeface="宋体" pitchFamily="2" charset="-122"/>
              </a:rPr>
              <a:t>After successful association , Relay may request Root AP for more operable AIDs</a:t>
            </a:r>
            <a:r>
              <a:rPr lang="zh-CN" altLang="en-US" sz="1800" smtClean="0">
                <a:ea typeface="宋体" pitchFamily="2" charset="-122"/>
              </a:rPr>
              <a:t>；</a:t>
            </a:r>
            <a:r>
              <a:rPr lang="en-US" altLang="zh-CN" sz="1800" smtClean="0">
                <a:ea typeface="宋体" pitchFamily="2" charset="-122"/>
              </a:rPr>
              <a:t>Root AP assign the most appropriate AIDs to the Relay base on previous assignment of AIDs to the Relay and currently assignable AIDs of the Root AP.</a:t>
            </a:r>
          </a:p>
          <a:p>
            <a:pPr marL="741363" lvl="1" indent="-34131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b="0" smtClean="0">
                <a:ea typeface="宋体" pitchFamily="2" charset="-122"/>
              </a:rPr>
              <a:t>Root AP may assign unsolicited AIDs to Relays.</a:t>
            </a:r>
          </a:p>
          <a:p>
            <a:pPr marL="741363" lvl="1" indent="-34131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b="0" smtClean="0">
                <a:ea typeface="宋体" pitchFamily="2" charset="-122"/>
              </a:rPr>
              <a:t>Relay may return useless AID to Root AP.</a:t>
            </a:r>
          </a:p>
          <a:p>
            <a:pPr marL="741363" lvl="1" indent="-34131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600" b="0" smtClean="0">
              <a:ea typeface="宋体" pitchFamily="2" charset="-122"/>
            </a:endParaRPr>
          </a:p>
          <a:p>
            <a:pPr marL="341313" indent="-34131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smtClean="0">
                <a:ea typeface="宋体" pitchFamily="2" charset="-122"/>
              </a:rPr>
              <a:t>When Relay STA disassociates with Root AP</a:t>
            </a:r>
            <a:r>
              <a:rPr lang="zh-CN" altLang="en-US" sz="1800" smtClean="0">
                <a:ea typeface="宋体" pitchFamily="2" charset="-122"/>
              </a:rPr>
              <a:t>，</a:t>
            </a:r>
            <a:r>
              <a:rPr lang="en-US" altLang="zh-CN" sz="1800" smtClean="0">
                <a:ea typeface="宋体" pitchFamily="2" charset="-122"/>
              </a:rPr>
              <a:t>Root AP retrieves the AIDs assigned to Relay.</a:t>
            </a:r>
            <a:endParaRPr lang="zh-CN" altLang="en-US" sz="1800" smtClean="0">
              <a:ea typeface="宋体" pitchFamily="2" charset="-12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CN" smtClean="0"/>
              <a:t>Tong Mao (China Telecom)</a:t>
            </a:r>
            <a:endParaRPr lang="zh-CN" altLang="zh-CN" sz="1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34602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zh-CN" smtClean="0"/>
              <a:t>June 2014</a:t>
            </a:r>
            <a:endParaRPr lang="zh-CN" altLang="zh-CN"/>
          </a:p>
        </p:txBody>
      </p:sp>
      <p:sp>
        <p:nvSpPr>
          <p:cNvPr id="18435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CN" altLang="zh-CN"/>
              <a:t>Slide </a:t>
            </a:r>
            <a:fld id="{CCBDE479-C39C-4FEE-AE46-C3D613CAE5E3}" type="slidenum">
              <a:rPr lang="zh-CN" altLang="zh-CN"/>
              <a:pPr/>
              <a:t>6</a:t>
            </a:fld>
            <a:endParaRPr lang="zh-CN" altLang="zh-CN" sz="1800">
              <a:solidFill>
                <a:schemeClr val="bg1"/>
              </a:solidFill>
            </a:endParaRPr>
          </a:p>
        </p:txBody>
      </p:sp>
      <p:sp>
        <p:nvSpPr>
          <p:cNvPr id="8225" name="Rectangle 2"/>
          <p:cNvSpPr>
            <a:spLocks noGrp="1" noChangeArrowheads="1"/>
          </p:cNvSpPr>
          <p:nvPr/>
        </p:nvSpPr>
        <p:spPr bwMode="auto">
          <a:xfrm>
            <a:off x="612775" y="1736725"/>
            <a:ext cx="7772400" cy="4572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2160" tIns="46080" rIns="92160" bIns="46080"/>
          <a:lstStyle>
            <a:lvl1pPr marL="341313" indent="-341313">
              <a:spcBef>
                <a:spcPts val="600"/>
              </a:spcBef>
              <a:buSzPct val="100000"/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 b="1"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  <a:sym typeface="Times New Roman" pitchFamily="18" charset="0"/>
              </a:defRPr>
            </a:lvl1pPr>
            <a:lvl2pPr marL="741363" indent="-284163">
              <a:spcBef>
                <a:spcPts val="500"/>
              </a:spcBef>
              <a:buSzPct val="100000"/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 b="1"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  <a:sym typeface="Times New Roman" pitchFamily="18" charset="0"/>
              </a:defRPr>
            </a:lvl2pPr>
            <a:lvl3pPr>
              <a:spcBef>
                <a:spcPts val="450"/>
              </a:spcBef>
              <a:buSzPct val="100000"/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  <a:sym typeface="Times New Roman" pitchFamily="18" charset="0"/>
              </a:defRPr>
            </a:lvl3pPr>
            <a:lvl4pPr>
              <a:spcBef>
                <a:spcPts val="400"/>
              </a:spcBef>
              <a:buSzPct val="100000"/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1600" b="1"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  <a:sym typeface="Times New Roman" pitchFamily="18" charset="0"/>
              </a:defRPr>
            </a:lvl4pPr>
            <a:lvl5pPr>
              <a:spcBef>
                <a:spcPts val="400"/>
              </a:spcBef>
              <a:buSzPct val="100000"/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1600" b="1"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  <a:sym typeface="Times New Roman" pitchFamily="18" charset="0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1600" b="1"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  <a:sym typeface="Times New Roman" pitchFamily="18" charset="0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1600" b="1"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  <a:sym typeface="Times New Roman" pitchFamily="18" charset="0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1600" b="1"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  <a:sym typeface="Times New Roman" pitchFamily="18" charset="0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1600" b="1"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  <a:sym typeface="Times New Roman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zh-CN" sz="2000">
                <a:ea typeface="宋体" pitchFamily="2" charset="-122"/>
              </a:rPr>
              <a:t>This proposal designs one element and two Relay action frames</a:t>
            </a:r>
            <a:r>
              <a:rPr lang="zh-CN" altLang="en-US" sz="2000">
                <a:ea typeface="宋体" pitchFamily="2" charset="-122"/>
              </a:rPr>
              <a:t>，</a:t>
            </a:r>
            <a:r>
              <a:rPr lang="en-US" altLang="zh-CN" sz="2000">
                <a:ea typeface="宋体" pitchFamily="2" charset="-122"/>
              </a:rPr>
              <a:t>detailed format is as follows:</a:t>
            </a:r>
          </a:p>
          <a:p>
            <a:pPr>
              <a:lnSpc>
                <a:spcPct val="150000"/>
              </a:lnSpc>
            </a:pPr>
            <a:r>
              <a:rPr lang="en-US" altLang="zh-CN" sz="2000">
                <a:ea typeface="宋体" pitchFamily="2" charset="-122"/>
              </a:rPr>
              <a:t>AID</a:t>
            </a:r>
            <a:r>
              <a:rPr lang="zh-CN" altLang="en-US" sz="2000">
                <a:ea typeface="宋体" pitchFamily="2" charset="-122"/>
              </a:rPr>
              <a:t> </a:t>
            </a:r>
            <a:r>
              <a:rPr lang="en-US" altLang="zh-CN" sz="2000">
                <a:ea typeface="宋体" pitchFamily="2" charset="-122"/>
              </a:rPr>
              <a:t>Pool Element</a:t>
            </a:r>
          </a:p>
          <a:p>
            <a:pPr>
              <a:lnSpc>
                <a:spcPct val="90000"/>
              </a:lnSpc>
            </a:pPr>
            <a:endParaRPr lang="en-US" altLang="zh-CN" sz="2000">
              <a:ea typeface="宋体" pitchFamily="2" charset="-122"/>
            </a:endParaRPr>
          </a:p>
          <a:p>
            <a:pPr>
              <a:lnSpc>
                <a:spcPct val="90000"/>
              </a:lnSpc>
            </a:pPr>
            <a:endParaRPr lang="en-US" altLang="zh-CN" sz="2000">
              <a:ea typeface="宋体" pitchFamily="2" charset="-122"/>
            </a:endParaRPr>
          </a:p>
          <a:p>
            <a:pPr>
              <a:lnSpc>
                <a:spcPct val="90000"/>
              </a:lnSpc>
            </a:pPr>
            <a:endParaRPr lang="en-US" altLang="zh-CN" sz="2000">
              <a:ea typeface="宋体" pitchFamily="2" charset="-122"/>
            </a:endParaRPr>
          </a:p>
          <a:p>
            <a:pPr>
              <a:lnSpc>
                <a:spcPct val="90000"/>
              </a:lnSpc>
            </a:pPr>
            <a:endParaRPr lang="en-US" altLang="zh-CN" sz="2000">
              <a:ea typeface="宋体" pitchFamily="2" charset="-122"/>
            </a:endParaRPr>
          </a:p>
          <a:p>
            <a:pPr lvl="1">
              <a:lnSpc>
                <a:spcPct val="90000"/>
              </a:lnSpc>
            </a:pPr>
            <a:r>
              <a:rPr lang="en-US" altLang="zh-CN" sz="1600">
                <a:ea typeface="宋体" pitchFamily="2" charset="-122"/>
              </a:rPr>
              <a:t>When AID Pool Request/AID Pool Response subfield is set to 0</a:t>
            </a:r>
            <a:r>
              <a:rPr lang="zh-CN" altLang="en-US" sz="1600">
                <a:ea typeface="宋体" pitchFamily="2" charset="-122"/>
              </a:rPr>
              <a:t>，</a:t>
            </a:r>
            <a:r>
              <a:rPr lang="en-US" altLang="zh-CN" sz="1600">
                <a:ea typeface="宋体" pitchFamily="2" charset="-122"/>
              </a:rPr>
              <a:t>it indicates the  request  for  AIDs</a:t>
            </a:r>
            <a:r>
              <a:rPr lang="zh-CN" altLang="en-US" sz="1600">
                <a:ea typeface="宋体" pitchFamily="2" charset="-122"/>
              </a:rPr>
              <a:t> </a:t>
            </a:r>
            <a:r>
              <a:rPr lang="en-US" altLang="zh-CN" sz="1600">
                <a:ea typeface="宋体" pitchFamily="2" charset="-122"/>
              </a:rPr>
              <a:t>and the subsequent subfield reserved ; set to 1, it indicates the AIDs assignment.</a:t>
            </a:r>
          </a:p>
          <a:p>
            <a:pPr lvl="1">
              <a:lnSpc>
                <a:spcPct val="90000"/>
              </a:lnSpc>
            </a:pPr>
            <a:endParaRPr lang="en-US" altLang="zh-CN" sz="1600">
              <a:ea typeface="宋体" pitchFamily="2" charset="-122"/>
            </a:endParaRPr>
          </a:p>
          <a:p>
            <a:pPr lvl="1">
              <a:lnSpc>
                <a:spcPct val="90000"/>
              </a:lnSpc>
            </a:pPr>
            <a:r>
              <a:rPr lang="en-US" altLang="zh-CN" sz="1600">
                <a:ea typeface="宋体" pitchFamily="2" charset="-122"/>
              </a:rPr>
              <a:t>Refer to hierarchical structure of  traffic indication map[1].</a:t>
            </a:r>
          </a:p>
          <a:p>
            <a:pPr>
              <a:lnSpc>
                <a:spcPct val="90000"/>
              </a:lnSpc>
            </a:pPr>
            <a:endParaRPr lang="en-US" altLang="zh-CN" sz="2000">
              <a:ea typeface="宋体" pitchFamily="2" charset="-122"/>
            </a:endParaRPr>
          </a:p>
          <a:p>
            <a:pPr>
              <a:lnSpc>
                <a:spcPct val="90000"/>
              </a:lnSpc>
            </a:pPr>
            <a:endParaRPr lang="en-US" altLang="zh-CN" sz="2000">
              <a:ea typeface="宋体" pitchFamily="2" charset="-122"/>
            </a:endParaRPr>
          </a:p>
          <a:p>
            <a:pPr>
              <a:lnSpc>
                <a:spcPct val="90000"/>
              </a:lnSpc>
            </a:pPr>
            <a:endParaRPr lang="en-US" altLang="zh-CN" sz="2000">
              <a:ea typeface="宋体" pitchFamily="2" charset="-122"/>
            </a:endParaRPr>
          </a:p>
          <a:p>
            <a:pPr>
              <a:lnSpc>
                <a:spcPct val="90000"/>
              </a:lnSpc>
            </a:pPr>
            <a:endParaRPr lang="en-US" altLang="zh-CN" sz="2000">
              <a:ea typeface="宋体" pitchFamily="2" charset="-122"/>
            </a:endParaRPr>
          </a:p>
          <a:p>
            <a:pPr>
              <a:lnSpc>
                <a:spcPct val="90000"/>
              </a:lnSpc>
              <a:buFont typeface="Times New Roman" pitchFamily="18" charset="0"/>
              <a:buNone/>
            </a:pPr>
            <a:endParaRPr lang="en-US" altLang="zh-CN" sz="2000">
              <a:ea typeface="宋体" pitchFamily="2" charset="-122"/>
            </a:endParaRPr>
          </a:p>
          <a:p>
            <a:pPr>
              <a:lnSpc>
                <a:spcPct val="90000"/>
              </a:lnSpc>
            </a:pPr>
            <a:endParaRPr lang="zh-CN" altLang="en-US" sz="2000">
              <a:ea typeface="宋体" pitchFamily="2" charset="-122"/>
            </a:endParaRPr>
          </a:p>
        </p:txBody>
      </p:sp>
      <p:sp>
        <p:nvSpPr>
          <p:cNvPr id="18437" name="Rectangle 1"/>
          <p:cNvSpPr>
            <a:spLocks noGrp="1"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ctr" defTabSz="914400">
              <a:buSzPct val="100000"/>
              <a:buFont typeface="Times New Roman" pitchFamily="18" charset="0"/>
              <a:buNone/>
            </a:pPr>
            <a:r>
              <a:rPr lang="en-US" altLang="zh-CN" sz="3200" b="1">
                <a:solidFill>
                  <a:srgbClr val="000000"/>
                </a:solidFill>
                <a:ea typeface="MS Gothic" pitchFamily="49" charset="-128"/>
                <a:sym typeface="Times New Roman" pitchFamily="18" charset="0"/>
              </a:rPr>
              <a:t>Related Frame Format</a:t>
            </a:r>
          </a:p>
        </p:txBody>
      </p:sp>
      <p:sp>
        <p:nvSpPr>
          <p:cNvPr id="18438" name="Rectangle 75"/>
          <p:cNvSpPr>
            <a:spLocks noChangeArrowheads="1"/>
          </p:cNvSpPr>
          <p:nvPr/>
        </p:nvSpPr>
        <p:spPr bwMode="auto">
          <a:xfrm>
            <a:off x="966788" y="3033713"/>
            <a:ext cx="8421687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>
              <a:buSzPct val="100000"/>
              <a:buFont typeface="Times New Roman" pitchFamily="18" charset="0"/>
              <a:buNone/>
            </a:pPr>
            <a:endParaRPr lang="zh-CN" altLang="en-US"/>
          </a:p>
        </p:txBody>
      </p:sp>
      <p:pic>
        <p:nvPicPr>
          <p:cNvPr id="18439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3059113"/>
            <a:ext cx="79121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CN" smtClean="0"/>
              <a:t>Tong Mao (China Telecom)</a:t>
            </a:r>
            <a:endParaRPr lang="zh-CN" altLang="zh-CN" sz="1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29127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zh-CN" smtClean="0"/>
              <a:t>June 2014</a:t>
            </a:r>
            <a:endParaRPr lang="zh-CN" altLang="zh-CN"/>
          </a:p>
        </p:txBody>
      </p:sp>
      <p:sp>
        <p:nvSpPr>
          <p:cNvPr id="19459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CN" altLang="zh-CN"/>
              <a:t>Slide </a:t>
            </a:r>
            <a:fld id="{79F1907A-26FD-47DC-9B53-7950AFF7E3AA}" type="slidenum">
              <a:rPr lang="zh-CN" altLang="zh-CN"/>
              <a:pPr/>
              <a:t>7</a:t>
            </a:fld>
            <a:endParaRPr lang="zh-CN" altLang="zh-CN" sz="1800">
              <a:solidFill>
                <a:schemeClr val="bg1"/>
              </a:solidFill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800"/>
            <a:ext cx="7772400" cy="4394200"/>
          </a:xfrm>
        </p:spPr>
        <p:txBody>
          <a:bodyPr/>
          <a:lstStyle/>
          <a:p>
            <a:pPr marL="342900" indent="-342900" algn="l">
              <a:buFont typeface="Times New Roman" pitchFamily="18" charset="0"/>
              <a:buChar char="•"/>
            </a:pPr>
            <a:r>
              <a:rPr lang="en-US" altLang="zh-CN" sz="2000" smtClean="0">
                <a:ea typeface="宋体" pitchFamily="2" charset="-122"/>
              </a:rPr>
              <a:t>Relay AID Pool Request</a:t>
            </a:r>
            <a:r>
              <a:rPr lang="zh-CN" altLang="en-US" sz="2000" smtClean="0">
                <a:ea typeface="宋体" pitchFamily="2" charset="-122"/>
              </a:rPr>
              <a:t> </a:t>
            </a:r>
            <a:r>
              <a:rPr lang="en-US" altLang="zh-CN" sz="2000" smtClean="0">
                <a:ea typeface="宋体" pitchFamily="2" charset="-122"/>
              </a:rPr>
              <a:t>frame format</a:t>
            </a:r>
            <a:r>
              <a:rPr lang="zh-CN" altLang="en-US" sz="2000" smtClean="0">
                <a:ea typeface="宋体" pitchFamily="2" charset="-122"/>
              </a:rPr>
              <a:t>：</a:t>
            </a:r>
          </a:p>
          <a:p>
            <a:pPr marL="342900" indent="-342900" algn="l">
              <a:buFont typeface="Times New Roman" pitchFamily="18" charset="0"/>
              <a:buChar char="•"/>
            </a:pPr>
            <a:endParaRPr lang="zh-CN" altLang="en-US" sz="2000" smtClean="0">
              <a:ea typeface="宋体" pitchFamily="2" charset="-122"/>
            </a:endParaRPr>
          </a:p>
          <a:p>
            <a:pPr marL="342900" indent="-342900" algn="l">
              <a:buFont typeface="Times New Roman" pitchFamily="18" charset="0"/>
              <a:buChar char="•"/>
            </a:pPr>
            <a:endParaRPr lang="zh-CN" altLang="en-US" sz="2000" smtClean="0">
              <a:ea typeface="宋体" pitchFamily="2" charset="-122"/>
            </a:endParaRPr>
          </a:p>
          <a:p>
            <a:pPr marL="342900" indent="-342900" algn="l">
              <a:buFont typeface="Times New Roman" pitchFamily="18" charset="0"/>
              <a:buChar char="•"/>
            </a:pPr>
            <a:endParaRPr lang="zh-CN" altLang="en-US" sz="2000" smtClean="0">
              <a:ea typeface="宋体" pitchFamily="2" charset="-122"/>
            </a:endParaRPr>
          </a:p>
          <a:p>
            <a:pPr marL="342900" indent="-342900" algn="l">
              <a:lnSpc>
                <a:spcPct val="150000"/>
              </a:lnSpc>
              <a:buFont typeface="Times New Roman" pitchFamily="18" charset="0"/>
              <a:buChar char="•"/>
            </a:pPr>
            <a:endParaRPr lang="zh-CN" altLang="en-US" sz="2000" smtClean="0">
              <a:ea typeface="宋体" pitchFamily="2" charset="-122"/>
            </a:endParaRPr>
          </a:p>
          <a:p>
            <a:pPr marL="342900" indent="-342900" algn="l">
              <a:buFont typeface="Times New Roman" pitchFamily="18" charset="0"/>
              <a:buChar char="•"/>
            </a:pPr>
            <a:r>
              <a:rPr lang="en-US" altLang="zh-CN" sz="2000" smtClean="0">
                <a:ea typeface="宋体" pitchFamily="2" charset="-122"/>
              </a:rPr>
              <a:t>Relay AID Pool Response</a:t>
            </a:r>
            <a:r>
              <a:rPr lang="zh-CN" altLang="en-US" sz="2000" smtClean="0">
                <a:ea typeface="宋体" pitchFamily="2" charset="-122"/>
              </a:rPr>
              <a:t> </a:t>
            </a:r>
            <a:r>
              <a:rPr lang="en-US" altLang="zh-CN" sz="2000" smtClean="0">
                <a:ea typeface="宋体" pitchFamily="2" charset="-122"/>
              </a:rPr>
              <a:t>frame format</a:t>
            </a:r>
            <a:r>
              <a:rPr lang="zh-CN" altLang="en-US" sz="2000" smtClean="0">
                <a:ea typeface="宋体" pitchFamily="2" charset="-122"/>
              </a:rPr>
              <a:t>：</a:t>
            </a:r>
            <a:endParaRPr lang="en-US" altLang="zh-CN" sz="2000" smtClean="0">
              <a:ea typeface="宋体" pitchFamily="2" charset="-122"/>
            </a:endParaRPr>
          </a:p>
          <a:p>
            <a:pPr marL="342900" indent="-342900" algn="l">
              <a:buFont typeface="Times New Roman" pitchFamily="18" charset="0"/>
              <a:buChar char="•"/>
            </a:pPr>
            <a:endParaRPr lang="zh-CN" altLang="en-US" sz="2000" smtClean="0">
              <a:ea typeface="宋体" pitchFamily="2" charset="-122"/>
            </a:endParaRPr>
          </a:p>
        </p:txBody>
      </p:sp>
      <p:sp>
        <p:nvSpPr>
          <p:cNvPr id="19461" name="Rectangle 1"/>
          <p:cNvSpPr>
            <a:spLocks noGrp="1"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ctr" defTabSz="914400">
              <a:buSzPct val="100000"/>
              <a:buFont typeface="Times New Roman" pitchFamily="18" charset="0"/>
              <a:buNone/>
            </a:pPr>
            <a:r>
              <a:rPr lang="en-US" altLang="zh-CN" sz="3200" b="1">
                <a:solidFill>
                  <a:srgbClr val="000000"/>
                </a:solidFill>
                <a:ea typeface="MS Gothic" pitchFamily="49" charset="-128"/>
                <a:sym typeface="Times New Roman" pitchFamily="18" charset="0"/>
              </a:rPr>
              <a:t>Frame Format </a:t>
            </a:r>
            <a:r>
              <a:rPr lang="zh-CN" altLang="en-US" sz="3200" b="1">
                <a:solidFill>
                  <a:srgbClr val="000000"/>
                </a:solidFill>
                <a:sym typeface="Times New Roman" pitchFamily="18" charset="0"/>
              </a:rPr>
              <a:t>cont.</a:t>
            </a:r>
            <a:endParaRPr lang="zh-CN" altLang="en-US" sz="3200" b="1">
              <a:solidFill>
                <a:srgbClr val="000000"/>
              </a:solidFill>
              <a:ea typeface="MS Gothic" pitchFamily="49" charset="-128"/>
              <a:sym typeface="Times New Roman" pitchFamily="18" charset="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3159125" y="2205038"/>
          <a:ext cx="3429000" cy="1341438"/>
        </p:xfrm>
        <a:graphic>
          <a:graphicData uri="http://schemas.openxmlformats.org/drawingml/2006/table">
            <a:tbl>
              <a:tblPr/>
              <a:tblGrid>
                <a:gridCol w="990600"/>
                <a:gridCol w="2438400"/>
              </a:tblGrid>
              <a:tr h="333375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Times New Roman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1pPr>
                      <a:lvl2pPr marL="457200">
                        <a:spcBef>
                          <a:spcPts val="500"/>
                        </a:spcBef>
                        <a:buSzPct val="100000"/>
                        <a:buFont typeface="Times New Roman" pitchFamily="18" charset="0"/>
                        <a:defRPr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2pPr>
                      <a:lvl3pPr marL="914400">
                        <a:spcBef>
                          <a:spcPts val="450"/>
                        </a:spcBef>
                        <a:buSzPct val="100000"/>
                        <a:buFont typeface="Times New Roman" pitchFamily="18" charset="0"/>
                        <a:defRPr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3pPr>
                      <a:lvl4pPr marL="13716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4pPr>
                      <a:lvl5pPr marL="18288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Order</a:t>
                      </a:r>
                      <a:endParaRPr kumimoji="0" lang="zh-CN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600" marR="686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Times New Roman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1pPr>
                      <a:lvl2pPr marL="457200">
                        <a:spcBef>
                          <a:spcPts val="500"/>
                        </a:spcBef>
                        <a:buSzPct val="100000"/>
                        <a:buFont typeface="Times New Roman" pitchFamily="18" charset="0"/>
                        <a:defRPr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2pPr>
                      <a:lvl3pPr marL="914400">
                        <a:spcBef>
                          <a:spcPts val="450"/>
                        </a:spcBef>
                        <a:buSzPct val="100000"/>
                        <a:buFont typeface="Times New Roman" pitchFamily="18" charset="0"/>
                        <a:defRPr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3pPr>
                      <a:lvl4pPr marL="13716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4pPr>
                      <a:lvl5pPr marL="18288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Information</a:t>
                      </a:r>
                      <a:endParaRPr kumimoji="0" lang="zh-CN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600" marR="686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3375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Times New Roman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1pPr>
                      <a:lvl2pPr marL="457200">
                        <a:spcBef>
                          <a:spcPts val="500"/>
                        </a:spcBef>
                        <a:buSzPct val="100000"/>
                        <a:buFont typeface="Times New Roman" pitchFamily="18" charset="0"/>
                        <a:defRPr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2pPr>
                      <a:lvl3pPr marL="914400">
                        <a:spcBef>
                          <a:spcPts val="450"/>
                        </a:spcBef>
                        <a:buSzPct val="100000"/>
                        <a:buFont typeface="Times New Roman" pitchFamily="18" charset="0"/>
                        <a:defRPr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3pPr>
                      <a:lvl4pPr marL="13716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4pPr>
                      <a:lvl5pPr marL="18288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1</a:t>
                      </a:r>
                      <a:endParaRPr kumimoji="0" lang="zh-CN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600" marR="686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Times New Roman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1pPr>
                      <a:lvl2pPr marL="457200">
                        <a:spcBef>
                          <a:spcPts val="500"/>
                        </a:spcBef>
                        <a:buSzPct val="100000"/>
                        <a:buFont typeface="Times New Roman" pitchFamily="18" charset="0"/>
                        <a:defRPr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2pPr>
                      <a:lvl3pPr marL="914400">
                        <a:spcBef>
                          <a:spcPts val="450"/>
                        </a:spcBef>
                        <a:buSzPct val="100000"/>
                        <a:buFont typeface="Times New Roman" pitchFamily="18" charset="0"/>
                        <a:defRPr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3pPr>
                      <a:lvl4pPr marL="13716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4pPr>
                      <a:lvl5pPr marL="18288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Category</a:t>
                      </a:r>
                    </a:p>
                  </a:txBody>
                  <a:tcPr marL="68600" marR="686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41313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Times New Roman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1pPr>
                      <a:lvl2pPr marL="457200">
                        <a:spcBef>
                          <a:spcPts val="500"/>
                        </a:spcBef>
                        <a:buSzPct val="100000"/>
                        <a:buFont typeface="Times New Roman" pitchFamily="18" charset="0"/>
                        <a:defRPr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2pPr>
                      <a:lvl3pPr marL="914400">
                        <a:spcBef>
                          <a:spcPts val="450"/>
                        </a:spcBef>
                        <a:buSzPct val="100000"/>
                        <a:buFont typeface="Times New Roman" pitchFamily="18" charset="0"/>
                        <a:defRPr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3pPr>
                      <a:lvl4pPr marL="13716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4pPr>
                      <a:lvl5pPr marL="18288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2</a:t>
                      </a:r>
                      <a:endParaRPr kumimoji="0" lang="zh-CN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600" marR="686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Times New Roman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1pPr>
                      <a:lvl2pPr marL="457200">
                        <a:spcBef>
                          <a:spcPts val="500"/>
                        </a:spcBef>
                        <a:buSzPct val="100000"/>
                        <a:buFont typeface="Times New Roman" pitchFamily="18" charset="0"/>
                        <a:defRPr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2pPr>
                      <a:lvl3pPr marL="914400">
                        <a:spcBef>
                          <a:spcPts val="450"/>
                        </a:spcBef>
                        <a:buSzPct val="100000"/>
                        <a:buFont typeface="Times New Roman" pitchFamily="18" charset="0"/>
                        <a:defRPr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3pPr>
                      <a:lvl4pPr marL="13716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4pPr>
                      <a:lvl5pPr marL="18288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Relay action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600" marR="686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33375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Times New Roman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1pPr>
                      <a:lvl2pPr marL="457200">
                        <a:spcBef>
                          <a:spcPts val="500"/>
                        </a:spcBef>
                        <a:buSzPct val="100000"/>
                        <a:buFont typeface="Times New Roman" pitchFamily="18" charset="0"/>
                        <a:defRPr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2pPr>
                      <a:lvl3pPr marL="914400">
                        <a:spcBef>
                          <a:spcPts val="450"/>
                        </a:spcBef>
                        <a:buSzPct val="100000"/>
                        <a:buFont typeface="Times New Roman" pitchFamily="18" charset="0"/>
                        <a:defRPr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3pPr>
                      <a:lvl4pPr marL="13716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4pPr>
                      <a:lvl5pPr marL="18288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3</a:t>
                      </a:r>
                      <a:endParaRPr kumimoji="0" lang="zh-CN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600" marR="686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Times New Roman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1pPr>
                      <a:lvl2pPr marL="457200">
                        <a:spcBef>
                          <a:spcPts val="500"/>
                        </a:spcBef>
                        <a:buSzPct val="100000"/>
                        <a:buFont typeface="Times New Roman" pitchFamily="18" charset="0"/>
                        <a:defRPr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2pPr>
                      <a:lvl3pPr marL="914400">
                        <a:spcBef>
                          <a:spcPts val="450"/>
                        </a:spcBef>
                        <a:buSzPct val="100000"/>
                        <a:buFont typeface="Times New Roman" pitchFamily="18" charset="0"/>
                        <a:defRPr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3pPr>
                      <a:lvl4pPr marL="13716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4pPr>
                      <a:lvl5pPr marL="18288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Dialog Token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600" marR="686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3144838" y="4221163"/>
          <a:ext cx="3457575" cy="1484315"/>
        </p:xfrm>
        <a:graphic>
          <a:graphicData uri="http://schemas.openxmlformats.org/drawingml/2006/table">
            <a:tbl>
              <a:tblPr/>
              <a:tblGrid>
                <a:gridCol w="998537"/>
                <a:gridCol w="2459038"/>
              </a:tblGrid>
              <a:tr h="296863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Times New Roman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1pPr>
                      <a:lvl2pPr marL="457200">
                        <a:spcBef>
                          <a:spcPts val="500"/>
                        </a:spcBef>
                        <a:buSzPct val="100000"/>
                        <a:buFont typeface="Times New Roman" pitchFamily="18" charset="0"/>
                        <a:defRPr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2pPr>
                      <a:lvl3pPr marL="914400">
                        <a:spcBef>
                          <a:spcPts val="450"/>
                        </a:spcBef>
                        <a:buSzPct val="100000"/>
                        <a:buFont typeface="Times New Roman" pitchFamily="18" charset="0"/>
                        <a:defRPr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3pPr>
                      <a:lvl4pPr marL="13716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4pPr>
                      <a:lvl5pPr marL="18288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Order</a:t>
                      </a:r>
                      <a:endParaRPr kumimoji="0" lang="zh-CN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6" marR="6858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Times New Roman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1pPr>
                      <a:lvl2pPr marL="457200">
                        <a:spcBef>
                          <a:spcPts val="500"/>
                        </a:spcBef>
                        <a:buSzPct val="100000"/>
                        <a:buFont typeface="Times New Roman" pitchFamily="18" charset="0"/>
                        <a:defRPr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2pPr>
                      <a:lvl3pPr marL="914400">
                        <a:spcBef>
                          <a:spcPts val="450"/>
                        </a:spcBef>
                        <a:buSzPct val="100000"/>
                        <a:buFont typeface="Times New Roman" pitchFamily="18" charset="0"/>
                        <a:defRPr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3pPr>
                      <a:lvl4pPr marL="13716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4pPr>
                      <a:lvl5pPr marL="18288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Information</a:t>
                      </a:r>
                      <a:endParaRPr kumimoji="0" lang="zh-CN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6" marR="6858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96863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Times New Roman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1pPr>
                      <a:lvl2pPr marL="457200">
                        <a:spcBef>
                          <a:spcPts val="500"/>
                        </a:spcBef>
                        <a:buSzPct val="100000"/>
                        <a:buFont typeface="Times New Roman" pitchFamily="18" charset="0"/>
                        <a:defRPr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2pPr>
                      <a:lvl3pPr marL="914400">
                        <a:spcBef>
                          <a:spcPts val="450"/>
                        </a:spcBef>
                        <a:buSzPct val="100000"/>
                        <a:buFont typeface="Times New Roman" pitchFamily="18" charset="0"/>
                        <a:defRPr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3pPr>
                      <a:lvl4pPr marL="13716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4pPr>
                      <a:lvl5pPr marL="18288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1</a:t>
                      </a:r>
                      <a:endParaRPr kumimoji="0" lang="zh-CN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Times New Roman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1pPr>
                      <a:lvl2pPr marL="457200">
                        <a:spcBef>
                          <a:spcPts val="500"/>
                        </a:spcBef>
                        <a:buSzPct val="100000"/>
                        <a:buFont typeface="Times New Roman" pitchFamily="18" charset="0"/>
                        <a:defRPr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2pPr>
                      <a:lvl3pPr marL="914400">
                        <a:spcBef>
                          <a:spcPts val="450"/>
                        </a:spcBef>
                        <a:buSzPct val="100000"/>
                        <a:buFont typeface="Times New Roman" pitchFamily="18" charset="0"/>
                        <a:defRPr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3pPr>
                      <a:lvl4pPr marL="13716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4pPr>
                      <a:lvl5pPr marL="18288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Category</a:t>
                      </a:r>
                    </a:p>
                  </a:txBody>
                  <a:tcPr marL="68586" marR="6858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296863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Times New Roman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1pPr>
                      <a:lvl2pPr marL="457200">
                        <a:spcBef>
                          <a:spcPts val="500"/>
                        </a:spcBef>
                        <a:buSzPct val="100000"/>
                        <a:buFont typeface="Times New Roman" pitchFamily="18" charset="0"/>
                        <a:defRPr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2pPr>
                      <a:lvl3pPr marL="914400">
                        <a:spcBef>
                          <a:spcPts val="450"/>
                        </a:spcBef>
                        <a:buSzPct val="100000"/>
                        <a:buFont typeface="Times New Roman" pitchFamily="18" charset="0"/>
                        <a:defRPr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3pPr>
                      <a:lvl4pPr marL="13716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4pPr>
                      <a:lvl5pPr marL="18288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2</a:t>
                      </a:r>
                      <a:endParaRPr kumimoji="0" lang="zh-CN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Times New Roman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1pPr>
                      <a:lvl2pPr marL="457200">
                        <a:spcBef>
                          <a:spcPts val="500"/>
                        </a:spcBef>
                        <a:buSzPct val="100000"/>
                        <a:buFont typeface="Times New Roman" pitchFamily="18" charset="0"/>
                        <a:defRPr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2pPr>
                      <a:lvl3pPr marL="914400">
                        <a:spcBef>
                          <a:spcPts val="450"/>
                        </a:spcBef>
                        <a:buSzPct val="100000"/>
                        <a:buFont typeface="Times New Roman" pitchFamily="18" charset="0"/>
                        <a:defRPr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3pPr>
                      <a:lvl4pPr marL="13716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4pPr>
                      <a:lvl5pPr marL="18288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Relay action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6" marR="6858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296863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Times New Roman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1pPr>
                      <a:lvl2pPr marL="457200">
                        <a:spcBef>
                          <a:spcPts val="500"/>
                        </a:spcBef>
                        <a:buSzPct val="100000"/>
                        <a:buFont typeface="Times New Roman" pitchFamily="18" charset="0"/>
                        <a:defRPr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2pPr>
                      <a:lvl3pPr marL="914400">
                        <a:spcBef>
                          <a:spcPts val="450"/>
                        </a:spcBef>
                        <a:buSzPct val="100000"/>
                        <a:buFont typeface="Times New Roman" pitchFamily="18" charset="0"/>
                        <a:defRPr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3pPr>
                      <a:lvl4pPr marL="13716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4pPr>
                      <a:lvl5pPr marL="18288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3</a:t>
                      </a:r>
                      <a:endParaRPr kumimoji="0" lang="zh-CN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Times New Roman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1pPr>
                      <a:lvl2pPr marL="457200">
                        <a:spcBef>
                          <a:spcPts val="500"/>
                        </a:spcBef>
                        <a:buSzPct val="100000"/>
                        <a:buFont typeface="Times New Roman" pitchFamily="18" charset="0"/>
                        <a:defRPr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2pPr>
                      <a:lvl3pPr marL="914400">
                        <a:spcBef>
                          <a:spcPts val="450"/>
                        </a:spcBef>
                        <a:buSzPct val="100000"/>
                        <a:buFont typeface="Times New Roman" pitchFamily="18" charset="0"/>
                        <a:defRPr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3pPr>
                      <a:lvl4pPr marL="13716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4pPr>
                      <a:lvl5pPr marL="18288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Dialog Token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6" marR="6858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296863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Times New Roman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1pPr>
                      <a:lvl2pPr marL="457200">
                        <a:spcBef>
                          <a:spcPts val="500"/>
                        </a:spcBef>
                        <a:buSzPct val="100000"/>
                        <a:buFont typeface="Times New Roman" pitchFamily="18" charset="0"/>
                        <a:defRPr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2pPr>
                      <a:lvl3pPr marL="914400">
                        <a:spcBef>
                          <a:spcPts val="450"/>
                        </a:spcBef>
                        <a:buSzPct val="100000"/>
                        <a:buFont typeface="Times New Roman" pitchFamily="18" charset="0"/>
                        <a:defRPr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3pPr>
                      <a:lvl4pPr marL="13716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4pPr>
                      <a:lvl5pPr marL="18288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3</a:t>
                      </a:r>
                      <a:endParaRPr kumimoji="0" lang="zh-CN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Times New Roman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1pPr>
                      <a:lvl2pPr marL="457200">
                        <a:spcBef>
                          <a:spcPts val="500"/>
                        </a:spcBef>
                        <a:buSzPct val="100000"/>
                        <a:buFont typeface="Times New Roman" pitchFamily="18" charset="0"/>
                        <a:defRPr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2pPr>
                      <a:lvl3pPr marL="914400">
                        <a:spcBef>
                          <a:spcPts val="450"/>
                        </a:spcBef>
                        <a:buSzPct val="100000"/>
                        <a:buFont typeface="Times New Roman" pitchFamily="18" charset="0"/>
                        <a:defRPr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3pPr>
                      <a:lvl4pPr marL="13716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4pPr>
                      <a:lvl5pPr marL="1828800">
                        <a:spcBef>
                          <a:spcPts val="400"/>
                        </a:spcBef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Times New Roman" pitchFamily="18" charset="0"/>
                        <a:defRPr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MS Gothic" pitchFamily="49" charset="-128"/>
                          <a:sym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AID Pool element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CN" smtClean="0"/>
              <a:t>Tong Mao (China Telecom)</a:t>
            </a:r>
            <a:endParaRPr lang="zh-CN" altLang="zh-CN" sz="1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5982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zh-CN" smtClean="0"/>
              <a:t>June 2014</a:t>
            </a:r>
            <a:endParaRPr lang="zh-CN" altLang="zh-CN"/>
          </a:p>
        </p:txBody>
      </p:sp>
      <p:sp>
        <p:nvSpPr>
          <p:cNvPr id="20483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CN" altLang="zh-CN"/>
              <a:t>Slide </a:t>
            </a:r>
            <a:fld id="{6E2FD574-963D-4D19-A95A-98F348D13123}" type="slidenum">
              <a:rPr lang="zh-CN" altLang="zh-CN"/>
              <a:pPr/>
              <a:t>8</a:t>
            </a:fld>
            <a:endParaRPr lang="zh-CN" altLang="zh-CN" sz="1800">
              <a:solidFill>
                <a:schemeClr val="bg1"/>
              </a:solidFill>
            </a:endParaRPr>
          </a:p>
        </p:txBody>
      </p:sp>
      <p:sp>
        <p:nvSpPr>
          <p:cNvPr id="20484" name="Title 1"/>
          <p:cNvSpPr>
            <a:spLocks noGrp="1"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1pPr>
            <a:lvl2pPr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ctr" defTabSz="914400">
              <a:buSzPct val="100000"/>
              <a:buFont typeface="Times New Roman" pitchFamily="18" charset="0"/>
              <a:buNone/>
            </a:pPr>
            <a:r>
              <a:rPr lang="zh-CN" altLang="zh-CN" sz="3200" b="1">
                <a:solidFill>
                  <a:srgbClr val="000000"/>
                </a:solidFill>
                <a:ea typeface="MS Gothic" pitchFamily="49" charset="-128"/>
                <a:sym typeface="Times New Roman" pitchFamily="18" charset="0"/>
              </a:rPr>
              <a:t>Straw Polls</a:t>
            </a:r>
          </a:p>
        </p:txBody>
      </p:sp>
      <p:sp>
        <p:nvSpPr>
          <p:cNvPr id="20485" name="Content Placeholder 2"/>
          <p:cNvSpPr>
            <a:spLocks noGrp="1"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1pPr>
            <a:lvl2pPr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spcBef>
                <a:spcPts val="600"/>
              </a:spcBef>
              <a:buSzPct val="100000"/>
              <a:buFont typeface="Times New Roman" pitchFamily="18" charset="0"/>
              <a:buChar char="•"/>
            </a:pPr>
            <a:r>
              <a:rPr lang="zh-CN" altLang="en-US" b="1">
                <a:solidFill>
                  <a:srgbClr val="000000"/>
                </a:solidFill>
                <a:ea typeface="MS Gothic" pitchFamily="49" charset="-128"/>
                <a:sym typeface="Times New Roman" pitchFamily="18" charset="0"/>
              </a:rPr>
              <a:t>SP1</a:t>
            </a:r>
          </a:p>
          <a:p>
            <a:pPr lvl="1">
              <a:spcBef>
                <a:spcPts val="500"/>
              </a:spcBef>
              <a:buSzPct val="100000"/>
              <a:buFont typeface="Times New Roman" pitchFamily="18" charset="0"/>
              <a:buChar char="•"/>
            </a:pPr>
            <a:r>
              <a:rPr lang="zh-CN" altLang="en-US" sz="2000" b="1">
                <a:solidFill>
                  <a:srgbClr val="000000"/>
                </a:solidFill>
                <a:ea typeface="MS Gothic" pitchFamily="49" charset="-128"/>
                <a:sym typeface="Times New Roman" pitchFamily="18" charset="0"/>
              </a:rPr>
              <a:t>Do you support </a:t>
            </a:r>
            <a:r>
              <a:rPr lang="en-US" altLang="zh-CN" sz="2000" b="1">
                <a:solidFill>
                  <a:srgbClr val="000000"/>
                </a:solidFill>
                <a:cs typeface="Times New Roman" pitchFamily="18" charset="0"/>
                <a:sym typeface="Times New Roman" pitchFamily="18" charset="0"/>
              </a:rPr>
              <a:t>Root AP manages globally the AIDs within its BSS</a:t>
            </a:r>
            <a:r>
              <a:rPr lang="zh-CN" altLang="en-US" sz="2000" b="1">
                <a:solidFill>
                  <a:srgbClr val="000000"/>
                </a:solidFill>
                <a:cs typeface="Times New Roman" pitchFamily="18" charset="0"/>
                <a:sym typeface="Times New Roman" pitchFamily="18" charset="0"/>
              </a:rPr>
              <a:t> ，</a:t>
            </a:r>
            <a:r>
              <a:rPr lang="en-US" altLang="zh-CN" sz="2000" b="1">
                <a:solidFill>
                  <a:srgbClr val="000000"/>
                </a:solidFill>
                <a:cs typeface="Times New Roman" pitchFamily="18" charset="0"/>
                <a:sym typeface="Times New Roman" pitchFamily="18" charset="0"/>
              </a:rPr>
              <a:t>and assigns operable AIDs to Relays</a:t>
            </a:r>
            <a:r>
              <a:rPr lang="zh-CN" altLang="en-US" sz="2000" b="1">
                <a:solidFill>
                  <a:srgbClr val="000000"/>
                </a:solidFill>
                <a:ea typeface="MS Gothic" pitchFamily="49" charset="-128"/>
                <a:sym typeface="Times New Roman" pitchFamily="18" charset="0"/>
              </a:rPr>
              <a:t>? </a:t>
            </a:r>
            <a:r>
              <a:rPr lang="zh-CN" altLang="en-US" sz="2000" b="1">
                <a:solidFill>
                  <a:srgbClr val="BFBFBF"/>
                </a:solidFill>
                <a:ea typeface="MS Gothic" pitchFamily="49" charset="-128"/>
                <a:sym typeface="Times New Roman" pitchFamily="18" charset="0"/>
              </a:rPr>
              <a:t> </a:t>
            </a:r>
            <a:endParaRPr lang="zh-CN" altLang="en-US" sz="2000" b="1">
              <a:solidFill>
                <a:srgbClr val="000000"/>
              </a:solidFill>
              <a:ea typeface="MS Gothic" pitchFamily="49" charset="-128"/>
              <a:sym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SzPct val="100000"/>
              <a:buFont typeface="Times New Roman" pitchFamily="18" charset="0"/>
              <a:buChar char="•"/>
            </a:pPr>
            <a:r>
              <a:rPr lang="zh-CN" altLang="en-US" b="1">
                <a:solidFill>
                  <a:srgbClr val="000000"/>
                </a:solidFill>
                <a:ea typeface="MS Gothic" pitchFamily="49" charset="-128"/>
                <a:sym typeface="Times New Roman" pitchFamily="18" charset="0"/>
              </a:rPr>
              <a:t>SP2</a:t>
            </a:r>
          </a:p>
          <a:p>
            <a:pPr lvl="1">
              <a:spcBef>
                <a:spcPts val="500"/>
              </a:spcBef>
              <a:buSzPct val="100000"/>
              <a:buFont typeface="Times New Roman" pitchFamily="18" charset="0"/>
              <a:buChar char="•"/>
            </a:pPr>
            <a:r>
              <a:rPr lang="zh-CN" altLang="en-US" sz="2000" b="1">
                <a:solidFill>
                  <a:srgbClr val="000000"/>
                </a:solidFill>
                <a:ea typeface="MS Gothic" pitchFamily="49" charset="-128"/>
                <a:sym typeface="Times New Roman" pitchFamily="18" charset="0"/>
              </a:rPr>
              <a:t>Do you support </a:t>
            </a:r>
            <a:r>
              <a:rPr lang="en-US" altLang="zh-CN" sz="2000" b="1">
                <a:solidFill>
                  <a:srgbClr val="000000"/>
                </a:solidFill>
                <a:sym typeface="Times New Roman" pitchFamily="18" charset="0"/>
              </a:rPr>
              <a:t>the operation procedure of AIDs allocation</a:t>
            </a:r>
            <a:r>
              <a:rPr lang="zh-CN" altLang="en-US" sz="2000" b="1">
                <a:solidFill>
                  <a:srgbClr val="000000"/>
                </a:solidFill>
                <a:sym typeface="Times New Roman" pitchFamily="18" charset="0"/>
              </a:rPr>
              <a:t>?</a:t>
            </a:r>
            <a:endParaRPr lang="en-US" altLang="zh-CN" sz="2000" b="1">
              <a:solidFill>
                <a:srgbClr val="000000"/>
              </a:solidFill>
              <a:sym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SzPct val="100000"/>
              <a:buFont typeface="Times New Roman" pitchFamily="18" charset="0"/>
              <a:buChar char="•"/>
            </a:pPr>
            <a:r>
              <a:rPr lang="zh-CN" altLang="en-US" b="1">
                <a:solidFill>
                  <a:srgbClr val="000000"/>
                </a:solidFill>
                <a:ea typeface="MS Gothic" pitchFamily="49" charset="-128"/>
                <a:sym typeface="Times New Roman" pitchFamily="18" charset="0"/>
              </a:rPr>
              <a:t>SP</a:t>
            </a:r>
            <a:r>
              <a:rPr lang="en-US" altLang="zh-CN" b="1">
                <a:solidFill>
                  <a:srgbClr val="000000"/>
                </a:solidFill>
                <a:ea typeface="MS Gothic" pitchFamily="49" charset="-128"/>
                <a:sym typeface="Times New Roman" pitchFamily="18" charset="0"/>
              </a:rPr>
              <a:t>3</a:t>
            </a:r>
            <a:endParaRPr lang="zh-CN" altLang="en-US" b="1">
              <a:solidFill>
                <a:srgbClr val="000000"/>
              </a:solidFill>
              <a:ea typeface="MS Gothic" pitchFamily="49" charset="-128"/>
              <a:sym typeface="Times New Roman" pitchFamily="18" charset="0"/>
            </a:endParaRPr>
          </a:p>
          <a:p>
            <a:pPr lvl="1">
              <a:spcBef>
                <a:spcPts val="500"/>
              </a:spcBef>
              <a:buSzPct val="100000"/>
              <a:buFont typeface="Times New Roman" pitchFamily="18" charset="0"/>
              <a:buChar char="•"/>
            </a:pPr>
            <a:r>
              <a:rPr lang="zh-CN" altLang="en-US" sz="2000" b="1">
                <a:solidFill>
                  <a:srgbClr val="000000"/>
                </a:solidFill>
                <a:ea typeface="MS Gothic" pitchFamily="49" charset="-128"/>
                <a:sym typeface="Times New Roman" pitchFamily="18" charset="0"/>
              </a:rPr>
              <a:t>Do you support </a:t>
            </a:r>
            <a:r>
              <a:rPr lang="en-US" altLang="zh-CN" sz="2000" b="1">
                <a:solidFill>
                  <a:srgbClr val="000000"/>
                </a:solidFill>
                <a:sym typeface="Times New Roman" pitchFamily="18" charset="0"/>
              </a:rPr>
              <a:t>the related frame format</a:t>
            </a:r>
            <a:r>
              <a:rPr lang="zh-CN" altLang="en-US" sz="2000" b="1">
                <a:solidFill>
                  <a:srgbClr val="000000"/>
                </a:solidFill>
                <a:sym typeface="Times New Roman" pitchFamily="18" charset="0"/>
              </a:rPr>
              <a:t>?</a:t>
            </a:r>
          </a:p>
          <a:p>
            <a:pPr lvl="1">
              <a:spcBef>
                <a:spcPts val="500"/>
              </a:spcBef>
              <a:buSzPct val="100000"/>
              <a:buFont typeface="Times New Roman" pitchFamily="18" charset="0"/>
              <a:buChar char="•"/>
            </a:pPr>
            <a:endParaRPr lang="zh-CN" altLang="en-US" sz="2000" b="1">
              <a:solidFill>
                <a:srgbClr val="000000"/>
              </a:solidFill>
              <a:sym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CN" smtClean="0"/>
              <a:t>Tong Mao (China Telecom)</a:t>
            </a:r>
            <a:endParaRPr lang="zh-CN" altLang="zh-CN" sz="1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931187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zh-CN" smtClean="0"/>
              <a:t>June 2014</a:t>
            </a:r>
            <a:endParaRPr lang="zh-CN" altLang="zh-CN"/>
          </a:p>
        </p:txBody>
      </p:sp>
      <p:sp>
        <p:nvSpPr>
          <p:cNvPr id="21507" name="灯片编号占位符 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CN" altLang="zh-CN"/>
              <a:t>Slide </a:t>
            </a:r>
            <a:fld id="{CDE7025F-258F-4B2F-9139-6CCCF3CCF3C9}" type="slidenum">
              <a:rPr lang="zh-CN" altLang="zh-CN"/>
              <a:pPr/>
              <a:t>9</a:t>
            </a:fld>
            <a:endParaRPr lang="zh-CN" altLang="zh-CN" sz="1800">
              <a:solidFill>
                <a:schemeClr val="bg1"/>
              </a:solidFill>
            </a:endParaRPr>
          </a:p>
        </p:txBody>
      </p:sp>
      <p:sp>
        <p:nvSpPr>
          <p:cNvPr id="2150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zh-CN" altLang="zh-CN" smtClean="0"/>
              <a:t>References</a:t>
            </a:r>
          </a:p>
        </p:txBody>
      </p:sp>
      <p:sp>
        <p:nvSpPr>
          <p:cNvPr id="21509" name="Content Placeholder 2"/>
          <p:cNvSpPr>
            <a:spLocks noGrp="1"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1pPr>
            <a:lvl2pPr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spcBef>
                <a:spcPts val="600"/>
              </a:spcBef>
              <a:buSzPct val="100000"/>
              <a:buFont typeface="Times New Roman" pitchFamily="18" charset="0"/>
              <a:buNone/>
            </a:pPr>
            <a:r>
              <a:rPr lang="zh-CN" altLang="zh-CN" b="1">
                <a:solidFill>
                  <a:srgbClr val="000000"/>
                </a:solidFill>
                <a:ea typeface="MS Gothic" pitchFamily="49" charset="-128"/>
                <a:sym typeface="Times New Roman" pitchFamily="18" charset="0"/>
              </a:rPr>
              <a:t>[1] IEEE P802.11ah™/D</a:t>
            </a:r>
            <a:r>
              <a:rPr lang="en-US" altLang="zh-CN" b="1">
                <a:solidFill>
                  <a:srgbClr val="000000"/>
                </a:solidFill>
                <a:ea typeface="MS Gothic" pitchFamily="49" charset="-128"/>
                <a:sym typeface="Times New Roman" pitchFamily="18" charset="0"/>
              </a:rPr>
              <a:t>1.3</a:t>
            </a:r>
            <a:r>
              <a:rPr lang="zh-CN" altLang="zh-CN" b="1">
                <a:solidFill>
                  <a:srgbClr val="000000"/>
                </a:solidFill>
                <a:ea typeface="MS Gothic" pitchFamily="49" charset="-128"/>
                <a:sym typeface="Times New Roman" pitchFamily="18" charset="0"/>
              </a:rPr>
              <a:t>, </a:t>
            </a:r>
            <a:r>
              <a:rPr lang="en-US" altLang="zh-CN" b="1">
                <a:solidFill>
                  <a:srgbClr val="000000"/>
                </a:solidFill>
                <a:ea typeface="MS Gothic" pitchFamily="49" charset="-128"/>
                <a:sym typeface="Times New Roman" pitchFamily="18" charset="0"/>
              </a:rPr>
              <a:t>2014</a:t>
            </a:r>
            <a:endParaRPr lang="zh-CN" altLang="zh-CN" b="1">
              <a:solidFill>
                <a:srgbClr val="000000"/>
              </a:solidFill>
              <a:ea typeface="MS Gothic" pitchFamily="49" charset="-128"/>
              <a:sym typeface="Times New Roman" pitchFamily="18" charset="0"/>
            </a:endParaRPr>
          </a:p>
          <a:p>
            <a:pPr>
              <a:spcBef>
                <a:spcPts val="600"/>
              </a:spcBef>
              <a:buSzPct val="100000"/>
              <a:buFont typeface="Times New Roman" pitchFamily="18" charset="0"/>
              <a:buChar char="•"/>
            </a:pPr>
            <a:endParaRPr lang="zh-CN" altLang="zh-CN" b="1">
              <a:solidFill>
                <a:srgbClr val="000000"/>
              </a:solidFill>
              <a:ea typeface="MS Gothic" pitchFamily="49" charset="-128"/>
              <a:sym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CN" smtClean="0"/>
              <a:t>Tong Mao (China Telecom)</a:t>
            </a:r>
            <a:endParaRPr lang="zh-CN" altLang="zh-CN" sz="1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49029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</TotalTime>
  <Words>672</Words>
  <Application>Microsoft Office PowerPoint</Application>
  <PresentationFormat>On-screen Show (4:3)</PresentationFormat>
  <Paragraphs>141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AIDs Allocation for Relay</vt:lpstr>
      <vt:lpstr>Abstract</vt:lpstr>
      <vt:lpstr>Introduction</vt:lpstr>
      <vt:lpstr>Proposal</vt:lpstr>
      <vt:lpstr>Operation procedure</vt:lpstr>
      <vt:lpstr>PowerPoint Presentation</vt:lpstr>
      <vt:lpstr>PowerPoint Presentation</vt:lpstr>
      <vt:lpstr>PowerPoint Presentation</vt:lpstr>
      <vt:lpstr>References</vt:lpstr>
    </vt:vector>
  </TitlesOfParts>
  <Company>China Telecom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AIDs Allocation for Relay</dc:title>
  <dc:creator>Tong Mao (China Mobile)</dc:creator>
  <cp:lastModifiedBy>Dorothy Stanley</cp:lastModifiedBy>
  <cp:revision>3</cp:revision>
  <cp:lastPrinted>1601-01-01T00:00:00Z</cp:lastPrinted>
  <dcterms:created xsi:type="dcterms:W3CDTF">2014-06-17T17:38:23Z</dcterms:created>
  <dcterms:modified xsi:type="dcterms:W3CDTF">2014-06-17T18:11:04Z</dcterms:modified>
</cp:coreProperties>
</file>