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429" r:id="rId3"/>
    <p:sldId id="453" r:id="rId4"/>
    <p:sldId id="430" r:id="rId5"/>
    <p:sldId id="431" r:id="rId6"/>
    <p:sldId id="432" r:id="rId7"/>
    <p:sldId id="434" r:id="rId8"/>
    <p:sldId id="436" r:id="rId9"/>
    <p:sldId id="437" r:id="rId10"/>
    <p:sldId id="438" r:id="rId11"/>
    <p:sldId id="439" r:id="rId12"/>
    <p:sldId id="440" r:id="rId13"/>
    <p:sldId id="441" r:id="rId14"/>
    <p:sldId id="442" r:id="rId15"/>
    <p:sldId id="443" r:id="rId16"/>
    <p:sldId id="444" r:id="rId17"/>
    <p:sldId id="445" r:id="rId18"/>
    <p:sldId id="446" r:id="rId19"/>
    <p:sldId id="447" r:id="rId20"/>
    <p:sldId id="448" r:id="rId21"/>
    <p:sldId id="449" r:id="rId22"/>
    <p:sldId id="452" r:id="rId23"/>
    <p:sldId id="451"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2130" autoAdjust="0"/>
    <p:restoredTop sz="94671" autoAdjust="0"/>
  </p:normalViewPr>
  <p:slideViewPr>
    <p:cSldViewPr>
      <p:cViewPr>
        <p:scale>
          <a:sx n="124" d="100"/>
          <a:sy n="124" d="100"/>
        </p:scale>
        <p:origin x="-1340" y="2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14</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15</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18</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802.11-14/0755r3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4/11-14-0796-03-00ah-tgah-lb203-comments-on-d2-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42566" cy="276999"/>
          </a:xfrm>
          <a:noFill/>
        </p:spPr>
        <p:txBody>
          <a:bodyPr/>
          <a:lstStyle/>
          <a:p>
            <a:r>
              <a:rPr lang="en-US" dirty="0" smtClean="0"/>
              <a:t>July 2014</a:t>
            </a:r>
          </a:p>
        </p:txBody>
      </p:sp>
      <p:sp>
        <p:nvSpPr>
          <p:cNvPr id="1028" name="Footer Placeholder 4"/>
          <p:cNvSpPr>
            <a:spLocks noGrp="1"/>
          </p:cNvSpPr>
          <p:nvPr>
            <p:ph type="ftr" sz="quarter" idx="11"/>
          </p:nvPr>
        </p:nvSpPr>
        <p:spPr>
          <a:xfrm>
            <a:off x="7328208" y="6475413"/>
            <a:ext cx="1215717" cy="184666"/>
          </a:xfrm>
          <a:noFill/>
        </p:spPr>
        <p:txBody>
          <a:bodyPr/>
          <a:lstStyle/>
          <a:p>
            <a:r>
              <a:rPr lang="en-US" dirty="0" smtClean="0"/>
              <a:t>Yongho </a:t>
            </a:r>
            <a:r>
              <a:rPr lang="en-US" dirty="0" err="1" smtClean="0"/>
              <a:t>Seok</a:t>
            </a:r>
            <a:r>
              <a:rPr lang="en-US" dirty="0" smtClean="0"/>
              <a:t> (Self)</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July 2014</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smtClean="0"/>
              <a:t>:</a:t>
            </a:r>
            <a:r>
              <a:rPr lang="en-US" sz="2000" b="0" smtClean="0"/>
              <a:t> </a:t>
            </a:r>
            <a:r>
              <a:rPr lang="en-US" sz="2000" b="0" smtClean="0"/>
              <a:t>2014-07-17</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2973221041"/>
              </p:ext>
            </p:extLst>
          </p:nvPr>
        </p:nvGraphicFramePr>
        <p:xfrm>
          <a:off x="533400" y="2657475"/>
          <a:ext cx="8077200" cy="3638550"/>
        </p:xfrm>
        <a:graphic>
          <a:graphicData uri="http://schemas.openxmlformats.org/presentationml/2006/ole">
            <mc:AlternateContent xmlns:mc="http://schemas.openxmlformats.org/markup-compatibility/2006">
              <mc:Choice xmlns:v="urn:schemas-microsoft-com:vml" Requires="v">
                <p:oleObj spid="_x0000_s1945" name="Document" r:id="rId4" imgW="8685293" imgH="4159252" progId="Word.Document.8">
                  <p:embed/>
                </p:oleObj>
              </mc:Choice>
              <mc:Fallback>
                <p:oleObj name="Document" r:id="rId4" imgW="8685293" imgH="4159252" progId="Word.Document.8">
                  <p:embed/>
                  <p:pic>
                    <p:nvPicPr>
                      <p:cNvPr id="0" name="Picture 889"/>
                      <p:cNvPicPr>
                        <a:picLocks noChangeAspect="1" noChangeArrowheads="1"/>
                      </p:cNvPicPr>
                      <p:nvPr/>
                    </p:nvPicPr>
                    <p:blipFill>
                      <a:blip r:embed="rId5"/>
                      <a:srcRect/>
                      <a:stretch>
                        <a:fillRect/>
                      </a:stretch>
                    </p:blipFill>
                    <p:spPr bwMode="auto">
                      <a:xfrm>
                        <a:off x="533400" y="2657475"/>
                        <a:ext cx="8077200" cy="3638550"/>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July F2F meeting </a:t>
            </a:r>
            <a:r>
              <a:rPr lang="en-US" altLang="ko-KR" dirty="0"/>
              <a:t>and ready for motion on </a:t>
            </a:r>
            <a:r>
              <a:rPr lang="en-US" altLang="ko-KR" dirty="0" smtClean="0"/>
              <a:t>Thursday PM2</a:t>
            </a:r>
          </a:p>
          <a:p>
            <a:pPr lvl="1"/>
            <a:r>
              <a:rPr lang="en-US" altLang="ko-KR" dirty="0" smtClean="0"/>
              <a:t>TBD</a:t>
            </a:r>
            <a:endParaRPr lang="en-US" altLang="ko-KR" dirty="0"/>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July 30, 8PM </a:t>
            </a:r>
            <a:r>
              <a:rPr lang="en-US" altLang="ko-KR" dirty="0"/>
              <a:t>ET for 2 </a:t>
            </a:r>
            <a:r>
              <a:rPr lang="en-US" altLang="ko-KR" dirty="0" smtClean="0"/>
              <a:t>hour</a:t>
            </a:r>
          </a:p>
          <a:p>
            <a:pPr marL="609600" indent="-609600"/>
            <a:r>
              <a:rPr lang="en-US" altLang="ko-KR" dirty="0" smtClean="0"/>
              <a:t>August 6, 8PM ET for 2 hour</a:t>
            </a:r>
          </a:p>
          <a:p>
            <a:pPr marL="609600" indent="-609600"/>
            <a:r>
              <a:rPr lang="en-US" altLang="ko-KR" dirty="0" smtClean="0"/>
              <a:t>August 13, 8PM ET for 2 hour</a:t>
            </a:r>
          </a:p>
          <a:p>
            <a:pPr marL="609600" indent="-609600"/>
            <a:r>
              <a:rPr lang="en-US" altLang="ko-KR" dirty="0" smtClean="0"/>
              <a:t>August 20, 8PM ET for 2 hour</a:t>
            </a:r>
          </a:p>
          <a:p>
            <a:pPr marL="609600" indent="-609600"/>
            <a:r>
              <a:rPr lang="en-US" altLang="ko-KR" dirty="0" smtClean="0"/>
              <a:t>August 27, 8PM ET for 2 hour</a:t>
            </a:r>
          </a:p>
          <a:p>
            <a:pPr marL="609600" indent="-609600"/>
            <a:r>
              <a:rPr lang="en-US" altLang="ko-KR" dirty="0" smtClean="0"/>
              <a:t>September 3, 8PM ET for 2 hour</a:t>
            </a:r>
          </a:p>
          <a:p>
            <a:pPr marL="609600" indent="-609600"/>
            <a:r>
              <a:rPr lang="en-US" altLang="ko-KR" dirty="0" smtClean="0"/>
              <a:t>September 10, 8PM ET for 2 hour</a:t>
            </a:r>
          </a:p>
          <a:p>
            <a:pPr marL="609600" indent="-609600"/>
            <a:endParaRPr lang="en-US" altLang="ko-KR" dirty="0" smtClean="0"/>
          </a:p>
          <a:p>
            <a:pPr marL="609600" indent="-609600"/>
            <a:endParaRPr lang="en-US" altLang="ko-KR" dirty="0" smtClean="0"/>
          </a:p>
          <a:p>
            <a:pPr marL="609600" indent="-609600"/>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10"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9"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9"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0"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9"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May meeting (11-14/0709r0) </a:t>
            </a:r>
            <a:r>
              <a:rPr lang="en-GB" altLang="ko-KR" dirty="0"/>
              <a:t>and conf call minutes </a:t>
            </a:r>
            <a:r>
              <a:rPr lang="en-GB" altLang="ko-KR" smtClean="0"/>
              <a:t>(11-14/853r0</a:t>
            </a:r>
            <a:r>
              <a:rPr lang="en-GB" altLang="ko-KR" dirty="0" smtClean="0"/>
              <a:t>)</a:t>
            </a:r>
            <a:endParaRPr lang="ko-KR" altLang="ko-KR" dirty="0"/>
          </a:p>
          <a:p>
            <a:pPr lvl="1"/>
            <a:r>
              <a:rPr lang="en-US" altLang="ko-KR" dirty="0" smtClean="0"/>
              <a:t>Move</a:t>
            </a:r>
            <a:r>
              <a:rPr lang="en-US" altLang="ko-KR" dirty="0"/>
              <a:t>: 	Second</a:t>
            </a:r>
            <a:r>
              <a:rPr lang="en-US" altLang="ko-KR" dirty="0" smtClean="0"/>
              <a:t>:</a:t>
            </a:r>
            <a:endParaRPr lang="ko-KR" altLang="ko-KR" dirty="0"/>
          </a:p>
          <a:p>
            <a:pPr lvl="1"/>
            <a:r>
              <a:rPr lang="en-US" altLang="ko-KR" dirty="0"/>
              <a:t>Discussions</a:t>
            </a:r>
            <a:r>
              <a:rPr lang="en-US" altLang="ko-KR" dirty="0" smtClean="0"/>
              <a:t>:</a:t>
            </a:r>
            <a:endParaRPr lang="ko-KR" altLang="ko-KR" dirty="0"/>
          </a:p>
          <a:p>
            <a:pPr lvl="1"/>
            <a:r>
              <a:rPr lang="en-US" altLang="ko-KR" dirty="0" smtClean="0"/>
              <a:t>Motion :</a:t>
            </a:r>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May meeting minutes (11-14/709r0)</a:t>
            </a:r>
          </a:p>
          <a:p>
            <a:pPr marL="1009650" lvl="1" indent="-609600"/>
            <a:r>
              <a:rPr lang="en-US" dirty="0" smtClean="0"/>
              <a:t>July 9</a:t>
            </a:r>
            <a:r>
              <a:rPr lang="en-US" baseline="30000" dirty="0" smtClean="0"/>
              <a:t>th</a:t>
            </a:r>
            <a:r>
              <a:rPr lang="en-US" dirty="0" smtClean="0"/>
              <a:t> Conference call minutes (11-14/853r0)</a:t>
            </a:r>
          </a:p>
          <a:p>
            <a:pPr marL="609600" indent="-609600"/>
            <a:r>
              <a:rPr lang="en-US" altLang="ko-KR" dirty="0"/>
              <a:t>Address Letter Ballot </a:t>
            </a:r>
            <a:r>
              <a:rPr lang="en-US" altLang="ko-KR" dirty="0" smtClean="0"/>
              <a:t>comments for Draft 2.0 </a:t>
            </a:r>
          </a:p>
          <a:p>
            <a:pPr marL="1009650" lvl="1" indent="-609600"/>
            <a:r>
              <a:rPr lang="en-US" altLang="ko-KR" dirty="0" err="1" smtClean="0"/>
              <a:t>TGah</a:t>
            </a:r>
            <a:r>
              <a:rPr lang="en-US" altLang="ko-KR" dirty="0" smtClean="0"/>
              <a:t> LB203 Comment spreadsheet (11-14/796r3)</a:t>
            </a:r>
          </a:p>
          <a:p>
            <a:pPr marL="609600" indent="-609600"/>
            <a:r>
              <a:rPr lang="en-US" altLang="ko-KR" dirty="0" smtClean="0"/>
              <a:t>Motion </a:t>
            </a:r>
            <a:r>
              <a:rPr lang="en-US" altLang="ko-KR" dirty="0"/>
              <a:t>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7"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tab:</a:t>
            </a:r>
            <a:endParaRPr lang="ko-KR" altLang="ko-KR" dirty="0"/>
          </a:p>
          <a:p>
            <a:pPr lvl="1"/>
            <a:r>
              <a:rPr lang="en-US" altLang="ko-KR" dirty="0" smtClean="0"/>
              <a:t>July 2014 PHY motion x</a:t>
            </a:r>
            <a:endParaRPr lang="ko-KR" altLang="ko-KR" dirty="0"/>
          </a:p>
          <a:p>
            <a:endParaRPr lang="en-US" altLang="ko-KR" b="1" dirty="0" smtClean="0"/>
          </a:p>
          <a:p>
            <a:pPr lvl="1"/>
            <a:r>
              <a:rPr lang="en-US" altLang="ko-KR" dirty="0" smtClean="0"/>
              <a:t>Move</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a:t>
            </a:r>
            <a:r>
              <a:rPr lang="en-US" altLang="ko-KR" dirty="0" smtClean="0"/>
              <a:t>tab:</a:t>
            </a:r>
          </a:p>
          <a:p>
            <a:pPr lvl="1"/>
            <a:r>
              <a:rPr lang="en-US" altLang="ko-KR" dirty="0" smtClean="0"/>
              <a:t>July 2014 MAC motion x</a:t>
            </a:r>
            <a:endParaRPr lang="en-US" altLang="ko-KR" dirty="0"/>
          </a:p>
          <a:p>
            <a:endParaRPr lang="en-US" altLang="ko-KR" b="1" dirty="0" smtClean="0"/>
          </a:p>
          <a:p>
            <a:pPr lvl="1"/>
            <a:r>
              <a:rPr lang="en-US" altLang="ko-KR" dirty="0"/>
              <a:t>Move: </a:t>
            </a:r>
            <a:r>
              <a:rPr lang="en-US" altLang="ko-KR" dirty="0" smtClean="0"/>
              <a:t>	Second: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9302464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D2.1 </a:t>
            </a:r>
            <a:r>
              <a:rPr lang="en-US" altLang="ko-KR" dirty="0"/>
              <a:t>of the draft based on motions passed in </a:t>
            </a:r>
            <a:r>
              <a:rPr lang="en-US" altLang="ko-KR" dirty="0" err="1"/>
              <a:t>TGah</a:t>
            </a:r>
            <a:r>
              <a:rPr lang="en-US" altLang="ko-KR" dirty="0"/>
              <a:t> at the </a:t>
            </a:r>
            <a:r>
              <a:rPr lang="en-US" altLang="ko-KR" dirty="0" smtClean="0"/>
              <a:t>July face-to-face </a:t>
            </a:r>
            <a:r>
              <a:rPr lang="en-US" altLang="ko-KR" dirty="0"/>
              <a:t>meeting</a:t>
            </a:r>
            <a:r>
              <a:rPr lang="en-US" altLang="ko-KR" dirty="0" smtClean="0"/>
              <a:t>.</a:t>
            </a:r>
          </a:p>
          <a:p>
            <a:pPr lvl="1"/>
            <a:r>
              <a:rPr lang="en-US" altLang="ko-KR" dirty="0"/>
              <a:t>Move: 	Second</a:t>
            </a:r>
            <a:r>
              <a:rPr lang="en-US" altLang="ko-KR" dirty="0" smtClean="0"/>
              <a:t>:</a:t>
            </a:r>
            <a:endParaRPr lang="ko-KR" altLang="ko-KR" dirty="0"/>
          </a:p>
          <a:p>
            <a:pPr lvl="1"/>
            <a:r>
              <a:rPr lang="en-US" altLang="ko-KR" dirty="0" smtClean="0"/>
              <a:t>Discussions:</a:t>
            </a:r>
          </a:p>
          <a:p>
            <a:pPr lvl="1"/>
            <a:r>
              <a:rPr lang="en-US" altLang="ko-KR" dirty="0" smtClean="0"/>
              <a:t>Yes </a:t>
            </a:r>
            <a:r>
              <a:rPr lang="en-US" altLang="ko-KR" dirty="0"/>
              <a:t>: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7" name="Date Placeholder 3"/>
          <p:cNvSpPr>
            <a:spLocks noGrp="1"/>
          </p:cNvSpPr>
          <p:nvPr>
            <p:ph type="dt" sz="half" idx="10"/>
          </p:nvPr>
        </p:nvSpPr>
        <p:spPr>
          <a:xfrm>
            <a:off x="696913" y="332601"/>
            <a:ext cx="942566" cy="276999"/>
          </a:xfrm>
        </p:spPr>
        <p:txBody>
          <a:bodyPr/>
          <a:lstStyle/>
          <a:p>
            <a:r>
              <a:rPr lang="en-US" altLang="ko-KR" dirty="0" smtClean="0"/>
              <a:t>July 2014</a:t>
            </a:r>
            <a:endParaRPr lang="en-US" altLang="ko-KR" dirty="0"/>
          </a:p>
        </p:txBody>
      </p:sp>
    </p:spTree>
    <p:extLst>
      <p:ext uri="{BB962C8B-B14F-4D97-AF65-F5344CB8AC3E}">
        <p14:creationId xmlns:p14="http://schemas.microsoft.com/office/powerpoint/2010/main" val="10329758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xx</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err="1" smtClean="0"/>
              <a:t>xxxx</a:t>
            </a:r>
            <a:r>
              <a:rPr lang="en-GB" altLang="ko-KR" dirty="0" smtClean="0"/>
              <a:t> as shown in 11-14/xxxxr0?</a:t>
            </a:r>
          </a:p>
          <a:p>
            <a:pPr lvl="1"/>
            <a:r>
              <a:rPr lang="en-GB" altLang="ko-KR" dirty="0" smtClean="0"/>
              <a:t>Unanimously passed </a:t>
            </a:r>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1596823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9812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a:t>
            </a:r>
            <a:r>
              <a:rPr lang="en-US" altLang="ko-KR" sz="1800" dirty="0" smtClean="0"/>
              <a:t>1.0 failed the </a:t>
            </a:r>
            <a:r>
              <a:rPr lang="en-US" altLang="ko-KR" sz="1800" dirty="0"/>
              <a:t>WG motion</a:t>
            </a:r>
            <a:endParaRPr lang="en-US" altLang="ko-KR" sz="1800" dirty="0" smtClean="0"/>
          </a:p>
          <a:p>
            <a:pPr lvl="2"/>
            <a:r>
              <a:rPr lang="en-US" altLang="ko-KR" sz="1800" dirty="0" err="1" smtClean="0"/>
              <a:t>TGah</a:t>
            </a:r>
            <a:r>
              <a:rPr lang="en-US" altLang="ko-KR" sz="1800" dirty="0" smtClean="0"/>
              <a:t> Draft 2.0 passed the WG motion</a:t>
            </a:r>
          </a:p>
          <a:p>
            <a:pPr lvl="2"/>
            <a:r>
              <a:rPr lang="en-US" altLang="ko-KR" sz="1800" dirty="0" smtClean="0"/>
              <a:t>Can access </a:t>
            </a:r>
            <a:r>
              <a:rPr lang="en-US" altLang="ko-KR" sz="1800" dirty="0" err="1" smtClean="0"/>
              <a:t>TGah</a:t>
            </a:r>
            <a:r>
              <a:rPr lang="en-US" altLang="ko-KR" sz="1800" dirty="0" smtClean="0"/>
              <a:t> </a:t>
            </a:r>
            <a:r>
              <a:rPr lang="en-US" altLang="ko-KR" sz="1800" dirty="0"/>
              <a:t>Draft </a:t>
            </a:r>
            <a:r>
              <a:rPr lang="en-US" altLang="ko-KR" sz="1800" dirty="0" smtClean="0"/>
              <a:t>2.0 from IEEE </a:t>
            </a:r>
            <a:r>
              <a:rPr lang="en-US" altLang="ko-KR" sz="1800" dirty="0"/>
              <a:t>store </a:t>
            </a:r>
            <a:r>
              <a:rPr lang="en-US" altLang="ko-KR" sz="1800" dirty="0" smtClean="0"/>
              <a:t>soon</a:t>
            </a:r>
            <a:endParaRPr lang="en-US" altLang="ko-KR" sz="1800" dirty="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PM1)</a:t>
            </a:r>
            <a:endParaRPr lang="ko-KR" altLang="en-US" dirty="0"/>
          </a:p>
        </p:txBody>
      </p:sp>
      <p:sp>
        <p:nvSpPr>
          <p:cNvPr id="4" name="날짜 개체 틀 3"/>
          <p:cNvSpPr>
            <a:spLocks noGrp="1"/>
          </p:cNvSpPr>
          <p:nvPr>
            <p:ph type="dt" sz="half" idx="10"/>
          </p:nvPr>
        </p:nvSpPr>
        <p:spPr>
          <a:xfrm>
            <a:off x="696913" y="332601"/>
            <a:ext cx="942566" cy="276999"/>
          </a:xfrm>
        </p:spPr>
        <p:txBody>
          <a:bodyPr/>
          <a:lstStyle/>
          <a:p>
            <a:r>
              <a:rPr lang="en-US" altLang="ko-KR" dirty="0"/>
              <a:t>July 2014</a:t>
            </a:r>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graphicFrame>
        <p:nvGraphicFramePr>
          <p:cNvPr id="11" name="표 10"/>
          <p:cNvGraphicFramePr>
            <a:graphicFrameLocks noGrp="1"/>
          </p:cNvGraphicFramePr>
          <p:nvPr>
            <p:extLst>
              <p:ext uri="{D42A27DB-BD31-4B8C-83A1-F6EECF244321}">
                <p14:modId xmlns:p14="http://schemas.microsoft.com/office/powerpoint/2010/main" val="2338905001"/>
              </p:ext>
            </p:extLst>
          </p:nvPr>
        </p:nvGraphicFramePr>
        <p:xfrm>
          <a:off x="457202" y="3048000"/>
          <a:ext cx="8305798" cy="1733550"/>
        </p:xfrm>
        <a:graphic>
          <a:graphicData uri="http://schemas.openxmlformats.org/drawingml/2006/table">
            <a:tbl>
              <a:tblPr/>
              <a:tblGrid>
                <a:gridCol w="533400"/>
                <a:gridCol w="533400"/>
                <a:gridCol w="457200"/>
                <a:gridCol w="762000"/>
                <a:gridCol w="725818"/>
                <a:gridCol w="588220"/>
                <a:gridCol w="588220"/>
                <a:gridCol w="588220"/>
                <a:gridCol w="588220"/>
                <a:gridCol w="588220"/>
                <a:gridCol w="588220"/>
                <a:gridCol w="588220"/>
                <a:gridCol w="588220"/>
                <a:gridCol w="58822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 Close Date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Title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Invalid</a:t>
                      </a:r>
                      <a:endParaRPr lang="en-US">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04 November 2013</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IEEE 802.11ah Draft 1.0 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323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144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54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67.49</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8.26</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72.73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05 July 2014</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IEEE 802.11ah Draft 2.0 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330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240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35798849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a:xfrm>
            <a:off x="685800" y="1981200"/>
            <a:ext cx="4038600" cy="4114800"/>
          </a:xfrm>
        </p:spPr>
        <p:txBody>
          <a:bodyPr/>
          <a:lstStyle/>
          <a:p>
            <a:r>
              <a:rPr lang="en-US" dirty="0" err="1" smtClean="0"/>
              <a:t>TGah</a:t>
            </a:r>
            <a:r>
              <a:rPr lang="en-US" dirty="0" smtClean="0"/>
              <a:t> LB203 comment resolution spreadsheet </a:t>
            </a:r>
          </a:p>
          <a:p>
            <a:pPr lvl="1"/>
            <a:r>
              <a:rPr lang="en-US" dirty="0">
                <a:hlinkClick r:id="rId2"/>
              </a:rPr>
              <a:t>https://</a:t>
            </a:r>
            <a:r>
              <a:rPr lang="en-US" dirty="0" smtClean="0">
                <a:hlinkClick r:id="rId2"/>
              </a:rPr>
              <a:t>mentor.ieee.org/802.11/dcn/14/11-14-0796-03-00ah-tgah-lb203-comments-on-d2-0.xlsx</a:t>
            </a:r>
            <a:endParaRPr lang="en-US" dirty="0"/>
          </a:p>
          <a:p>
            <a:pPr lvl="1"/>
            <a:endParaRPr lang="en-US" dirty="0" smtClean="0"/>
          </a:p>
          <a:p>
            <a:r>
              <a:rPr lang="en-US" dirty="0" smtClean="0"/>
              <a:t>Total 1214 comments</a:t>
            </a:r>
          </a:p>
          <a:p>
            <a:pPr lvl="1"/>
            <a:r>
              <a:rPr lang="en-US" dirty="0" smtClean="0"/>
              <a:t>EDITOR: 293 comments</a:t>
            </a:r>
          </a:p>
          <a:p>
            <a:pPr lvl="1"/>
            <a:r>
              <a:rPr lang="en-US" dirty="0" smtClean="0"/>
              <a:t>PHY: 66 comments</a:t>
            </a:r>
          </a:p>
          <a:p>
            <a:pPr lvl="1"/>
            <a:r>
              <a:rPr lang="en-US" dirty="0" smtClean="0"/>
              <a:t>MAC: 855 comments</a:t>
            </a:r>
          </a:p>
          <a:p>
            <a:pPr lvl="1"/>
            <a:endParaRPr lang="en-US" dirty="0" smtClean="0"/>
          </a:p>
          <a:p>
            <a:endParaRPr lang="en-US" dirty="0" smtClean="0"/>
          </a:p>
          <a:p>
            <a:endParaRPr lang="en-US" dirty="0" smtClean="0"/>
          </a:p>
          <a:p>
            <a:endParaRPr lang="en-US" dirty="0"/>
          </a:p>
          <a:p>
            <a:endParaRPr lang="en-US" dirty="0" smtClean="0"/>
          </a:p>
          <a:p>
            <a:endParaRPr lang="en-US" dirty="0"/>
          </a:p>
          <a:p>
            <a:pPr lvl="1"/>
            <a:endParaRPr lang="en-US" dirty="0" smtClean="0"/>
          </a:p>
          <a:p>
            <a:pPr lvl="1"/>
            <a:endParaRPr lang="en-US" dirty="0" smtClean="0"/>
          </a:p>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graphicFrame>
        <p:nvGraphicFramePr>
          <p:cNvPr id="4" name="표 3"/>
          <p:cNvGraphicFramePr>
            <a:graphicFrameLocks noGrp="1"/>
          </p:cNvGraphicFramePr>
          <p:nvPr>
            <p:extLst>
              <p:ext uri="{D42A27DB-BD31-4B8C-83A1-F6EECF244321}">
                <p14:modId xmlns:p14="http://schemas.microsoft.com/office/powerpoint/2010/main" val="1028059166"/>
              </p:ext>
            </p:extLst>
          </p:nvPr>
        </p:nvGraphicFramePr>
        <p:xfrm>
          <a:off x="4953000" y="2133608"/>
          <a:ext cx="3588609" cy="4114792"/>
        </p:xfrm>
        <a:graphic>
          <a:graphicData uri="http://schemas.openxmlformats.org/drawingml/2006/table">
            <a:tbl>
              <a:tblPr/>
              <a:tblGrid>
                <a:gridCol w="1062902"/>
                <a:gridCol w="1052378"/>
                <a:gridCol w="1052378"/>
                <a:gridCol w="420951"/>
              </a:tblGrid>
              <a:tr h="178904">
                <a:tc>
                  <a:txBody>
                    <a:bodyPr/>
                    <a:lstStyle/>
                    <a:p>
                      <a:pPr algn="l" fontAlgn="ctr"/>
                      <a:r>
                        <a:rPr lang="en-US" sz="900" b="0" i="0" u="none" strike="noStrike" dirty="0">
                          <a:solidFill>
                            <a:srgbClr val="000000"/>
                          </a:solidFill>
                          <a:effectLst/>
                          <a:latin typeface="맑은 고딕"/>
                        </a:rPr>
                        <a:t>Count of CID</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en-US" sz="900" b="0" i="0" u="none" strike="noStrike" dirty="0">
                          <a:solidFill>
                            <a:srgbClr val="000000"/>
                          </a:solidFill>
                          <a:effectLst/>
                          <a:latin typeface="맑은 고딕"/>
                        </a:rPr>
                        <a:t>Owning Ad-hoc</a:t>
                      </a:r>
                    </a:p>
                  </a:txBody>
                  <a:tcPr marL="5262" marR="5262" marT="526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맑은 고딕"/>
                        </a:rPr>
                        <a:t>CID</a:t>
                      </a:r>
                    </a:p>
                  </a:txBody>
                  <a:tcPr marL="5262" marR="5262" marT="526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8904">
                <a:tc>
                  <a:txBody>
                    <a:bodyPr/>
                    <a:lstStyle/>
                    <a:p>
                      <a:pPr algn="l" fontAlgn="ctr"/>
                      <a:r>
                        <a:rPr lang="ko-KR" altLang="en-US" sz="900" b="0" i="0" u="none" strike="noStrike" dirty="0">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맑은 고딕"/>
                        </a:rPr>
                        <a:t>MAC</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en-US" sz="900" b="0" i="0" u="none" strike="noStrike" dirty="0">
                          <a:solidFill>
                            <a:srgbClr val="000000"/>
                          </a:solidFill>
                          <a:effectLst/>
                          <a:latin typeface="맑은 고딕"/>
                        </a:rPr>
                        <a:t>PHY</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endParaRPr lang="ko-KR" altLang="en-US" sz="900" b="0" i="0" u="none" strike="noStrike" dirty="0">
                        <a:solidFill>
                          <a:srgbClr val="000000"/>
                        </a:solidFill>
                        <a:effectLst/>
                        <a:latin typeface="맑은 고딕"/>
                      </a:endParaRP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78904">
                <a:tc>
                  <a:txBody>
                    <a:bodyPr/>
                    <a:lstStyle/>
                    <a:p>
                      <a:pPr algn="l" fontAlgn="ctr"/>
                      <a:r>
                        <a:rPr lang="en-US" sz="900" b="0" i="0" u="none" strike="noStrike">
                          <a:solidFill>
                            <a:srgbClr val="000000"/>
                          </a:solidFill>
                          <a:effectLst/>
                          <a:latin typeface="맑은 고딕"/>
                        </a:rPr>
                        <a:t>Assignee</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78904">
                <a:tc>
                  <a:txBody>
                    <a:bodyPr/>
                    <a:lstStyle/>
                    <a:p>
                      <a:pPr algn="l" fontAlgn="ctr"/>
                      <a:r>
                        <a:rPr lang="en-US" altLang="ko-KR" sz="900" b="0" i="0" u="none" strike="noStrike" dirty="0" smtClean="0">
                          <a:solidFill>
                            <a:srgbClr val="000000"/>
                          </a:solidFill>
                          <a:effectLst/>
                          <a:latin typeface="맑은 고딕"/>
                        </a:rPr>
                        <a:t>(Unassigned)</a:t>
                      </a:r>
                      <a:endParaRPr lang="en-US" altLang="ko-KR" sz="900" b="0" i="0" u="none" strike="noStrike" dirty="0">
                        <a:solidFill>
                          <a:srgbClr val="000000"/>
                        </a:solidFill>
                        <a:effectLst/>
                        <a:latin typeface="맑은 고딕"/>
                      </a:endParaRP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ko-KR" sz="900" b="0" i="0" u="none" strike="noStrike" dirty="0">
                          <a:solidFill>
                            <a:srgbClr val="000000"/>
                          </a:solidFill>
                          <a:effectLst/>
                          <a:latin typeface="맑은 고딕"/>
                        </a:rPr>
                        <a:t>237</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ko-KR" sz="900" b="0" i="0" u="none" strike="noStrike" dirty="0">
                          <a:solidFill>
                            <a:srgbClr val="000000"/>
                          </a:solidFill>
                          <a:effectLst/>
                          <a:latin typeface="맑은 고딕"/>
                        </a:rPr>
                        <a:t>10</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ko-KR" sz="900" b="0" i="0" u="none" strike="noStrike" dirty="0">
                          <a:solidFill>
                            <a:srgbClr val="000000"/>
                          </a:solidFill>
                          <a:effectLst/>
                          <a:latin typeface="맑은 고딕"/>
                        </a:rPr>
                        <a:t>247</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r>
              <a:tr h="178904">
                <a:tc>
                  <a:txBody>
                    <a:bodyPr/>
                    <a:lstStyle/>
                    <a:p>
                      <a:pPr algn="l" fontAlgn="ctr"/>
                      <a:r>
                        <a:rPr lang="en-US" sz="900" b="0" i="0" u="none" strike="noStrike">
                          <a:solidFill>
                            <a:srgbClr val="000000"/>
                          </a:solidFill>
                          <a:effectLst/>
                          <a:latin typeface="맑은 고딕"/>
                        </a:rPr>
                        <a:t>Alfred Asterjadhi</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210</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210</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Liwen Chu</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92</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92</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Matthew Fischer</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64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64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Zander Lei</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51</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51</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Jason Lee</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맑은 고딕"/>
                        </a:rPr>
                        <a:t>47</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47</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Chittabrata Ghosh</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45</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45</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Eugene Baik</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25</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25</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Yongho Seok</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23</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23</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Kaiying Lv</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21</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21</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Mingguang Xu</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21</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21</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Yuan Zhou</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16</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16</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Kenichi Mori</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14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14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James Wang</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14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14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Jianhan Liu</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6</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10</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Shoukang Zheng</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8</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8</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Sun Bo</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6</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Po-kai Huang</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5</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5</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Hongyuan Zhang</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ko-KR" sz="900" b="0" i="0" u="none" strike="noStrike">
                          <a:solidFill>
                            <a:srgbClr val="000000"/>
                          </a:solidFill>
                          <a:effectLst/>
                          <a:latin typeface="맑은 고딕"/>
                        </a:rPr>
                        <a:t>2</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ko-KR" sz="900" b="0" i="0" u="none" strike="noStrike">
                          <a:solidFill>
                            <a:srgbClr val="000000"/>
                          </a:solidFill>
                          <a:effectLst/>
                          <a:latin typeface="맑은 고딕"/>
                        </a:rPr>
                        <a:t>2</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78904">
                <a:tc>
                  <a:txBody>
                    <a:bodyPr/>
                    <a:lstStyle/>
                    <a:p>
                      <a:pPr algn="l" fontAlgn="ctr"/>
                      <a:r>
                        <a:rPr lang="en-US" altLang="ko-KR" sz="900" b="0" i="0" u="none" strike="noStrike" dirty="0" smtClean="0">
                          <a:solidFill>
                            <a:srgbClr val="000000"/>
                          </a:solidFill>
                          <a:effectLst/>
                          <a:latin typeface="맑은 고딕"/>
                        </a:rPr>
                        <a:t>Total</a:t>
                      </a:r>
                      <a:endParaRPr lang="ko-KR" altLang="en-US" sz="900" b="0" i="0" u="none" strike="noStrike" dirty="0">
                        <a:solidFill>
                          <a:srgbClr val="000000"/>
                        </a:solidFill>
                        <a:effectLst/>
                        <a:latin typeface="맑은 고딕"/>
                      </a:endParaRP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ko-KR" sz="900" b="0" i="0" u="none" strike="noStrike">
                          <a:solidFill>
                            <a:srgbClr val="000000"/>
                          </a:solidFill>
                          <a:effectLst/>
                          <a:latin typeface="맑은 고딕"/>
                        </a:rPr>
                        <a:t>855</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ko-KR" sz="900" b="0" i="0" u="none" strike="noStrike">
                          <a:solidFill>
                            <a:srgbClr val="000000"/>
                          </a:solidFill>
                          <a:effectLst/>
                          <a:latin typeface="맑은 고딕"/>
                        </a:rPr>
                        <a:t>66</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ko-KR" sz="900" b="0" i="0" u="none" strike="noStrike" dirty="0">
                          <a:solidFill>
                            <a:srgbClr val="000000"/>
                          </a:solidFill>
                          <a:effectLst/>
                          <a:latin typeface="맑은 고딕"/>
                        </a:rPr>
                        <a:t>921</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007719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AM1)</a:t>
            </a:r>
            <a:endParaRPr lang="en-US" dirty="0"/>
          </a:p>
        </p:txBody>
      </p:sp>
      <p:sp>
        <p:nvSpPr>
          <p:cNvPr id="3" name="Content Placeholder 2"/>
          <p:cNvSpPr>
            <a:spLocks noGrp="1"/>
          </p:cNvSpPr>
          <p:nvPr>
            <p:ph idx="1"/>
          </p:nvPr>
        </p:nvSpPr>
        <p:spPr/>
        <p:txBody>
          <a:bodyPr/>
          <a:lstStyle/>
          <a:p>
            <a:r>
              <a:rPr lang="en-US" altLang="ko-KR" dirty="0"/>
              <a:t>PHY and MAC</a:t>
            </a:r>
          </a:p>
          <a:p>
            <a:pPr lvl="1"/>
            <a:r>
              <a:rPr lang="en-US" dirty="0" smtClean="0">
                <a:solidFill>
                  <a:schemeClr val="bg2"/>
                </a:solidFill>
              </a:rPr>
              <a:t>Comment Resolution Tutorial (11-13/230r1, Adrian) </a:t>
            </a:r>
          </a:p>
          <a:p>
            <a:pPr marL="457200" lvl="1" indent="0">
              <a:buNone/>
            </a:pPr>
            <a:endParaRPr lang="en-US" altLang="ko-KR" dirty="0"/>
          </a:p>
          <a:p>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32800556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solidFill>
                  <a:schemeClr val="bg2"/>
                </a:solidFill>
              </a:rPr>
              <a:t>tgah-lb203-comments-on-d2-0_assigned_to_editor_part1 (11-14/906r0, Alfred</a:t>
            </a:r>
            <a:r>
              <a:rPr lang="en-US" altLang="ko-KR" dirty="0" smtClean="0">
                <a:solidFill>
                  <a:schemeClr val="bg2"/>
                </a:solidFill>
              </a:rPr>
              <a:t>)</a:t>
            </a:r>
          </a:p>
          <a:p>
            <a:pPr marL="457200" lvl="1" indent="0">
              <a:buNone/>
            </a:pPr>
            <a:r>
              <a:rPr lang="en-US" altLang="ko-KR" dirty="0" smtClean="0"/>
              <a:t> </a:t>
            </a:r>
            <a:endParaRPr lang="en-US" altLang="ko-KR" dirty="0"/>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16078025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altLang="ko-KR" dirty="0"/>
              <a:t>PHY and MAC</a:t>
            </a:r>
          </a:p>
          <a:p>
            <a:pPr lvl="1"/>
            <a:r>
              <a:rPr lang="en-US" altLang="ko-KR" dirty="0"/>
              <a:t>lb203-invaild-comment (11-14/934r0, Yongho)</a:t>
            </a:r>
          </a:p>
          <a:p>
            <a:pPr lvl="1"/>
            <a:r>
              <a:rPr lang="en-US" altLang="ko-KR" dirty="0"/>
              <a:t>lb203-phy-cca-clause-7 (11-14/932r0, </a:t>
            </a:r>
            <a:r>
              <a:rPr lang="en-US" altLang="ko-KR" dirty="0" err="1"/>
              <a:t>Liwen</a:t>
            </a:r>
            <a:r>
              <a:rPr lang="en-US" altLang="ko-KR" dirty="0"/>
              <a:t>) </a:t>
            </a:r>
          </a:p>
          <a:p>
            <a:pPr lvl="1"/>
            <a:r>
              <a:rPr lang="en-US" altLang="ko-KR" dirty="0"/>
              <a:t>tgah-lb203-comments-on-d2-0_assigned_to_editor_part2 (11-14/907r0, Alfred</a:t>
            </a:r>
            <a:r>
              <a:rPr lang="en-US" altLang="ko-KR" dirty="0" smtClean="0"/>
              <a:t>)</a:t>
            </a:r>
            <a:r>
              <a:rPr lang="en-US" dirty="0" smtClean="0">
                <a:solidFill>
                  <a:schemeClr val="bg2"/>
                </a:solidFill>
              </a:rPr>
              <a:t/>
            </a:r>
            <a:br>
              <a:rPr lang="en-US" dirty="0" smtClean="0">
                <a:solidFill>
                  <a:schemeClr val="bg2"/>
                </a:solidFill>
              </a:rPr>
            </a:br>
            <a:endParaRPr lang="ko-KR" altLang="en-US" dirty="0"/>
          </a:p>
          <a:p>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smtClean="0"/>
              <a:t>TBD</a:t>
            </a:r>
            <a:endParaRPr lang="en-US" altLang="ko-KR" dirty="0"/>
          </a:p>
          <a:p>
            <a:pPr lvl="1"/>
            <a:endParaRPr lang="en-US" altLang="ko-KR" dirty="0"/>
          </a:p>
          <a:p>
            <a:pPr marL="457200" lvl="1" indent="0">
              <a:buNone/>
            </a:pPr>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19059648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416803497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9168</TotalTime>
  <Words>1104</Words>
  <Application>Microsoft Office PowerPoint</Application>
  <PresentationFormat>화면 슬라이드 쇼(4:3)</PresentationFormat>
  <Paragraphs>395</Paragraphs>
  <Slides>23</Slides>
  <Notes>5</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23</vt:i4>
      </vt:variant>
    </vt:vector>
  </HeadingPairs>
  <TitlesOfParts>
    <vt:vector size="25" baseType="lpstr">
      <vt:lpstr>802-11-PathProtection</vt:lpstr>
      <vt:lpstr>Document</vt:lpstr>
      <vt:lpstr>IEEE 802.11ah Sub 1 GHz license-exempt operation Agenda for July 2014</vt:lpstr>
      <vt:lpstr>IEEE 802.11ah Agenda</vt:lpstr>
      <vt:lpstr>Submissions (Monday PM1)</vt:lpstr>
      <vt:lpstr>Submissions (Monday PM1)</vt:lpstr>
      <vt:lpstr>Submissions (Tuesday AM1)</vt:lpstr>
      <vt:lpstr>Submissions (Tuesday PM2)</vt:lpstr>
      <vt:lpstr>Submissions (Wednesday AM1)</vt:lpstr>
      <vt:lpstr>Submissions (Wednesday PM2)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Pre-motion xx</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905</cp:revision>
  <cp:lastPrinted>1998-02-10T13:28:06Z</cp:lastPrinted>
  <dcterms:created xsi:type="dcterms:W3CDTF">2009-11-09T00:32:22Z</dcterms:created>
  <dcterms:modified xsi:type="dcterms:W3CDTF">2014-07-16T14:17:19Z</dcterms:modified>
</cp:coreProperties>
</file>