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8" r:id="rId3"/>
    <p:sldId id="417" r:id="rId4"/>
    <p:sldId id="544" r:id="rId5"/>
    <p:sldId id="506" r:id="rId6"/>
    <p:sldId id="545" r:id="rId7"/>
    <p:sldId id="517" r:id="rId8"/>
    <p:sldId id="557" r:id="rId9"/>
    <p:sldId id="558" r:id="rId10"/>
    <p:sldId id="550" r:id="rId11"/>
    <p:sldId id="535" r:id="rId12"/>
    <p:sldId id="298" r:id="rId13"/>
    <p:sldId id="516" r:id="rId1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02" autoAdjust="0"/>
    <p:restoredTop sz="98993" autoAdjust="0"/>
  </p:normalViewPr>
  <p:slideViewPr>
    <p:cSldViewPr>
      <p:cViewPr varScale="1">
        <p:scale>
          <a:sx n="91" d="100"/>
          <a:sy n="91" d="100"/>
        </p:scale>
        <p:origin x="-129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802.11-11/0291r0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802.11-11/0291r0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2010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8C2794E-0BAC-4822-9DA0-7C1138DEB303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4096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4096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4096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4096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5637AB6-956F-479C-955E-6B2459957F12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10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40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802.11-14/0747r4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182-02-000m-liaison-to-wfa-on-reducing-use-of-cck-and-dsss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3/11-13-1533-03-000m-clause-16-and-17-deprecation.docx" TargetMode="External"/><Relationship Id="rId4" Type="http://schemas.openxmlformats.org/officeDocument/2006/relationships/hyperlink" Target="https://mentor.ieee.org/802.11/dcn/14/11-14-0415-01-000m-phy-recommended-practice.ppt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35-000m-revmc-wg-ballot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34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urphy.events.ieee.org/ima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entor.ieee.org/802.11/document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3/11-13-0001-03-0000-802-11-operations-manual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grouper.ieee.org/groups/802/PNP/approved/IEEE_802_WG_PandP_v15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4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494-00-000m-revmc-minutes-for-may-2014-waikaloa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4/11-14-0781-00-0000-p802-11revmc-mdr-report.doc" TargetMode="External"/><Relationship Id="rId4" Type="http://schemas.openxmlformats.org/officeDocument/2006/relationships/hyperlink" Target="https://mentor.ieee.org/802.11/dcn/14/11-14-0837-00-000m-tgmc-telecon-minutes-11-july-2014.doc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July 2014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2014-07-15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25020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6F7B981-45F6-467A-B7EB-43FDD03FC658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3317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>
                <a:ea typeface="MS PGothic" pitchFamily="34" charset="-128"/>
              </a:rPr>
              <a:t>Slide </a:t>
            </a:r>
            <a:fld id="{81059304-05B5-4D2E-9FA3-645CCCF3DA26}" type="slidenum">
              <a:rPr lang="en-US" altLang="en-US" sz="1200" b="0">
                <a:ea typeface="MS PGothic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>
              <a:ea typeface="MS PGothic" pitchFamily="34" charset="-128"/>
            </a:endParaRPr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/>
              <a:t>11b related items from Jan, March 2014</a:t>
            </a:r>
            <a:br>
              <a:rPr lang="en-US" altLang="en-US" dirty="0" smtClean="0"/>
            </a:br>
            <a:endParaRPr lang="en-US" altLang="en-US" sz="1800" dirty="0" smtClean="0"/>
          </a:p>
        </p:txBody>
      </p:sp>
      <p:sp>
        <p:nvSpPr>
          <p:cNvPr id="143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>
              <a:defRPr/>
            </a:pPr>
            <a:r>
              <a:rPr lang="en-US" altLang="en-US" sz="2200" b="0" dirty="0" smtClean="0"/>
              <a:t>Liaison letter to WFA – Brian Hart, Andrew Myles</a:t>
            </a:r>
          </a:p>
          <a:p>
            <a:pPr lvl="1" algn="just">
              <a:defRPr/>
            </a:pPr>
            <a:r>
              <a:rPr lang="en-US" altLang="en-US" sz="1800" dirty="0" smtClean="0">
                <a:hlinkClick r:id="rId3"/>
              </a:rPr>
              <a:t>https://mentor.ieee.org/802.11/dcn/14/11-14-0182-02-000m-liaison-to-wfa-on-reducing-use-of-cck-and-dsss.docx</a:t>
            </a:r>
            <a:r>
              <a:rPr lang="en-US" altLang="en-US" sz="1800" dirty="0" smtClean="0"/>
              <a:t> </a:t>
            </a:r>
          </a:p>
          <a:p>
            <a:pPr lvl="1" algn="just">
              <a:defRPr/>
            </a:pPr>
            <a:r>
              <a:rPr lang="en-US" altLang="en-US" sz="1800" dirty="0" smtClean="0"/>
              <a:t>Response expected in July</a:t>
            </a:r>
          </a:p>
          <a:p>
            <a:pPr algn="just">
              <a:defRPr/>
            </a:pPr>
            <a:r>
              <a:rPr lang="en-US" altLang="en-US" sz="2200" b="0" dirty="0" smtClean="0"/>
              <a:t>“Should not” behavior text – Sean </a:t>
            </a:r>
          </a:p>
          <a:p>
            <a:pPr lvl="1" algn="just">
              <a:defRPr/>
            </a:pPr>
            <a:r>
              <a:rPr lang="en-US" altLang="en-US" sz="1800" dirty="0" smtClean="0">
                <a:hlinkClick r:id="rId4"/>
              </a:rPr>
              <a:t>https://mentor.ieee.org/802.11/dcn/14/11-14-0415-01-000m-phy-recommended-practice.pptx</a:t>
            </a:r>
            <a:r>
              <a:rPr lang="en-US" altLang="en-US" sz="1800" dirty="0" smtClean="0"/>
              <a:t> March presentation, straw polls held</a:t>
            </a:r>
          </a:p>
          <a:p>
            <a:pPr algn="just">
              <a:defRPr/>
            </a:pPr>
            <a:r>
              <a:rPr lang="en-US" altLang="en-US" sz="2200" b="0" dirty="0" smtClean="0"/>
              <a:t>March presentation - Graham</a:t>
            </a:r>
          </a:p>
          <a:p>
            <a:pPr lvl="1" algn="just">
              <a:defRPr/>
            </a:pPr>
            <a:r>
              <a:rPr lang="en-US" altLang="en-US" sz="1800" dirty="0" smtClean="0">
                <a:hlinkClick r:id="rId5"/>
              </a:rPr>
              <a:t>https://mentor.ieee.org/802.11/dcn/13/11-13-1533-03-000m-clause-16-and-17-deprecation.docx</a:t>
            </a:r>
            <a:endParaRPr lang="en-US" altLang="en-US" sz="1800" dirty="0" smtClean="0"/>
          </a:p>
          <a:p>
            <a:pPr lvl="1" algn="just">
              <a:defRPr/>
            </a:pPr>
            <a:endParaRPr lang="en-US" altLang="en-US" sz="1800" dirty="0" smtClean="0"/>
          </a:p>
          <a:p>
            <a:pPr algn="just">
              <a:defRPr/>
            </a:pPr>
            <a:endParaRPr lang="en-US" altLang="en-US" sz="2200" b="0" dirty="0" smtClean="0"/>
          </a:p>
          <a:p>
            <a:pPr marL="857250" lvl="1" indent="-457200" algn="just">
              <a:buFont typeface="Times New Roman" pitchFamily="18" charset="0"/>
              <a:buAutoNum type="arabicPeriod"/>
              <a:defRPr/>
            </a:pPr>
            <a:endParaRPr lang="en-US" altLang="en-US" dirty="0" smtClean="0"/>
          </a:p>
          <a:p>
            <a:pPr algn="just">
              <a:defRPr/>
            </a:pPr>
            <a:endParaRPr lang="en-US" altLang="en-US" sz="2200" b="0" dirty="0" smtClean="0"/>
          </a:p>
          <a:p>
            <a:pPr algn="just">
              <a:defRPr/>
            </a:pPr>
            <a:endParaRPr lang="en-US" altLang="en-US" sz="22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– Teleconferences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“Editor motion </a:t>
            </a:r>
            <a:r>
              <a:rPr lang="en-US" altLang="en-US" dirty="0" err="1" smtClean="0"/>
              <a:t>telecon</a:t>
            </a:r>
            <a:r>
              <a:rPr lang="en-US" altLang="en-US" dirty="0" smtClean="0"/>
              <a:t> 20140711” </a:t>
            </a:r>
            <a:r>
              <a:rPr lang="en-US" altLang="en-US" dirty="0"/>
              <a:t>tab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mentor.ieee.org/802.11/dcn/13/11-13-0233-35-000m-revmc-wg-ballot-comments.xls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September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Comment Resolution</a:t>
            </a:r>
          </a:p>
          <a:p>
            <a:r>
              <a:rPr lang="en-US" altLang="en-US" dirty="0" smtClean="0"/>
              <a:t>Conference Calls 10am Eastern  2 hour</a:t>
            </a:r>
          </a:p>
          <a:p>
            <a:pPr lvl="1"/>
            <a:r>
              <a:rPr lang="en-US" altLang="en-US" dirty="0" smtClean="0"/>
              <a:t>August 1, 8, 15, 22, 29, Sept 5</a:t>
            </a:r>
          </a:p>
          <a:p>
            <a:r>
              <a:rPr lang="en-US" altLang="en-US" dirty="0" smtClean="0"/>
              <a:t>Ad-Hoc meeting – none 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D3.0 is available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D3.0 after successful ballot; enables submission to ISO prior to October ISO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mentor.ieee.org/802.11/dcn/13/11-13-0233-34-000m-revmc-wg-ballot-comments.xls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July 2014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6019800"/>
            <a:ext cx="8305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Attendance reminder: </a:t>
            </a:r>
            <a:r>
              <a:rPr lang="en-US" altLang="en-US" sz="1200">
                <a:hlinkClick r:id="rId3"/>
              </a:rPr>
              <a:t>https://murphy.events.ieee.org/imat/</a:t>
            </a:r>
            <a:endParaRPr lang="en-US" altLang="en-US" sz="12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Documents: </a:t>
            </a:r>
            <a:r>
              <a:rPr lang="en-US" altLang="en-US" sz="1200">
                <a:hlinkClick r:id="rId4"/>
              </a:rPr>
              <a:t>https://mentor.ieee.org/802.11/documents</a:t>
            </a:r>
            <a:r>
              <a:rPr lang="en-US" altLang="en-US" sz="1200"/>
              <a:t> 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219200"/>
            <a:ext cx="4543425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Report, including MDR status and issues </a:t>
            </a:r>
            <a:endParaRPr lang="en-US" altLang="en-US" sz="1600" dirty="0"/>
          </a:p>
          <a:p>
            <a:pPr lvl="1"/>
            <a:r>
              <a:rPr lang="en-US" altLang="en-US" sz="1600" dirty="0"/>
              <a:t>Timeline and Schedule</a:t>
            </a:r>
          </a:p>
          <a:p>
            <a:pPr lvl="1"/>
            <a:r>
              <a:rPr lang="en-US" altLang="en-US" sz="1600" dirty="0"/>
              <a:t>Comment </a:t>
            </a:r>
            <a:r>
              <a:rPr lang="en-US" altLang="en-US" sz="1600" dirty="0" smtClean="0"/>
              <a:t>resolution - MDR</a:t>
            </a:r>
            <a:endParaRPr lang="en-US" altLang="en-US" sz="1600" dirty="0"/>
          </a:p>
        </p:txBody>
      </p:sp>
      <p:sp>
        <p:nvSpPr>
          <p:cNvPr id="4104" name="Rectangle 35"/>
          <p:cNvSpPr>
            <a:spLocks noChangeArrowheads="1"/>
          </p:cNvSpPr>
          <p:nvPr/>
        </p:nvSpPr>
        <p:spPr bwMode="auto">
          <a:xfrm>
            <a:off x="323850" y="4495800"/>
            <a:ext cx="434340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 3152 – Sean/Menzo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11-14-885 – Bo Sun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11-14-0890 – Youhan Kim – 3GPP, also 11-14-0792 (CID 3309)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 –11ad, 11-14-918 </a:t>
            </a:r>
          </a:p>
        </p:txBody>
      </p:sp>
      <p:sp>
        <p:nvSpPr>
          <p:cNvPr id="4105" name="Rectangle 36"/>
          <p:cNvSpPr>
            <a:spLocks noChangeArrowheads="1"/>
          </p:cNvSpPr>
          <p:nvPr/>
        </p:nvSpPr>
        <p:spPr bwMode="auto">
          <a:xfrm>
            <a:off x="4724400" y="4572000"/>
            <a:ext cx="4200525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Thursday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</a:t>
            </a:r>
          </a:p>
          <a:p>
            <a:pPr lvl="1"/>
            <a:r>
              <a:rPr lang="en-US" altLang="en-US" sz="1600" dirty="0" smtClean="0"/>
              <a:t>VHT CIDs – Edward Au</a:t>
            </a:r>
          </a:p>
          <a:p>
            <a:pPr lvl="1"/>
            <a:r>
              <a:rPr lang="en-US" altLang="en-US" sz="1600" dirty="0" smtClean="0"/>
              <a:t>11-14-923  - M. Montemurro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Plans for September, Schedule</a:t>
            </a:r>
          </a:p>
          <a:p>
            <a:pPr lvl="1"/>
            <a:r>
              <a:rPr lang="en-US" altLang="en-US" sz="1600" dirty="0" smtClean="0"/>
              <a:t>AOB, Adjourn</a:t>
            </a:r>
            <a:endParaRPr lang="en-US" altLang="en-US" sz="1400" dirty="0"/>
          </a:p>
        </p:txBody>
      </p:sp>
      <p:sp>
        <p:nvSpPr>
          <p:cNvPr id="4107" name="Rectangle 1"/>
          <p:cNvSpPr>
            <a:spLocks noChangeArrowheads="1"/>
          </p:cNvSpPr>
          <p:nvPr/>
        </p:nvSpPr>
        <p:spPr bwMode="auto">
          <a:xfrm>
            <a:off x="289097" y="3276600"/>
            <a:ext cx="4238625" cy="1495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PM1</a:t>
            </a:r>
          </a:p>
          <a:p>
            <a:pPr lvl="1"/>
            <a:r>
              <a:rPr lang="en-US" altLang="en-US" sz="1600" dirty="0"/>
              <a:t>Motions – Teleconference comments</a:t>
            </a:r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 – MDR, 11-14-922</a:t>
            </a:r>
          </a:p>
          <a:p>
            <a:pPr lvl="1"/>
            <a:r>
              <a:rPr lang="en-US" altLang="en-US" sz="1600" dirty="0" err="1"/>
              <a:t>Shwmp</a:t>
            </a:r>
            <a:r>
              <a:rPr lang="en-US" altLang="en-US" sz="1600" dirty="0"/>
              <a:t> changes – 11-14-848</a:t>
            </a:r>
          </a:p>
          <a:p>
            <a:pPr lvl="1"/>
            <a:endParaRPr lang="en-US" altLang="en-US" sz="1600" dirty="0"/>
          </a:p>
        </p:txBody>
      </p:sp>
      <p:sp>
        <p:nvSpPr>
          <p:cNvPr id="4108" name="Rectangle 35"/>
          <p:cNvSpPr>
            <a:spLocks noChangeArrowheads="1"/>
          </p:cNvSpPr>
          <p:nvPr/>
        </p:nvSpPr>
        <p:spPr bwMode="auto">
          <a:xfrm>
            <a:off x="4667250" y="1219200"/>
            <a:ext cx="420052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PM1</a:t>
            </a:r>
          </a:p>
          <a:p>
            <a:pPr lvl="1"/>
            <a:r>
              <a:rPr lang="en-US" altLang="en-US" sz="1600" dirty="0" smtClean="0"/>
              <a:t>Comment resolution – 11ad, 11-14-919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/>
              <a:t>Resolution – </a:t>
            </a:r>
            <a:r>
              <a:rPr lang="en-US" altLang="en-US" sz="1600" dirty="0" smtClean="0"/>
              <a:t>Location</a:t>
            </a:r>
            <a:endParaRPr lang="en-US" altLang="en-US" sz="1600" dirty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24400" y="2286000"/>
            <a:ext cx="420052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PM2</a:t>
            </a:r>
          </a:p>
          <a:p>
            <a:pPr lvl="1"/>
            <a:r>
              <a:rPr lang="en-US" altLang="en-US" sz="1600" dirty="0"/>
              <a:t>Comment </a:t>
            </a:r>
            <a:r>
              <a:rPr lang="en-US" altLang="en-US" sz="1600" dirty="0" smtClean="0"/>
              <a:t>Resolution 11-14-0776r1, WFA liaison </a:t>
            </a:r>
          </a:p>
          <a:p>
            <a:pPr lvl="1"/>
            <a:r>
              <a:rPr lang="en-US" altLang="en-US" sz="1600" dirty="0" smtClean="0"/>
              <a:t>VHT CIDs – </a:t>
            </a:r>
            <a:r>
              <a:rPr lang="en-US" altLang="en-US" sz="1600" dirty="0" err="1" smtClean="0"/>
              <a:t>Fei</a:t>
            </a:r>
            <a:r>
              <a:rPr lang="en-US" altLang="en-US" sz="1600" dirty="0" smtClean="0"/>
              <a:t> Tong</a:t>
            </a:r>
          </a:p>
          <a:p>
            <a:pPr lvl="1"/>
            <a:r>
              <a:rPr lang="en-US" altLang="en-US" sz="1600" dirty="0" smtClean="0"/>
              <a:t>CID 3296 and more 11-14-</a:t>
            </a:r>
            <a:r>
              <a:rPr lang="en-US" altLang="en-US" sz="1600" dirty="0" smtClean="0"/>
              <a:t>793 – M. Fischer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WBA Location Liaison – 11-14-706 S. </a:t>
            </a:r>
            <a:r>
              <a:rPr lang="en-US" altLang="en-US" sz="1600" dirty="0" smtClean="0"/>
              <a:t>McCann</a:t>
            </a:r>
          </a:p>
          <a:p>
            <a:pPr lvl="1"/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www.ieee802.org/PNP/approved/IEEE_802_OM_v14.pdf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 smtClean="0">
                <a:hlinkClick r:id="rId11"/>
              </a:rPr>
              <a:t>http://grouper.ieee.org/groups/802/PNP/approved/IEEE_802_WG_PandP_v15.pdf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 smtClean="0">
                <a:hlinkClick r:id="rId12"/>
              </a:rPr>
              <a:t>https://mentor.ieee.org/802.11/dcn/13/11-13-0001-03-0000-802-11-operations-manual.docx</a:t>
            </a:r>
            <a:r>
              <a:rPr lang="en-US" altLang="en-US" sz="1600" dirty="0" smtClean="0"/>
              <a:t> 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173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>
                <a:ea typeface="MS PGothic" pitchFamily="34" charset="-128"/>
              </a:rPr>
              <a:t>Slide </a:t>
            </a:r>
            <a:fld id="{A8BA68E7-AF19-4EB2-AF8F-1C58C58296E2}" type="slidenum">
              <a:rPr lang="en-US" altLang="en-US" sz="1200" b="0">
                <a:ea typeface="MS PGothic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>
              <a:ea typeface="MS PGothic" pitchFamily="34" charset="-128"/>
            </a:endParaRPr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smtClean="0"/>
              <a:t>Attendance recording procedures</a:t>
            </a:r>
          </a:p>
          <a:p>
            <a:pPr lvl="1"/>
            <a:r>
              <a:rPr lang="en-US" altLang="en-US" smtClean="0">
                <a:hlinkClick r:id="rId3"/>
              </a:rPr>
              <a:t>https://imat.ieee.org</a:t>
            </a:r>
            <a:r>
              <a:rPr lang="en-US" altLang="en-US" smtClean="0"/>
              <a:t> </a:t>
            </a:r>
            <a:endParaRPr lang="en-US" altLang="en-US" sz="1800" smtClean="0"/>
          </a:p>
          <a:p>
            <a:pPr lvl="1"/>
            <a:r>
              <a:rPr lang="en-US" altLang="en-US" smtClean="0"/>
              <a:t>Must register before logging attendance</a:t>
            </a:r>
          </a:p>
          <a:p>
            <a:pPr lvl="1"/>
            <a:r>
              <a:rPr lang="en-US" altLang="en-US" smtClean="0"/>
              <a:t>Must log attendance during each 2 hour session</a:t>
            </a:r>
          </a:p>
          <a:p>
            <a:r>
              <a:rPr lang="en-US" altLang="en-US" smtClean="0"/>
              <a:t>Documentation</a:t>
            </a:r>
          </a:p>
          <a:p>
            <a:pPr lvl="1"/>
            <a:r>
              <a:rPr lang="en-US" altLang="en-US" smtClean="0">
                <a:hlinkClick r:id="rId4"/>
              </a:rPr>
              <a:t>http://mentor.ieee.org</a:t>
            </a:r>
            <a:endParaRPr lang="en-US" altLang="en-US" smtClean="0"/>
          </a:p>
          <a:p>
            <a:pPr lvl="1"/>
            <a:r>
              <a:rPr lang="en-US" altLang="en-US" smtClean="0"/>
              <a:t>Use “TGm”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8197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>
                <a:ea typeface="MS PGothic" pitchFamily="34" charset="-128"/>
              </a:rPr>
              <a:t>Slide </a:t>
            </a:r>
            <a:fld id="{CFC5CA1B-7A46-48F9-A97E-7CA930CA54DB}" type="slidenum">
              <a:rPr lang="en-US" altLang="en-US" sz="1200" b="0">
                <a:ea typeface="MS PGothic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>
              <a:ea typeface="MS PGothic" pitchFamily="34" charset="-128"/>
            </a:endParaRPr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Comment resolution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Waikoloa minutes: </a:t>
            </a:r>
            <a:r>
              <a:rPr lang="en-US" altLang="en-US" dirty="0" smtClean="0">
                <a:hlinkClick r:id="rId3"/>
              </a:rPr>
              <a:t>https://mentor.ieee.org/802.11/dcn/14/11-14-0494-00-000m-revmc-minutes-for-may-2014-waikaloa.docx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Teleconference </a:t>
            </a:r>
            <a:r>
              <a:rPr lang="en-US" altLang="en-US" dirty="0" smtClean="0"/>
              <a:t>minutes: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mentor.ieee.org/802.11/dcn/14/11-14-0837-00-000m-tgmc-telecon-minutes-11-july-2014.docx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Approved by unanimous consent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Editor’s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Mandatory Draft Review (MDR) status and </a:t>
            </a:r>
            <a:r>
              <a:rPr lang="en-US" altLang="en-US" dirty="0"/>
              <a:t>issues, see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mentor.ieee.org/802.11/dcn/14/11-14-0781-00-0000-p802-11revmc-mdr-report.doc</a:t>
            </a:r>
            <a:r>
              <a:rPr lang="en-US" altLang="en-US" dirty="0" smtClean="0"/>
              <a:t> </a:t>
            </a:r>
          </a:p>
          <a:p>
            <a:pPr algn="just">
              <a:lnSpc>
                <a:spcPct val="90000"/>
              </a:lnSpc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smtClean="0"/>
              <a:t>TGmc Plan of Record</a:t>
            </a:r>
            <a:endParaRPr lang="en-US" altLang="en-US" sz="200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29-30 Aug 2012 – </a:t>
            </a:r>
            <a:r>
              <a:rPr lang="en-US" altLang="en-US" sz="2000" dirty="0" err="1" smtClean="0"/>
              <a:t>NesCom</a:t>
            </a:r>
            <a:r>
              <a:rPr lang="en-US" altLang="en-US" sz="2000" dirty="0" smtClean="0"/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2012 – Begin to process input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2012 –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Jan – First WG Letter ballot  - without 11ad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2013 – May 2014 – 11ac, 11af integration – </a:t>
            </a:r>
            <a:r>
              <a:rPr lang="en-US" altLang="en-US" sz="2000" dirty="0" smtClean="0">
                <a:solidFill>
                  <a:schemeClr val="accent2"/>
                </a:solidFill>
              </a:rPr>
              <a:t>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Open August 15</a:t>
            </a:r>
            <a:r>
              <a:rPr lang="en-US" altLang="en-US" sz="2000" baseline="30000" dirty="0" smtClean="0"/>
              <a:t>th</a:t>
            </a:r>
            <a:r>
              <a:rPr lang="en-US" altLang="en-US" sz="2000" dirty="0" smtClean="0"/>
              <a:t>, Close end Sept 2014 – Form Sponsor Pool (45 days); good for 6 months (end of March 2015) </a:t>
            </a:r>
          </a:p>
          <a:p>
            <a:pPr>
              <a:lnSpc>
                <a:spcPct val="80000"/>
              </a:lnSpc>
            </a:pPr>
            <a:r>
              <a:rPr lang="en-US" altLang="en-US" sz="2000" u="sng" dirty="0" smtClean="0"/>
              <a:t>Sept 2014 – D4.0 – target, follow with D5.0 (unchanged)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14 – Initial Sponsor Ballot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2015–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2015 – </a:t>
            </a:r>
            <a:r>
              <a:rPr lang="en-US" altLang="en-US" sz="2000" dirty="0" err="1" smtClean="0"/>
              <a:t>RevCom</a:t>
            </a:r>
            <a:r>
              <a:rPr lang="en-US" altLang="en-US" sz="2000" dirty="0" smtClean="0"/>
              <a:t>/SASB Approval </a:t>
            </a:r>
            <a:endParaRPr lang="en-US" altLang="en-US" sz="20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– next steps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Open August 15</a:t>
            </a:r>
            <a:r>
              <a:rPr lang="en-US" altLang="en-US" sz="2000" baseline="30000" dirty="0" smtClean="0"/>
              <a:t>th</a:t>
            </a:r>
            <a:r>
              <a:rPr lang="en-US" altLang="en-US" sz="2000" dirty="0" smtClean="0"/>
              <a:t>, Close end Sept 2014 – Form Sponsor Pool (45 days); good for 6 months (end of March 2015) </a:t>
            </a:r>
          </a:p>
          <a:p>
            <a:pPr>
              <a:lnSpc>
                <a:spcPct val="80000"/>
              </a:lnSpc>
            </a:pPr>
            <a:r>
              <a:rPr lang="en-US" altLang="en-US" sz="2000" u="sng" dirty="0" smtClean="0"/>
              <a:t>Sept 2014 – D4.0 – target, follow with D5.0 (unchanged)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Conditional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Nov/Dec 14 – Initial Sponsor Ballot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or Nov 2015–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2015 – </a:t>
            </a:r>
            <a:r>
              <a:rPr lang="en-US" altLang="en-US" sz="2000" dirty="0" err="1" smtClean="0"/>
              <a:t>RevCom</a:t>
            </a:r>
            <a:r>
              <a:rPr lang="en-US" altLang="en-US" sz="2000" dirty="0" smtClean="0"/>
              <a:t>/SASB Approval </a:t>
            </a:r>
          </a:p>
          <a:p>
            <a:pPr>
              <a:lnSpc>
                <a:spcPct val="80000"/>
              </a:lnSpc>
            </a:pP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/>
              <a:t>Open </a:t>
            </a:r>
            <a:r>
              <a:rPr lang="en-US" altLang="en-US" sz="2000" dirty="0" smtClean="0"/>
              <a:t>Sept 15</a:t>
            </a:r>
            <a:r>
              <a:rPr lang="en-US" altLang="en-US" sz="2000" baseline="30000" dirty="0" smtClean="0"/>
              <a:t>th</a:t>
            </a:r>
            <a:r>
              <a:rPr lang="en-US" altLang="en-US" sz="2000" dirty="0"/>
              <a:t>, Close end </a:t>
            </a:r>
            <a:r>
              <a:rPr lang="en-US" altLang="en-US" sz="2000" dirty="0" smtClean="0"/>
              <a:t>Oct </a:t>
            </a:r>
            <a:r>
              <a:rPr lang="en-US" altLang="en-US" sz="2000" dirty="0"/>
              <a:t>2014 – Form Sponsor Pool (45 days); good for 6 months (end of </a:t>
            </a:r>
            <a:r>
              <a:rPr lang="en-US" altLang="en-US" sz="2000" dirty="0" smtClean="0"/>
              <a:t>April </a:t>
            </a:r>
            <a:r>
              <a:rPr lang="en-US" altLang="en-US" sz="2000" dirty="0"/>
              <a:t>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Nov 2014 – D4.0 Recirculation, follow with D5.0 changed if needed, D6.0 unchanged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EC unconditional SB approval March 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Initial SB March 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Nov 2015/March 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March 2016 – </a:t>
            </a:r>
            <a:r>
              <a:rPr lang="en-US" altLang="en-US" sz="2000" dirty="0" err="1" smtClean="0">
                <a:solidFill>
                  <a:schemeClr val="accent2"/>
                </a:solidFill>
              </a:rPr>
              <a:t>RevCom</a:t>
            </a:r>
            <a:r>
              <a:rPr lang="en-US" altLang="en-US" sz="2000" dirty="0" smtClean="0">
                <a:solidFill>
                  <a:schemeClr val="accent2"/>
                </a:solidFill>
              </a:rPr>
              <a:t>/SASB Approval</a:t>
            </a:r>
          </a:p>
          <a:p>
            <a:pPr>
              <a:lnSpc>
                <a:spcPct val="80000"/>
              </a:lnSpc>
            </a:pPr>
            <a:endParaRPr lang="en-US" altLang="en-US" sz="20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7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348398</TotalTime>
  <Words>1076</Words>
  <Application>Microsoft Office PowerPoint</Application>
  <PresentationFormat>On-screen Show (4:3)</PresentationFormat>
  <Paragraphs>251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IEEE 802.11 TGmc July 2014 Agenda</vt:lpstr>
      <vt:lpstr>Abstract</vt:lpstr>
      <vt:lpstr>TGmc Agenda</vt:lpstr>
      <vt:lpstr>TGmc – Monday PM1 </vt:lpstr>
      <vt:lpstr>PowerPoint Presentation</vt:lpstr>
      <vt:lpstr>Logistics </vt:lpstr>
      <vt:lpstr>Monday PM1 (continued) </vt:lpstr>
      <vt:lpstr>TGmc Plan of Record</vt:lpstr>
      <vt:lpstr>TGmc Plan of Record – next steps</vt:lpstr>
      <vt:lpstr>11b related items from Jan, March 2014 </vt:lpstr>
      <vt:lpstr>Motion  – Teleconferences</vt:lpstr>
      <vt:lpstr>September Meeting Planning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1705</cp:revision>
  <cp:lastPrinted>1998-02-10T13:28:06Z</cp:lastPrinted>
  <dcterms:created xsi:type="dcterms:W3CDTF">2005-01-04T21:26:55Z</dcterms:created>
  <dcterms:modified xsi:type="dcterms:W3CDTF">2014-07-16T01:04:29Z</dcterms:modified>
</cp:coreProperties>
</file>