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278" r:id="rId3"/>
    <p:sldId id="417" r:id="rId4"/>
    <p:sldId id="544" r:id="rId5"/>
    <p:sldId id="506" r:id="rId6"/>
    <p:sldId id="545" r:id="rId7"/>
    <p:sldId id="517" r:id="rId8"/>
    <p:sldId id="557" r:id="rId9"/>
    <p:sldId id="558" r:id="rId10"/>
    <p:sldId id="550" r:id="rId11"/>
    <p:sldId id="535" r:id="rId12"/>
    <p:sldId id="298" r:id="rId13"/>
    <p:sldId id="516" r:id="rId14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02" autoAdjust="0"/>
    <p:restoredTop sz="98993" autoAdjust="0"/>
  </p:normalViewPr>
  <p:slideViewPr>
    <p:cSldViewPr>
      <p:cViewPr varScale="1">
        <p:scale>
          <a:sx n="88" d="100"/>
          <a:sy n="88" d="100"/>
        </p:scale>
        <p:origin x="-120" y="-13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40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802.11-11/0291r0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2010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802.11-11/0291r0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2010</a:t>
            </a:r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C8C2794E-0BAC-4822-9DA0-7C1138DEB303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4096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4096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4096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4096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85637AB6-956F-479C-955E-6B2459957F12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10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40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954638-DDF8-48CE-91CC-0B13651AE8F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327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8" y="4416425"/>
            <a:ext cx="5026025" cy="4181475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GB" altLang="en-US" smtClean="0"/>
          </a:p>
        </p:txBody>
      </p:sp>
      <p:sp>
        <p:nvSpPr>
          <p:cNvPr id="327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8500"/>
            <a:ext cx="4643438" cy="3482975"/>
          </a:xfrm>
          <a:ln cap="flat"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150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EE34A10C-18A0-4E0F-9669-7ADACABB58B1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63D77C62-1FB7-4965-80BA-F5C6F8FBFFD4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34822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4823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4824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4825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89AFB2D5-88C3-4257-8DA2-2B4A48A67AC0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6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4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7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802.11-14/0747r3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0182-02-000m-liaison-to-wfa-on-reducing-use-of-cck-and-dsss.doc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mentor.ieee.org/802.11/dcn/13/11-13-1533-03-000m-clause-16-and-17-deprecation.docx" TargetMode="External"/><Relationship Id="rId4" Type="http://schemas.openxmlformats.org/officeDocument/2006/relationships/hyperlink" Target="https://mentor.ieee.org/802.11/dcn/14/11-14-0415-01-000m-phy-recommended-practice.pptx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233-35-000m-revmc-wg-ballot-comments.xl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594-02-0000-revision-par-proposal-for-802-11-2012.doc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3/11-13-0233-34-000m-revmc-wg-ballot-comments.xl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urphy.events.ieee.org/imat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mentor.ieee.org/802.11/document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board/pat/pat-slideset.pp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.org/portal/cms_docs/about/CoE_poster.pdf" TargetMode="External"/><Relationship Id="rId13" Type="http://schemas.openxmlformats.org/officeDocument/2006/relationships/hyperlink" Target="http://www.ieee802.org/devdocs.shtml" TargetMode="External"/><Relationship Id="rId3" Type="http://schemas.openxmlformats.org/officeDocument/2006/relationships/hyperlink" Target="http://standards.ieee.org/board/pat/pat-slideset.ppt" TargetMode="External"/><Relationship Id="rId7" Type="http://schemas.openxmlformats.org/officeDocument/2006/relationships/hyperlink" Target="http://standards.ieee.org/resources/antitrust-guidelines.pdf" TargetMode="External"/><Relationship Id="rId12" Type="http://schemas.openxmlformats.org/officeDocument/2006/relationships/hyperlink" Target="https://mentor.ieee.org/802.11/dcn/13/11-13-0001-03-0000-802-11-operations-manual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faqs/affiliationFAQ.html" TargetMode="External"/><Relationship Id="rId11" Type="http://schemas.openxmlformats.org/officeDocument/2006/relationships/hyperlink" Target="http://grouper.ieee.org/groups/802/PNP/approved/IEEE_802_WG_PandP_v15.pdf" TargetMode="External"/><Relationship Id="rId5" Type="http://schemas.openxmlformats.org/officeDocument/2006/relationships/hyperlink" Target="http://standards.ieee.org/board/pat/loa.pdf" TargetMode="External"/><Relationship Id="rId10" Type="http://schemas.openxmlformats.org/officeDocument/2006/relationships/hyperlink" Target="http://www.ieee802.org/PNP/approved/IEEE_802_OM_v14.pdf" TargetMode="External"/><Relationship Id="rId4" Type="http://schemas.openxmlformats.org/officeDocument/2006/relationships/hyperlink" Target="http://standards.ieee.org/board/pat/faq.pdf" TargetMode="External"/><Relationship Id="rId9" Type="http://schemas.openxmlformats.org/officeDocument/2006/relationships/hyperlink" Target="http://standards.ieee.org/board/aud/LMSC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entor.ieee.org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0494-00-000m-revmc-minutes-for-may-2014-waikaloa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mentor.ieee.org/802.11/dcn/14/11-14-0781-00-0000-p802-11revmc-mdr-report.doc" TargetMode="External"/><Relationship Id="rId4" Type="http://schemas.openxmlformats.org/officeDocument/2006/relationships/hyperlink" Target="https://mentor.ieee.org/802.11/dcn/14/11-14-0837-00-000m-tgmc-telecon-minutes-11-july-2014.docx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smtClean="0"/>
              <a:t>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July 2014 Agenda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2014-07-15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8925020"/>
              </p:ext>
            </p:extLst>
          </p:nvPr>
        </p:nvGraphicFramePr>
        <p:xfrm>
          <a:off x="519113" y="2273300"/>
          <a:ext cx="8229600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2" name="Document" r:id="rId4" imgW="8257888" imgH="2531617" progId="Word.Document.8">
                  <p:embed/>
                </p:oleObj>
              </mc:Choice>
              <mc:Fallback>
                <p:oleObj name="Document" r:id="rId4" imgW="8257888" imgH="253161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73300"/>
                        <a:ext cx="8229600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</a:p>
        </p:txBody>
      </p:sp>
      <p:sp>
        <p:nvSpPr>
          <p:cNvPr id="819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6F7B981-45F6-467A-B7EB-43FDD03FC658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13317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>
                <a:ea typeface="MS PGothic" pitchFamily="34" charset="-128"/>
              </a:rPr>
              <a:t>Slide </a:t>
            </a:r>
            <a:fld id="{81059304-05B5-4D2E-9FA3-645CCCF3DA26}" type="slidenum">
              <a:rPr lang="en-US" altLang="en-US" sz="1200" b="0">
                <a:ea typeface="MS PGothic" pitchFamily="34" charset="-128"/>
              </a:rPr>
              <a:pPr algn="ctr"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>
              <a:ea typeface="MS PGothic" pitchFamily="34" charset="-128"/>
            </a:endParaRPr>
          </a:p>
        </p:txBody>
      </p:sp>
      <p:sp>
        <p:nvSpPr>
          <p:cNvPr id="133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dirty="0" smtClean="0"/>
              <a:t>11b related items from Jan, March 2014</a:t>
            </a:r>
            <a:br>
              <a:rPr lang="en-US" altLang="en-US" dirty="0" smtClean="0"/>
            </a:br>
            <a:endParaRPr lang="en-US" altLang="en-US" sz="1800" dirty="0" smtClean="0"/>
          </a:p>
        </p:txBody>
      </p:sp>
      <p:sp>
        <p:nvSpPr>
          <p:cNvPr id="1434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>
              <a:defRPr/>
            </a:pPr>
            <a:r>
              <a:rPr lang="en-US" altLang="en-US" sz="2200" b="0" dirty="0" smtClean="0"/>
              <a:t>Liaison letter to WFA – Brian Hart, Andrew Myles</a:t>
            </a:r>
          </a:p>
          <a:p>
            <a:pPr lvl="1" algn="just">
              <a:defRPr/>
            </a:pPr>
            <a:r>
              <a:rPr lang="en-US" altLang="en-US" sz="1800" dirty="0" smtClean="0">
                <a:hlinkClick r:id="rId3"/>
              </a:rPr>
              <a:t>https://mentor.ieee.org/802.11/dcn/14/11-14-0182-02-000m-liaison-to-wfa-on-reducing-use-of-cck-and-dsss.docx</a:t>
            </a:r>
            <a:r>
              <a:rPr lang="en-US" altLang="en-US" sz="1800" dirty="0" smtClean="0"/>
              <a:t> </a:t>
            </a:r>
          </a:p>
          <a:p>
            <a:pPr lvl="1" algn="just">
              <a:defRPr/>
            </a:pPr>
            <a:r>
              <a:rPr lang="en-US" altLang="en-US" sz="1800" dirty="0" smtClean="0"/>
              <a:t>Response expected in July</a:t>
            </a:r>
          </a:p>
          <a:p>
            <a:pPr algn="just">
              <a:defRPr/>
            </a:pPr>
            <a:r>
              <a:rPr lang="en-US" altLang="en-US" sz="2200" b="0" dirty="0" smtClean="0"/>
              <a:t>“Should not” behavior text – Sean </a:t>
            </a:r>
          </a:p>
          <a:p>
            <a:pPr lvl="1" algn="just">
              <a:defRPr/>
            </a:pPr>
            <a:r>
              <a:rPr lang="en-US" altLang="en-US" sz="1800" dirty="0" smtClean="0">
                <a:hlinkClick r:id="rId4"/>
              </a:rPr>
              <a:t>https://mentor.ieee.org/802.11/dcn/14/11-14-0415-01-000m-phy-recommended-practice.pptx</a:t>
            </a:r>
            <a:r>
              <a:rPr lang="en-US" altLang="en-US" sz="1800" dirty="0" smtClean="0"/>
              <a:t> March presentation, straw polls held</a:t>
            </a:r>
          </a:p>
          <a:p>
            <a:pPr algn="just">
              <a:defRPr/>
            </a:pPr>
            <a:r>
              <a:rPr lang="en-US" altLang="en-US" sz="2200" b="0" dirty="0" smtClean="0"/>
              <a:t>March presentation - Graham</a:t>
            </a:r>
          </a:p>
          <a:p>
            <a:pPr lvl="1" algn="just">
              <a:defRPr/>
            </a:pPr>
            <a:r>
              <a:rPr lang="en-US" altLang="en-US" sz="1800" dirty="0" smtClean="0">
                <a:hlinkClick r:id="rId5"/>
              </a:rPr>
              <a:t>https://mentor.ieee.org/802.11/dcn/13/11-13-1533-03-000m-clause-16-and-17-deprecation.docx</a:t>
            </a:r>
            <a:endParaRPr lang="en-US" altLang="en-US" sz="1800" dirty="0" smtClean="0"/>
          </a:p>
          <a:p>
            <a:pPr lvl="1" algn="just">
              <a:defRPr/>
            </a:pPr>
            <a:endParaRPr lang="en-US" altLang="en-US" sz="1800" dirty="0" smtClean="0"/>
          </a:p>
          <a:p>
            <a:pPr algn="just">
              <a:defRPr/>
            </a:pPr>
            <a:endParaRPr lang="en-US" altLang="en-US" sz="2200" b="0" dirty="0" smtClean="0"/>
          </a:p>
          <a:p>
            <a:pPr marL="857250" lvl="1" indent="-457200" algn="just">
              <a:buFont typeface="Times New Roman" pitchFamily="18" charset="0"/>
              <a:buAutoNum type="arabicPeriod"/>
              <a:defRPr/>
            </a:pPr>
            <a:endParaRPr lang="en-US" altLang="en-US" dirty="0" smtClean="0"/>
          </a:p>
          <a:p>
            <a:pPr algn="just">
              <a:defRPr/>
            </a:pPr>
            <a:endParaRPr lang="en-US" altLang="en-US" sz="2200" b="0" dirty="0" smtClean="0"/>
          </a:p>
          <a:p>
            <a:pPr algn="just">
              <a:defRPr/>
            </a:pPr>
            <a:endParaRPr lang="en-US" altLang="en-US" sz="2200" b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– Teleconferences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comments in</a:t>
            </a:r>
          </a:p>
          <a:p>
            <a:pPr marL="685800" lvl="2" indent="-342900"/>
            <a:r>
              <a:rPr lang="en-US" altLang="en-US" dirty="0" smtClean="0"/>
              <a:t>The “Editor motion </a:t>
            </a:r>
            <a:r>
              <a:rPr lang="en-US" altLang="en-US" dirty="0" err="1" smtClean="0"/>
              <a:t>telecon</a:t>
            </a:r>
            <a:r>
              <a:rPr lang="en-US" altLang="en-US" dirty="0" smtClean="0"/>
              <a:t> 20140711” </a:t>
            </a:r>
            <a:r>
              <a:rPr lang="en-US" altLang="en-US" dirty="0"/>
              <a:t>tab 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mentor.ieee.org/802.11/dcn/13/11-13-0233-35-000m-revmc-wg-ballot-comments.xls</a:t>
            </a:r>
            <a:r>
              <a:rPr lang="en-US" altLang="en-US" dirty="0" smtClean="0"/>
              <a:t> </a:t>
            </a:r>
            <a:endParaRPr lang="en-US" altLang="en-US" dirty="0"/>
          </a:p>
          <a:p>
            <a:pPr marL="685800" lvl="2" indent="-342900"/>
            <a:endParaRPr lang="en-US" altLang="en-US" dirty="0" smtClean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September Meeting Planning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dirty="0" smtClean="0"/>
              <a:t>Objectives: Comment Resolution</a:t>
            </a:r>
          </a:p>
          <a:p>
            <a:r>
              <a:rPr lang="en-US" altLang="en-US" dirty="0" smtClean="0"/>
              <a:t>Conference Calls 10am Eastern  2 hour</a:t>
            </a:r>
          </a:p>
          <a:p>
            <a:pPr lvl="1"/>
            <a:r>
              <a:rPr lang="en-US" altLang="en-US" dirty="0" smtClean="0"/>
              <a:t>August 1, 8, 15, 22, 29, Sept 5</a:t>
            </a:r>
          </a:p>
          <a:p>
            <a:r>
              <a:rPr lang="en-US" altLang="en-US" dirty="0" smtClean="0"/>
              <a:t>Ad-Hoc meeting – none </a:t>
            </a:r>
          </a:p>
          <a:p>
            <a:r>
              <a:rPr lang="en-US" altLang="en-US" dirty="0" smtClean="0"/>
              <a:t>Schedule review</a:t>
            </a:r>
          </a:p>
          <a:p>
            <a:r>
              <a:rPr lang="en-US" altLang="en-US" dirty="0" smtClean="0"/>
              <a:t>Availability of 11mc in the IEEE store</a:t>
            </a:r>
          </a:p>
          <a:p>
            <a:pPr lvl="1"/>
            <a:r>
              <a:rPr lang="en-US" altLang="en-US" dirty="0" smtClean="0"/>
              <a:t>D3.0 is available</a:t>
            </a:r>
          </a:p>
          <a:p>
            <a:r>
              <a:rPr lang="en-US" altLang="en-US" dirty="0" smtClean="0"/>
              <a:t>Forward to ISO JTC1/SC6 WG1</a:t>
            </a:r>
          </a:p>
          <a:p>
            <a:pPr lvl="1"/>
            <a:r>
              <a:rPr lang="en-US" altLang="en-US" dirty="0" smtClean="0"/>
              <a:t>D3.0 after successful ballot; enables submission to ISO prior to October ISO meeting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 smtClean="0">
                <a:hlinkClick r:id="rId3"/>
              </a:rPr>
              <a:t>https://mentor.ieee.org/802.11/dcn/12/11-12-0594-02-0000-revision-par-proposal-for-802-11-2012.doc</a:t>
            </a:r>
            <a:endParaRPr lang="en-US" altLang="en-US" sz="2000" dirty="0" smtClean="0"/>
          </a:p>
          <a:p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mentor.ieee.org/802.11/dcn/13/11-13-0233-34-000m-revmc-wg-ballot-comments.xls</a:t>
            </a:r>
            <a:r>
              <a:rPr lang="en-US" altLang="en-US" sz="2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agenda for the July 2014 session.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smtClean="0"/>
              <a:t>TGmc Agenda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381000" y="6019800"/>
            <a:ext cx="83058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/>
              <a:t>Attendance reminder: </a:t>
            </a:r>
            <a:r>
              <a:rPr lang="en-US" altLang="en-US" sz="1200">
                <a:hlinkClick r:id="rId3"/>
              </a:rPr>
              <a:t>https://murphy.events.ieee.org/imat/</a:t>
            </a:r>
            <a:endParaRPr lang="en-US" altLang="en-US" sz="120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/>
              <a:t>Documents: </a:t>
            </a:r>
            <a:r>
              <a:rPr lang="en-US" altLang="en-US" sz="1200">
                <a:hlinkClick r:id="rId4"/>
              </a:rPr>
              <a:t>https://mentor.ieee.org/802.11/documents</a:t>
            </a:r>
            <a:r>
              <a:rPr lang="en-US" altLang="en-US" sz="1200"/>
              <a:t> </a:t>
            </a:r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33375" y="1219200"/>
            <a:ext cx="4543425" cy="201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Monday PM1</a:t>
            </a:r>
          </a:p>
          <a:p>
            <a:pPr lvl="1"/>
            <a:r>
              <a:rPr lang="en-US" altLang="en-US" sz="1600" dirty="0"/>
              <a:t>Chair’s Welcome, Status, Review of Objectives, Approve agenda, minutes</a:t>
            </a:r>
          </a:p>
          <a:p>
            <a:pPr lvl="1"/>
            <a:r>
              <a:rPr lang="en-US" altLang="en-US" sz="1600" dirty="0"/>
              <a:t>Editor’s </a:t>
            </a:r>
            <a:r>
              <a:rPr lang="en-US" altLang="en-US" sz="1600" dirty="0" smtClean="0"/>
              <a:t>Report, including MDR status and issues </a:t>
            </a:r>
            <a:endParaRPr lang="en-US" altLang="en-US" sz="1600" dirty="0"/>
          </a:p>
          <a:p>
            <a:pPr lvl="1"/>
            <a:r>
              <a:rPr lang="en-US" altLang="en-US" sz="1600" dirty="0"/>
              <a:t>Timeline and Schedule</a:t>
            </a:r>
          </a:p>
          <a:p>
            <a:pPr lvl="1"/>
            <a:r>
              <a:rPr lang="en-US" altLang="en-US" sz="1600" dirty="0"/>
              <a:t>Comment </a:t>
            </a:r>
            <a:r>
              <a:rPr lang="en-US" altLang="en-US" sz="1600" dirty="0" smtClean="0"/>
              <a:t>resolution - MDR</a:t>
            </a:r>
            <a:endParaRPr lang="en-US" altLang="en-US" sz="1600" dirty="0"/>
          </a:p>
        </p:txBody>
      </p:sp>
      <p:sp>
        <p:nvSpPr>
          <p:cNvPr id="4104" name="Rectangle 35"/>
          <p:cNvSpPr>
            <a:spLocks noChangeArrowheads="1"/>
          </p:cNvSpPr>
          <p:nvPr/>
        </p:nvSpPr>
        <p:spPr bwMode="auto">
          <a:xfrm>
            <a:off x="323850" y="4495800"/>
            <a:ext cx="4343400" cy="127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PM2 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CID 3152 – Sean/Menzo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11-14-885 – Bo Sun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11-14-0890 – Youhan Kim – 3GPP, also 11-14-0792 (CID 3309)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Resolution –11ad, 11-14 918, 919</a:t>
            </a:r>
          </a:p>
        </p:txBody>
      </p:sp>
      <p:sp>
        <p:nvSpPr>
          <p:cNvPr id="4105" name="Rectangle 36"/>
          <p:cNvSpPr>
            <a:spLocks noChangeArrowheads="1"/>
          </p:cNvSpPr>
          <p:nvPr/>
        </p:nvSpPr>
        <p:spPr bwMode="auto">
          <a:xfrm>
            <a:off x="4724400" y="4572000"/>
            <a:ext cx="4200525" cy="125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Thursday </a:t>
            </a:r>
            <a:r>
              <a:rPr lang="en-US" altLang="en-US" sz="1800" dirty="0" smtClean="0"/>
              <a:t>PM1 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Comment </a:t>
            </a:r>
            <a:r>
              <a:rPr lang="en-US" altLang="en-US" sz="1600" dirty="0" smtClean="0"/>
              <a:t>Resolution</a:t>
            </a:r>
          </a:p>
          <a:p>
            <a:pPr lvl="1"/>
            <a:r>
              <a:rPr lang="en-US" altLang="en-US" sz="1600" dirty="0" smtClean="0"/>
              <a:t>VHT CIDs – Edward Au</a:t>
            </a:r>
          </a:p>
          <a:p>
            <a:pPr lvl="1"/>
            <a:r>
              <a:rPr lang="en-US" altLang="en-US" sz="1600" dirty="0" smtClean="0"/>
              <a:t>11-14-923  - M. Montemurro</a:t>
            </a:r>
            <a:endParaRPr lang="en-US" altLang="en-US" sz="1600" dirty="0" smtClean="0"/>
          </a:p>
          <a:p>
            <a:pPr lvl="1"/>
            <a:r>
              <a:rPr lang="en-US" altLang="en-US" sz="1600" dirty="0" smtClean="0"/>
              <a:t>Plans for September, Schedule</a:t>
            </a:r>
          </a:p>
          <a:p>
            <a:pPr lvl="1"/>
            <a:r>
              <a:rPr lang="en-US" altLang="en-US" sz="1600" dirty="0" smtClean="0"/>
              <a:t>AOB, Adjourn</a:t>
            </a:r>
            <a:endParaRPr lang="en-US" altLang="en-US" sz="1400" dirty="0"/>
          </a:p>
        </p:txBody>
      </p:sp>
      <p:sp>
        <p:nvSpPr>
          <p:cNvPr id="4107" name="Rectangle 1"/>
          <p:cNvSpPr>
            <a:spLocks noChangeArrowheads="1"/>
          </p:cNvSpPr>
          <p:nvPr/>
        </p:nvSpPr>
        <p:spPr bwMode="auto">
          <a:xfrm>
            <a:off x="289097" y="3276600"/>
            <a:ext cx="4238625" cy="14957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PM1</a:t>
            </a:r>
          </a:p>
          <a:p>
            <a:pPr lvl="1"/>
            <a:r>
              <a:rPr lang="en-US" altLang="en-US" sz="1600" dirty="0"/>
              <a:t>Motions – Teleconference comments</a:t>
            </a:r>
          </a:p>
          <a:p>
            <a:pPr lvl="1"/>
            <a:r>
              <a:rPr lang="en-US" altLang="en-US" sz="1600" dirty="0" smtClean="0"/>
              <a:t>Comment </a:t>
            </a:r>
            <a:r>
              <a:rPr lang="en-US" altLang="en-US" sz="1600" dirty="0" smtClean="0"/>
              <a:t>resolution – MDR, 11-14-922</a:t>
            </a:r>
          </a:p>
          <a:p>
            <a:pPr lvl="1"/>
            <a:r>
              <a:rPr lang="en-US" altLang="en-US" sz="1600" dirty="0" err="1"/>
              <a:t>Shwmp</a:t>
            </a:r>
            <a:r>
              <a:rPr lang="en-US" altLang="en-US" sz="1600" dirty="0"/>
              <a:t> changes – 11-14-848</a:t>
            </a:r>
          </a:p>
          <a:p>
            <a:pPr lvl="1"/>
            <a:endParaRPr lang="en-US" altLang="en-US" sz="1600" dirty="0"/>
          </a:p>
        </p:txBody>
      </p:sp>
      <p:sp>
        <p:nvSpPr>
          <p:cNvPr id="4108" name="Rectangle 35"/>
          <p:cNvSpPr>
            <a:spLocks noChangeArrowheads="1"/>
          </p:cNvSpPr>
          <p:nvPr/>
        </p:nvSpPr>
        <p:spPr bwMode="auto">
          <a:xfrm>
            <a:off x="4667250" y="1219200"/>
            <a:ext cx="4200525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Wednesday PM1</a:t>
            </a:r>
          </a:p>
          <a:p>
            <a:pPr lvl="1"/>
            <a:r>
              <a:rPr lang="en-US" altLang="en-US" sz="1600" dirty="0" smtClean="0"/>
              <a:t>Motions</a:t>
            </a:r>
          </a:p>
          <a:p>
            <a:pPr lvl="1"/>
            <a:r>
              <a:rPr lang="en-US" altLang="en-US" sz="1600" dirty="0" smtClean="0"/>
              <a:t>Comment </a:t>
            </a:r>
            <a:r>
              <a:rPr lang="en-US" altLang="en-US" sz="1600" dirty="0"/>
              <a:t>Resolution – </a:t>
            </a:r>
            <a:r>
              <a:rPr lang="en-US" altLang="en-US" sz="1600" dirty="0" smtClean="0"/>
              <a:t>Location</a:t>
            </a:r>
            <a:endParaRPr lang="en-US" altLang="en-US" sz="1600" dirty="0"/>
          </a:p>
        </p:txBody>
      </p:sp>
      <p:sp>
        <p:nvSpPr>
          <p:cNvPr id="4110" name="Rectangle 35"/>
          <p:cNvSpPr>
            <a:spLocks noChangeArrowheads="1"/>
          </p:cNvSpPr>
          <p:nvPr/>
        </p:nvSpPr>
        <p:spPr bwMode="auto">
          <a:xfrm>
            <a:off x="4724400" y="2286000"/>
            <a:ext cx="4200525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Wednesday PM2</a:t>
            </a:r>
          </a:p>
          <a:p>
            <a:pPr lvl="1"/>
            <a:r>
              <a:rPr lang="en-US" altLang="en-US" sz="1600" dirty="0"/>
              <a:t>Comment </a:t>
            </a:r>
            <a:r>
              <a:rPr lang="en-US" altLang="en-US" sz="1600" dirty="0" smtClean="0"/>
              <a:t>Resolution 11-14-0776r1, WFA liaison </a:t>
            </a:r>
          </a:p>
          <a:p>
            <a:pPr lvl="1"/>
            <a:r>
              <a:rPr lang="en-US" altLang="en-US" sz="1600" dirty="0" smtClean="0"/>
              <a:t>VHT CIDs – </a:t>
            </a:r>
            <a:r>
              <a:rPr lang="en-US" altLang="en-US" sz="1600" dirty="0" err="1" smtClean="0"/>
              <a:t>Fei</a:t>
            </a:r>
            <a:r>
              <a:rPr lang="en-US" altLang="en-US" sz="1600" dirty="0" smtClean="0"/>
              <a:t> Tong</a:t>
            </a:r>
          </a:p>
          <a:p>
            <a:pPr lvl="1"/>
            <a:r>
              <a:rPr lang="en-US" altLang="en-US" sz="1600" dirty="0" smtClean="0"/>
              <a:t>CID 3296 and more 11-14-</a:t>
            </a:r>
            <a:r>
              <a:rPr lang="en-US" altLang="en-US" sz="1600" dirty="0" smtClean="0"/>
              <a:t>793 – M. Fischer</a:t>
            </a:r>
            <a:endParaRPr lang="en-US" altLang="en-US" sz="1600" dirty="0" smtClean="0"/>
          </a:p>
          <a:p>
            <a:pPr lvl="1"/>
            <a:r>
              <a:rPr lang="en-US" altLang="en-US" sz="1600" dirty="0" smtClean="0"/>
              <a:t>WBA Location Liaison – 11-14-706 S. </a:t>
            </a:r>
            <a:r>
              <a:rPr lang="en-US" altLang="en-US" sz="1600" dirty="0" smtClean="0"/>
              <a:t>McCann</a:t>
            </a:r>
          </a:p>
          <a:p>
            <a:pPr lvl="1"/>
            <a:endParaRPr lang="en-US" alt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36470C5-5E19-4BAF-ABCF-BFE882D72B5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685800" y="-228600"/>
            <a:ext cx="77724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en-US" sz="2800" u="sng">
              <a:solidFill>
                <a:schemeClr val="tx2"/>
              </a:solidFill>
            </a:endParaRPr>
          </a:p>
        </p:txBody>
      </p:sp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381000" y="838200"/>
            <a:ext cx="8458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33363" indent="-180975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 altLang="en-US" sz="1400"/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7772400" cy="1066800"/>
          </a:xfrm>
        </p:spPr>
        <p:txBody>
          <a:bodyPr/>
          <a:lstStyle/>
          <a:p>
            <a:r>
              <a:rPr lang="en-US" altLang="en-US" sz="2800" smtClean="0"/>
              <a:t>TGmc – </a:t>
            </a:r>
            <a:r>
              <a:rPr lang="en-US" altLang="en-US" smtClean="0"/>
              <a:t>Monday PM1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5128" name="Rectangle 5"/>
          <p:cNvSpPr>
            <a:spLocks noChangeArrowheads="1"/>
          </p:cNvSpPr>
          <p:nvPr/>
        </p:nvSpPr>
        <p:spPr bwMode="auto">
          <a:xfrm>
            <a:off x="381000" y="1852613"/>
            <a:ext cx="8077200" cy="172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Call Meeting to Order </a:t>
            </a:r>
          </a:p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Policies and Procedures, Attendance reminder</a:t>
            </a:r>
          </a:p>
          <a:p>
            <a:pPr lvl="1">
              <a:lnSpc>
                <a:spcPct val="80000"/>
              </a:lnSpc>
              <a:spcAft>
                <a:spcPct val="30000"/>
              </a:spcAft>
              <a:buFontTx/>
              <a:buChar char="•"/>
            </a:pPr>
            <a:r>
              <a:rPr lang="en-US" altLang="en-US" sz="1800" dirty="0"/>
              <a:t> **IEEE Patent Policy </a:t>
            </a:r>
            <a:r>
              <a:rPr lang="en-US" altLang="en-US" sz="1800" dirty="0">
                <a:hlinkClick r:id="rId3"/>
              </a:rPr>
              <a:t>http://standards.ieee.org/board/pat/pat-slideset.ppt</a:t>
            </a:r>
            <a:r>
              <a:rPr lang="en-US" altLang="en-US" sz="1800" dirty="0"/>
              <a:t>	</a:t>
            </a:r>
          </a:p>
          <a:p>
            <a:pPr lvl="2">
              <a:lnSpc>
                <a:spcPct val="80000"/>
              </a:lnSpc>
              <a:spcAft>
                <a:spcPct val="30000"/>
              </a:spcAft>
            </a:pPr>
            <a:r>
              <a:rPr lang="en-US" altLang="en-US" dirty="0"/>
              <a:t> Are there any patent claim(s)/patent application claim(s) and/or the holder of patent claim(s)/patent application claim(s) that the participant believes may be essential for the use of that standard? Minute any responses that were given, specifically the patent claim(s)/patent application claim(s) and/or the holder of the patent claim(s)/patent application claim(s) that were identified (if any) and by whom.</a:t>
            </a:r>
            <a:endParaRPr lang="en-US" altLang="en-US" sz="1800" dirty="0"/>
          </a:p>
        </p:txBody>
      </p:sp>
      <p:sp>
        <p:nvSpPr>
          <p:cNvPr id="5129" name="Text Box 6"/>
          <p:cNvSpPr txBox="1">
            <a:spLocks noChangeArrowheads="1"/>
          </p:cNvSpPr>
          <p:nvPr/>
        </p:nvSpPr>
        <p:spPr bwMode="auto">
          <a:xfrm>
            <a:off x="517525" y="5989638"/>
            <a:ext cx="2382838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 Read slide deck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*** Note especially items #7 &amp; #11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200" b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AC17A76A-C091-475B-95FE-E64D9C972BC7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7772400" cy="5334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altLang="en-US" dirty="0" smtClean="0"/>
              <a:t>Please review the documents at the following links: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Patent Policy: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3" tooltip="http://standards.ieee.org/board/pat/pat-slideset.ppt"/>
              </a:rPr>
              <a:t>http://standards.ieee.org/board/pat/pat-slideset.ppt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Patent FAQ: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4" tooltip="http://standards.ieee.org/board/pat/faq.pdf"/>
              </a:rPr>
              <a:t>http://standards.ieee.org/board/pat/faq.pdf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Letter of Assurance Form: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5" tooltip="http://standards.ieee.org/board/pat/loa.pdf"/>
              </a:rPr>
              <a:t>http://standards.ieee.org/board/pat/loa.pdf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Affiliation FAQ: </a:t>
            </a:r>
            <a:r>
              <a:rPr lang="en-US" altLang="en-US" sz="1600" dirty="0" smtClean="0">
                <a:hlinkClick r:id="rId6" tooltip="http://standards.ieee.org/faqs/affiliationFAQ.html"/>
              </a:rPr>
              <a:t>http://standards.ieee.org/faqs/affiliationFAQ.html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Anti-Trust FAQ: </a:t>
            </a:r>
            <a:r>
              <a:rPr lang="en-US" altLang="en-US" sz="1600" dirty="0" smtClean="0">
                <a:hlinkClick r:id="rId7" tooltip="http://standards.ieee.org/resources/antitrust-guidelines.pdf"/>
              </a:rPr>
              <a:t>http://standards.ieee.org/resources/antitrust-guidelines.pdf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Ethics: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8" tooltip="http://www.ieee.org/portal/cms_docs/about/CoE_poster.pdf"/>
              </a:rPr>
              <a:t>http://www.ieee.org/portal/cms_docs/about/CoE_poster.pdf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P&amp;P: </a:t>
            </a:r>
            <a:r>
              <a:rPr lang="en-US" altLang="en-US" sz="1600" dirty="0" smtClean="0">
                <a:hlinkClick r:id="rId9"/>
              </a:rPr>
              <a:t>http://standards.ieee.org/board/aud/LMSC.pdf</a:t>
            </a:r>
            <a:r>
              <a:rPr lang="en-US" altLang="en-US" sz="1600" dirty="0" smtClean="0"/>
              <a:t> 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OM: </a:t>
            </a:r>
            <a:r>
              <a:rPr lang="en-US" altLang="en-US" sz="1600" dirty="0">
                <a:hlinkClick r:id="rId10"/>
              </a:rPr>
              <a:t>http://</a:t>
            </a:r>
            <a:r>
              <a:rPr lang="en-US" altLang="en-US" sz="1600" dirty="0" smtClean="0">
                <a:hlinkClick r:id="rId10"/>
              </a:rPr>
              <a:t>www.ieee802.org/PNP/approved/IEEE_802_OM_v14.pdf</a:t>
            </a:r>
            <a:r>
              <a:rPr lang="en-US" altLang="en-US" sz="1600" dirty="0" smtClean="0"/>
              <a:t>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WG P&amp;P: </a:t>
            </a:r>
            <a:r>
              <a:rPr lang="en-US" altLang="en-US" sz="1600" dirty="0" smtClean="0">
                <a:hlinkClick r:id="rId11"/>
              </a:rPr>
              <a:t>http://grouper.ieee.org/groups/802/PNP/approved/IEEE_802_WG_PandP_v15.pdf</a:t>
            </a:r>
            <a:r>
              <a:rPr lang="en-US" altLang="en-US" sz="1600" dirty="0" smtClean="0"/>
              <a:t>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802.11 WG OM: </a:t>
            </a:r>
            <a:r>
              <a:rPr lang="en-US" altLang="en-US" sz="1600" dirty="0" smtClean="0">
                <a:hlinkClick r:id="rId12"/>
              </a:rPr>
              <a:t>https://mentor.ieee.org/802.11/dcn/13/11-13-0001-03-0000-802-11-operations-manual.docx</a:t>
            </a:r>
            <a:r>
              <a:rPr lang="en-US" altLang="en-US" sz="1600" dirty="0" smtClean="0"/>
              <a:t> </a:t>
            </a:r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r>
              <a:rPr lang="en-US" altLang="en-US" sz="1600" dirty="0" smtClean="0"/>
              <a:t>From IEEE 802 Procedural document website: </a:t>
            </a:r>
            <a:r>
              <a:rPr lang="en-US" altLang="en-US" sz="1600" dirty="0" smtClean="0">
                <a:hlinkClick r:id="rId13"/>
              </a:rPr>
              <a:t>http</a:t>
            </a:r>
            <a:r>
              <a:rPr lang="en-US" altLang="en-US" sz="1600" dirty="0">
                <a:hlinkClick r:id="rId13"/>
              </a:rPr>
              <a:t>://</a:t>
            </a:r>
            <a:r>
              <a:rPr lang="en-US" altLang="en-US" sz="1600" dirty="0" smtClean="0">
                <a:hlinkClick r:id="rId13"/>
              </a:rPr>
              <a:t>www.ieee802.org/devdocs.shtml</a:t>
            </a:r>
            <a:r>
              <a:rPr lang="en-US" altLang="en-US" sz="16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</a:p>
        </p:txBody>
      </p:sp>
      <p:sp>
        <p:nvSpPr>
          <p:cNvPr id="819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E561B01-4F0C-4DBD-8C25-C78BA8CFE8DF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7173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>
                <a:ea typeface="MS PGothic" pitchFamily="34" charset="-128"/>
              </a:rPr>
              <a:t>Slide </a:t>
            </a:r>
            <a:fld id="{A8BA68E7-AF19-4EB2-AF8F-1C58C58296E2}" type="slidenum">
              <a:rPr lang="en-US" altLang="en-US" sz="1200" b="0">
                <a:ea typeface="MS PGothic" pitchFamily="34" charset="-128"/>
              </a:rPr>
              <a:pPr algn="ctr"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>
              <a:ea typeface="MS PGothic" pitchFamily="34" charset="-128"/>
            </a:endParaRPr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Logistics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71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/>
            <a:r>
              <a:rPr lang="en-US" altLang="en-US" smtClean="0"/>
              <a:t>Attendance recording procedures</a:t>
            </a:r>
          </a:p>
          <a:p>
            <a:pPr lvl="1"/>
            <a:r>
              <a:rPr lang="en-US" altLang="en-US" smtClean="0">
                <a:hlinkClick r:id="rId3"/>
              </a:rPr>
              <a:t>https://imat.ieee.org</a:t>
            </a:r>
            <a:r>
              <a:rPr lang="en-US" altLang="en-US" smtClean="0"/>
              <a:t> </a:t>
            </a:r>
            <a:endParaRPr lang="en-US" altLang="en-US" sz="1800" smtClean="0"/>
          </a:p>
          <a:p>
            <a:pPr lvl="1"/>
            <a:r>
              <a:rPr lang="en-US" altLang="en-US" smtClean="0"/>
              <a:t>Must register before logging attendance</a:t>
            </a:r>
          </a:p>
          <a:p>
            <a:pPr lvl="1"/>
            <a:r>
              <a:rPr lang="en-US" altLang="en-US" smtClean="0"/>
              <a:t>Must log attendance during each 2 hour session</a:t>
            </a:r>
          </a:p>
          <a:p>
            <a:r>
              <a:rPr lang="en-US" altLang="en-US" smtClean="0"/>
              <a:t>Documentation</a:t>
            </a:r>
          </a:p>
          <a:p>
            <a:pPr lvl="1"/>
            <a:r>
              <a:rPr lang="en-US" altLang="en-US" smtClean="0">
                <a:hlinkClick r:id="rId4"/>
              </a:rPr>
              <a:t>http://mentor.ieee.org</a:t>
            </a:r>
            <a:endParaRPr lang="en-US" altLang="en-US" smtClean="0"/>
          </a:p>
          <a:p>
            <a:pPr lvl="1"/>
            <a:r>
              <a:rPr lang="en-US" altLang="en-US" smtClean="0"/>
              <a:t>Use “TGm” for documents relating to the Revision PAR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8197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>
                <a:ea typeface="MS PGothic" pitchFamily="34" charset="-128"/>
              </a:rPr>
              <a:t>Slide </a:t>
            </a:r>
            <a:fld id="{CFC5CA1B-7A46-48F9-A97E-7CA930CA54DB}" type="slidenum">
              <a:rPr lang="en-US" altLang="en-US" sz="1200" b="0">
                <a:ea typeface="MS PGothic" pitchFamily="34" charset="-128"/>
              </a:rPr>
              <a:pPr algn="ctr"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>
              <a:ea typeface="MS PGothic" pitchFamily="34" charset="-128"/>
            </a:endParaRPr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Objectives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Comment resolution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Approve prior meeting minutes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Waikoloa minutes: </a:t>
            </a:r>
            <a:r>
              <a:rPr lang="en-US" altLang="en-US" dirty="0" smtClean="0">
                <a:hlinkClick r:id="rId3"/>
              </a:rPr>
              <a:t>https://mentor.ieee.org/802.11/dcn/14/11-14-0494-00-000m-revmc-minutes-for-may-2014-waikaloa.docx</a:t>
            </a:r>
            <a:r>
              <a:rPr lang="en-US" altLang="en-US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Teleconference </a:t>
            </a:r>
            <a:r>
              <a:rPr lang="en-US" altLang="en-US" dirty="0" smtClean="0"/>
              <a:t>minutes: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mentor.ieee.org/802.11/dcn/14/11-14-0837-00-000m-tgmc-telecon-minutes-11-july-2014.docx</a:t>
            </a:r>
            <a:r>
              <a:rPr lang="en-US" altLang="en-US" dirty="0" smtClean="0"/>
              <a:t> </a:t>
            </a:r>
            <a:endParaRPr lang="en-US" altLang="en-US" dirty="0" smtClean="0"/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Approved by unanimous consent</a:t>
            </a:r>
            <a:endParaRPr lang="en-US" altLang="en-US" dirty="0" smtClean="0"/>
          </a:p>
          <a:p>
            <a:pPr>
              <a:lnSpc>
                <a:spcPct val="90000"/>
              </a:lnSpc>
            </a:pPr>
            <a:r>
              <a:rPr lang="en-US" altLang="en-US" dirty="0" smtClean="0"/>
              <a:t>Editor’s Report (Adrian Stephens)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Mandatory Draft Review (MDR) status and </a:t>
            </a:r>
            <a:r>
              <a:rPr lang="en-US" altLang="en-US" dirty="0"/>
              <a:t>issues, see </a:t>
            </a:r>
            <a:r>
              <a:rPr lang="en-US" altLang="en-US" dirty="0">
                <a:hlinkClick r:id="rId5"/>
              </a:rPr>
              <a:t>https://</a:t>
            </a:r>
            <a:r>
              <a:rPr lang="en-US" altLang="en-US" dirty="0" smtClean="0">
                <a:hlinkClick r:id="rId5"/>
              </a:rPr>
              <a:t>mentor.ieee.org/802.11/dcn/14/11-14-0781-00-0000-p802-11revmc-mdr-report.doc</a:t>
            </a:r>
            <a:r>
              <a:rPr lang="en-US" altLang="en-US" dirty="0" smtClean="0"/>
              <a:t> </a:t>
            </a:r>
          </a:p>
          <a:p>
            <a:pPr algn="just">
              <a:lnSpc>
                <a:spcPct val="90000"/>
              </a:lnSpc>
            </a:pP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smtClean="0"/>
              <a:t>TGmc Plan of Record</a:t>
            </a:r>
            <a:endParaRPr lang="en-US" altLang="en-US" sz="200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 smtClean="0"/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29-30 Aug 2012 – </a:t>
            </a:r>
            <a:r>
              <a:rPr lang="en-US" altLang="en-US" sz="2000" dirty="0" err="1" smtClean="0"/>
              <a:t>NesCom</a:t>
            </a:r>
            <a:r>
              <a:rPr lang="en-US" altLang="en-US" sz="2000" dirty="0" smtClean="0"/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Sept 2012 – Begin to process input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Sept 2012 –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Jan – First WG Letter ballot  - without 11ad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Dec 2013 – May 2014 – 11ac, 11af integration – </a:t>
            </a:r>
            <a:r>
              <a:rPr lang="en-US" altLang="en-US" sz="2000" dirty="0" smtClean="0">
                <a:solidFill>
                  <a:schemeClr val="accent2"/>
                </a:solidFill>
              </a:rPr>
              <a:t>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Open August 15</a:t>
            </a:r>
            <a:r>
              <a:rPr lang="en-US" altLang="en-US" sz="2000" baseline="30000" dirty="0" smtClean="0"/>
              <a:t>th</a:t>
            </a:r>
            <a:r>
              <a:rPr lang="en-US" altLang="en-US" sz="2000" dirty="0" smtClean="0"/>
              <a:t>, Close end Sept 2014 – Form Sponsor Pool (45 days); good for 6 months (end of March 2015) </a:t>
            </a:r>
          </a:p>
          <a:p>
            <a:pPr>
              <a:lnSpc>
                <a:spcPct val="80000"/>
              </a:lnSpc>
            </a:pPr>
            <a:r>
              <a:rPr lang="en-US" altLang="en-US" sz="2000" u="sng" dirty="0" smtClean="0"/>
              <a:t>Sept 2014 – D4.0 – target, follow with D5.0 (unchanged)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Nov 14 – Initial Sponsor Ballot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July 2015–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Dec 2015 – </a:t>
            </a:r>
            <a:r>
              <a:rPr lang="en-US" altLang="en-US" sz="2000" dirty="0" err="1" smtClean="0"/>
              <a:t>RevCom</a:t>
            </a:r>
            <a:r>
              <a:rPr lang="en-US" altLang="en-US" sz="2000" dirty="0" smtClean="0"/>
              <a:t>/SASB Approval </a:t>
            </a:r>
            <a:endParaRPr lang="en-US" altLang="en-US" sz="2000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Plan of Record – next steps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 smtClean="0"/>
              <a:t>Open August 15</a:t>
            </a:r>
            <a:r>
              <a:rPr lang="en-US" altLang="en-US" sz="2000" baseline="30000" dirty="0" smtClean="0"/>
              <a:t>th</a:t>
            </a:r>
            <a:r>
              <a:rPr lang="en-US" altLang="en-US" sz="2000" dirty="0" smtClean="0"/>
              <a:t>, Close end Sept 2014 – Form Sponsor Pool (45 days); good for 6 months (end of March 2015) </a:t>
            </a:r>
          </a:p>
          <a:p>
            <a:pPr>
              <a:lnSpc>
                <a:spcPct val="80000"/>
              </a:lnSpc>
            </a:pPr>
            <a:r>
              <a:rPr lang="en-US" altLang="en-US" sz="2000" u="sng" dirty="0" smtClean="0"/>
              <a:t>Sept 2014 – D4.0 – target, follow with D5.0 (unchanged)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Nov Conditional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Nov/Dec 14 – Initial Sponsor Ballot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July or Nov 2015–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Dec 2015 – </a:t>
            </a:r>
            <a:r>
              <a:rPr lang="en-US" altLang="en-US" sz="2000" dirty="0" err="1" smtClean="0"/>
              <a:t>RevCom</a:t>
            </a:r>
            <a:r>
              <a:rPr lang="en-US" altLang="en-US" sz="2000" dirty="0" smtClean="0"/>
              <a:t>/SASB Approval </a:t>
            </a:r>
          </a:p>
          <a:p>
            <a:pPr>
              <a:lnSpc>
                <a:spcPct val="80000"/>
              </a:lnSpc>
            </a:pPr>
            <a:endParaRPr lang="en-US" altLang="en-US" sz="2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/>
              <a:t>Open </a:t>
            </a:r>
            <a:r>
              <a:rPr lang="en-US" altLang="en-US" sz="2000" dirty="0" smtClean="0"/>
              <a:t>Sept 15</a:t>
            </a:r>
            <a:r>
              <a:rPr lang="en-US" altLang="en-US" sz="2000" baseline="30000" dirty="0" smtClean="0"/>
              <a:t>th</a:t>
            </a:r>
            <a:r>
              <a:rPr lang="en-US" altLang="en-US" sz="2000" dirty="0"/>
              <a:t>, Close end </a:t>
            </a:r>
            <a:r>
              <a:rPr lang="en-US" altLang="en-US" sz="2000" dirty="0" smtClean="0"/>
              <a:t>Oct </a:t>
            </a:r>
            <a:r>
              <a:rPr lang="en-US" altLang="en-US" sz="2000" dirty="0"/>
              <a:t>2014 – Form Sponsor Pool (45 days); good for 6 months (end of </a:t>
            </a:r>
            <a:r>
              <a:rPr lang="en-US" altLang="en-US" sz="2000" dirty="0" smtClean="0"/>
              <a:t>April </a:t>
            </a:r>
            <a:r>
              <a:rPr lang="en-US" altLang="en-US" sz="2000" dirty="0"/>
              <a:t>2015)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Nov 2014 – D4.0 Recirculation, follow with D5.0 changed if needed, D6.0 unchanged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EC unconditional SB approval March 2015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Initial SB March 2015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Nov 2015/March 2016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March 2016 – </a:t>
            </a:r>
            <a:r>
              <a:rPr lang="en-US" altLang="en-US" sz="2000" dirty="0" err="1" smtClean="0">
                <a:solidFill>
                  <a:schemeClr val="accent2"/>
                </a:solidFill>
              </a:rPr>
              <a:t>RevCom</a:t>
            </a:r>
            <a:r>
              <a:rPr lang="en-US" altLang="en-US" sz="2000" dirty="0" smtClean="0">
                <a:solidFill>
                  <a:schemeClr val="accent2"/>
                </a:solidFill>
              </a:rPr>
              <a:t>/SASB Approval</a:t>
            </a:r>
          </a:p>
          <a:p>
            <a:pPr>
              <a:lnSpc>
                <a:spcPct val="80000"/>
              </a:lnSpc>
            </a:pPr>
            <a:endParaRPr lang="en-US" altLang="en-US" sz="2000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477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348265</TotalTime>
  <Words>1075</Words>
  <Application>Microsoft Office PowerPoint</Application>
  <PresentationFormat>On-screen Show (4:3)</PresentationFormat>
  <Paragraphs>251</Paragraphs>
  <Slides>13</Slides>
  <Notes>13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802-11-Submission</vt:lpstr>
      <vt:lpstr>Document</vt:lpstr>
      <vt:lpstr>IEEE 802.11 TGmc July 2014 Agenda</vt:lpstr>
      <vt:lpstr>Abstract</vt:lpstr>
      <vt:lpstr>TGmc Agenda</vt:lpstr>
      <vt:lpstr>TGmc – Monday PM1 </vt:lpstr>
      <vt:lpstr>PowerPoint Presentation</vt:lpstr>
      <vt:lpstr>Logistics </vt:lpstr>
      <vt:lpstr>Monday PM1 (continued) </vt:lpstr>
      <vt:lpstr>TGmc Plan of Record</vt:lpstr>
      <vt:lpstr>TGmc Plan of Record – next steps</vt:lpstr>
      <vt:lpstr>11b related items from Jan, March 2014 </vt:lpstr>
      <vt:lpstr>Motion  – Teleconferences</vt:lpstr>
      <vt:lpstr>September Meeting Planning</vt:lpstr>
      <vt:lpstr>References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Agenda</dc:title>
  <dc:creator>Dorothy Stanley</dc:creator>
  <cp:lastModifiedBy>Dorothy Stanley</cp:lastModifiedBy>
  <cp:revision>1703</cp:revision>
  <cp:lastPrinted>1998-02-10T13:28:06Z</cp:lastPrinted>
  <dcterms:created xsi:type="dcterms:W3CDTF">2005-01-04T21:26:55Z</dcterms:created>
  <dcterms:modified xsi:type="dcterms:W3CDTF">2014-07-15T22:51:15Z</dcterms:modified>
</cp:coreProperties>
</file>