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2" r:id="rId14"/>
    <p:sldId id="333" r:id="rId15"/>
    <p:sldId id="334" r:id="rId16"/>
    <p:sldId id="326" r:id="rId17"/>
    <p:sldId id="325" r:id="rId18"/>
    <p:sldId id="305" r:id="rId19"/>
    <p:sldId id="289" r:id="rId20"/>
    <p:sldId id="329" r:id="rId21"/>
    <p:sldId id="297" r:id="rId22"/>
    <p:sldId id="330" r:id="rId23"/>
    <p:sldId id="336" r:id="rId24"/>
    <p:sldId id="338" r:id="rId25"/>
    <p:sldId id="303" r:id="rId26"/>
    <p:sldId id="328" r:id="rId27"/>
    <p:sldId id="331" r:id="rId28"/>
    <p:sldId id="337" r:id="rId29"/>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IEEE 802.11-14/0499r0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smtClean="0"/>
              <a:t>May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2.4.5</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dirty="0" smtClean="0"/>
              <a:t>doc.: IEEE 802.11-14/0499r0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dirty="0" smtClean="0"/>
              <a:t>May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802.11-14/0746r2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Chairs_guidelines_v16.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grouper.ieee.org/groups/802/PNP/approved/IEEE_802_WG_PandP_v15.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4.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35-02-00EC-rule-changes-for-july-201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83-01-0000-shwmp-liaison-response.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0848-00-000m-shwmp-text-changes-and-ana-allocation.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2014-07-16</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73"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(21 March, 2014)</a:t>
            </a:r>
          </a:p>
          <a:p>
            <a:pPr lvl="1">
              <a:lnSpc>
                <a:spcPct val="80000"/>
              </a:lnSpc>
              <a:defRPr/>
            </a:pPr>
            <a:r>
              <a:rPr lang="en-US" altLang="en-US" sz="1600" dirty="0">
                <a:hlinkClick r:id="rId4"/>
              </a:rPr>
              <a:t>http://www.ieee802.org/PNP/approved/IEEE_802_OM_v14.pdf</a:t>
            </a:r>
            <a:r>
              <a:rPr lang="en-US" altLang="en-US" sz="1600" dirty="0"/>
              <a:t>  </a:t>
            </a:r>
          </a:p>
          <a:p>
            <a:r>
              <a:rPr lang="en-US" sz="2000" dirty="0" smtClean="0"/>
              <a:t>IEEE 802 Working Group Policies &amp;Procedures (21 March 2014)</a:t>
            </a:r>
          </a:p>
          <a:p>
            <a:pPr lvl="1"/>
            <a:r>
              <a:rPr lang="en-US" altLang="en-US" sz="1600" dirty="0" smtClean="0">
                <a:hlinkClick r:id="rId5"/>
              </a:rPr>
              <a:t>http://grouper.ieee.org/groups/802/PNP/approved/IEEE_802_WG_PandP_v15.pdf</a:t>
            </a:r>
            <a:endParaRPr lang="en-US" sz="1600" dirty="0" smtClean="0"/>
          </a:p>
          <a:p>
            <a:r>
              <a:rPr lang="en-US" sz="2000" dirty="0" smtClean="0"/>
              <a:t>IEEE 802 LMSC Chair's Guidelines (23 March 2014)</a:t>
            </a:r>
            <a:endParaRPr lang="en-US" sz="2000" dirty="0" smtClean="0">
              <a:hlinkClick r:id="rId6"/>
            </a:endParaRPr>
          </a:p>
          <a:p>
            <a:pPr lvl="1"/>
            <a:r>
              <a:rPr lang="en-US" sz="1600" dirty="0" smtClean="0">
                <a:hlinkClick r:id="rId7"/>
              </a:rPr>
              <a:t>http</a:t>
            </a:r>
            <a:r>
              <a:rPr lang="en-US" sz="1600" dirty="0">
                <a:hlinkClick r:id="rId7"/>
              </a:rPr>
              <a:t>://</a:t>
            </a:r>
            <a:r>
              <a:rPr lang="en-US" sz="1600" dirty="0" smtClean="0">
                <a:hlinkClick r:id="rId7"/>
              </a:rPr>
              <a:t>grouper.ieee.org/groups/802/PNP/approved/IEEE_802_Chairs_guidelines_v16.pdf</a:t>
            </a:r>
            <a:r>
              <a:rPr lang="en-US" sz="1600" dirty="0" smtClean="0"/>
              <a:t> </a:t>
            </a:r>
          </a:p>
          <a:p>
            <a:r>
              <a:rPr lang="en-US" sz="2000" dirty="0" smtClean="0"/>
              <a:t>IEEE 802.11 WG OM: (Approved March 2014)</a:t>
            </a:r>
          </a:p>
          <a:p>
            <a:pPr lvl="1"/>
            <a:r>
              <a:rPr lang="en-US" altLang="en-US" sz="1600" dirty="0">
                <a:hlinkClick r:id="rId8"/>
              </a:rPr>
              <a:t>https://</a:t>
            </a:r>
            <a:r>
              <a:rPr lang="en-US" altLang="en-US" sz="1600" dirty="0" smtClean="0">
                <a:hlinkClick r:id="rId8"/>
              </a:rPr>
              <a:t>mentor.ieee.org/802.11/dcn/13/11-13-0001-04-0000-802-11-operations-manual.docx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July 2014 IEEE 802 EC Rule Change Summary </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Proposed </a:t>
            </a:r>
            <a:r>
              <a:rPr lang="en-US" dirty="0"/>
              <a:t>changes in </a:t>
            </a:r>
            <a:r>
              <a:rPr lang="en-US" dirty="0">
                <a:hlinkClick r:id="rId3"/>
              </a:rPr>
              <a:t>https://</a:t>
            </a:r>
            <a:r>
              <a:rPr lang="en-US" dirty="0" smtClean="0">
                <a:hlinkClick r:id="rId3"/>
              </a:rPr>
              <a:t>mentor.ieee.org/802-ec/dcn/14/ec-14-0035-02-00EC-rule-changes-for-july-2014.pdf</a:t>
            </a:r>
            <a:r>
              <a:rPr lang="en-US" dirty="0" smtClean="0"/>
              <a:t>  </a:t>
            </a:r>
          </a:p>
          <a:p>
            <a:r>
              <a:rPr lang="en-US" dirty="0" smtClean="0"/>
              <a:t>LMSC P&amp;P: </a:t>
            </a:r>
            <a:r>
              <a:rPr lang="en-US" b="0" dirty="0" smtClean="0"/>
              <a:t>No suggested changes</a:t>
            </a:r>
          </a:p>
          <a:p>
            <a:r>
              <a:rPr lang="en-US" dirty="0" smtClean="0"/>
              <a:t>802 OM</a:t>
            </a:r>
          </a:p>
          <a:p>
            <a:pPr lvl="1"/>
            <a:r>
              <a:rPr lang="en-US" dirty="0" smtClean="0"/>
              <a:t>Plenary PAR review deadlines: from </a:t>
            </a:r>
            <a:r>
              <a:rPr lang="en-US" b="1" dirty="0" smtClean="0"/>
              <a:t>5pm</a:t>
            </a:r>
            <a:r>
              <a:rPr lang="en-US" dirty="0" smtClean="0"/>
              <a:t> to…</a:t>
            </a:r>
            <a:r>
              <a:rPr lang="en-US" b="1" dirty="0" smtClean="0"/>
              <a:t>6:30pm</a:t>
            </a:r>
          </a:p>
          <a:p>
            <a:pPr lvl="1"/>
            <a:r>
              <a:rPr lang="en-US" dirty="0" smtClean="0"/>
              <a:t>Active  802 WGs shall meet face-to-face at plenary sessions; TAGs can meet electronically (Slide 8 of ec-14-0035-02, copied on next slide)</a:t>
            </a:r>
          </a:p>
          <a:p>
            <a:r>
              <a:rPr lang="en-US" dirty="0" smtClean="0"/>
              <a:t>WG P&amp;P</a:t>
            </a:r>
          </a:p>
          <a:p>
            <a:pPr lvl="1"/>
            <a:r>
              <a:rPr lang="en-US" dirty="0" smtClean="0"/>
              <a:t>Clarification on loss of voting rights (Slide 12 of ec-14-0035-02, copied on slide 14/15 below)</a:t>
            </a:r>
          </a:p>
          <a:p>
            <a:r>
              <a:rPr lang="en-US" dirty="0" smtClean="0"/>
              <a:t>Chair’s Guidelines: </a:t>
            </a:r>
            <a:r>
              <a:rPr lang="en-US" b="0" dirty="0" smtClean="0"/>
              <a:t>Clarification on Letter of affiliation</a:t>
            </a:r>
            <a:endParaRPr lang="en-US" b="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Rule Change: WG meetings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625" y="1752600"/>
            <a:ext cx="7296912"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8056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WG P&amp;P: membership retention/loss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447800"/>
            <a:ext cx="6505575"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5137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Rule Change: membership retention/loss</a:t>
            </a:r>
            <a:endParaRPr lang="en-US" sz="2800"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3" name="Rectangle 2"/>
          <p:cNvSpPr/>
          <p:nvPr/>
        </p:nvSpPr>
        <p:spPr>
          <a:xfrm>
            <a:off x="533400" y="1628507"/>
            <a:ext cx="7315200" cy="3785652"/>
          </a:xfrm>
          <a:prstGeom prst="rect">
            <a:avLst/>
          </a:prstGeom>
        </p:spPr>
        <p:txBody>
          <a:bodyPr wrap="square">
            <a:spAutoFit/>
          </a:bodyPr>
          <a:lstStyle/>
          <a:p>
            <a:r>
              <a:rPr lang="en-US" sz="1600" dirty="0"/>
              <a:t>7.2.2</a:t>
            </a:r>
            <a:r>
              <a:rPr lang="en-US" sz="1600" dirty="0" smtClean="0"/>
              <a:t>. Retention</a:t>
            </a:r>
            <a:endParaRPr lang="en-US" sz="1600" dirty="0"/>
          </a:p>
          <a:p>
            <a:r>
              <a:rPr lang="en-US" sz="1600" dirty="0"/>
              <a:t>Membership is retained by participating in at least two of the last four plenary sessions. </a:t>
            </a:r>
            <a:r>
              <a:rPr lang="en-US" sz="1600" dirty="0" smtClean="0"/>
              <a:t/>
            </a:r>
            <a:br>
              <a:rPr lang="en-US" sz="1600" dirty="0" smtClean="0"/>
            </a:br>
            <a:r>
              <a:rPr lang="en-US" sz="1600" dirty="0" smtClean="0"/>
              <a:t>One duly constituted recent interim </a:t>
            </a:r>
            <a:r>
              <a:rPr lang="en-US" sz="1600" dirty="0"/>
              <a:t>WG or task group session may be substituted for one of the two </a:t>
            </a:r>
            <a:r>
              <a:rPr lang="en-US" sz="1600" dirty="0" smtClean="0"/>
              <a:t>plenary </a:t>
            </a:r>
            <a:r>
              <a:rPr lang="en-US" sz="1600" dirty="0"/>
              <a:t>sessions</a:t>
            </a:r>
            <a:r>
              <a:rPr lang="en-US" sz="1600" dirty="0" smtClean="0"/>
              <a:t>.</a:t>
            </a:r>
          </a:p>
          <a:p>
            <a:endParaRPr lang="en-US" sz="1600" dirty="0"/>
          </a:p>
          <a:p>
            <a:r>
              <a:rPr lang="en-US" sz="1600" dirty="0"/>
              <a:t>7.2.3</a:t>
            </a:r>
            <a:r>
              <a:rPr lang="en-US" sz="1600" dirty="0" smtClean="0"/>
              <a:t>. Loss</a:t>
            </a:r>
            <a:endParaRPr lang="en-US" sz="1600" dirty="0"/>
          </a:p>
          <a:p>
            <a:r>
              <a:rPr lang="en-US" sz="1600" dirty="0"/>
              <a:t>Excepting recirculation letter ballots membership may be lost if two of the last three WG letter </a:t>
            </a:r>
            <a:r>
              <a:rPr lang="en-US" sz="1600" dirty="0" smtClean="0"/>
              <a:t>ballots </a:t>
            </a:r>
            <a:r>
              <a:rPr lang="en-US" sz="1600" dirty="0"/>
              <a:t>are not returned, or are returned with an abstention for other than “lack of technical </a:t>
            </a:r>
            <a:r>
              <a:rPr lang="en-US" sz="1600" dirty="0" smtClean="0"/>
              <a:t>expertise</a:t>
            </a:r>
            <a:r>
              <a:rPr lang="en-US" sz="1600" dirty="0"/>
              <a:t>.” This rule may be excused by the WG Chair if the individual is otherwise an active </a:t>
            </a:r>
            <a:r>
              <a:rPr lang="en-US" sz="1600" dirty="0" smtClean="0"/>
              <a:t>participant</a:t>
            </a:r>
            <a:r>
              <a:rPr lang="en-US" sz="1600" dirty="0"/>
              <a:t>. If </a:t>
            </a:r>
            <a:r>
              <a:rPr lang="en-US" sz="1600" u="sng" dirty="0" smtClean="0">
                <a:solidFill>
                  <a:schemeClr val="accent2"/>
                </a:solidFill>
              </a:rPr>
              <a:t>membership is </a:t>
            </a:r>
            <a:r>
              <a:rPr lang="en-US" sz="1600" dirty="0" smtClean="0"/>
              <a:t>lost </a:t>
            </a:r>
            <a:r>
              <a:rPr lang="en-US" sz="1600" dirty="0"/>
              <a:t>per this </a:t>
            </a:r>
            <a:r>
              <a:rPr lang="en-US" sz="1600" dirty="0" err="1"/>
              <a:t>subclause</a:t>
            </a:r>
            <a:r>
              <a:rPr lang="en-US" sz="1600" dirty="0"/>
              <a:t>, membership is re-established as if the person were a new </a:t>
            </a:r>
            <a:r>
              <a:rPr lang="en-US" sz="1600" dirty="0" smtClean="0"/>
              <a:t>candidate member</a:t>
            </a:r>
            <a:r>
              <a:rPr lang="en-US" sz="1600" u="sng" dirty="0" smtClean="0">
                <a:solidFill>
                  <a:schemeClr val="accent2"/>
                </a:solidFill>
              </a:rPr>
              <a:t>, i.e., all previous participation credit is lost</a:t>
            </a:r>
            <a:r>
              <a:rPr lang="en-US" sz="1600" u="sng" dirty="0" smtClean="0"/>
              <a:t>.</a:t>
            </a:r>
          </a:p>
          <a:p>
            <a:endParaRPr lang="en-US" sz="1600" u="sng" dirty="0"/>
          </a:p>
          <a:p>
            <a:r>
              <a:rPr lang="en-US" sz="1600" u="sng" dirty="0">
                <a:solidFill>
                  <a:schemeClr val="accent2"/>
                </a:solidFill>
              </a:rPr>
              <a:t>Persons who do not retain membership, </a:t>
            </a:r>
            <a:r>
              <a:rPr lang="en-US" sz="1600" u="sng" dirty="0" smtClean="0">
                <a:solidFill>
                  <a:schemeClr val="accent2"/>
                </a:solidFill>
              </a:rPr>
              <a:t>as described </a:t>
            </a:r>
            <a:r>
              <a:rPr lang="en-US" sz="1600" u="sng" dirty="0">
                <a:solidFill>
                  <a:schemeClr val="accent2"/>
                </a:solidFill>
              </a:rPr>
              <a:t>in 7.2.2 Retention, lose </a:t>
            </a:r>
            <a:r>
              <a:rPr lang="en-US" sz="1600" u="sng" dirty="0" smtClean="0">
                <a:solidFill>
                  <a:schemeClr val="accent2"/>
                </a:solidFill>
              </a:rPr>
              <a:t>membership but </a:t>
            </a:r>
            <a:r>
              <a:rPr lang="en-US" sz="1600" u="sng" dirty="0">
                <a:solidFill>
                  <a:schemeClr val="accent2"/>
                </a:solidFill>
              </a:rPr>
              <a:t>this does not cause the loss of </a:t>
            </a:r>
            <a:r>
              <a:rPr lang="en-US" sz="1600" u="sng" dirty="0" smtClean="0">
                <a:solidFill>
                  <a:schemeClr val="accent2"/>
                </a:solidFill>
              </a:rPr>
              <a:t>previous participation </a:t>
            </a:r>
            <a:r>
              <a:rPr lang="en-US" sz="1600" u="sng" dirty="0">
                <a:solidFill>
                  <a:schemeClr val="accent2"/>
                </a:solidFill>
              </a:rPr>
              <a:t>credit.</a:t>
            </a:r>
          </a:p>
        </p:txBody>
      </p:sp>
    </p:spTree>
    <p:extLst>
      <p:ext uri="{BB962C8B-B14F-4D97-AF65-F5344CB8AC3E}">
        <p14:creationId xmlns:p14="http://schemas.microsoft.com/office/powerpoint/2010/main" val="2376526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2014</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17</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CG</a:t>
            </a:r>
          </a:p>
          <a:p>
            <a:pPr lvl="1">
              <a:buNone/>
            </a:pPr>
            <a:r>
              <a:rPr lang="en-US" dirty="0"/>
              <a:t>	Proposed revisions to 802.11 </a:t>
            </a:r>
            <a:r>
              <a:rPr lang="en-US" dirty="0" smtClean="0"/>
              <a:t>OM</a:t>
            </a:r>
          </a:p>
          <a:p>
            <a:pPr lvl="1">
              <a:buNone/>
            </a:pPr>
            <a:r>
              <a:rPr lang="en-US" dirty="0"/>
              <a:t>	</a:t>
            </a:r>
            <a:r>
              <a:rPr lang="en-US" dirty="0" smtClean="0"/>
              <a:t>ANA request: Mesh Routing </a:t>
            </a:r>
            <a:r>
              <a:rPr lang="en-US" dirty="0" err="1" smtClean="0"/>
              <a:t>Codepoint</a:t>
            </a:r>
            <a:endParaRPr lang="en-US" dirty="0"/>
          </a:p>
          <a:p>
            <a:pPr lvl="1">
              <a:buFontTx/>
              <a:buNone/>
            </a:pP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 </a:t>
            </a:r>
            <a:r>
              <a:rPr lang="en-US" dirty="0" smtClean="0"/>
              <a:t>Request re: </a:t>
            </a:r>
            <a:r>
              <a:rPr lang="en-GB" dirty="0" smtClean="0"/>
              <a:t>draft-avula-shwmp-01.txt</a:t>
            </a:r>
            <a:endParaRPr lang="en-US" dirty="0"/>
          </a:p>
        </p:txBody>
      </p:sp>
      <p:sp>
        <p:nvSpPr>
          <p:cNvPr id="3" name="Content Placeholder 2"/>
          <p:cNvSpPr>
            <a:spLocks noGrp="1"/>
          </p:cNvSpPr>
          <p:nvPr>
            <p:ph idx="1"/>
          </p:nvPr>
        </p:nvSpPr>
        <p:spPr>
          <a:xfrm>
            <a:off x="304800" y="1524000"/>
            <a:ext cx="8382000" cy="4724400"/>
          </a:xfrm>
        </p:spPr>
        <p:txBody>
          <a:bodyPr/>
          <a:lstStyle/>
          <a:p>
            <a:r>
              <a:rPr lang="en-US" dirty="0" smtClean="0"/>
              <a:t>Liaison letter to Nevil Brownlee sent in May 2014</a:t>
            </a:r>
          </a:p>
          <a:p>
            <a:pPr lvl="1"/>
            <a:r>
              <a:rPr lang="en-US" sz="1600" dirty="0" smtClean="0">
                <a:hlinkClick r:id="rId3"/>
              </a:rPr>
              <a:t>https://mentor.ieee.org/802.11/dcn/14/11-14-0683-01-0000-shwmp-liaison-response.docx</a:t>
            </a:r>
            <a:r>
              <a:rPr lang="en-US" sz="1600" dirty="0" smtClean="0"/>
              <a:t> said “...</a:t>
            </a:r>
            <a:r>
              <a:rPr lang="en-GB" sz="1600" dirty="0" smtClean="0"/>
              <a:t>Alternatively, the allocation of a currently reserved IEEE 802.11 Active Path Selection Protocol Identifier value could be requested from the IEEE 802.11 WG. If this alternative is chosen, such a currently reserved code point must be allocated through the IEEE 802.11 ANA (Assigned Number Authority) mechanism to avoid conflict. The IEEE 802.11 WG will consider approval of such an allocation upon request. “</a:t>
            </a:r>
          </a:p>
          <a:p>
            <a:r>
              <a:rPr lang="en-GB" dirty="0" smtClean="0"/>
              <a:t>Request for allocation received from draft author</a:t>
            </a:r>
          </a:p>
          <a:p>
            <a:pPr lvl="1"/>
            <a:r>
              <a:rPr lang="en-GB" sz="1600" dirty="0" smtClean="0"/>
              <a:t>“…Thank </a:t>
            </a:r>
            <a:r>
              <a:rPr lang="en-GB" sz="1600" dirty="0"/>
              <a:t>you for your e-mail highlighting your concern regarding draft-</a:t>
            </a:r>
            <a:r>
              <a:rPr lang="en-GB" sz="1600" dirty="0" err="1"/>
              <a:t>avula</a:t>
            </a:r>
            <a:r>
              <a:rPr lang="en-GB" sz="1600" dirty="0"/>
              <a:t>-</a:t>
            </a:r>
            <a:r>
              <a:rPr lang="en-GB" sz="1600" dirty="0" err="1"/>
              <a:t>shwmp</a:t>
            </a:r>
            <a:r>
              <a:rPr lang="en-GB" sz="1600" dirty="0"/>
              <a:t>. In this regard, I would like to request for a currently reserved IEEE 802.11 Active Path Selection Protocol Identifier value from the IEEE 802.11 </a:t>
            </a:r>
            <a:r>
              <a:rPr lang="en-GB" sz="1600" dirty="0" smtClean="0"/>
              <a:t>WG…”</a:t>
            </a:r>
          </a:p>
          <a:p>
            <a:r>
              <a:rPr lang="en-GB" dirty="0" smtClean="0"/>
              <a:t>802.11 WG action:</a:t>
            </a:r>
          </a:p>
          <a:p>
            <a:pPr lvl="1"/>
            <a:r>
              <a:rPr lang="en-GB" sz="1600" dirty="0" err="1" smtClean="0"/>
              <a:t>TGmc</a:t>
            </a:r>
            <a:r>
              <a:rPr lang="en-GB" sz="1600" dirty="0" smtClean="0"/>
              <a:t> consideration of changes to the draft</a:t>
            </a:r>
          </a:p>
          <a:p>
            <a:pPr lvl="1"/>
            <a:r>
              <a:rPr lang="en-GB" sz="1600" dirty="0" smtClean="0"/>
              <a:t>WG consideration (motion on Friday) of request for ANA administration of Protocol </a:t>
            </a:r>
            <a:r>
              <a:rPr lang="en-GB" sz="1600" dirty="0"/>
              <a:t>Identifier </a:t>
            </a:r>
            <a:r>
              <a:rPr lang="en-GB" sz="1600" dirty="0" smtClean="0"/>
              <a:t>values and assign a value for </a:t>
            </a:r>
            <a:r>
              <a:rPr lang="en-GB" sz="1600" dirty="0" err="1" smtClean="0"/>
              <a:t>shwmp</a:t>
            </a:r>
            <a:r>
              <a:rPr lang="en-GB" sz="1600" dirty="0"/>
              <a:t>, </a:t>
            </a:r>
            <a:endParaRPr lang="en-GB" sz="1600" dirty="0" smtClean="0"/>
          </a:p>
          <a:p>
            <a:pPr lvl="1"/>
            <a:r>
              <a:rPr lang="en-GB" sz="1600" dirty="0"/>
              <a:t>S</a:t>
            </a:r>
            <a:r>
              <a:rPr lang="en-GB" sz="1600" dirty="0" smtClean="0"/>
              <a:t>ee </a:t>
            </a:r>
            <a:r>
              <a:rPr lang="en-GB" sz="1600" dirty="0">
                <a:hlinkClick r:id="rId4"/>
              </a:rPr>
              <a:t>https://</a:t>
            </a:r>
            <a:r>
              <a:rPr lang="en-GB" sz="1600" dirty="0" smtClean="0">
                <a:hlinkClick r:id="rId4"/>
              </a:rPr>
              <a:t>mentor.ieee.org/802.11/dcn/14/11-14-0848-00-000m-shwmp-text-changes-and-ana-allocation.docx</a:t>
            </a:r>
            <a:r>
              <a:rPr lang="en-GB" sz="1600" dirty="0" smtClean="0"/>
              <a:t> </a:t>
            </a:r>
            <a:endParaRPr lang="en-US" sz="1600" dirty="0"/>
          </a:p>
          <a:p>
            <a:pPr lvl="1"/>
            <a:endParaRPr lang="en-US" dirty="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2919707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Consider a motion to approve proposed changes at Friday July 18</a:t>
            </a:r>
            <a:r>
              <a:rPr lang="en-US" baseline="30000" dirty="0" smtClean="0"/>
              <a:t>th</a:t>
            </a:r>
            <a:r>
              <a:rPr lang="en-US" dirty="0" smtClean="0"/>
              <a:t> plenary meeting</a:t>
            </a:r>
          </a:p>
          <a:p>
            <a:r>
              <a:rPr lang="en-US" b="0" dirty="0" smtClean="0"/>
              <a:t>Document </a:t>
            </a:r>
            <a:r>
              <a:rPr lang="en-US" dirty="0" smtClean="0"/>
              <a:t>11-14-0629-01 is posted</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628733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received on 802 OM - 1</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
        <p:nvSpPr>
          <p:cNvPr id="7" name="Rectangle 6"/>
          <p:cNvSpPr/>
          <p:nvPr/>
        </p:nvSpPr>
        <p:spPr>
          <a:xfrm>
            <a:off x="533400" y="1628507"/>
            <a:ext cx="7315200" cy="3600986"/>
          </a:xfrm>
          <a:prstGeom prst="rect">
            <a:avLst/>
          </a:prstGeom>
        </p:spPr>
        <p:txBody>
          <a:bodyPr wrap="square">
            <a:spAutoFit/>
          </a:bodyPr>
          <a:lstStyle/>
          <a:p>
            <a:endParaRPr lang="en-US" sz="1600" dirty="0" smtClean="0"/>
          </a:p>
          <a:p>
            <a:r>
              <a:rPr lang="en-US" sz="1800" b="1" dirty="0" smtClean="0"/>
              <a:t>Comment: “I was not aware that </a:t>
            </a:r>
            <a:r>
              <a:rPr lang="en-US" sz="1800" b="1" i="1" dirty="0" smtClean="0"/>
              <a:t>abstention for reasons other than “lack of expertise” </a:t>
            </a:r>
            <a:r>
              <a:rPr lang="en-US" sz="1800" b="1" dirty="0" smtClean="0"/>
              <a:t>can lead to loss of voting rights”</a:t>
            </a:r>
          </a:p>
          <a:p>
            <a:r>
              <a:rPr lang="en-US" sz="1600" dirty="0" smtClean="0"/>
              <a:t> </a:t>
            </a:r>
            <a:endParaRPr lang="en-US" sz="1600" dirty="0"/>
          </a:p>
          <a:p>
            <a:r>
              <a:rPr lang="en-US" sz="1600" dirty="0"/>
              <a:t>7.2.3</a:t>
            </a:r>
            <a:r>
              <a:rPr lang="en-US" sz="1600" dirty="0" smtClean="0"/>
              <a:t>. Loss</a:t>
            </a:r>
            <a:endParaRPr lang="en-US" sz="1600" dirty="0"/>
          </a:p>
          <a:p>
            <a:r>
              <a:rPr lang="en-US" sz="1600" dirty="0"/>
              <a:t>Excepting recirculation letter ballots membership may be lost if two of the last three WG letter </a:t>
            </a:r>
            <a:r>
              <a:rPr lang="en-US" sz="1600" dirty="0" smtClean="0"/>
              <a:t>ballots </a:t>
            </a:r>
            <a:r>
              <a:rPr lang="en-US" sz="1600" dirty="0"/>
              <a:t>are not returned, or are returned with an abstention for other than “lack of technical </a:t>
            </a:r>
            <a:r>
              <a:rPr lang="en-US" sz="1600" dirty="0" smtClean="0"/>
              <a:t>expertise</a:t>
            </a:r>
            <a:r>
              <a:rPr lang="en-US" sz="1600" dirty="0"/>
              <a:t>.” This rule may be excused by the WG Chair if the individual is otherwise an active </a:t>
            </a:r>
            <a:r>
              <a:rPr lang="en-US" sz="1600" dirty="0" smtClean="0"/>
              <a:t>participant</a:t>
            </a:r>
            <a:r>
              <a:rPr lang="en-US" sz="1600" dirty="0"/>
              <a:t>. If </a:t>
            </a:r>
            <a:r>
              <a:rPr lang="en-US" sz="1600" u="sng" dirty="0" smtClean="0">
                <a:solidFill>
                  <a:schemeClr val="accent2"/>
                </a:solidFill>
              </a:rPr>
              <a:t>membership is </a:t>
            </a:r>
            <a:r>
              <a:rPr lang="en-US" sz="1600" dirty="0" smtClean="0"/>
              <a:t>lost </a:t>
            </a:r>
            <a:r>
              <a:rPr lang="en-US" sz="1600" dirty="0"/>
              <a:t>per this </a:t>
            </a:r>
            <a:r>
              <a:rPr lang="en-US" sz="1600" dirty="0" err="1"/>
              <a:t>subclause</a:t>
            </a:r>
            <a:r>
              <a:rPr lang="en-US" sz="1600" dirty="0"/>
              <a:t>, membership is re-established as if the person were a new </a:t>
            </a:r>
            <a:r>
              <a:rPr lang="en-US" sz="1600" dirty="0" smtClean="0"/>
              <a:t>candidate member</a:t>
            </a:r>
            <a:r>
              <a:rPr lang="en-US" sz="1600" u="sng" dirty="0" smtClean="0">
                <a:solidFill>
                  <a:schemeClr val="accent2"/>
                </a:solidFill>
              </a:rPr>
              <a:t>, i.e., all previous participation credit is lost</a:t>
            </a:r>
            <a:r>
              <a:rPr lang="en-US" sz="1600" u="sng" dirty="0" smtClean="0"/>
              <a:t>.</a:t>
            </a:r>
          </a:p>
          <a:p>
            <a:endParaRPr lang="en-US" sz="1600" u="sng" dirty="0" smtClean="0"/>
          </a:p>
          <a:p>
            <a:pPr marL="285750" indent="-285750">
              <a:buFont typeface="Arial" panose="020B0604020202020204" pitchFamily="34" charset="0"/>
              <a:buChar char="•"/>
            </a:pPr>
            <a:r>
              <a:rPr lang="en-US" sz="1600" dirty="0" smtClean="0"/>
              <a:t>Action: Include an indication of impact of “</a:t>
            </a:r>
            <a:r>
              <a:rPr lang="en-US" sz="1600" dirty="0"/>
              <a:t>returned with an abstention for other than “lack of technical </a:t>
            </a:r>
            <a:r>
              <a:rPr lang="en-US" sz="1600" dirty="0" smtClean="0"/>
              <a:t>expertise” in 802.11 WG ballot notices</a:t>
            </a:r>
            <a:endParaRPr lang="en-US" sz="1600" dirty="0"/>
          </a:p>
        </p:txBody>
      </p:sp>
    </p:spTree>
    <p:extLst>
      <p:ext uri="{BB962C8B-B14F-4D97-AF65-F5344CB8AC3E}">
        <p14:creationId xmlns:p14="http://schemas.microsoft.com/office/powerpoint/2010/main" val="41162479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received on 802 OM - 2</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
        <p:nvSpPr>
          <p:cNvPr id="7" name="Rectangle 6"/>
          <p:cNvSpPr/>
          <p:nvPr/>
        </p:nvSpPr>
        <p:spPr>
          <a:xfrm>
            <a:off x="533400" y="1628507"/>
            <a:ext cx="8001000" cy="3108543"/>
          </a:xfrm>
          <a:prstGeom prst="rect">
            <a:avLst/>
          </a:prstGeom>
        </p:spPr>
        <p:txBody>
          <a:bodyPr wrap="square">
            <a:spAutoFit/>
          </a:bodyPr>
          <a:lstStyle/>
          <a:p>
            <a:endParaRPr lang="en-US" sz="1600" dirty="0" smtClean="0"/>
          </a:p>
          <a:p>
            <a:r>
              <a:rPr lang="en-US" sz="1800" b="1" dirty="0" smtClean="0"/>
              <a:t>Comment: “Additional abstain reasons should also not cause loss of voting rights”</a:t>
            </a:r>
          </a:p>
          <a:p>
            <a:endParaRPr lang="en-US" sz="1600" dirty="0"/>
          </a:p>
          <a:p>
            <a:r>
              <a:rPr lang="en-US" sz="1600" dirty="0"/>
              <a:t>7.2.3</a:t>
            </a:r>
            <a:r>
              <a:rPr lang="en-US" sz="1600" dirty="0" smtClean="0"/>
              <a:t>. Loss</a:t>
            </a:r>
            <a:endParaRPr lang="en-US" sz="1600" dirty="0"/>
          </a:p>
          <a:p>
            <a:r>
              <a:rPr lang="en-US" sz="1600" dirty="0"/>
              <a:t>Excepting recirculation letter ballots membership may be lost if two of the last three WG letter </a:t>
            </a:r>
            <a:r>
              <a:rPr lang="en-US" sz="1600" dirty="0" smtClean="0"/>
              <a:t>ballots </a:t>
            </a:r>
            <a:r>
              <a:rPr lang="en-US" sz="1600" dirty="0"/>
              <a:t>are not returned, or are returned with an abstention for other than “lack of technical </a:t>
            </a:r>
            <a:r>
              <a:rPr lang="en-US" sz="1600" dirty="0" smtClean="0"/>
              <a:t>expertise</a:t>
            </a:r>
            <a:r>
              <a:rPr lang="en-US" sz="1600" dirty="0"/>
              <a:t>.” This rule may be excused by the WG Chair if the individual is otherwise an active </a:t>
            </a:r>
            <a:r>
              <a:rPr lang="en-US" sz="1600" dirty="0" smtClean="0"/>
              <a:t>participant</a:t>
            </a:r>
            <a:r>
              <a:rPr lang="en-US" sz="1600" dirty="0"/>
              <a:t>. If </a:t>
            </a:r>
            <a:r>
              <a:rPr lang="en-US" sz="1600" u="sng" dirty="0" smtClean="0">
                <a:solidFill>
                  <a:schemeClr val="accent2"/>
                </a:solidFill>
              </a:rPr>
              <a:t>membership is </a:t>
            </a:r>
            <a:r>
              <a:rPr lang="en-US" sz="1600" dirty="0" smtClean="0"/>
              <a:t>lost </a:t>
            </a:r>
            <a:r>
              <a:rPr lang="en-US" sz="1600" dirty="0"/>
              <a:t>per this </a:t>
            </a:r>
            <a:r>
              <a:rPr lang="en-US" sz="1600" dirty="0" err="1"/>
              <a:t>subclause</a:t>
            </a:r>
            <a:r>
              <a:rPr lang="en-US" sz="1600" dirty="0"/>
              <a:t>, membership is re-established as if the person were a new </a:t>
            </a:r>
            <a:r>
              <a:rPr lang="en-US" sz="1600" dirty="0" smtClean="0"/>
              <a:t>candidate member</a:t>
            </a:r>
            <a:r>
              <a:rPr lang="en-US" sz="1600" u="sng" dirty="0" smtClean="0">
                <a:solidFill>
                  <a:schemeClr val="accent2"/>
                </a:solidFill>
              </a:rPr>
              <a:t>, i.e., all previous participation credit is lost</a:t>
            </a:r>
            <a:r>
              <a:rPr lang="en-US" sz="1600" u="sng" dirty="0" smtClean="0"/>
              <a:t>.</a:t>
            </a:r>
          </a:p>
          <a:p>
            <a:endParaRPr lang="en-US" sz="1600" u="sng" dirty="0" smtClean="0"/>
          </a:p>
          <a:p>
            <a:pPr marL="285750" indent="-285750">
              <a:buFont typeface="Arial" panose="020B0604020202020204" pitchFamily="34" charset="0"/>
              <a:buChar char="•"/>
            </a:pPr>
            <a:r>
              <a:rPr lang="en-US" sz="1600" dirty="0" smtClean="0"/>
              <a:t>Discussion: rationale for current rule</a:t>
            </a:r>
            <a:endParaRPr lang="en-US" sz="1600" dirty="0"/>
          </a:p>
        </p:txBody>
      </p:sp>
    </p:spTree>
    <p:extLst>
      <p:ext uri="{BB962C8B-B14F-4D97-AF65-F5344CB8AC3E}">
        <p14:creationId xmlns:p14="http://schemas.microsoft.com/office/powerpoint/2010/main" val="3522359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proposed changes at Friday July 18</a:t>
            </a:r>
            <a:r>
              <a:rPr lang="en-US" baseline="30000" dirty="0" smtClean="0"/>
              <a:t>th</a:t>
            </a:r>
            <a:r>
              <a:rPr lang="en-US" dirty="0" smtClean="0"/>
              <a:t> plenary: </a:t>
            </a:r>
            <a:r>
              <a:rPr lang="en-US" b="0" dirty="0" smtClean="0"/>
              <a:t>Move to approve document </a:t>
            </a:r>
            <a:r>
              <a:rPr lang="en-US" dirty="0" smtClean="0"/>
              <a:t>11-14-0629 (latest revision)</a:t>
            </a:r>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26</a:t>
            </a:fld>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 Request confirmation</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Motion to approve </a:t>
            </a:r>
            <a:r>
              <a:rPr lang="en-US" dirty="0" err="1" smtClean="0"/>
              <a:t>shwmp</a:t>
            </a:r>
            <a:r>
              <a:rPr lang="en-US" dirty="0" smtClean="0"/>
              <a:t> related ANA </a:t>
            </a:r>
            <a:r>
              <a:rPr lang="en-US" dirty="0" smtClean="0"/>
              <a:t>actions (11-14-848)</a:t>
            </a:r>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27</a:t>
            </a:fld>
            <a:endParaRPr lang="en-US"/>
          </a:p>
        </p:txBody>
      </p:sp>
    </p:spTree>
    <p:extLst>
      <p:ext uri="{BB962C8B-B14F-4D97-AF65-F5344CB8AC3E}">
        <p14:creationId xmlns:p14="http://schemas.microsoft.com/office/powerpoint/2010/main" val="1215680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 Motion</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Liaison motion 11-14-0913</a:t>
            </a:r>
            <a:endParaRPr lang="en-US"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28</a:t>
            </a:fld>
            <a:endParaRPr lang="en-US"/>
          </a:p>
        </p:txBody>
      </p:sp>
    </p:spTree>
    <p:extLst>
      <p:ext uri="{BB962C8B-B14F-4D97-AF65-F5344CB8AC3E}">
        <p14:creationId xmlns:p14="http://schemas.microsoft.com/office/powerpoint/2010/main" val="4009384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19901</TotalTime>
  <Words>2346</Words>
  <Application>Microsoft Office PowerPoint</Application>
  <PresentationFormat>On-screen Show (4:3)</PresentationFormat>
  <Paragraphs>402</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2nd  Vice Chair Report July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July 2014 IEEE 802 EC Rule Change Summary </vt:lpstr>
      <vt:lpstr>802 OM Rule Change: WG meetings</vt:lpstr>
      <vt:lpstr>802 WG P&amp;P: membership retention/loss</vt:lpstr>
      <vt:lpstr>802 OM Rule Change: membership retention/loss</vt:lpstr>
      <vt:lpstr>IEEE 802.11 OM Changes</vt:lpstr>
      <vt:lpstr>Email Reflectors</vt:lpstr>
      <vt:lpstr>IEEE 802-ALL EMAIL List Server</vt:lpstr>
      <vt:lpstr>Reminder for Posting Documents</vt:lpstr>
      <vt:lpstr>ANA Request re: draft-avula-shwmp-01.txt</vt:lpstr>
      <vt:lpstr>Wednesday –  802.11 Mid-Week Plenary</vt:lpstr>
      <vt:lpstr>IEEE 802.11 OM Changes</vt:lpstr>
      <vt:lpstr>Feedback received on 802 OM - 1</vt:lpstr>
      <vt:lpstr>Feedback received on 802 OM - 2</vt:lpstr>
      <vt:lpstr>Friday –  802.11 Closing Plenary</vt:lpstr>
      <vt:lpstr>IEEE 802.11 OM Changes</vt:lpstr>
      <vt:lpstr>ANA Request confirmation</vt:lpstr>
      <vt:lpstr>ARC Motion</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97</cp:revision>
  <cp:lastPrinted>2014-04-08T14:44:21Z</cp:lastPrinted>
  <dcterms:created xsi:type="dcterms:W3CDTF">2012-03-12T21:29:33Z</dcterms:created>
  <dcterms:modified xsi:type="dcterms:W3CDTF">2014-07-16T16:22:51Z</dcterms:modified>
</cp:coreProperties>
</file>