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71" r:id="rId2"/>
    <p:sldId id="272" r:id="rId3"/>
    <p:sldId id="304" r:id="rId4"/>
    <p:sldId id="273" r:id="rId5"/>
    <p:sldId id="274" r:id="rId6"/>
    <p:sldId id="275" r:id="rId7"/>
    <p:sldId id="276" r:id="rId8"/>
    <p:sldId id="307" r:id="rId9"/>
    <p:sldId id="291" r:id="rId10"/>
    <p:sldId id="327" r:id="rId11"/>
    <p:sldId id="278" r:id="rId12"/>
    <p:sldId id="313" r:id="rId13"/>
    <p:sldId id="332" r:id="rId14"/>
    <p:sldId id="333" r:id="rId15"/>
    <p:sldId id="334" r:id="rId16"/>
    <p:sldId id="326" r:id="rId17"/>
    <p:sldId id="325" r:id="rId18"/>
    <p:sldId id="305" r:id="rId19"/>
    <p:sldId id="289" r:id="rId20"/>
    <p:sldId id="329" r:id="rId21"/>
    <p:sldId id="297" r:id="rId22"/>
    <p:sldId id="330" r:id="rId23"/>
    <p:sldId id="303" r:id="rId24"/>
    <p:sldId id="328" r:id="rId25"/>
    <p:sldId id="331" r:id="rId26"/>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22" autoAdjust="0"/>
    <p:restoredTop sz="95683" autoAdjust="0"/>
  </p:normalViewPr>
  <p:slideViewPr>
    <p:cSldViewPr>
      <p:cViewPr>
        <p:scale>
          <a:sx n="93" d="100"/>
          <a:sy n="93" d="100"/>
        </p:scale>
        <p:origin x="-70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dirty="0" smtClean="0"/>
              <a:t>doc.: IEEE 802.11-14/0499r0</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smtClean="0"/>
              <a:t>May 2014</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smtClean="0"/>
              <a:t>Dorothy Stanley, Aruba Networks</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802.11-14/0318r0</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March 2014</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Jon Rosdahl, CSR</a:t>
            </a:r>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802.11-14/0318r0</a:t>
            </a:r>
            <a:endParaRPr lang="en-US"/>
          </a:p>
        </p:txBody>
      </p:sp>
      <p:sp>
        <p:nvSpPr>
          <p:cNvPr id="11267" name="Rectangle 3"/>
          <p:cNvSpPr>
            <a:spLocks noGrp="1" noChangeArrowheads="1"/>
          </p:cNvSpPr>
          <p:nvPr>
            <p:ph type="dt" sz="quarter" idx="1"/>
          </p:nvPr>
        </p:nvSpPr>
        <p:spPr>
          <a:noFill/>
        </p:spPr>
        <p:txBody>
          <a:bodyPr/>
          <a:lstStyle/>
          <a:p>
            <a:r>
              <a:rPr lang="en-US" smtClean="0"/>
              <a:t>March 2014</a:t>
            </a:r>
            <a:endParaRPr lang="en-US"/>
          </a:p>
        </p:txBody>
      </p:sp>
      <p:sp>
        <p:nvSpPr>
          <p:cNvPr id="11268" name="Rectangle 6"/>
          <p:cNvSpPr>
            <a:spLocks noGrp="1" noChangeArrowheads="1"/>
          </p:cNvSpPr>
          <p:nvPr>
            <p:ph type="ftr" sz="quarter" idx="4"/>
          </p:nvPr>
        </p:nvSpPr>
        <p:spPr>
          <a:noFill/>
        </p:spPr>
        <p:txBody>
          <a:bodyPr/>
          <a:lstStyle/>
          <a:p>
            <a:pPr lvl="4"/>
            <a:r>
              <a:rPr lang="en-US"/>
              <a:t>Jon Rosdahl, CSR</a:t>
            </a:r>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2.1.2.9, See sections for Definitions, 3.9.2 (75 to 50), 3.3.7 (Liaison), 6.5 (standing committee), 9.1.3 (ANA)</a:t>
            </a:r>
            <a:r>
              <a:rPr lang="en-US" baseline="0" dirty="0" smtClean="0"/>
              <a:t> </a:t>
            </a:r>
            <a:endParaRPr lang="en-US" dirty="0"/>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802.11-11/0051r2</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May 2011</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Adrian Stephens, Intel Corporation</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17</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smtClean="0"/>
              <a:t>Agenda item 2.2</a:t>
            </a:r>
            <a:endParaRPr lang="en-GB" alt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802.11-14/0318r0</a:t>
            </a:r>
            <a:endParaRPr lang="en-US"/>
          </a:p>
        </p:txBody>
      </p:sp>
      <p:sp>
        <p:nvSpPr>
          <p:cNvPr id="12291" name="Rectangle 3"/>
          <p:cNvSpPr>
            <a:spLocks noGrp="1" noChangeArrowheads="1"/>
          </p:cNvSpPr>
          <p:nvPr>
            <p:ph type="dt" sz="quarter" idx="1"/>
          </p:nvPr>
        </p:nvSpPr>
        <p:spPr>
          <a:noFill/>
        </p:spPr>
        <p:txBody>
          <a:bodyPr/>
          <a:lstStyle/>
          <a:p>
            <a:r>
              <a:rPr lang="en-US" smtClean="0"/>
              <a:t>March 2014</a:t>
            </a:r>
            <a:endParaRPr lang="en-US"/>
          </a:p>
        </p:txBody>
      </p:sp>
      <p:sp>
        <p:nvSpPr>
          <p:cNvPr id="12292" name="Rectangle 6"/>
          <p:cNvSpPr>
            <a:spLocks noGrp="1" noChangeArrowheads="1"/>
          </p:cNvSpPr>
          <p:nvPr>
            <p:ph type="ftr" sz="quarter" idx="4"/>
          </p:nvPr>
        </p:nvSpPr>
        <p:spPr>
          <a:noFill/>
        </p:spPr>
        <p:txBody>
          <a:bodyPr/>
          <a:lstStyle/>
          <a:p>
            <a:pPr lvl="4"/>
            <a:r>
              <a:rPr lang="en-US"/>
              <a:t>Jon Rosdahl, CSR</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2.4.5</a:t>
            </a:r>
            <a:endParaRPr lang="en-US" dirty="0"/>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dirty="0" smtClean="0"/>
              <a:t>doc.: IEEE 802.11-14/0499r0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dirty="0" smtClean="0"/>
              <a:t>May 2014</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dirty="0" smtClean="0"/>
              <a:t>Dorothy Stanley, Aruba Networks</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25</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802.11-14/0318r0</a:t>
            </a:r>
            <a:endParaRPr lang="en-US"/>
          </a:p>
        </p:txBody>
      </p:sp>
      <p:sp>
        <p:nvSpPr>
          <p:cNvPr id="13315" name="Rectangle 3"/>
          <p:cNvSpPr>
            <a:spLocks noGrp="1" noChangeArrowheads="1"/>
          </p:cNvSpPr>
          <p:nvPr>
            <p:ph type="dt" sz="quarter" idx="1"/>
          </p:nvPr>
        </p:nvSpPr>
        <p:spPr>
          <a:noFill/>
        </p:spPr>
        <p:txBody>
          <a:bodyPr/>
          <a:lstStyle/>
          <a:p>
            <a:r>
              <a:rPr lang="en-US" smtClean="0"/>
              <a:t>March 2014</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8</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8</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176016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81000"/>
            <a:ext cx="1512887" cy="276999"/>
          </a:xfrm>
          <a:ln/>
        </p:spPr>
        <p:txBody>
          <a:bodyPr/>
          <a:lstStyle>
            <a:lvl1pPr>
              <a:defRPr/>
            </a:lvl1pPr>
          </a:lstStyle>
          <a:p>
            <a:pPr>
              <a:defRPr/>
            </a:pPr>
            <a:r>
              <a:rPr lang="en-US"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512887" cy="276999"/>
          </a:xfrm>
          <a:ln/>
        </p:spPr>
        <p:txBody>
          <a:bodyPr/>
          <a:lstStyle>
            <a:lvl1pPr>
              <a:defRPr/>
            </a:lvl1pPr>
          </a:lstStyle>
          <a:p>
            <a:pPr>
              <a:defRPr/>
            </a:pPr>
            <a:r>
              <a:rPr lang="en-US"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512887" cy="276999"/>
          </a:xfrm>
          <a:ln/>
        </p:spPr>
        <p:txBody>
          <a:bodyPr/>
          <a:lstStyle>
            <a:lvl1pPr>
              <a:defRPr/>
            </a:lvl1pPr>
          </a:lstStyle>
          <a:p>
            <a:pPr>
              <a:defRPr/>
            </a:pPr>
            <a:r>
              <a:rPr lang="en-US" smtClean="0"/>
              <a:t>July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128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July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Dorothy Stanley (Aruba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802.11-14/0746r1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3/11-13-0001-04-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grouper.ieee.org/groups/802/PNP/approved/IEEE_802_Chairs_guidelines_v16.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grouper.ieee.org/groups/802/PNP/approved/IEEE_802_WG_PandP_v15.pdf" TargetMode="External"/><Relationship Id="rId10" Type="http://schemas.openxmlformats.org/officeDocument/2006/relationships/hyperlink" Target="http://www.ieee802.org/devdocs.shtml" TargetMode="External"/><Relationship Id="rId4" Type="http://schemas.openxmlformats.org/officeDocument/2006/relationships/hyperlink" Target="http://www.ieee802.org/PNP/approved/IEEE_802_OM_v14.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14/ec-14-0035-02-00EC-rule-changes-for-july-2014.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0683-01-0000-shwmp-liaison-response.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mentor.ieee.org/802.11/dcn/14/11-14-0848-00-000m-shwmp-text-changes-and-ana-allocation.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board/pat/loa.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July  2014</a:t>
            </a:r>
            <a:endParaRPr lang="en-US" dirty="0"/>
          </a:p>
        </p:txBody>
      </p:sp>
      <p:sp>
        <p:nvSpPr>
          <p:cNvPr id="1028" name="Footer Placeholder 4"/>
          <p:cNvSpPr>
            <a:spLocks noGrp="1"/>
          </p:cNvSpPr>
          <p:nvPr>
            <p:ph type="ftr" sz="quarter" idx="11"/>
          </p:nvPr>
        </p:nvSpPr>
        <p:spPr>
          <a:noFill/>
        </p:spPr>
        <p:txBody>
          <a:bodyPr/>
          <a:lstStyle/>
          <a:p>
            <a:r>
              <a:rPr lang="en-US" smtClean="0"/>
              <a:t>Dorothy Stanley (Aruba Networks)</a:t>
            </a:r>
            <a:endParaRPr lang="en-US"/>
          </a:p>
        </p:txBody>
      </p:sp>
      <p:sp>
        <p:nvSpPr>
          <p:cNvPr id="1029" name="Slide Number Placeholder 5"/>
          <p:cNvSpPr>
            <a:spLocks noGrp="1"/>
          </p:cNvSpPr>
          <p:nvPr>
            <p:ph type="sldNum" sz="quarter" idx="12"/>
          </p:nvPr>
        </p:nvSpPr>
        <p:spPr>
          <a:noFill/>
        </p:spPr>
        <p:txBody>
          <a:bodyPr/>
          <a:lstStyle/>
          <a:p>
            <a:r>
              <a:rPr lang="en-US"/>
              <a:t>Slide </a:t>
            </a:r>
            <a:fld id="{F28C0BFC-EAC2-4E0D-A0A2-F6186880709B}" type="slidenum">
              <a:rPr lang="en-US"/>
              <a:pPr/>
              <a:t>1</a:t>
            </a:fld>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July 2014</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2014-07-14</a:t>
            </a:r>
            <a:endParaRPr lang="en-US" sz="2000" b="0" dirty="0" smtClean="0"/>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3452954218"/>
              </p:ext>
            </p:extLst>
          </p:nvPr>
        </p:nvGraphicFramePr>
        <p:xfrm>
          <a:off x="609600" y="2292350"/>
          <a:ext cx="7997825" cy="2670175"/>
        </p:xfrm>
        <a:graphic>
          <a:graphicData uri="http://schemas.openxmlformats.org/presentationml/2006/ole">
            <mc:AlternateContent xmlns:mc="http://schemas.openxmlformats.org/markup-compatibility/2006">
              <mc:Choice xmlns:v="urn:schemas-microsoft-com:vml" Requires="v">
                <p:oleObj spid="_x0000_s1067" name="Document" r:id="rId4" imgW="8239149" imgH="2751163" progId="Word.Document.8">
                  <p:embed/>
                </p:oleObj>
              </mc:Choice>
              <mc:Fallback>
                <p:oleObj name="Document" r:id="rId4" imgW="8239149" imgH="2751163" progId="Word.Document.8">
                  <p:embed/>
                  <p:pic>
                    <p:nvPicPr>
                      <p:cNvPr id="0" name="Object 4"/>
                      <p:cNvPicPr>
                        <a:picLocks noChangeAspect="1" noChangeArrowheads="1"/>
                      </p:cNvPicPr>
                      <p:nvPr/>
                    </p:nvPicPr>
                    <p:blipFill>
                      <a:blip r:embed="rId5"/>
                      <a:srcRect/>
                      <a:stretch>
                        <a:fillRect/>
                      </a:stretch>
                    </p:blipFill>
                    <p:spPr bwMode="auto">
                      <a:xfrm>
                        <a:off x="609600" y="2292350"/>
                        <a:ext cx="7997825" cy="2670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July  2014</a:t>
            </a:r>
            <a:endParaRPr lang="en-US"/>
          </a:p>
        </p:txBody>
      </p:sp>
      <p:sp>
        <p:nvSpPr>
          <p:cNvPr id="8195" name="Footer Placeholder 4"/>
          <p:cNvSpPr>
            <a:spLocks noGrp="1"/>
          </p:cNvSpPr>
          <p:nvPr>
            <p:ph type="ftr" sz="quarter" idx="11"/>
          </p:nvPr>
        </p:nvSpPr>
        <p:spPr>
          <a:noFill/>
        </p:spPr>
        <p:txBody>
          <a:bodyPr/>
          <a:lstStyle/>
          <a:p>
            <a:r>
              <a:rPr lang="en-US" smtClean="0"/>
              <a:t>Dorothy Stanley (Aruba Networks)</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11</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smtClean="0"/>
              <a:t>IEEE 802 Policies &amp; Procedures </a:t>
            </a:r>
          </a:p>
          <a:p>
            <a:pPr lvl="1"/>
            <a:r>
              <a:rPr lang="en-US" sz="1600" dirty="0" smtClean="0"/>
              <a:t>(link to </a:t>
            </a:r>
            <a:r>
              <a:rPr lang="en-US" sz="1600" dirty="0" err="1" smtClean="0"/>
              <a:t>AudCom</a:t>
            </a:r>
            <a:r>
              <a:rPr lang="en-US" sz="1600" dirty="0" smtClean="0"/>
              <a:t>, approved by IEEE-SA Standards Board Dec 2012) </a:t>
            </a:r>
          </a:p>
          <a:p>
            <a:pPr lvl="1"/>
            <a:r>
              <a:rPr lang="en-US" sz="1600" dirty="0" smtClean="0">
                <a:hlinkClick r:id="rId3"/>
              </a:rPr>
              <a:t>http://standards.ieee.org/board/aud/LMSC.pdf</a:t>
            </a:r>
            <a:endParaRPr lang="en-US" sz="1600" dirty="0" smtClean="0"/>
          </a:p>
          <a:p>
            <a:r>
              <a:rPr lang="en-US" sz="2000" dirty="0" smtClean="0"/>
              <a:t>IEEE 802 Operations Manual (21 March, 2014)</a:t>
            </a:r>
          </a:p>
          <a:p>
            <a:pPr lvl="1">
              <a:lnSpc>
                <a:spcPct val="80000"/>
              </a:lnSpc>
              <a:defRPr/>
            </a:pPr>
            <a:r>
              <a:rPr lang="en-US" altLang="en-US" sz="1600" dirty="0">
                <a:hlinkClick r:id="rId4"/>
              </a:rPr>
              <a:t>http://www.ieee802.org/PNP/approved/IEEE_802_OM_v14.pdf</a:t>
            </a:r>
            <a:r>
              <a:rPr lang="en-US" altLang="en-US" sz="1600" dirty="0"/>
              <a:t>  </a:t>
            </a:r>
          </a:p>
          <a:p>
            <a:r>
              <a:rPr lang="en-US" sz="2000" dirty="0" smtClean="0"/>
              <a:t>IEEE 802 Working Group Policies &amp;Procedures (21 March 2014)</a:t>
            </a:r>
          </a:p>
          <a:p>
            <a:pPr lvl="1"/>
            <a:r>
              <a:rPr lang="en-US" altLang="en-US" sz="1600" dirty="0" smtClean="0">
                <a:hlinkClick r:id="rId5"/>
              </a:rPr>
              <a:t>http://grouper.ieee.org/groups/802/PNP/approved/IEEE_802_WG_PandP_v15.pdf</a:t>
            </a:r>
            <a:endParaRPr lang="en-US" sz="1600" dirty="0" smtClean="0"/>
          </a:p>
          <a:p>
            <a:r>
              <a:rPr lang="en-US" sz="2000" dirty="0" smtClean="0"/>
              <a:t>IEEE 802 LMSC Chair's Guidelines (23 March 2014)</a:t>
            </a:r>
            <a:endParaRPr lang="en-US" sz="2000" dirty="0" smtClean="0">
              <a:hlinkClick r:id="rId6"/>
            </a:endParaRPr>
          </a:p>
          <a:p>
            <a:pPr lvl="1"/>
            <a:r>
              <a:rPr lang="en-US" sz="1600" dirty="0" smtClean="0">
                <a:hlinkClick r:id="rId7"/>
              </a:rPr>
              <a:t>http</a:t>
            </a:r>
            <a:r>
              <a:rPr lang="en-US" sz="1600" dirty="0">
                <a:hlinkClick r:id="rId7"/>
              </a:rPr>
              <a:t>://</a:t>
            </a:r>
            <a:r>
              <a:rPr lang="en-US" sz="1600" dirty="0" smtClean="0">
                <a:hlinkClick r:id="rId7"/>
              </a:rPr>
              <a:t>grouper.ieee.org/groups/802/PNP/approved/IEEE_802_Chairs_guidelines_v16.pdf</a:t>
            </a:r>
            <a:r>
              <a:rPr lang="en-US" sz="1600" dirty="0" smtClean="0"/>
              <a:t> </a:t>
            </a:r>
          </a:p>
          <a:p>
            <a:r>
              <a:rPr lang="en-US" sz="2000" dirty="0" smtClean="0"/>
              <a:t>IEEE 802.11 WG OM: (Approved March 2014)</a:t>
            </a:r>
          </a:p>
          <a:p>
            <a:pPr lvl="1"/>
            <a:r>
              <a:rPr lang="en-US" altLang="en-US" sz="1600" dirty="0">
                <a:hlinkClick r:id="rId8"/>
              </a:rPr>
              <a:t>https://</a:t>
            </a:r>
            <a:r>
              <a:rPr lang="en-US" altLang="en-US" sz="1600" dirty="0" smtClean="0">
                <a:hlinkClick r:id="rId8"/>
              </a:rPr>
              <a:t>mentor.ieee.org/802.11/dcn/13/11-13-0001-04-0000-802-11-operations-manual.docx</a:t>
            </a:r>
            <a:r>
              <a:rPr lang="en-US" altLang="en-US" sz="1600" dirty="0" smtClean="0"/>
              <a:t> </a:t>
            </a:r>
          </a:p>
          <a:p>
            <a:r>
              <a:rPr lang="en-US" sz="2400" dirty="0" smtClean="0"/>
              <a:t>Policies and Procedures hierarchy</a:t>
            </a:r>
          </a:p>
          <a:p>
            <a:pPr lvl="1"/>
            <a:r>
              <a:rPr lang="en-US" sz="1600" dirty="0" smtClean="0">
                <a:hlinkClick r:id="rId9"/>
              </a:rPr>
              <a:t>http://www.ieee802.org/11/Rules/rules.shtml</a:t>
            </a:r>
            <a:endParaRPr lang="en-US" sz="1600" dirty="0" smtClean="0"/>
          </a:p>
          <a:p>
            <a:pPr marL="342900" lvl="1" indent="-342900">
              <a:buFontTx/>
              <a:buChar char="•"/>
            </a:pPr>
            <a:r>
              <a:rPr lang="en-US" altLang="en-US" sz="1800" b="1" dirty="0" smtClean="0"/>
              <a:t>IEEE </a:t>
            </a:r>
            <a:r>
              <a:rPr lang="en-US" altLang="en-US" sz="1800" b="1" dirty="0"/>
              <a:t>802 Procedural document website: </a:t>
            </a:r>
            <a:r>
              <a:rPr lang="en-US" altLang="en-US" sz="1800" dirty="0">
                <a:hlinkClick r:id="rId10"/>
              </a:rPr>
              <a:t>http://www.ieee802.org/devdocs.shtml</a:t>
            </a:r>
            <a:r>
              <a:rPr lang="en-US" altLang="en-US" sz="1800" dirty="0"/>
              <a:t> </a:t>
            </a:r>
          </a:p>
          <a:p>
            <a:endParaRPr lang="en-US" dirty="0" smtClean="0"/>
          </a:p>
          <a:p>
            <a:pPr lvl="1"/>
            <a:endParaRPr lang="en-US" sz="1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July 2014 IEEE 802 EC Rule Change </a:t>
            </a:r>
            <a:r>
              <a:rPr lang="en-US" sz="2800" dirty="0" smtClean="0"/>
              <a:t>Summary </a:t>
            </a:r>
            <a:endParaRPr lang="en-US" sz="2800" dirty="0"/>
          </a:p>
        </p:txBody>
      </p:sp>
      <p:sp>
        <p:nvSpPr>
          <p:cNvPr id="3" name="Content Placeholder 2"/>
          <p:cNvSpPr>
            <a:spLocks noGrp="1"/>
          </p:cNvSpPr>
          <p:nvPr>
            <p:ph idx="1"/>
          </p:nvPr>
        </p:nvSpPr>
        <p:spPr>
          <a:xfrm>
            <a:off x="609600" y="1600200"/>
            <a:ext cx="8458200" cy="4724400"/>
          </a:xfrm>
        </p:spPr>
        <p:txBody>
          <a:bodyPr/>
          <a:lstStyle/>
          <a:p>
            <a:r>
              <a:rPr lang="en-US" dirty="0" smtClean="0"/>
              <a:t>Proposed </a:t>
            </a:r>
            <a:r>
              <a:rPr lang="en-US" dirty="0"/>
              <a:t>changes in </a:t>
            </a:r>
            <a:r>
              <a:rPr lang="en-US" dirty="0">
                <a:hlinkClick r:id="rId3"/>
              </a:rPr>
              <a:t>https://</a:t>
            </a:r>
            <a:r>
              <a:rPr lang="en-US" dirty="0" smtClean="0">
                <a:hlinkClick r:id="rId3"/>
              </a:rPr>
              <a:t>mentor.ieee.org/802-ec/dcn/14/ec-14-0035-02-00EC-rule-changes-for-july-2014.pdf</a:t>
            </a:r>
            <a:r>
              <a:rPr lang="en-US" dirty="0" smtClean="0"/>
              <a:t>  </a:t>
            </a:r>
          </a:p>
          <a:p>
            <a:r>
              <a:rPr lang="en-US" dirty="0" smtClean="0"/>
              <a:t>LMSC P&amp;P: </a:t>
            </a:r>
            <a:r>
              <a:rPr lang="en-US" b="0" dirty="0" smtClean="0"/>
              <a:t>No suggested changes</a:t>
            </a:r>
          </a:p>
          <a:p>
            <a:r>
              <a:rPr lang="en-US" dirty="0" smtClean="0"/>
              <a:t>802 OM</a:t>
            </a:r>
          </a:p>
          <a:p>
            <a:pPr lvl="1"/>
            <a:r>
              <a:rPr lang="en-US" dirty="0" smtClean="0"/>
              <a:t>Plenary PAR review deadlines: from </a:t>
            </a:r>
            <a:r>
              <a:rPr lang="en-US" b="1" dirty="0" smtClean="0"/>
              <a:t>5pm</a:t>
            </a:r>
            <a:r>
              <a:rPr lang="en-US" dirty="0" smtClean="0"/>
              <a:t> to…</a:t>
            </a:r>
            <a:r>
              <a:rPr lang="en-US" b="1" dirty="0" smtClean="0"/>
              <a:t>6:30pm</a:t>
            </a:r>
          </a:p>
          <a:p>
            <a:pPr lvl="1"/>
            <a:r>
              <a:rPr lang="en-US" dirty="0" smtClean="0"/>
              <a:t>Active  802 WGs shall meet face-to-face at plenary sessions; TAGs can meet electronically (Slide 8 of ec-14-0035-02, copied on next slide)</a:t>
            </a:r>
          </a:p>
          <a:p>
            <a:r>
              <a:rPr lang="en-US" dirty="0" smtClean="0"/>
              <a:t>WG P&amp;P</a:t>
            </a:r>
          </a:p>
          <a:p>
            <a:pPr lvl="1"/>
            <a:r>
              <a:rPr lang="en-US" dirty="0" smtClean="0"/>
              <a:t>Clarification on loss of voting rights (Slide 12 of ec-14-0035-02, copied on slide 14/15 below)</a:t>
            </a:r>
          </a:p>
          <a:p>
            <a:r>
              <a:rPr lang="en-US" dirty="0" smtClean="0"/>
              <a:t>Chair’s Guidelines: </a:t>
            </a:r>
            <a:r>
              <a:rPr lang="en-US" b="0" dirty="0" smtClean="0"/>
              <a:t>Clarification on Letter of affiliation</a:t>
            </a:r>
            <a:endParaRPr lang="en-US" b="0" dirty="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685800"/>
          </a:xfrm>
        </p:spPr>
        <p:txBody>
          <a:bodyPr/>
          <a:lstStyle/>
          <a:p>
            <a:r>
              <a:rPr lang="en-US" sz="2800" dirty="0" smtClean="0"/>
              <a:t>802 OM </a:t>
            </a:r>
            <a:r>
              <a:rPr lang="en-US" sz="2800" dirty="0" smtClean="0"/>
              <a:t>Rule </a:t>
            </a:r>
            <a:r>
              <a:rPr lang="en-US" sz="2800" dirty="0" smtClean="0"/>
              <a:t>Change: WG meetings</a:t>
            </a:r>
            <a:endParaRPr lang="en-US" sz="2800" dirty="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pic>
        <p:nvPicPr>
          <p:cNvPr id="205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4625" y="1752600"/>
            <a:ext cx="7296912" cy="426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780562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685800"/>
          </a:xfrm>
        </p:spPr>
        <p:txBody>
          <a:bodyPr/>
          <a:lstStyle/>
          <a:p>
            <a:r>
              <a:rPr lang="en-US" sz="2800" dirty="0" smtClean="0"/>
              <a:t>802 WG P&amp;P: membership retention/loss</a:t>
            </a:r>
            <a:endParaRPr lang="en-US" sz="2800" dirty="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447800"/>
            <a:ext cx="6505575" cy="428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551376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685800"/>
          </a:xfrm>
        </p:spPr>
        <p:txBody>
          <a:bodyPr/>
          <a:lstStyle/>
          <a:p>
            <a:r>
              <a:rPr lang="en-US" sz="2800" dirty="0" smtClean="0"/>
              <a:t>802 OM </a:t>
            </a:r>
            <a:r>
              <a:rPr lang="en-US" sz="2800" dirty="0" smtClean="0"/>
              <a:t>Rule </a:t>
            </a:r>
            <a:r>
              <a:rPr lang="en-US" sz="2800" dirty="0" smtClean="0"/>
              <a:t>Change: membership retention/loss</a:t>
            </a:r>
            <a:endParaRPr lang="en-US" sz="2800" dirty="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
        <p:nvSpPr>
          <p:cNvPr id="3" name="Rectangle 2"/>
          <p:cNvSpPr/>
          <p:nvPr/>
        </p:nvSpPr>
        <p:spPr>
          <a:xfrm>
            <a:off x="533400" y="1628507"/>
            <a:ext cx="7315200" cy="3785652"/>
          </a:xfrm>
          <a:prstGeom prst="rect">
            <a:avLst/>
          </a:prstGeom>
        </p:spPr>
        <p:txBody>
          <a:bodyPr wrap="square">
            <a:spAutoFit/>
          </a:bodyPr>
          <a:lstStyle/>
          <a:p>
            <a:r>
              <a:rPr lang="en-US" sz="1600" dirty="0"/>
              <a:t>7.2.2</a:t>
            </a:r>
            <a:r>
              <a:rPr lang="en-US" sz="1600" dirty="0" smtClean="0"/>
              <a:t>. Retention</a:t>
            </a:r>
            <a:endParaRPr lang="en-US" sz="1600" dirty="0"/>
          </a:p>
          <a:p>
            <a:r>
              <a:rPr lang="en-US" sz="1600" dirty="0"/>
              <a:t>Membership is retained by participating in at least two of the last four plenary sessions. </a:t>
            </a:r>
            <a:r>
              <a:rPr lang="en-US" sz="1600" dirty="0" smtClean="0"/>
              <a:t/>
            </a:r>
            <a:br>
              <a:rPr lang="en-US" sz="1600" dirty="0" smtClean="0"/>
            </a:br>
            <a:r>
              <a:rPr lang="en-US" sz="1600" dirty="0" smtClean="0"/>
              <a:t>One duly constituted recent interim </a:t>
            </a:r>
            <a:r>
              <a:rPr lang="en-US" sz="1600" dirty="0"/>
              <a:t>WG or task group session may be substituted for one of the two </a:t>
            </a:r>
            <a:r>
              <a:rPr lang="en-US" sz="1600" dirty="0" smtClean="0"/>
              <a:t>plenary </a:t>
            </a:r>
            <a:r>
              <a:rPr lang="en-US" sz="1600" dirty="0"/>
              <a:t>sessions</a:t>
            </a:r>
            <a:r>
              <a:rPr lang="en-US" sz="1600" dirty="0" smtClean="0"/>
              <a:t>.</a:t>
            </a:r>
          </a:p>
          <a:p>
            <a:endParaRPr lang="en-US" sz="1600" dirty="0"/>
          </a:p>
          <a:p>
            <a:r>
              <a:rPr lang="en-US" sz="1600" dirty="0"/>
              <a:t>7.2.3</a:t>
            </a:r>
            <a:r>
              <a:rPr lang="en-US" sz="1600" dirty="0" smtClean="0"/>
              <a:t>. Loss</a:t>
            </a:r>
            <a:endParaRPr lang="en-US" sz="1600" dirty="0"/>
          </a:p>
          <a:p>
            <a:r>
              <a:rPr lang="en-US" sz="1600" dirty="0"/>
              <a:t>Excepting recirculation letter ballots membership may be lost if two of the last three WG letter </a:t>
            </a:r>
            <a:r>
              <a:rPr lang="en-US" sz="1600" dirty="0" smtClean="0"/>
              <a:t>ballots </a:t>
            </a:r>
            <a:r>
              <a:rPr lang="en-US" sz="1600" dirty="0"/>
              <a:t>are not returned, or are returned with an abstention for other than “lack of technical </a:t>
            </a:r>
            <a:r>
              <a:rPr lang="en-US" sz="1600" dirty="0" smtClean="0"/>
              <a:t>expertise</a:t>
            </a:r>
            <a:r>
              <a:rPr lang="en-US" sz="1600" dirty="0"/>
              <a:t>.” This rule may be excused by the WG Chair if the individual is otherwise an active </a:t>
            </a:r>
            <a:r>
              <a:rPr lang="en-US" sz="1600" dirty="0" smtClean="0"/>
              <a:t>participant</a:t>
            </a:r>
            <a:r>
              <a:rPr lang="en-US" sz="1600" dirty="0"/>
              <a:t>. If </a:t>
            </a:r>
            <a:r>
              <a:rPr lang="en-US" sz="1600" u="sng" dirty="0" smtClean="0">
                <a:solidFill>
                  <a:schemeClr val="accent2"/>
                </a:solidFill>
              </a:rPr>
              <a:t>membership is </a:t>
            </a:r>
            <a:r>
              <a:rPr lang="en-US" sz="1600" dirty="0" smtClean="0"/>
              <a:t>lost </a:t>
            </a:r>
            <a:r>
              <a:rPr lang="en-US" sz="1600" dirty="0"/>
              <a:t>per this </a:t>
            </a:r>
            <a:r>
              <a:rPr lang="en-US" sz="1600" dirty="0" err="1"/>
              <a:t>subclause</a:t>
            </a:r>
            <a:r>
              <a:rPr lang="en-US" sz="1600" dirty="0"/>
              <a:t>, membership is re-established as if the person were a new </a:t>
            </a:r>
            <a:r>
              <a:rPr lang="en-US" sz="1600" dirty="0" smtClean="0"/>
              <a:t>candidate member</a:t>
            </a:r>
            <a:r>
              <a:rPr lang="en-US" sz="1600" u="sng" dirty="0" smtClean="0">
                <a:solidFill>
                  <a:schemeClr val="accent2"/>
                </a:solidFill>
              </a:rPr>
              <a:t>, i.e., all previous participation credit is lost</a:t>
            </a:r>
            <a:r>
              <a:rPr lang="en-US" sz="1600" u="sng" dirty="0" smtClean="0"/>
              <a:t>.</a:t>
            </a:r>
          </a:p>
          <a:p>
            <a:endParaRPr lang="en-US" sz="1600" u="sng" dirty="0"/>
          </a:p>
          <a:p>
            <a:r>
              <a:rPr lang="en-US" sz="1600" u="sng" dirty="0">
                <a:solidFill>
                  <a:schemeClr val="accent2"/>
                </a:solidFill>
              </a:rPr>
              <a:t>Persons who do not retain membership, </a:t>
            </a:r>
            <a:r>
              <a:rPr lang="en-US" sz="1600" u="sng" dirty="0" smtClean="0">
                <a:solidFill>
                  <a:schemeClr val="accent2"/>
                </a:solidFill>
              </a:rPr>
              <a:t>as described </a:t>
            </a:r>
            <a:r>
              <a:rPr lang="en-US" sz="1600" u="sng" dirty="0">
                <a:solidFill>
                  <a:schemeClr val="accent2"/>
                </a:solidFill>
              </a:rPr>
              <a:t>in 7.2.2 Retention, lose </a:t>
            </a:r>
            <a:r>
              <a:rPr lang="en-US" sz="1600" u="sng" dirty="0" smtClean="0">
                <a:solidFill>
                  <a:schemeClr val="accent2"/>
                </a:solidFill>
              </a:rPr>
              <a:t>membership but </a:t>
            </a:r>
            <a:r>
              <a:rPr lang="en-US" sz="1600" u="sng" dirty="0">
                <a:solidFill>
                  <a:schemeClr val="accent2"/>
                </a:solidFill>
              </a:rPr>
              <a:t>this does not cause the loss of </a:t>
            </a:r>
            <a:r>
              <a:rPr lang="en-US" sz="1600" u="sng" dirty="0" smtClean="0">
                <a:solidFill>
                  <a:schemeClr val="accent2"/>
                </a:solidFill>
              </a:rPr>
              <a:t>previous participation </a:t>
            </a:r>
            <a:r>
              <a:rPr lang="en-US" sz="1600" u="sng" dirty="0">
                <a:solidFill>
                  <a:schemeClr val="accent2"/>
                </a:solidFill>
              </a:rPr>
              <a:t>credit.</a:t>
            </a:r>
          </a:p>
        </p:txBody>
      </p:sp>
    </p:spTree>
    <p:extLst>
      <p:ext uri="{BB962C8B-B14F-4D97-AF65-F5344CB8AC3E}">
        <p14:creationId xmlns:p14="http://schemas.microsoft.com/office/powerpoint/2010/main" val="23765265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smtClean="0"/>
              <a:t>Consider a motion to approve proposed changes at Friday July 18</a:t>
            </a:r>
            <a:r>
              <a:rPr lang="en-US" baseline="30000" dirty="0" smtClean="0"/>
              <a:t>th</a:t>
            </a:r>
            <a:r>
              <a:rPr lang="en-US" dirty="0" smtClean="0"/>
              <a:t> plenary meeting</a:t>
            </a:r>
          </a:p>
          <a:p>
            <a:r>
              <a:rPr lang="en-US" b="0" dirty="0" smtClean="0"/>
              <a:t>Document </a:t>
            </a:r>
            <a:r>
              <a:rPr lang="en-US" dirty="0" smtClean="0"/>
              <a:t>11-14-0629-01 is posted</a:t>
            </a:r>
          </a:p>
          <a:p>
            <a:pPr lvl="1"/>
            <a:r>
              <a:rPr lang="en-US" dirty="0" smtClean="0"/>
              <a:t>Editorial clean-up, updated reference links, added definition section</a:t>
            </a:r>
          </a:p>
          <a:p>
            <a:pPr lvl="1"/>
            <a:r>
              <a:rPr lang="en-US" dirty="0" smtClean="0"/>
              <a:t>Move explanatory material to appendices</a:t>
            </a:r>
          </a:p>
          <a:p>
            <a:pPr lvl="1"/>
            <a:r>
              <a:rPr lang="en-US" dirty="0" smtClean="0"/>
              <a:t>Delete requirement for WG chair to approve teleconference changes </a:t>
            </a:r>
          </a:p>
          <a:p>
            <a:pPr lvl="1"/>
            <a:r>
              <a:rPr lang="en-US" dirty="0" smtClean="0"/>
              <a:t>Add “Former-Voter” category to section 7 (Voting Rights)</a:t>
            </a:r>
          </a:p>
          <a:p>
            <a:pPr lvl="1"/>
            <a:r>
              <a:rPr lang="en-US" dirty="0" smtClean="0"/>
              <a:t>Clarify Standing Committee operating rules</a:t>
            </a:r>
          </a:p>
          <a:p>
            <a:pPr lvl="1"/>
            <a:r>
              <a:rPr lang="en-US" dirty="0" smtClean="0"/>
              <a:t>LB response rate changed from 75% to 50% to align with 802 WG P&amp;P</a:t>
            </a:r>
          </a:p>
          <a:p>
            <a:pPr lvl="1"/>
            <a:r>
              <a:rPr lang="en-US" dirty="0" smtClean="0"/>
              <a:t>Document type changes: add liaison</a:t>
            </a:r>
          </a:p>
          <a:p>
            <a:pPr lvl="1"/>
            <a:r>
              <a:rPr lang="en-US" dirty="0" smtClean="0"/>
              <a:t>Add WG confirmation for external ANA requests</a:t>
            </a:r>
          </a:p>
          <a:p>
            <a:pPr lvl="1"/>
            <a:r>
              <a:rPr lang="en-US" dirty="0" smtClean="0"/>
              <a:t>Liaison officer text updated, change to require being a voting member</a:t>
            </a:r>
            <a:endParaRPr lang="en-US" dirty="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July  2014</a:t>
            </a:r>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p>
        </p:txBody>
      </p:sp>
      <p:sp>
        <p:nvSpPr>
          <p:cNvPr id="256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C47E752A-6118-485D-B041-5BE35B5D632A}" type="slidenum">
              <a:rPr lang="en-US" altLang="en-US" sz="1200" b="0"/>
              <a:pPr>
                <a:spcBef>
                  <a:spcPct val="0"/>
                </a:spcBef>
                <a:buFontTx/>
                <a:buNone/>
              </a:pPr>
              <a:t>17</a:t>
            </a:fld>
            <a:endParaRPr lang="en-US" altLang="en-US" sz="1200" b="0"/>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a:t>
            </a:r>
            <a:r>
              <a:rPr lang="en-US" dirty="0" smtClean="0"/>
              <a:t>802.11 OM </a:t>
            </a:r>
            <a:r>
              <a:rPr lang="en-US" dirty="0" smtClean="0"/>
              <a:t>–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July  2014</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July  2014</a:t>
            </a:r>
            <a:endParaRPr lang="en-US"/>
          </a:p>
        </p:txBody>
      </p:sp>
      <p:sp>
        <p:nvSpPr>
          <p:cNvPr id="3075" name="Footer Placeholder 4"/>
          <p:cNvSpPr>
            <a:spLocks noGrp="1"/>
          </p:cNvSpPr>
          <p:nvPr>
            <p:ph type="ftr" sz="quarter" idx="11"/>
          </p:nvPr>
        </p:nvSpPr>
        <p:spPr>
          <a:noFill/>
        </p:spPr>
        <p:txBody>
          <a:bodyPr/>
          <a:lstStyle/>
          <a:p>
            <a:r>
              <a:rPr lang="en-US" smtClean="0"/>
              <a:t>Dorothy Stanley (Aruba Networks)</a:t>
            </a:r>
            <a:endParaRPr lang="en-US"/>
          </a:p>
        </p:txBody>
      </p:sp>
      <p:sp>
        <p:nvSpPr>
          <p:cNvPr id="3076" name="Slide Number Placeholder 5"/>
          <p:cNvSpPr>
            <a:spLocks noGrp="1"/>
          </p:cNvSpPr>
          <p:nvPr>
            <p:ph type="sldNum" sz="quarter" idx="12"/>
          </p:nvPr>
        </p:nvSpPr>
        <p:spPr>
          <a:noFill/>
        </p:spPr>
        <p:txBody>
          <a:bodyPr/>
          <a:lstStyle/>
          <a:p>
            <a:r>
              <a:rPr lang="en-US"/>
              <a:t>Slide </a:t>
            </a:r>
            <a:fld id="{748BD8E1-873F-417F-94A1-6D4E55C91304}" type="slidenum">
              <a:rPr lang="en-US"/>
              <a:pPr/>
              <a:t>2</a:t>
            </a:fld>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Current Patent Slides</a:t>
            </a:r>
          </a:p>
          <a:p>
            <a:pPr lvl="1">
              <a:buFontTx/>
              <a:buNone/>
            </a:pPr>
            <a:r>
              <a:rPr lang="en-US" dirty="0" smtClean="0"/>
              <a:t>	Current Policies and Procedures and Operations Manual for IEEE-SA, IEEE 802, and IEEE 802.11</a:t>
            </a:r>
          </a:p>
          <a:p>
            <a:pPr lvl="1">
              <a:buFontTx/>
              <a:buNone/>
            </a:pPr>
            <a:r>
              <a:rPr lang="en-US" dirty="0" smtClean="0"/>
              <a:t>	Reminder on Posting Documents</a:t>
            </a:r>
          </a:p>
          <a:p>
            <a:pPr lvl="1">
              <a:buFontTx/>
              <a:buNone/>
            </a:pPr>
            <a:r>
              <a:rPr lang="en-US" dirty="0" smtClean="0"/>
              <a:t>	Joining the 802.11 email reflectors</a:t>
            </a:r>
          </a:p>
          <a:p>
            <a:pPr lvl="1">
              <a:buNone/>
            </a:pPr>
            <a:r>
              <a:rPr lang="en-US" dirty="0"/>
              <a:t>	Joining 802 All List Server</a:t>
            </a:r>
          </a:p>
          <a:p>
            <a:pPr lvl="1">
              <a:buFontTx/>
              <a:buNone/>
            </a:pPr>
            <a:r>
              <a:rPr lang="en-US" dirty="0"/>
              <a:t>	</a:t>
            </a:r>
            <a:r>
              <a:rPr lang="en-US" dirty="0" smtClean="0"/>
              <a:t>Known proposed changes to 802 P&amp;P, 802 OM, 802WG P&amp;P, CG</a:t>
            </a:r>
          </a:p>
          <a:p>
            <a:pPr lvl="1">
              <a:buNone/>
            </a:pPr>
            <a:r>
              <a:rPr lang="en-US" dirty="0"/>
              <a:t>	Proposed revisions to 802.11 </a:t>
            </a:r>
            <a:r>
              <a:rPr lang="en-US" dirty="0" smtClean="0"/>
              <a:t>OM</a:t>
            </a:r>
          </a:p>
          <a:p>
            <a:pPr lvl="1">
              <a:buNone/>
            </a:pPr>
            <a:r>
              <a:rPr lang="en-US" dirty="0"/>
              <a:t>	</a:t>
            </a:r>
            <a:r>
              <a:rPr lang="en-US" dirty="0" smtClean="0"/>
              <a:t>ANA </a:t>
            </a:r>
            <a:r>
              <a:rPr lang="en-US" dirty="0" smtClean="0"/>
              <a:t>request: Mesh Routing </a:t>
            </a:r>
            <a:r>
              <a:rPr lang="en-US" dirty="0" err="1" smtClean="0"/>
              <a:t>Codepoint</a:t>
            </a:r>
            <a:endParaRPr lang="en-US" dirty="0"/>
          </a:p>
          <a:p>
            <a:pPr lvl="1">
              <a:buFontTx/>
              <a:buNone/>
            </a:pPr>
            <a:endParaRPr lang="en-US" dirty="0" smtClean="0"/>
          </a:p>
          <a:p>
            <a:pPr lvl="1">
              <a:buFontTx/>
              <a:buNone/>
            </a:pPr>
            <a:endParaRPr lang="en-US" dirty="0" smtClean="0"/>
          </a:p>
          <a:p>
            <a:pPr>
              <a:buFontTx/>
              <a:buNone/>
            </a:pPr>
            <a:r>
              <a:rPr lang="en-US" dirty="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 </a:t>
            </a:r>
            <a:r>
              <a:rPr lang="en-US" dirty="0" smtClean="0"/>
              <a:t>Request re: </a:t>
            </a:r>
            <a:r>
              <a:rPr lang="en-GB" dirty="0" smtClean="0"/>
              <a:t>draft-avula-shwmp-01.txt</a:t>
            </a:r>
            <a:endParaRPr lang="en-US" dirty="0"/>
          </a:p>
        </p:txBody>
      </p:sp>
      <p:sp>
        <p:nvSpPr>
          <p:cNvPr id="3" name="Content Placeholder 2"/>
          <p:cNvSpPr>
            <a:spLocks noGrp="1"/>
          </p:cNvSpPr>
          <p:nvPr>
            <p:ph idx="1"/>
          </p:nvPr>
        </p:nvSpPr>
        <p:spPr>
          <a:xfrm>
            <a:off x="304800" y="1524000"/>
            <a:ext cx="8382000" cy="4724400"/>
          </a:xfrm>
        </p:spPr>
        <p:txBody>
          <a:bodyPr/>
          <a:lstStyle/>
          <a:p>
            <a:r>
              <a:rPr lang="en-US" dirty="0" smtClean="0"/>
              <a:t>Liaison letter to </a:t>
            </a:r>
            <a:r>
              <a:rPr lang="en-US" dirty="0" smtClean="0"/>
              <a:t>Nevil </a:t>
            </a:r>
            <a:r>
              <a:rPr lang="en-US" dirty="0" smtClean="0"/>
              <a:t>Brownlee sent in </a:t>
            </a:r>
            <a:r>
              <a:rPr lang="en-US" dirty="0" smtClean="0"/>
              <a:t>May 2014</a:t>
            </a:r>
          </a:p>
          <a:p>
            <a:pPr lvl="1"/>
            <a:r>
              <a:rPr lang="en-US" sz="1600" dirty="0" smtClean="0">
                <a:hlinkClick r:id="rId3"/>
              </a:rPr>
              <a:t>https</a:t>
            </a:r>
            <a:r>
              <a:rPr lang="en-US" sz="1600" dirty="0" smtClean="0">
                <a:hlinkClick r:id="rId3"/>
              </a:rPr>
              <a:t>://mentor.ieee.org/802.11/dcn/14/11-14-0683-01-0000-shwmp-liaison-response.docx</a:t>
            </a:r>
            <a:r>
              <a:rPr lang="en-US" sz="1600" dirty="0" smtClean="0"/>
              <a:t> said “...</a:t>
            </a:r>
            <a:r>
              <a:rPr lang="en-GB" sz="1600" dirty="0" smtClean="0"/>
              <a:t>Alternatively, the allocation of a currently reserved IEEE 802.11 Active Path Selection Protocol Identifier value could be requested from the IEEE 802.11 WG. If this alternative is chosen, such a currently reserved code point must be allocated through the IEEE 802.11 ANA (Assigned Number Authority) mechanism to avoid conflict. The IEEE 802.11 WG will consider approval of such an allocation upon request. “</a:t>
            </a:r>
          </a:p>
          <a:p>
            <a:r>
              <a:rPr lang="en-GB" dirty="0" smtClean="0"/>
              <a:t>Request for allocation </a:t>
            </a:r>
            <a:r>
              <a:rPr lang="en-GB" dirty="0" smtClean="0"/>
              <a:t>received from draft author</a:t>
            </a:r>
            <a:endParaRPr lang="en-GB" dirty="0" smtClean="0"/>
          </a:p>
          <a:p>
            <a:pPr lvl="1"/>
            <a:r>
              <a:rPr lang="en-GB" sz="1600" dirty="0" smtClean="0"/>
              <a:t>“…Thank </a:t>
            </a:r>
            <a:r>
              <a:rPr lang="en-GB" sz="1600" dirty="0"/>
              <a:t>you for your e-mail highlighting your concern regarding draft-</a:t>
            </a:r>
            <a:r>
              <a:rPr lang="en-GB" sz="1600" dirty="0" err="1"/>
              <a:t>avula</a:t>
            </a:r>
            <a:r>
              <a:rPr lang="en-GB" sz="1600" dirty="0"/>
              <a:t>-</a:t>
            </a:r>
            <a:r>
              <a:rPr lang="en-GB" sz="1600" dirty="0" err="1"/>
              <a:t>shwmp</a:t>
            </a:r>
            <a:r>
              <a:rPr lang="en-GB" sz="1600" dirty="0"/>
              <a:t>. In this regard, I would like to request for a currently reserved IEEE 802.11 Active Path Selection Protocol Identifier value from the IEEE 802.11 </a:t>
            </a:r>
            <a:r>
              <a:rPr lang="en-GB" sz="1600" dirty="0" smtClean="0"/>
              <a:t>WG…”</a:t>
            </a:r>
          </a:p>
          <a:p>
            <a:r>
              <a:rPr lang="en-GB" dirty="0" smtClean="0"/>
              <a:t>802.11 WG action</a:t>
            </a:r>
            <a:r>
              <a:rPr lang="en-GB" dirty="0" smtClean="0"/>
              <a:t>:</a:t>
            </a:r>
          </a:p>
          <a:p>
            <a:pPr lvl="1"/>
            <a:r>
              <a:rPr lang="en-GB" sz="1600" dirty="0" err="1" smtClean="0"/>
              <a:t>TGmc</a:t>
            </a:r>
            <a:r>
              <a:rPr lang="en-GB" sz="1600" dirty="0" smtClean="0"/>
              <a:t> consideration of changes to the draft</a:t>
            </a:r>
          </a:p>
          <a:p>
            <a:pPr lvl="1"/>
            <a:r>
              <a:rPr lang="en-GB" sz="1600" dirty="0" smtClean="0"/>
              <a:t>WG consideration (motion on Friday) of </a:t>
            </a:r>
            <a:r>
              <a:rPr lang="en-GB" sz="1600" dirty="0" smtClean="0"/>
              <a:t>request for ANA administration of Protocol </a:t>
            </a:r>
            <a:r>
              <a:rPr lang="en-GB" sz="1600" dirty="0"/>
              <a:t>Identifier </a:t>
            </a:r>
            <a:r>
              <a:rPr lang="en-GB" sz="1600" dirty="0" smtClean="0"/>
              <a:t>values and assign a value for </a:t>
            </a:r>
            <a:r>
              <a:rPr lang="en-GB" sz="1600" dirty="0" err="1" smtClean="0"/>
              <a:t>shwmp</a:t>
            </a:r>
            <a:r>
              <a:rPr lang="en-GB" sz="1600" dirty="0"/>
              <a:t>, </a:t>
            </a:r>
            <a:endParaRPr lang="en-GB" sz="1600" dirty="0" smtClean="0"/>
          </a:p>
          <a:p>
            <a:pPr lvl="1"/>
            <a:r>
              <a:rPr lang="en-GB" sz="1600" dirty="0"/>
              <a:t>S</a:t>
            </a:r>
            <a:r>
              <a:rPr lang="en-GB" sz="1600" dirty="0" smtClean="0"/>
              <a:t>ee </a:t>
            </a:r>
            <a:r>
              <a:rPr lang="en-GB" sz="1600" dirty="0">
                <a:hlinkClick r:id="rId4"/>
              </a:rPr>
              <a:t>https://</a:t>
            </a:r>
            <a:r>
              <a:rPr lang="en-GB" sz="1600" dirty="0" smtClean="0">
                <a:hlinkClick r:id="rId4"/>
              </a:rPr>
              <a:t>mentor.ieee.org/802.11/dcn/14/11-14-0848-00-000m-shwmp-text-changes-and-ana-allocation.docx</a:t>
            </a:r>
            <a:r>
              <a:rPr lang="en-GB" sz="1600" dirty="0" smtClean="0"/>
              <a:t> </a:t>
            </a:r>
            <a:endParaRPr lang="en-US" sz="1600" dirty="0"/>
          </a:p>
          <a:p>
            <a:pPr lvl="1"/>
            <a:endParaRPr lang="en-US" dirty="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20</a:t>
            </a:fld>
            <a:endParaRPr lang="en-US"/>
          </a:p>
        </p:txBody>
      </p:sp>
    </p:spTree>
    <p:extLst>
      <p:ext uri="{BB962C8B-B14F-4D97-AF65-F5344CB8AC3E}">
        <p14:creationId xmlns:p14="http://schemas.microsoft.com/office/powerpoint/2010/main" val="29197072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July  2014</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smtClean="0"/>
              <a:t>Consider a motion to approve proposed changes at Friday July 18</a:t>
            </a:r>
            <a:r>
              <a:rPr lang="en-US" baseline="30000" dirty="0" smtClean="0"/>
              <a:t>th</a:t>
            </a:r>
            <a:r>
              <a:rPr lang="en-US" dirty="0" smtClean="0"/>
              <a:t> plenary meeting</a:t>
            </a:r>
          </a:p>
          <a:p>
            <a:r>
              <a:rPr lang="en-US" b="0" dirty="0" smtClean="0"/>
              <a:t>Document </a:t>
            </a:r>
            <a:r>
              <a:rPr lang="en-US" dirty="0" smtClean="0"/>
              <a:t>11-14-0629-01 is posted</a:t>
            </a:r>
          </a:p>
          <a:p>
            <a:pPr lvl="1"/>
            <a:r>
              <a:rPr lang="en-US" dirty="0" smtClean="0"/>
              <a:t>Editorial clean-up, updated reference links, added definition section</a:t>
            </a:r>
          </a:p>
          <a:p>
            <a:pPr lvl="1"/>
            <a:r>
              <a:rPr lang="en-US" dirty="0" smtClean="0"/>
              <a:t>Move explanatory material to appendices</a:t>
            </a:r>
          </a:p>
          <a:p>
            <a:pPr lvl="1"/>
            <a:r>
              <a:rPr lang="en-US" dirty="0" smtClean="0"/>
              <a:t>Delete requirement for WG chair to approve teleconference changes </a:t>
            </a:r>
          </a:p>
          <a:p>
            <a:pPr lvl="1"/>
            <a:r>
              <a:rPr lang="en-US" dirty="0" smtClean="0"/>
              <a:t>Add “Former-Voter” category to section 7 (Voting Rights)</a:t>
            </a:r>
          </a:p>
          <a:p>
            <a:pPr lvl="1"/>
            <a:r>
              <a:rPr lang="en-US" dirty="0" smtClean="0"/>
              <a:t>Clarify Standing Committee operating rules</a:t>
            </a:r>
          </a:p>
          <a:p>
            <a:pPr lvl="1"/>
            <a:r>
              <a:rPr lang="en-US" dirty="0" smtClean="0"/>
              <a:t>LB response rate changed from 75% to 50% to align with 802 WG P&amp;P</a:t>
            </a:r>
          </a:p>
          <a:p>
            <a:pPr lvl="1"/>
            <a:r>
              <a:rPr lang="en-US" dirty="0" smtClean="0"/>
              <a:t>Document type changes: add liaison</a:t>
            </a:r>
          </a:p>
          <a:p>
            <a:pPr lvl="1"/>
            <a:r>
              <a:rPr lang="en-US" dirty="0" smtClean="0"/>
              <a:t>Add WG confirmation for external ANA requests</a:t>
            </a:r>
          </a:p>
          <a:p>
            <a:pPr lvl="1"/>
            <a:r>
              <a:rPr lang="en-US" dirty="0" smtClean="0"/>
              <a:t>Liaison officer text updated, change to require being a voting member</a:t>
            </a:r>
            <a:endParaRPr lang="en-US" dirty="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22</a:t>
            </a:fld>
            <a:endParaRPr lang="en-US"/>
          </a:p>
        </p:txBody>
      </p:sp>
    </p:spTree>
    <p:extLst>
      <p:ext uri="{BB962C8B-B14F-4D97-AF65-F5344CB8AC3E}">
        <p14:creationId xmlns:p14="http://schemas.microsoft.com/office/powerpoint/2010/main" val="6287337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July  2014</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Changes</a:t>
            </a:r>
            <a:endParaRPr lang="en-US" dirty="0"/>
          </a:p>
        </p:txBody>
      </p:sp>
      <p:sp>
        <p:nvSpPr>
          <p:cNvPr id="3" name="Content Placeholder 2"/>
          <p:cNvSpPr>
            <a:spLocks noGrp="1"/>
          </p:cNvSpPr>
          <p:nvPr>
            <p:ph idx="1"/>
          </p:nvPr>
        </p:nvSpPr>
        <p:spPr>
          <a:xfrm>
            <a:off x="304800" y="1600200"/>
            <a:ext cx="8382000" cy="4724400"/>
          </a:xfrm>
        </p:spPr>
        <p:txBody>
          <a:bodyPr/>
          <a:lstStyle/>
          <a:p>
            <a:endParaRPr lang="en-US" dirty="0" smtClean="0"/>
          </a:p>
          <a:p>
            <a:r>
              <a:rPr lang="en-US" dirty="0" smtClean="0"/>
              <a:t>Motion to approve proposed changes at Friday July 18</a:t>
            </a:r>
            <a:r>
              <a:rPr lang="en-US" baseline="30000" dirty="0" smtClean="0"/>
              <a:t>th</a:t>
            </a:r>
            <a:r>
              <a:rPr lang="en-US" dirty="0" smtClean="0"/>
              <a:t> plenary: </a:t>
            </a:r>
            <a:r>
              <a:rPr lang="en-US" b="0" dirty="0" smtClean="0"/>
              <a:t>Move to approve document </a:t>
            </a:r>
            <a:r>
              <a:rPr lang="en-US" dirty="0" smtClean="0"/>
              <a:t>11-14-0629 (latest revision)</a:t>
            </a:r>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24</a:t>
            </a:fld>
            <a:endParaRPr lang="en-US"/>
          </a:p>
        </p:txBody>
      </p:sp>
    </p:spTree>
    <p:extLst>
      <p:ext uri="{BB962C8B-B14F-4D97-AF65-F5344CB8AC3E}">
        <p14:creationId xmlns:p14="http://schemas.microsoft.com/office/powerpoint/2010/main" val="41714686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 Request confirmation</a:t>
            </a:r>
            <a:endParaRPr lang="en-US" dirty="0"/>
          </a:p>
        </p:txBody>
      </p:sp>
      <p:sp>
        <p:nvSpPr>
          <p:cNvPr id="3" name="Content Placeholder 2"/>
          <p:cNvSpPr>
            <a:spLocks noGrp="1"/>
          </p:cNvSpPr>
          <p:nvPr>
            <p:ph idx="1"/>
          </p:nvPr>
        </p:nvSpPr>
        <p:spPr>
          <a:xfrm>
            <a:off x="304800" y="1600200"/>
            <a:ext cx="8382000" cy="4724400"/>
          </a:xfrm>
        </p:spPr>
        <p:txBody>
          <a:bodyPr/>
          <a:lstStyle/>
          <a:p>
            <a:endParaRPr lang="en-US" dirty="0" smtClean="0"/>
          </a:p>
          <a:p>
            <a:r>
              <a:rPr lang="en-US" dirty="0" smtClean="0"/>
              <a:t>Motion to approve </a:t>
            </a:r>
            <a:r>
              <a:rPr lang="en-US" dirty="0" err="1" smtClean="0"/>
              <a:t>shwmp</a:t>
            </a:r>
            <a:r>
              <a:rPr lang="en-US" dirty="0" smtClean="0"/>
              <a:t> related ANA actions</a:t>
            </a:r>
            <a:endParaRPr lang="en-US" dirty="0" smtClean="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25</a:t>
            </a:fld>
            <a:endParaRPr lang="en-US"/>
          </a:p>
        </p:txBody>
      </p:sp>
    </p:spTree>
    <p:extLst>
      <p:ext uri="{BB962C8B-B14F-4D97-AF65-F5344CB8AC3E}">
        <p14:creationId xmlns:p14="http://schemas.microsoft.com/office/powerpoint/2010/main" val="12156806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p:txBody>
          <a:bodyPr/>
          <a:lstStyle/>
          <a:p>
            <a:pPr>
              <a:defRPr/>
            </a:pPr>
            <a:r>
              <a:rPr lang="en-US" smtClean="0"/>
              <a:t>July  2014</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July  2014</a:t>
            </a:r>
            <a:endParaRPr lang="en-US"/>
          </a:p>
        </p:txBody>
      </p:sp>
      <p:sp>
        <p:nvSpPr>
          <p:cNvPr id="4099" name="Footer Placeholder 2"/>
          <p:cNvSpPr>
            <a:spLocks noGrp="1"/>
          </p:cNvSpPr>
          <p:nvPr>
            <p:ph type="ftr" sz="quarter" idx="11"/>
          </p:nvPr>
        </p:nvSpPr>
        <p:spPr>
          <a:noFill/>
        </p:spPr>
        <p:txBody>
          <a:bodyPr/>
          <a:lstStyle/>
          <a:p>
            <a:r>
              <a:rPr lang="en-US" smtClean="0"/>
              <a:t>Dorothy Stanley (Aruba Networks)</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4</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July  2014</a:t>
            </a:r>
            <a:endParaRPr lang="en-US"/>
          </a:p>
        </p:txBody>
      </p:sp>
      <p:sp>
        <p:nvSpPr>
          <p:cNvPr id="5123" name="Footer Placeholder 2"/>
          <p:cNvSpPr>
            <a:spLocks noGrp="1"/>
          </p:cNvSpPr>
          <p:nvPr>
            <p:ph type="ftr" sz="quarter" idx="11"/>
          </p:nvPr>
        </p:nvSpPr>
        <p:spPr>
          <a:noFill/>
        </p:spPr>
        <p:txBody>
          <a:bodyPr/>
          <a:lstStyle/>
          <a:p>
            <a:r>
              <a:rPr lang="en-US" smtClean="0"/>
              <a:t>Dorothy Stanley (Aruba Networks)</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5</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dirty="0" smtClean="0">
                <a:cs typeface="Times New Roman" pitchFamily="18" charset="0"/>
              </a:rPr>
              <a:t>	</a:t>
            </a:r>
            <a:r>
              <a:rPr lang="en-US" sz="2400" dirty="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http://standards.ieee.org/develop/policies/bylaws/sect6-7.html#6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http://standards.ieee.org/develop/policies/opman/sect6.html#6.3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July  2014</a:t>
            </a:r>
            <a:endParaRPr lang="en-US"/>
          </a:p>
        </p:txBody>
      </p:sp>
      <p:sp>
        <p:nvSpPr>
          <p:cNvPr id="6147" name="Footer Placeholder 2"/>
          <p:cNvSpPr>
            <a:spLocks noGrp="1"/>
          </p:cNvSpPr>
          <p:nvPr>
            <p:ph type="ftr" sz="quarter" idx="11"/>
          </p:nvPr>
        </p:nvSpPr>
        <p:spPr>
          <a:noFill/>
        </p:spPr>
        <p:txBody>
          <a:bodyPr/>
          <a:lstStyle/>
          <a:p>
            <a:r>
              <a:rPr lang="en-US" smtClean="0"/>
              <a:t>Dorothy Stanley (Aruba Networks)</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6</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dirty="0" smtClean="0"/>
              <a:t>Either speak up now or</a:t>
            </a:r>
          </a:p>
          <a:p>
            <a:pPr lvl="1"/>
            <a:r>
              <a:rPr lang="en-US" sz="2400" dirty="0" smtClean="0"/>
              <a:t>Provide the chair of this group with the identity of the holder(s) of any and all such claims as soon as possible or</a:t>
            </a:r>
          </a:p>
          <a:p>
            <a:pPr lvl="1"/>
            <a:r>
              <a:rPr lang="en-US" sz="2400" dirty="0" smtClean="0"/>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July  2014</a:t>
            </a:r>
            <a:endParaRPr lang="en-US"/>
          </a:p>
        </p:txBody>
      </p:sp>
      <p:sp>
        <p:nvSpPr>
          <p:cNvPr id="7171" name="Footer Placeholder 2"/>
          <p:cNvSpPr>
            <a:spLocks noGrp="1"/>
          </p:cNvSpPr>
          <p:nvPr>
            <p:ph type="ftr" sz="quarter" idx="11"/>
          </p:nvPr>
        </p:nvSpPr>
        <p:spPr>
          <a:noFill/>
        </p:spPr>
        <p:txBody>
          <a:bodyPr/>
          <a:lstStyle/>
          <a:p>
            <a:r>
              <a:rPr lang="en-US" smtClean="0"/>
              <a:t>Dorothy Stanley (Aruba Networks)</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7</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Silence your cell phone </a:t>
            </a:r>
            <a:r>
              <a:rPr lang="en-US" sz="3200" dirty="0" smtClean="0">
                <a:solidFill>
                  <a:srgbClr val="000000"/>
                </a:solidFill>
                <a:latin typeface="Arial" pitchFamily="34" charset="0"/>
                <a:cs typeface="DejaVu Sans" pitchFamily="34" charset="0"/>
              </a:rPr>
              <a:t>ringers</a:t>
            </a:r>
          </a:p>
          <a:p>
            <a:pPr indent="-457200">
              <a:buClr>
                <a:srgbClr val="FF0000"/>
              </a:buClr>
              <a:buSzPct val="100000"/>
              <a:buFont typeface="Wingdings" pitchFamily="2" charset="2"/>
              <a:buChar char="Ø"/>
            </a:pPr>
            <a:r>
              <a:rPr lang="en-US" sz="3200" dirty="0" smtClean="0">
                <a:solidFill>
                  <a:srgbClr val="000000"/>
                </a:solidFill>
                <a:latin typeface="Arial" pitchFamily="34" charset="0"/>
                <a:cs typeface="DejaVu Sans" pitchFamily="34" charset="0"/>
              </a:rPr>
              <a:t>Silence your electronic devices</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July  2014</a:t>
            </a:r>
            <a:endParaRPr lang="en-US"/>
          </a:p>
        </p:txBody>
      </p:sp>
      <p:sp>
        <p:nvSpPr>
          <p:cNvPr id="10" name="Slide Number Placeholder 9"/>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
        <p:nvSpPr>
          <p:cNvPr id="11" name="Footer Placeholder 10"/>
          <p:cNvSpPr>
            <a:spLocks noGrp="1"/>
          </p:cNvSpPr>
          <p:nvPr>
            <p:ph type="ftr" sz="quarter" idx="11"/>
          </p:nvPr>
        </p:nvSpPr>
        <p:spPr/>
        <p:txBody>
          <a:bodyPr/>
          <a:lstStyle/>
          <a:p>
            <a:pPr>
              <a:defRPr/>
            </a:pPr>
            <a:r>
              <a:rPr lang="en-US" smtClean="0"/>
              <a:t>Dorothy Stanley (Aruba Networks)</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11430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smtClean="0">
                <a:hlinkClick r:id="rId7"/>
              </a:rPr>
              <a:t>http</a:t>
            </a:r>
            <a:r>
              <a:rPr lang="en-US" dirty="0">
                <a:hlinkClick r:id="rId7"/>
              </a:rPr>
              <a:t>://</a:t>
            </a:r>
            <a:r>
              <a:rPr lang="en-US" dirty="0" smtClean="0">
                <a:hlinkClick r:id="rId7"/>
              </a:rPr>
              <a:t>standards.ieee.org/board/pat/loa.pdf</a:t>
            </a:r>
            <a:r>
              <a:rPr lang="en-US" dirty="0" smtClean="0"/>
              <a:t>   </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17546</TotalTime>
  <Words>2009</Words>
  <Application>Microsoft Office PowerPoint</Application>
  <PresentationFormat>On-screen Show (4:3)</PresentationFormat>
  <Paragraphs>362</Paragraphs>
  <Slides>25</Slides>
  <Notes>25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802-11-Submission</vt:lpstr>
      <vt:lpstr>Document</vt:lpstr>
      <vt:lpstr>2nd  Vice Chair Report July 2014</vt:lpstr>
      <vt:lpstr>Abstract</vt:lpstr>
      <vt:lpstr>Monday–  802.11 Opening Plenary</vt:lpstr>
      <vt:lpstr>Participants, Patents, and Duty to Inform</vt:lpstr>
      <vt:lpstr>Patent Related Links</vt:lpstr>
      <vt:lpstr>Call for Potentially Essential Patents</vt:lpstr>
      <vt:lpstr>Other Guidelines for IEEE WG Meetings</vt:lpstr>
      <vt:lpstr>PowerPoint Presentation</vt:lpstr>
      <vt:lpstr>IEEE-SA policy documents</vt:lpstr>
      <vt:lpstr>Current IEEE-SA Rule documents</vt:lpstr>
      <vt:lpstr>Current IEEE 802, 802.11 rules documents </vt:lpstr>
      <vt:lpstr>July 2014 IEEE 802 EC Rule Change Summary </vt:lpstr>
      <vt:lpstr>802 OM Rule Change: WG meetings</vt:lpstr>
      <vt:lpstr>802 WG P&amp;P: membership retention/loss</vt:lpstr>
      <vt:lpstr>802 OM Rule Change: membership retention/loss</vt:lpstr>
      <vt:lpstr>IEEE 802.11 OM Changes</vt:lpstr>
      <vt:lpstr>Email Reflectors</vt:lpstr>
      <vt:lpstr>IEEE 802-ALL EMAIL List Server</vt:lpstr>
      <vt:lpstr>Reminder for Posting Documents</vt:lpstr>
      <vt:lpstr>ANA Request re: draft-avula-shwmp-01.txt</vt:lpstr>
      <vt:lpstr>Wednesday –  802.11 Mid-Week Plenary</vt:lpstr>
      <vt:lpstr>IEEE 802.11 OM Changes</vt:lpstr>
      <vt:lpstr>Friday –  802.11 Closing Plenary</vt:lpstr>
      <vt:lpstr>IEEE 802.11 OM Changes</vt:lpstr>
      <vt:lpstr>ANA Request confirmation</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11-14/0499r0</dc:subject>
  <dc:creator>dstanley@arubanetworks.com</dc:creator>
  <cp:keywords>May 2014</cp:keywords>
  <dc:description>Dorothy Stanley (Aruba Networks)</dc:description>
  <cp:lastModifiedBy>Dorothy Stanley</cp:lastModifiedBy>
  <cp:revision>92</cp:revision>
  <cp:lastPrinted>2014-04-08T14:44:21Z</cp:lastPrinted>
  <dcterms:created xsi:type="dcterms:W3CDTF">2012-03-12T21:29:33Z</dcterms:created>
  <dcterms:modified xsi:type="dcterms:W3CDTF">2014-07-15T00:26:46Z</dcterms:modified>
</cp:coreProperties>
</file>