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2"/>
  </p:notesMasterIdLst>
  <p:handoutMasterIdLst>
    <p:handoutMasterId r:id="rId123"/>
  </p:handoutMasterIdLst>
  <p:sldIdLst>
    <p:sldId id="269" r:id="rId2"/>
    <p:sldId id="270" r:id="rId3"/>
    <p:sldId id="367" r:id="rId4"/>
    <p:sldId id="368" r:id="rId5"/>
    <p:sldId id="369" r:id="rId6"/>
    <p:sldId id="370" r:id="rId7"/>
    <p:sldId id="273" r:id="rId8"/>
    <p:sldId id="274"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424" r:id="rId63"/>
    <p:sldId id="425" r:id="rId64"/>
    <p:sldId id="426" r:id="rId65"/>
    <p:sldId id="427" r:id="rId66"/>
    <p:sldId id="428" r:id="rId67"/>
    <p:sldId id="429" r:id="rId68"/>
    <p:sldId id="430" r:id="rId69"/>
    <p:sldId id="431" r:id="rId70"/>
    <p:sldId id="432" r:id="rId71"/>
    <p:sldId id="433" r:id="rId72"/>
    <p:sldId id="434" r:id="rId73"/>
    <p:sldId id="435" r:id="rId74"/>
    <p:sldId id="436" r:id="rId75"/>
    <p:sldId id="437" r:id="rId76"/>
    <p:sldId id="438" r:id="rId77"/>
    <p:sldId id="439" r:id="rId78"/>
    <p:sldId id="440" r:id="rId79"/>
    <p:sldId id="441" r:id="rId80"/>
    <p:sldId id="442" r:id="rId81"/>
    <p:sldId id="443" r:id="rId82"/>
    <p:sldId id="444" r:id="rId83"/>
    <p:sldId id="445" r:id="rId84"/>
    <p:sldId id="446" r:id="rId85"/>
    <p:sldId id="447" r:id="rId86"/>
    <p:sldId id="448" r:id="rId87"/>
    <p:sldId id="449" r:id="rId88"/>
    <p:sldId id="450" r:id="rId89"/>
    <p:sldId id="451" r:id="rId90"/>
    <p:sldId id="452" r:id="rId91"/>
    <p:sldId id="453" r:id="rId92"/>
    <p:sldId id="454" r:id="rId93"/>
    <p:sldId id="455" r:id="rId94"/>
    <p:sldId id="456" r:id="rId95"/>
    <p:sldId id="457" r:id="rId96"/>
    <p:sldId id="458" r:id="rId97"/>
    <p:sldId id="459" r:id="rId98"/>
    <p:sldId id="471" r:id="rId99"/>
    <p:sldId id="472" r:id="rId100"/>
    <p:sldId id="473" r:id="rId101"/>
    <p:sldId id="474" r:id="rId102"/>
    <p:sldId id="475" r:id="rId103"/>
    <p:sldId id="476" r:id="rId104"/>
    <p:sldId id="477" r:id="rId105"/>
    <p:sldId id="478" r:id="rId106"/>
    <p:sldId id="479" r:id="rId107"/>
    <p:sldId id="480" r:id="rId108"/>
    <p:sldId id="481" r:id="rId109"/>
    <p:sldId id="482" r:id="rId110"/>
    <p:sldId id="483" r:id="rId111"/>
    <p:sldId id="484" r:id="rId112"/>
    <p:sldId id="485" r:id="rId113"/>
    <p:sldId id="486" r:id="rId114"/>
    <p:sldId id="487" r:id="rId115"/>
    <p:sldId id="488" r:id="rId116"/>
    <p:sldId id="466" r:id="rId117"/>
    <p:sldId id="467" r:id="rId118"/>
    <p:sldId id="468" r:id="rId119"/>
    <p:sldId id="469" r:id="rId120"/>
    <p:sldId id="470" r:id="rId121"/>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98849" autoAdjust="0"/>
  </p:normalViewPr>
  <p:slideViewPr>
    <p:cSldViewPr>
      <p:cViewPr>
        <p:scale>
          <a:sx n="85" d="100"/>
          <a:sy n="85" d="100"/>
        </p:scale>
        <p:origin x="-88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1962" y="15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802.11-06/0528r0</a:t>
            </a:r>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May 2006</a:t>
            </a:r>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Bruce Kraemer, Marvell</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802.11-06/0528r0</a:t>
            </a:r>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May 2006</a:t>
            </a:r>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Bruce Kraemer, Marvell</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802.11-06/0528r0</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May 2006</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Bruce Kraemer, Marvell</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646113" y="95706"/>
            <a:ext cx="682879" cy="215444"/>
          </a:xfrm>
          <a:noFill/>
        </p:spPr>
        <p:txBody>
          <a:bodyPr/>
          <a:lstStyle/>
          <a:p>
            <a:r>
              <a:rPr lang="en-US" smtClean="0"/>
              <a:t>Jan 2014</a:t>
            </a:r>
          </a:p>
        </p:txBody>
      </p:sp>
      <p:sp>
        <p:nvSpPr>
          <p:cNvPr id="51203"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51205" name="Rectangle 7"/>
          <p:cNvSpPr>
            <a:spLocks noGrp="1" noChangeArrowheads="1"/>
          </p:cNvSpPr>
          <p:nvPr>
            <p:ph type="sldNum" sz="quarter" idx="5"/>
          </p:nvPr>
        </p:nvSpPr>
        <p:spPr>
          <a:xfrm>
            <a:off x="3278936" y="9001125"/>
            <a:ext cx="415177" cy="184666"/>
          </a:xfrm>
          <a:noFill/>
        </p:spPr>
        <p:txBody>
          <a:bodyPr/>
          <a:lstStyle/>
          <a:p>
            <a:r>
              <a:rPr lang="en-US" smtClean="0"/>
              <a:t>Page </a:t>
            </a:r>
            <a:fld id="{2A966BB1-2648-428D-89B2-DEE69CF444F7}" type="slidenum">
              <a:rPr lang="en-US" smtClean="0"/>
              <a:pPr/>
              <a:t>10</a:t>
            </a:fld>
            <a:endParaRPr lang="en-US" smtClean="0"/>
          </a:p>
        </p:txBody>
      </p:sp>
      <p:sp>
        <p:nvSpPr>
          <p:cNvPr id="51206" name="Rectangle 2"/>
          <p:cNvSpPr>
            <a:spLocks noGrp="1" noRot="1" noChangeAspect="1" noChangeArrowheads="1" noTextEdit="1"/>
          </p:cNvSpPr>
          <p:nvPr>
            <p:ph type="sldImg"/>
          </p:nvPr>
        </p:nvSpPr>
        <p:spPr>
          <a:xfrm>
            <a:off x="1114425" y="703263"/>
            <a:ext cx="4629150" cy="3473450"/>
          </a:xfrm>
          <a:ln/>
        </p:spPr>
      </p:sp>
      <p:sp>
        <p:nvSpPr>
          <p:cNvPr id="51207"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9434038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2014</a:t>
            </a:r>
          </a:p>
        </p:txBody>
      </p:sp>
      <p:sp>
        <p:nvSpPr>
          <p:cNvPr id="1843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1843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1843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18438"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18439"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ACC34E7A-F7F0-4F93-B7DB-C67A37F27C8C}" type="slidenum">
              <a:rPr lang="en-US" altLang="en-US"/>
              <a:pPr algn="r">
                <a:spcBef>
                  <a:spcPct val="0"/>
                </a:spcBef>
              </a:pPr>
              <a:t>100</a:t>
            </a:fld>
            <a:endParaRPr lang="en-US" altLang="en-US"/>
          </a:p>
        </p:txBody>
      </p:sp>
      <p:sp>
        <p:nvSpPr>
          <p:cNvPr id="1844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18441"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18442"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18443"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B985885F-8C62-4062-8FD5-C57AC73B5C69}" type="slidenum">
              <a:rPr lang="en-US" altLang="en-US"/>
              <a:pPr algn="r">
                <a:spcBef>
                  <a:spcPct val="0"/>
                </a:spcBef>
              </a:pPr>
              <a:t>100</a:t>
            </a:fld>
            <a:endParaRPr lang="en-US" altLang="en-US"/>
          </a:p>
        </p:txBody>
      </p:sp>
      <p:sp>
        <p:nvSpPr>
          <p:cNvPr id="18444" name="Rectangle 2"/>
          <p:cNvSpPr>
            <a:spLocks noChangeArrowheads="1" noTextEdit="1"/>
          </p:cNvSpPr>
          <p:nvPr>
            <p:ph type="sldImg"/>
          </p:nvPr>
        </p:nvSpPr>
        <p:spPr>
          <a:xfrm>
            <a:off x="1258888" y="808038"/>
            <a:ext cx="4340225" cy="3255962"/>
          </a:xfrm>
          <a:ln/>
        </p:spPr>
      </p:sp>
      <p:sp>
        <p:nvSpPr>
          <p:cNvPr id="18445"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2014</a:t>
            </a:r>
          </a:p>
        </p:txBody>
      </p:sp>
      <p:sp>
        <p:nvSpPr>
          <p:cNvPr id="1945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1946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1946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19462"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19463"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97F05420-14F2-4DAE-8584-BBEE2C410BDD}" type="slidenum">
              <a:rPr lang="en-US" altLang="en-US"/>
              <a:pPr algn="r">
                <a:spcBef>
                  <a:spcPct val="0"/>
                </a:spcBef>
              </a:pPr>
              <a:t>101</a:t>
            </a:fld>
            <a:endParaRPr lang="en-US" altLang="en-US"/>
          </a:p>
        </p:txBody>
      </p:sp>
      <p:sp>
        <p:nvSpPr>
          <p:cNvPr id="1946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19465"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19466"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19467"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00BB83B8-69A2-41E4-BB5F-AD0A851B3735}" type="slidenum">
              <a:rPr lang="en-US" altLang="en-US"/>
              <a:pPr algn="r">
                <a:spcBef>
                  <a:spcPct val="0"/>
                </a:spcBef>
              </a:pPr>
              <a:t>101</a:t>
            </a:fld>
            <a:endParaRPr lang="en-US" altLang="en-US"/>
          </a:p>
        </p:txBody>
      </p:sp>
      <p:sp>
        <p:nvSpPr>
          <p:cNvPr id="19468" name="Rectangle 2"/>
          <p:cNvSpPr>
            <a:spLocks noChangeArrowheads="1" noTextEdit="1"/>
          </p:cNvSpPr>
          <p:nvPr>
            <p:ph type="sldImg"/>
          </p:nvPr>
        </p:nvSpPr>
        <p:spPr>
          <a:xfrm>
            <a:off x="1258888" y="808038"/>
            <a:ext cx="4340225" cy="3255962"/>
          </a:xfrm>
          <a:ln/>
        </p:spPr>
      </p:sp>
      <p:sp>
        <p:nvSpPr>
          <p:cNvPr id="19469"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2014</a:t>
            </a:r>
          </a:p>
        </p:txBody>
      </p:sp>
      <p:sp>
        <p:nvSpPr>
          <p:cNvPr id="20483"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2048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20485"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20486"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20487"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0C4CB8D0-B4A2-4625-9C80-471AC6E62AB6}" type="slidenum">
              <a:rPr lang="en-US" altLang="en-US"/>
              <a:pPr algn="r">
                <a:spcBef>
                  <a:spcPct val="0"/>
                </a:spcBef>
              </a:pPr>
              <a:t>102</a:t>
            </a:fld>
            <a:endParaRPr lang="en-US" altLang="en-US"/>
          </a:p>
        </p:txBody>
      </p:sp>
      <p:sp>
        <p:nvSpPr>
          <p:cNvPr id="2048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20489"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20490"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20491"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A270A9C3-C573-49C1-99C0-58AA238B92BE}" type="slidenum">
              <a:rPr lang="en-US" altLang="en-US"/>
              <a:pPr algn="r">
                <a:spcBef>
                  <a:spcPct val="0"/>
                </a:spcBef>
              </a:pPr>
              <a:t>102</a:t>
            </a:fld>
            <a:endParaRPr lang="en-US" altLang="en-US"/>
          </a:p>
        </p:txBody>
      </p:sp>
      <p:sp>
        <p:nvSpPr>
          <p:cNvPr id="20492" name="Rectangle 2"/>
          <p:cNvSpPr>
            <a:spLocks noChangeArrowheads="1" noTextEdit="1"/>
          </p:cNvSpPr>
          <p:nvPr>
            <p:ph type="sldImg"/>
          </p:nvPr>
        </p:nvSpPr>
        <p:spPr>
          <a:xfrm>
            <a:off x="1258888" y="808038"/>
            <a:ext cx="4340225" cy="3255962"/>
          </a:xfrm>
          <a:ln/>
        </p:spPr>
      </p:sp>
      <p:sp>
        <p:nvSpPr>
          <p:cNvPr id="20493"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2014</a:t>
            </a:r>
          </a:p>
        </p:txBody>
      </p:sp>
      <p:sp>
        <p:nvSpPr>
          <p:cNvPr id="2150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2150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2150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21510"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21511"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BC30183A-EE0F-4C62-BA95-29A03DD691B5}" type="slidenum">
              <a:rPr lang="en-US" altLang="en-US"/>
              <a:pPr algn="r">
                <a:spcBef>
                  <a:spcPct val="0"/>
                </a:spcBef>
              </a:pPr>
              <a:t>103</a:t>
            </a:fld>
            <a:endParaRPr lang="en-US" altLang="en-US"/>
          </a:p>
        </p:txBody>
      </p:sp>
      <p:sp>
        <p:nvSpPr>
          <p:cNvPr id="2151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21513"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21514"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21515"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AEB0E80A-6376-4D9C-874C-BD46A5D02D3E}" type="slidenum">
              <a:rPr lang="en-US" altLang="en-US"/>
              <a:pPr algn="r">
                <a:spcBef>
                  <a:spcPct val="0"/>
                </a:spcBef>
              </a:pPr>
              <a:t>103</a:t>
            </a:fld>
            <a:endParaRPr lang="en-US" altLang="en-US"/>
          </a:p>
        </p:txBody>
      </p:sp>
      <p:sp>
        <p:nvSpPr>
          <p:cNvPr id="21516" name="Rectangle 2"/>
          <p:cNvSpPr>
            <a:spLocks noChangeArrowheads="1" noTextEdit="1"/>
          </p:cNvSpPr>
          <p:nvPr>
            <p:ph type="sldImg"/>
          </p:nvPr>
        </p:nvSpPr>
        <p:spPr>
          <a:xfrm>
            <a:off x="1258888" y="808038"/>
            <a:ext cx="4340225" cy="3255962"/>
          </a:xfrm>
          <a:ln/>
        </p:spPr>
      </p:sp>
      <p:sp>
        <p:nvSpPr>
          <p:cNvPr id="21517"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2014</a:t>
            </a:r>
          </a:p>
        </p:txBody>
      </p:sp>
      <p:sp>
        <p:nvSpPr>
          <p:cNvPr id="2253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2253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2253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22534"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22535"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44D3E578-F87E-48D2-B8D2-F83839BAD603}" type="slidenum">
              <a:rPr lang="en-US" altLang="en-US"/>
              <a:pPr algn="r">
                <a:spcBef>
                  <a:spcPct val="0"/>
                </a:spcBef>
              </a:pPr>
              <a:t>104</a:t>
            </a:fld>
            <a:endParaRPr lang="en-US" altLang="en-US"/>
          </a:p>
        </p:txBody>
      </p:sp>
      <p:sp>
        <p:nvSpPr>
          <p:cNvPr id="2253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22537"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22538"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22539"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8D4ADCEA-3174-40E9-A6DE-C6C067590E6E}" type="slidenum">
              <a:rPr lang="en-US" altLang="en-US"/>
              <a:pPr algn="r">
                <a:spcBef>
                  <a:spcPct val="0"/>
                </a:spcBef>
              </a:pPr>
              <a:t>104</a:t>
            </a:fld>
            <a:endParaRPr lang="en-US" altLang="en-US"/>
          </a:p>
        </p:txBody>
      </p:sp>
      <p:sp>
        <p:nvSpPr>
          <p:cNvPr id="22540" name="Rectangle 2"/>
          <p:cNvSpPr>
            <a:spLocks noChangeArrowheads="1" noTextEdit="1"/>
          </p:cNvSpPr>
          <p:nvPr>
            <p:ph type="sldImg"/>
          </p:nvPr>
        </p:nvSpPr>
        <p:spPr>
          <a:xfrm>
            <a:off x="1258888" y="808038"/>
            <a:ext cx="4340225" cy="3255962"/>
          </a:xfrm>
          <a:ln/>
        </p:spPr>
      </p:sp>
      <p:sp>
        <p:nvSpPr>
          <p:cNvPr id="22541"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2014</a:t>
            </a:r>
          </a:p>
        </p:txBody>
      </p:sp>
      <p:sp>
        <p:nvSpPr>
          <p:cNvPr id="2355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2355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2355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23558"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23559"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4A1909A0-ED35-4E88-B170-4CD9AED50CCA}" type="slidenum">
              <a:rPr lang="en-US" altLang="en-US"/>
              <a:pPr algn="r">
                <a:spcBef>
                  <a:spcPct val="0"/>
                </a:spcBef>
              </a:pPr>
              <a:t>105</a:t>
            </a:fld>
            <a:endParaRPr lang="en-US" altLang="en-US"/>
          </a:p>
        </p:txBody>
      </p:sp>
      <p:sp>
        <p:nvSpPr>
          <p:cNvPr id="2356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23561"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23562"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23563"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55471D1B-308F-4501-ADE1-30A7064C5894}" type="slidenum">
              <a:rPr lang="en-US" altLang="en-US"/>
              <a:pPr algn="r">
                <a:spcBef>
                  <a:spcPct val="0"/>
                </a:spcBef>
              </a:pPr>
              <a:t>105</a:t>
            </a:fld>
            <a:endParaRPr lang="en-US" altLang="en-US"/>
          </a:p>
        </p:txBody>
      </p:sp>
      <p:sp>
        <p:nvSpPr>
          <p:cNvPr id="23564" name="Rectangle 2"/>
          <p:cNvSpPr>
            <a:spLocks noChangeArrowheads="1" noTextEdit="1"/>
          </p:cNvSpPr>
          <p:nvPr>
            <p:ph type="sldImg"/>
          </p:nvPr>
        </p:nvSpPr>
        <p:spPr>
          <a:xfrm>
            <a:off x="1258888" y="808038"/>
            <a:ext cx="4340225" cy="3255962"/>
          </a:xfrm>
          <a:ln/>
        </p:spPr>
      </p:sp>
      <p:sp>
        <p:nvSpPr>
          <p:cNvPr id="23565"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2014</a:t>
            </a:r>
          </a:p>
        </p:txBody>
      </p:sp>
      <p:sp>
        <p:nvSpPr>
          <p:cNvPr id="2457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2458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2458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24582"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24583"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5370FCD0-5013-4408-8CB4-9A8A42DA2AF0}" type="slidenum">
              <a:rPr lang="en-US" altLang="en-US"/>
              <a:pPr algn="r">
                <a:spcBef>
                  <a:spcPct val="0"/>
                </a:spcBef>
              </a:pPr>
              <a:t>106</a:t>
            </a:fld>
            <a:endParaRPr lang="en-US" altLang="en-US"/>
          </a:p>
        </p:txBody>
      </p:sp>
      <p:sp>
        <p:nvSpPr>
          <p:cNvPr id="2458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24585"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24586"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24587"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533B24DA-3924-48F3-A4A5-9AFC37B232CD}" type="slidenum">
              <a:rPr lang="en-US" altLang="en-US"/>
              <a:pPr algn="r">
                <a:spcBef>
                  <a:spcPct val="0"/>
                </a:spcBef>
              </a:pPr>
              <a:t>106</a:t>
            </a:fld>
            <a:endParaRPr lang="en-US" altLang="en-US"/>
          </a:p>
        </p:txBody>
      </p:sp>
      <p:sp>
        <p:nvSpPr>
          <p:cNvPr id="24588" name="Rectangle 2"/>
          <p:cNvSpPr>
            <a:spLocks noChangeArrowheads="1" noTextEdit="1"/>
          </p:cNvSpPr>
          <p:nvPr>
            <p:ph type="sldImg"/>
          </p:nvPr>
        </p:nvSpPr>
        <p:spPr>
          <a:xfrm>
            <a:off x="1258888" y="808038"/>
            <a:ext cx="4340225" cy="3255962"/>
          </a:xfrm>
          <a:ln/>
        </p:spPr>
      </p:sp>
      <p:sp>
        <p:nvSpPr>
          <p:cNvPr id="24589"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2014</a:t>
            </a:r>
          </a:p>
        </p:txBody>
      </p:sp>
      <p:sp>
        <p:nvSpPr>
          <p:cNvPr id="25603"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2560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25605"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25606"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25607"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24B3DE0B-EAC9-49CB-AB16-AB043F77E7D7}" type="slidenum">
              <a:rPr lang="en-US" altLang="en-US"/>
              <a:pPr algn="r">
                <a:spcBef>
                  <a:spcPct val="0"/>
                </a:spcBef>
              </a:pPr>
              <a:t>107</a:t>
            </a:fld>
            <a:endParaRPr lang="en-US" altLang="en-US"/>
          </a:p>
        </p:txBody>
      </p:sp>
      <p:sp>
        <p:nvSpPr>
          <p:cNvPr id="2560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25609"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25610"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25611"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C210AAB1-0F06-4CE7-B519-6076D926B1E4}" type="slidenum">
              <a:rPr lang="en-US" altLang="en-US"/>
              <a:pPr algn="r">
                <a:spcBef>
                  <a:spcPct val="0"/>
                </a:spcBef>
              </a:pPr>
              <a:t>107</a:t>
            </a:fld>
            <a:endParaRPr lang="en-US" altLang="en-US"/>
          </a:p>
        </p:txBody>
      </p:sp>
      <p:sp>
        <p:nvSpPr>
          <p:cNvPr id="25612" name="Rectangle 2"/>
          <p:cNvSpPr>
            <a:spLocks noChangeArrowheads="1" noTextEdit="1"/>
          </p:cNvSpPr>
          <p:nvPr>
            <p:ph type="sldImg"/>
          </p:nvPr>
        </p:nvSpPr>
        <p:spPr>
          <a:xfrm>
            <a:off x="1258888" y="808038"/>
            <a:ext cx="4340225" cy="3255962"/>
          </a:xfrm>
          <a:ln/>
        </p:spPr>
      </p:sp>
      <p:sp>
        <p:nvSpPr>
          <p:cNvPr id="25613"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2014</a:t>
            </a:r>
          </a:p>
        </p:txBody>
      </p:sp>
      <p:sp>
        <p:nvSpPr>
          <p:cNvPr id="2662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2662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2662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26630"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26631" name="Rectangle 7"/>
          <p:cNvSpPr txBox="1">
            <a:spLocks noGrp="1" noChangeArrowheads="1"/>
          </p:cNvSpPr>
          <p:nvPr/>
        </p:nvSpPr>
        <p:spPr bwMode="auto">
          <a:xfrm>
            <a:off x="3193049" y="9000621"/>
            <a:ext cx="5012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EE8F485B-4FB2-477B-AE86-CFD8C2C80CA8}" type="slidenum">
              <a:rPr lang="en-US" altLang="en-US"/>
              <a:pPr algn="r">
                <a:spcBef>
                  <a:spcPct val="0"/>
                </a:spcBef>
              </a:pPr>
              <a:t>108</a:t>
            </a:fld>
            <a:endParaRPr lang="en-US" altLang="en-US"/>
          </a:p>
        </p:txBody>
      </p:sp>
      <p:sp>
        <p:nvSpPr>
          <p:cNvPr id="2663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26633"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26634"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26635" name="Rectangle 7"/>
          <p:cNvSpPr txBox="1">
            <a:spLocks noGrp="1" noChangeArrowheads="1"/>
          </p:cNvSpPr>
          <p:nvPr/>
        </p:nvSpPr>
        <p:spPr bwMode="auto">
          <a:xfrm>
            <a:off x="3193049" y="9000621"/>
            <a:ext cx="5012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BE002C3B-2D91-4902-B4EC-A2086CCB7AE2}" type="slidenum">
              <a:rPr lang="en-US" altLang="en-US"/>
              <a:pPr algn="r">
                <a:spcBef>
                  <a:spcPct val="0"/>
                </a:spcBef>
              </a:pPr>
              <a:t>108</a:t>
            </a:fld>
            <a:endParaRPr lang="en-US" altLang="en-US"/>
          </a:p>
        </p:txBody>
      </p:sp>
      <p:sp>
        <p:nvSpPr>
          <p:cNvPr id="26636" name="Rectangle 2"/>
          <p:cNvSpPr>
            <a:spLocks noChangeArrowheads="1" noTextEdit="1"/>
          </p:cNvSpPr>
          <p:nvPr>
            <p:ph type="sldImg"/>
          </p:nvPr>
        </p:nvSpPr>
        <p:spPr>
          <a:xfrm>
            <a:off x="1258888" y="808038"/>
            <a:ext cx="4340225" cy="3255962"/>
          </a:xfrm>
          <a:ln/>
        </p:spPr>
      </p:sp>
      <p:sp>
        <p:nvSpPr>
          <p:cNvPr id="26637"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2014</a:t>
            </a:r>
          </a:p>
        </p:txBody>
      </p:sp>
      <p:sp>
        <p:nvSpPr>
          <p:cNvPr id="2765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27652"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802.11-08/0924r0</a:t>
            </a:r>
          </a:p>
        </p:txBody>
      </p:sp>
      <p:sp>
        <p:nvSpPr>
          <p:cNvPr id="2765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27654" name="Rectangle 6"/>
          <p:cNvSpPr>
            <a:spLocks noGrp="1" noChangeArrowheads="1"/>
          </p:cNvSpPr>
          <p:nvPr>
            <p:ph type="ftr" sz="quarter" idx="4"/>
          </p:nvPr>
        </p:nvSpPr>
        <p:spPr>
          <a:xfrm>
            <a:off x="4803348" y="9000621"/>
            <a:ext cx="1409360"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t>Al Petrick, JPA</a:t>
            </a:r>
          </a:p>
        </p:txBody>
      </p:sp>
      <p:sp>
        <p:nvSpPr>
          <p:cNvPr id="27655" name="Rectangle 7"/>
          <p:cNvSpPr>
            <a:spLocks noGrp="1" noChangeArrowheads="1"/>
          </p:cNvSpPr>
          <p:nvPr>
            <p:ph type="sldNum" sz="quarter" idx="5"/>
          </p:nvPr>
        </p:nvSpPr>
        <p:spPr>
          <a:xfrm>
            <a:off x="3201992" y="9001125"/>
            <a:ext cx="492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F6D3B1F2-4493-424C-8F1E-C7984B1161FE}" type="slidenum">
              <a:rPr lang="en-US" altLang="en-US" smtClean="0"/>
              <a:pPr>
                <a:spcBef>
                  <a:spcPct val="0"/>
                </a:spcBef>
              </a:pPr>
              <a:t>109</a:t>
            </a:fld>
            <a:endParaRPr lang="en-US" altLang="en-US" smtClean="0"/>
          </a:p>
        </p:txBody>
      </p:sp>
      <p:sp>
        <p:nvSpPr>
          <p:cNvPr id="2765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27657"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27658"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27659"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DF61BF23-DBB8-4667-8FA7-020C00A8667B}" type="slidenum">
              <a:rPr lang="en-US" altLang="en-US"/>
              <a:pPr algn="r">
                <a:spcBef>
                  <a:spcPct val="0"/>
                </a:spcBef>
              </a:pPr>
              <a:t>109</a:t>
            </a:fld>
            <a:endParaRPr lang="en-US" altLang="en-US"/>
          </a:p>
        </p:txBody>
      </p:sp>
      <p:sp>
        <p:nvSpPr>
          <p:cNvPr id="27660" name="Rectangle 2"/>
          <p:cNvSpPr>
            <a:spLocks noChangeArrowheads="1" noTextEdit="1"/>
          </p:cNvSpPr>
          <p:nvPr>
            <p:ph type="sldImg"/>
          </p:nvPr>
        </p:nvSpPr>
        <p:spPr>
          <a:xfrm>
            <a:off x="1114425" y="703263"/>
            <a:ext cx="4629150" cy="3473450"/>
          </a:xfrm>
          <a:ln/>
        </p:spPr>
      </p:sp>
      <p:sp>
        <p:nvSpPr>
          <p:cNvPr id="27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xfrm>
            <a:off x="646113" y="95706"/>
            <a:ext cx="682879" cy="215444"/>
          </a:xfrm>
          <a:noFill/>
        </p:spPr>
        <p:txBody>
          <a:bodyPr/>
          <a:lstStyle/>
          <a:p>
            <a:r>
              <a:rPr lang="en-US" smtClean="0"/>
              <a:t>Jan 2014</a:t>
            </a:r>
          </a:p>
        </p:txBody>
      </p:sp>
      <p:sp>
        <p:nvSpPr>
          <p:cNvPr id="57347" name="Rectangle 2"/>
          <p:cNvSpPr>
            <a:spLocks noGrp="1" noRot="1" noChangeAspect="1" noChangeArrowheads="1" noTextEdit="1"/>
          </p:cNvSpPr>
          <p:nvPr>
            <p:ph type="sldImg"/>
          </p:nvPr>
        </p:nvSpPr>
        <p:spPr>
          <a:xfrm>
            <a:off x="1114425" y="703263"/>
            <a:ext cx="4629150" cy="3473450"/>
          </a:xfrm>
          <a:ln/>
        </p:spPr>
      </p:sp>
      <p:sp>
        <p:nvSpPr>
          <p:cNvPr id="57348"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0153558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C7B547E0-ABC6-0142-8C0C-BBB2D05AE544}" type="slidenum">
              <a:rPr lang="en-US"/>
              <a:pPr/>
              <a:t>110</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235508316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111</a:t>
            </a:fld>
            <a:endParaRPr lang="en-US"/>
          </a:p>
        </p:txBody>
      </p:sp>
    </p:spTree>
    <p:extLst>
      <p:ext uri="{BB962C8B-B14F-4D97-AF65-F5344CB8AC3E}">
        <p14:creationId xmlns:p14="http://schemas.microsoft.com/office/powerpoint/2010/main" val="281097398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112</a:t>
            </a:fld>
            <a:endParaRPr lang="en-US"/>
          </a:p>
        </p:txBody>
      </p:sp>
    </p:spTree>
    <p:extLst>
      <p:ext uri="{BB962C8B-B14F-4D97-AF65-F5344CB8AC3E}">
        <p14:creationId xmlns:p14="http://schemas.microsoft.com/office/powerpoint/2010/main" val="69960806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113</a:t>
            </a:fld>
            <a:endParaRPr lang="en-US"/>
          </a:p>
        </p:txBody>
      </p:sp>
    </p:spTree>
    <p:extLst>
      <p:ext uri="{BB962C8B-B14F-4D97-AF65-F5344CB8AC3E}">
        <p14:creationId xmlns:p14="http://schemas.microsoft.com/office/powerpoint/2010/main" val="7650176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114</a:t>
            </a:fld>
            <a:endParaRPr lang="en-US"/>
          </a:p>
        </p:txBody>
      </p:sp>
    </p:spTree>
    <p:extLst>
      <p:ext uri="{BB962C8B-B14F-4D97-AF65-F5344CB8AC3E}">
        <p14:creationId xmlns:p14="http://schemas.microsoft.com/office/powerpoint/2010/main" val="405091848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115</a:t>
            </a:fld>
            <a:endParaRPr lang="en-US"/>
          </a:p>
        </p:txBody>
      </p:sp>
    </p:spTree>
    <p:extLst>
      <p:ext uri="{BB962C8B-B14F-4D97-AF65-F5344CB8AC3E}">
        <p14:creationId xmlns:p14="http://schemas.microsoft.com/office/powerpoint/2010/main" val="22259707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7617" y="95706"/>
            <a:ext cx="2195858" cy="215444"/>
          </a:xfrm>
          <a:noFill/>
        </p:spPr>
        <p:txBody>
          <a:bodyPr/>
          <a:lstStyle/>
          <a:p>
            <a:r>
              <a:rPr lang="en-GB" smtClean="0"/>
              <a:t>doc.: IEEE 802.11-10/0673r0</a:t>
            </a:r>
          </a:p>
        </p:txBody>
      </p:sp>
      <p:sp>
        <p:nvSpPr>
          <p:cNvPr id="11267"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1268"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116</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117</a:t>
            </a:fld>
            <a:endParaRPr lang="en-US"/>
          </a:p>
        </p:txBody>
      </p:sp>
    </p:spTree>
    <p:extLst>
      <p:ext uri="{BB962C8B-B14F-4D97-AF65-F5344CB8AC3E}">
        <p14:creationId xmlns:p14="http://schemas.microsoft.com/office/powerpoint/2010/main" val="387689711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118</a:t>
            </a:fld>
            <a:endParaRPr lang="en-US"/>
          </a:p>
        </p:txBody>
      </p:sp>
    </p:spTree>
    <p:extLst>
      <p:ext uri="{BB962C8B-B14F-4D97-AF65-F5344CB8AC3E}">
        <p14:creationId xmlns:p14="http://schemas.microsoft.com/office/powerpoint/2010/main" val="254069142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119</a:t>
            </a:fld>
            <a:endParaRPr lang="en-US"/>
          </a:p>
        </p:txBody>
      </p:sp>
    </p:spTree>
    <p:extLst>
      <p:ext uri="{BB962C8B-B14F-4D97-AF65-F5344CB8AC3E}">
        <p14:creationId xmlns:p14="http://schemas.microsoft.com/office/powerpoint/2010/main" val="212933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14425" y="703263"/>
            <a:ext cx="4629150" cy="3473450"/>
          </a:xfrm>
          <a:ln/>
        </p:spPr>
      </p:sp>
      <p:sp>
        <p:nvSpPr>
          <p:cNvPr id="5837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5559884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120</a:t>
            </a:fld>
            <a:endParaRPr lang="en-US"/>
          </a:p>
        </p:txBody>
      </p:sp>
    </p:spTree>
    <p:extLst>
      <p:ext uri="{BB962C8B-B14F-4D97-AF65-F5344CB8AC3E}">
        <p14:creationId xmlns:p14="http://schemas.microsoft.com/office/powerpoint/2010/main" val="62088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xfrm>
            <a:off x="646113" y="95706"/>
            <a:ext cx="682879" cy="215444"/>
          </a:xfrm>
          <a:noFill/>
        </p:spPr>
        <p:txBody>
          <a:bodyPr/>
          <a:lstStyle/>
          <a:p>
            <a:r>
              <a:rPr lang="en-US" smtClean="0"/>
              <a:t>Jan 2014</a:t>
            </a:r>
          </a:p>
        </p:txBody>
      </p:sp>
      <p:sp>
        <p:nvSpPr>
          <p:cNvPr id="59395" name="Slide Image Placeholder 1"/>
          <p:cNvSpPr>
            <a:spLocks noGrp="1" noRot="1" noChangeAspect="1" noTextEdit="1"/>
          </p:cNvSpPr>
          <p:nvPr>
            <p:ph type="sldImg"/>
          </p:nvPr>
        </p:nvSpPr>
        <p:spPr>
          <a:xfrm>
            <a:off x="1114425" y="703263"/>
            <a:ext cx="4629150" cy="3473450"/>
          </a:xfrm>
          <a:ln/>
        </p:spPr>
      </p:sp>
      <p:sp>
        <p:nvSpPr>
          <p:cNvPr id="59396" name="Notes Placeholder 2"/>
          <p:cNvSpPr>
            <a:spLocks noGrp="1"/>
          </p:cNvSpPr>
          <p:nvPr>
            <p:ph type="body" idx="1"/>
          </p:nvPr>
        </p:nvSpPr>
        <p:spPr>
          <a:noFill/>
          <a:ln/>
        </p:spPr>
        <p:txBody>
          <a:bodyPr/>
          <a:lstStyle/>
          <a:p>
            <a:endParaRPr lang="en-GB" smtClean="0"/>
          </a:p>
        </p:txBody>
      </p:sp>
      <p:sp>
        <p:nvSpPr>
          <p:cNvPr id="59397"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3756586" y="9000621"/>
            <a:ext cx="2456122" cy="184666"/>
          </a:xfrm>
          <a:noFill/>
        </p:spPr>
        <p:txBody>
          <a:bodyPr/>
          <a:lstStyle/>
          <a:p>
            <a:pPr lvl="4"/>
            <a:r>
              <a:rPr lang="en-US" smtClean="0"/>
              <a:t>Peter Ecclesine (Cisco Systems)</a:t>
            </a:r>
          </a:p>
        </p:txBody>
      </p:sp>
      <p:sp>
        <p:nvSpPr>
          <p:cNvPr id="59399" name="Slide Number Placeholder 5"/>
          <p:cNvSpPr>
            <a:spLocks noGrp="1"/>
          </p:cNvSpPr>
          <p:nvPr>
            <p:ph type="sldNum" sz="quarter" idx="5"/>
          </p:nvPr>
        </p:nvSpPr>
        <p:spPr>
          <a:xfrm>
            <a:off x="3278936" y="9001125"/>
            <a:ext cx="415177" cy="184666"/>
          </a:xfrm>
          <a:noFill/>
        </p:spPr>
        <p:txBody>
          <a:bodyPr/>
          <a:lstStyle/>
          <a:p>
            <a:r>
              <a:rPr lang="en-US" smtClean="0"/>
              <a:t>Page </a:t>
            </a:r>
            <a:fld id="{617E4734-E93D-4119-AD53-64F2B1E3BFF1}" type="slidenum">
              <a:rPr lang="en-US" smtClean="0"/>
              <a:pPr/>
              <a:t>13</a:t>
            </a:fld>
            <a:endParaRPr lang="en-US" smtClean="0"/>
          </a:p>
        </p:txBody>
      </p:sp>
    </p:spTree>
    <p:extLst>
      <p:ext uri="{BB962C8B-B14F-4D97-AF65-F5344CB8AC3E}">
        <p14:creationId xmlns:p14="http://schemas.microsoft.com/office/powerpoint/2010/main" val="2441898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14425" y="701675"/>
            <a:ext cx="4630738" cy="3475038"/>
          </a:xfrm>
          <a:ln/>
        </p:spPr>
      </p:sp>
      <p:sp>
        <p:nvSpPr>
          <p:cNvPr id="61444" name="Notes Placeholder 2"/>
          <p:cNvSpPr>
            <a:spLocks noGrp="1"/>
          </p:cNvSpPr>
          <p:nvPr>
            <p:ph type="body" idx="1"/>
          </p:nvPr>
        </p:nvSpPr>
        <p:spPr>
          <a:noFill/>
          <a:ln/>
        </p:spPr>
        <p:txBody>
          <a:bodyPr lIns="93646" tIns="46030" rIns="93646" bIns="46030"/>
          <a:lstStyle/>
          <a:p>
            <a:endParaRPr lang="en-GB" smtClean="0"/>
          </a:p>
        </p:txBody>
      </p:sp>
      <p:sp>
        <p:nvSpPr>
          <p:cNvPr id="61445"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1630492" y="9000621"/>
            <a:ext cx="4582216" cy="369332"/>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2831924" y="9000621"/>
            <a:ext cx="862416" cy="369332"/>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14</a:t>
            </a:fld>
            <a:endParaRPr lang="en-US"/>
          </a:p>
        </p:txBody>
      </p:sp>
    </p:spTree>
    <p:extLst>
      <p:ext uri="{BB962C8B-B14F-4D97-AF65-F5344CB8AC3E}">
        <p14:creationId xmlns:p14="http://schemas.microsoft.com/office/powerpoint/2010/main" val="266354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a:t>
            </a:fld>
            <a:endParaRPr lang="en-US"/>
          </a:p>
        </p:txBody>
      </p:sp>
    </p:spTree>
    <p:extLst>
      <p:ext uri="{BB962C8B-B14F-4D97-AF65-F5344CB8AC3E}">
        <p14:creationId xmlns:p14="http://schemas.microsoft.com/office/powerpoint/2010/main" val="20454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802.11-14/0976r0</a:t>
            </a:r>
          </a:p>
        </p:txBody>
      </p:sp>
      <p:sp>
        <p:nvSpPr>
          <p:cNvPr id="6147"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2014</a:t>
            </a:r>
            <a:endParaRPr lang="en-GB" sz="1400" smtClean="0"/>
          </a:p>
        </p:txBody>
      </p:sp>
      <p:sp>
        <p:nvSpPr>
          <p:cNvPr id="6148" name="Rectangle 6"/>
          <p:cNvSpPr>
            <a:spLocks noGrp="1" noChangeArrowheads="1"/>
          </p:cNvSpPr>
          <p:nvPr>
            <p:ph type="ftr" sz="quarter" idx="4"/>
          </p:nvPr>
        </p:nvSpPr>
        <p:spPr>
          <a:xfrm>
            <a:off x="3920860" y="9001125"/>
            <a:ext cx="229261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614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1FA0DF2A-4090-463A-968B-4ABD6F561DCD}" type="slidenum">
              <a:rPr lang="en-GB" smtClean="0"/>
              <a:pPr/>
              <a:t>16</a:t>
            </a:fld>
            <a:endParaRPr lang="en-GB" smtClean="0"/>
          </a:p>
        </p:txBody>
      </p:sp>
      <p:sp>
        <p:nvSpPr>
          <p:cNvPr id="6150" name="Rectangle 2"/>
          <p:cNvSpPr>
            <a:spLocks noGrp="1" noRot="1" noChangeAspect="1" noChangeArrowheads="1" noTextEdit="1"/>
          </p:cNvSpPr>
          <p:nvPr>
            <p:ph type="sldImg"/>
          </p:nvPr>
        </p:nvSpPr>
        <p:spPr>
          <a:xfrm>
            <a:off x="1112838" y="703263"/>
            <a:ext cx="4632325" cy="3473450"/>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802.11-14/0976r0</a:t>
            </a:r>
          </a:p>
        </p:txBody>
      </p:sp>
      <p:sp>
        <p:nvSpPr>
          <p:cNvPr id="7171"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2014</a:t>
            </a:r>
            <a:endParaRPr lang="en-GB" sz="1400" smtClean="0"/>
          </a:p>
        </p:txBody>
      </p:sp>
      <p:sp>
        <p:nvSpPr>
          <p:cNvPr id="7172" name="Rectangle 6"/>
          <p:cNvSpPr>
            <a:spLocks noGrp="1" noChangeArrowheads="1"/>
          </p:cNvSpPr>
          <p:nvPr>
            <p:ph type="ftr" sz="quarter" idx="4"/>
          </p:nvPr>
        </p:nvSpPr>
        <p:spPr>
          <a:xfrm>
            <a:off x="3920860" y="9001125"/>
            <a:ext cx="229261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717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FC90757E-C0E7-4B96-A93C-95E1D9823341}" type="slidenum">
              <a:rPr lang="en-GB" smtClean="0"/>
              <a:pPr/>
              <a:t>17</a:t>
            </a:fld>
            <a:endParaRPr lang="en-GB" smtClean="0"/>
          </a:p>
        </p:txBody>
      </p:sp>
      <p:sp>
        <p:nvSpPr>
          <p:cNvPr id="7174" name="Rectangle 2"/>
          <p:cNvSpPr>
            <a:spLocks noGrp="1" noRot="1" noChangeAspect="1" noChangeArrowheads="1" noTextEdit="1"/>
          </p:cNvSpPr>
          <p:nvPr>
            <p:ph type="sldImg"/>
          </p:nvPr>
        </p:nvSpPr>
        <p:spPr>
          <a:xfrm>
            <a:off x="1112838" y="703263"/>
            <a:ext cx="4632325" cy="3473450"/>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802.11-14/0976r0</a:t>
            </a:r>
          </a:p>
        </p:txBody>
      </p:sp>
      <p:sp>
        <p:nvSpPr>
          <p:cNvPr id="8195"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2014</a:t>
            </a:r>
            <a:endParaRPr lang="en-GB" sz="1400" smtClean="0"/>
          </a:p>
        </p:txBody>
      </p:sp>
      <p:sp>
        <p:nvSpPr>
          <p:cNvPr id="8196" name="Rectangle 6"/>
          <p:cNvSpPr>
            <a:spLocks noGrp="1" noChangeArrowheads="1"/>
          </p:cNvSpPr>
          <p:nvPr>
            <p:ph type="ftr" sz="quarter" idx="4"/>
          </p:nvPr>
        </p:nvSpPr>
        <p:spPr>
          <a:xfrm>
            <a:off x="3920860" y="9001125"/>
            <a:ext cx="229261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819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A7B95730-A268-494D-91A1-2AFF9480B191}" type="slidenum">
              <a:rPr lang="en-GB" smtClean="0"/>
              <a:pPr/>
              <a:t>18</a:t>
            </a:fld>
            <a:endParaRPr lang="en-GB" smtClean="0"/>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13332" y="4416385"/>
            <a:ext cx="5031336" cy="4183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802.11-13/0153r0</a:t>
            </a:r>
          </a:p>
        </p:txBody>
      </p:sp>
      <p:sp>
        <p:nvSpPr>
          <p:cNvPr id="17411" name="Rectangle 3"/>
          <p:cNvSpPr>
            <a:spLocks noGrp="1" noChangeArrowheads="1"/>
          </p:cNvSpPr>
          <p:nvPr>
            <p:ph type="dt" sz="quarter" idx="1"/>
          </p:nvPr>
        </p:nvSpPr>
        <p:spPr>
          <a:xfrm>
            <a:off x="646113" y="95706"/>
            <a:ext cx="1041952"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January 2013</a:t>
            </a:r>
          </a:p>
        </p:txBody>
      </p:sp>
      <p:sp>
        <p:nvSpPr>
          <p:cNvPr id="17412" name="Rectangle 6"/>
          <p:cNvSpPr>
            <a:spLocks noGrp="1" noChangeArrowheads="1"/>
          </p:cNvSpPr>
          <p:nvPr>
            <p:ph type="ftr" sz="quarter" idx="4"/>
          </p:nvPr>
        </p:nvSpPr>
        <p:spPr>
          <a:xfrm>
            <a:off x="3787811" y="9001125"/>
            <a:ext cx="242566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741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04659160-5F5C-4B0A-BA86-1EFEFE603BAF}" type="slidenum">
              <a:rPr lang="en-GB" altLang="en-US" smtClean="0"/>
              <a:pPr>
                <a:spcBef>
                  <a:spcPct val="0"/>
                </a:spcBef>
              </a:pPr>
              <a:t>19</a:t>
            </a:fld>
            <a:endParaRPr lang="en-GB" altLang="en-US" smtClean="0"/>
          </a:p>
        </p:txBody>
      </p:sp>
      <p:sp>
        <p:nvSpPr>
          <p:cNvPr id="17414" name="Rectangle 2"/>
          <p:cNvSpPr>
            <a:spLocks noGrp="1" noRot="1" noChangeAspect="1" noChangeArrowheads="1" noTextEdit="1"/>
          </p:cNvSpPr>
          <p:nvPr>
            <p:ph type="sldImg"/>
          </p:nvPr>
        </p:nvSpPr>
        <p:spPr>
          <a:xfrm>
            <a:off x="1112838" y="703263"/>
            <a:ext cx="4632325" cy="3473450"/>
          </a:xfrm>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802.11-06/0528r0</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May 2006</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Bruce Kraemer, Marvell</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802.11-13/0153r0</a:t>
            </a:r>
          </a:p>
        </p:txBody>
      </p:sp>
      <p:sp>
        <p:nvSpPr>
          <p:cNvPr id="18435" name="Rectangle 3"/>
          <p:cNvSpPr>
            <a:spLocks noGrp="1" noChangeArrowheads="1"/>
          </p:cNvSpPr>
          <p:nvPr>
            <p:ph type="dt" sz="quarter" idx="1"/>
          </p:nvPr>
        </p:nvSpPr>
        <p:spPr>
          <a:xfrm>
            <a:off x="646113" y="95706"/>
            <a:ext cx="1041952"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January 2013</a:t>
            </a:r>
          </a:p>
        </p:txBody>
      </p:sp>
      <p:sp>
        <p:nvSpPr>
          <p:cNvPr id="18436" name="Rectangle 6"/>
          <p:cNvSpPr>
            <a:spLocks noGrp="1" noChangeArrowheads="1"/>
          </p:cNvSpPr>
          <p:nvPr>
            <p:ph type="ftr" sz="quarter" idx="4"/>
          </p:nvPr>
        </p:nvSpPr>
        <p:spPr>
          <a:xfrm>
            <a:off x="3787811" y="9001125"/>
            <a:ext cx="242566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843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26ED28E2-10A8-4438-B3FD-1421C4BEDBB8}" type="slidenum">
              <a:rPr lang="en-GB" altLang="en-US" smtClean="0"/>
              <a:pPr>
                <a:spcBef>
                  <a:spcPct val="0"/>
                </a:spcBef>
              </a:pPr>
              <a:t>20</a:t>
            </a:fld>
            <a:endParaRPr lang="en-GB" altLang="en-US" smtClean="0"/>
          </a:p>
        </p:txBody>
      </p:sp>
      <p:sp>
        <p:nvSpPr>
          <p:cNvPr id="18438" name="Rectangle 2"/>
          <p:cNvSpPr>
            <a:spLocks noGrp="1" noRot="1" noChangeAspect="1" noChangeArrowheads="1" noTextEdit="1"/>
          </p:cNvSpPr>
          <p:nvPr>
            <p:ph type="sldImg"/>
          </p:nvPr>
        </p:nvSpPr>
        <p:spPr>
          <a:xfrm>
            <a:off x="1112838" y="703263"/>
            <a:ext cx="4632325" cy="3473450"/>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802.11-13/0153r0</a:t>
            </a:r>
          </a:p>
        </p:txBody>
      </p:sp>
      <p:sp>
        <p:nvSpPr>
          <p:cNvPr id="19459" name="Rectangle 3"/>
          <p:cNvSpPr>
            <a:spLocks noGrp="1" noChangeArrowheads="1"/>
          </p:cNvSpPr>
          <p:nvPr>
            <p:ph type="dt" sz="quarter" idx="1"/>
          </p:nvPr>
        </p:nvSpPr>
        <p:spPr>
          <a:xfrm>
            <a:off x="646113" y="95706"/>
            <a:ext cx="1041952"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January 2013</a:t>
            </a:r>
          </a:p>
        </p:txBody>
      </p:sp>
      <p:sp>
        <p:nvSpPr>
          <p:cNvPr id="19460" name="Rectangle 6"/>
          <p:cNvSpPr>
            <a:spLocks noGrp="1" noChangeArrowheads="1"/>
          </p:cNvSpPr>
          <p:nvPr>
            <p:ph type="ftr" sz="quarter" idx="4"/>
          </p:nvPr>
        </p:nvSpPr>
        <p:spPr>
          <a:xfrm>
            <a:off x="3787811" y="9001125"/>
            <a:ext cx="242566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9461"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9ACB1BDB-E40E-4DD1-ABA9-12C522C39F05}" type="slidenum">
              <a:rPr lang="en-GB" altLang="en-US" smtClean="0"/>
              <a:pPr>
                <a:spcBef>
                  <a:spcPct val="0"/>
                </a:spcBef>
              </a:pPr>
              <a:t>21</a:t>
            </a:fld>
            <a:endParaRPr lang="en-GB" altLang="en-US" smtClean="0"/>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13332" y="4416385"/>
            <a:ext cx="5031336" cy="4183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en-US" smtClean="0"/>
              <a:t>doc.: IEEE 802.11-09/0840r0</a:t>
            </a:r>
          </a:p>
        </p:txBody>
      </p:sp>
      <p:sp>
        <p:nvSpPr>
          <p:cNvPr id="19459" name="Rectangle 3"/>
          <p:cNvSpPr>
            <a:spLocks noGrp="1" noChangeArrowheads="1"/>
          </p:cNvSpPr>
          <p:nvPr>
            <p:ph type="dt" sz="quarter" idx="1"/>
          </p:nvPr>
        </p:nvSpPr>
        <p:spPr>
          <a:xfrm>
            <a:off x="646113" y="95706"/>
            <a:ext cx="732573" cy="215444"/>
          </a:xfrm>
          <a:noFill/>
        </p:spPr>
        <p:txBody>
          <a:bodyPr/>
          <a:lstStyle/>
          <a:p>
            <a:r>
              <a:rPr lang="en-US" smtClean="0"/>
              <a:t>July 2009</a:t>
            </a:r>
          </a:p>
        </p:txBody>
      </p:sp>
      <p:sp>
        <p:nvSpPr>
          <p:cNvPr id="19460" name="Rectangle 6"/>
          <p:cNvSpPr>
            <a:spLocks noGrp="1" noChangeArrowheads="1"/>
          </p:cNvSpPr>
          <p:nvPr>
            <p:ph type="ftr" sz="quarter" idx="4"/>
          </p:nvPr>
        </p:nvSpPr>
        <p:spPr>
          <a:xfrm>
            <a:off x="3472981" y="9001125"/>
            <a:ext cx="2740494" cy="184666"/>
          </a:xfrm>
          <a:noFill/>
        </p:spPr>
        <p:txBody>
          <a:bodyPr/>
          <a:lstStyle/>
          <a:p>
            <a:pPr lvl="4"/>
            <a:r>
              <a:rPr lang="en-US" smtClean="0"/>
              <a:t>David Bagby, Calypso Ventures, Inc.</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22</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p:spPr>
        <p:txBody>
          <a:bodyPr/>
          <a:lstStyle/>
          <a:p>
            <a:r>
              <a:rPr lang="en-US" smtClean="0"/>
              <a:t>doc.: IEEE 802.11-08/1455r0</a:t>
            </a:r>
          </a:p>
        </p:txBody>
      </p:sp>
      <p:sp>
        <p:nvSpPr>
          <p:cNvPr id="20483" name="Rectangle 3"/>
          <p:cNvSpPr>
            <a:spLocks noGrp="1" noChangeArrowheads="1"/>
          </p:cNvSpPr>
          <p:nvPr>
            <p:ph type="dt" sz="quarter" idx="1"/>
          </p:nvPr>
        </p:nvSpPr>
        <p:spPr>
          <a:xfrm>
            <a:off x="646113" y="95706"/>
            <a:ext cx="682879" cy="215444"/>
          </a:xfrm>
          <a:noFill/>
        </p:spPr>
        <p:txBody>
          <a:bodyPr/>
          <a:lstStyle/>
          <a:p>
            <a:r>
              <a:rPr lang="en-US" smtClean="0"/>
              <a:t>Jan 2009</a:t>
            </a:r>
          </a:p>
        </p:txBody>
      </p:sp>
      <p:sp>
        <p:nvSpPr>
          <p:cNvPr id="20484" name="Rectangle 6"/>
          <p:cNvSpPr>
            <a:spLocks noGrp="1" noChangeArrowheads="1"/>
          </p:cNvSpPr>
          <p:nvPr>
            <p:ph type="ftr" sz="quarter" idx="4"/>
          </p:nvPr>
        </p:nvSpPr>
        <p:spPr>
          <a:xfrm>
            <a:off x="3472981" y="9001125"/>
            <a:ext cx="2740494" cy="184666"/>
          </a:xfrm>
          <a:noFill/>
        </p:spPr>
        <p:txBody>
          <a:bodyPr/>
          <a:lstStyle/>
          <a:p>
            <a:pPr lvl="4"/>
            <a:r>
              <a:rPr lang="en-US" smtClean="0"/>
              <a:t>David Bagby, Calypso Ventures, Inc.</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23</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1509"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151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1509"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151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3557"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3558"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3557"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3558"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7617" y="95706"/>
            <a:ext cx="2195858" cy="215444"/>
          </a:xfrm>
          <a:noFill/>
        </p:spPr>
        <p:txBody>
          <a:bodyPr/>
          <a:lstStyle/>
          <a:p>
            <a:r>
              <a:rPr lang="en-GB" smtClean="0"/>
              <a:t>doc.: IEEE 802.11-10/0673r0</a:t>
            </a:r>
          </a:p>
        </p:txBody>
      </p:sp>
      <p:sp>
        <p:nvSpPr>
          <p:cNvPr id="11267"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1268"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28</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4017617" y="95706"/>
            <a:ext cx="2195858" cy="215444"/>
          </a:xfrm>
          <a:noFill/>
        </p:spPr>
        <p:txBody>
          <a:bodyPr/>
          <a:lstStyle/>
          <a:p>
            <a:r>
              <a:rPr lang="en-GB" smtClean="0"/>
              <a:t>doc.: IEEE 802.11-10/0673r0</a:t>
            </a:r>
          </a:p>
        </p:txBody>
      </p:sp>
      <p:sp>
        <p:nvSpPr>
          <p:cNvPr id="12291"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2292"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2293" name="Rectangle 7"/>
          <p:cNvSpPr>
            <a:spLocks noGrp="1" noChangeArrowheads="1"/>
          </p:cNvSpPr>
          <p:nvPr>
            <p:ph type="sldNum" sz="quarter" idx="5"/>
          </p:nvPr>
        </p:nvSpPr>
        <p:spPr>
          <a:xfrm>
            <a:off x="3278936" y="9001125"/>
            <a:ext cx="415177" cy="184666"/>
          </a:xfrm>
          <a:noFill/>
        </p:spPr>
        <p:txBody>
          <a:bodyPr/>
          <a:lstStyle/>
          <a:p>
            <a:r>
              <a:rPr lang="en-GB" smtClean="0"/>
              <a:t>Page </a:t>
            </a:r>
            <a:fld id="{DA46D214-75BD-4AB5-B513-4DDEA98DA4CD}" type="slidenum">
              <a:rPr lang="en-GB" smtClean="0"/>
              <a:pPr/>
              <a:t>29</a:t>
            </a:fld>
            <a:endParaRPr lang="en-GB" smtClean="0"/>
          </a:p>
        </p:txBody>
      </p:sp>
      <p:sp>
        <p:nvSpPr>
          <p:cNvPr id="12294" name="Rectangle 2"/>
          <p:cNvSpPr>
            <a:spLocks noGrp="1" noRot="1" noChangeAspect="1" noChangeArrowheads="1" noTextEdit="1"/>
          </p:cNvSpPr>
          <p:nvPr>
            <p:ph type="sldImg"/>
          </p:nvPr>
        </p:nvSpPr>
        <p:spPr>
          <a:xfrm>
            <a:off x="1112838" y="703263"/>
            <a:ext cx="4632325" cy="3473450"/>
          </a:xfrm>
          <a:ln cap="flat"/>
        </p:spPr>
      </p:sp>
      <p:sp>
        <p:nvSpPr>
          <p:cNvPr id="12295" name="Rectangle 3"/>
          <p:cNvSpPr>
            <a:spLocks noGrp="1" noChangeArrowheads="1"/>
          </p:cNvSpPr>
          <p:nvPr>
            <p:ph type="body" idx="1"/>
          </p:nvPr>
        </p:nvSpPr>
        <p:spPr>
          <a:noFill/>
          <a:ln/>
        </p:spPr>
        <p:txBody>
          <a:bodyPr lIns="95335" rIns="95335"/>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160850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30</a:t>
            </a:fld>
            <a:endParaRPr lang="en-US"/>
          </a:p>
        </p:txBody>
      </p:sp>
    </p:spTree>
    <p:extLst>
      <p:ext uri="{BB962C8B-B14F-4D97-AF65-F5344CB8AC3E}">
        <p14:creationId xmlns:p14="http://schemas.microsoft.com/office/powerpoint/2010/main" val="2373072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31</a:t>
            </a:fld>
            <a:endParaRPr lang="en-US"/>
          </a:p>
        </p:txBody>
      </p:sp>
    </p:spTree>
    <p:extLst>
      <p:ext uri="{BB962C8B-B14F-4D97-AF65-F5344CB8AC3E}">
        <p14:creationId xmlns:p14="http://schemas.microsoft.com/office/powerpoint/2010/main" val="911793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32</a:t>
            </a:fld>
            <a:endParaRPr lang="en-US"/>
          </a:p>
        </p:txBody>
      </p:sp>
    </p:spTree>
    <p:extLst>
      <p:ext uri="{BB962C8B-B14F-4D97-AF65-F5344CB8AC3E}">
        <p14:creationId xmlns:p14="http://schemas.microsoft.com/office/powerpoint/2010/main" val="703675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33</a:t>
            </a:fld>
            <a:endParaRPr lang="en-US"/>
          </a:p>
        </p:txBody>
      </p:sp>
    </p:spTree>
    <p:extLst>
      <p:ext uri="{BB962C8B-B14F-4D97-AF65-F5344CB8AC3E}">
        <p14:creationId xmlns:p14="http://schemas.microsoft.com/office/powerpoint/2010/main" val="988085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34</a:t>
            </a:fld>
            <a:endParaRPr lang="en-US"/>
          </a:p>
        </p:txBody>
      </p:sp>
    </p:spTree>
    <p:extLst>
      <p:ext uri="{BB962C8B-B14F-4D97-AF65-F5344CB8AC3E}">
        <p14:creationId xmlns:p14="http://schemas.microsoft.com/office/powerpoint/2010/main" val="3399736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35</a:t>
            </a:fld>
            <a:endParaRPr lang="en-US"/>
          </a:p>
        </p:txBody>
      </p:sp>
    </p:spTree>
    <p:extLst>
      <p:ext uri="{BB962C8B-B14F-4D97-AF65-F5344CB8AC3E}">
        <p14:creationId xmlns:p14="http://schemas.microsoft.com/office/powerpoint/2010/main" val="3642174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36</a:t>
            </a:fld>
            <a:endParaRPr lang="en-US"/>
          </a:p>
        </p:txBody>
      </p:sp>
    </p:spTree>
    <p:extLst>
      <p:ext uri="{BB962C8B-B14F-4D97-AF65-F5344CB8AC3E}">
        <p14:creationId xmlns:p14="http://schemas.microsoft.com/office/powerpoint/2010/main" val="1918118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37</a:t>
            </a:fld>
            <a:endParaRPr lang="en-US"/>
          </a:p>
        </p:txBody>
      </p:sp>
    </p:spTree>
    <p:extLst>
      <p:ext uri="{BB962C8B-B14F-4D97-AF65-F5344CB8AC3E}">
        <p14:creationId xmlns:p14="http://schemas.microsoft.com/office/powerpoint/2010/main" val="2012098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38</a:t>
            </a:fld>
            <a:endParaRPr lang="en-US"/>
          </a:p>
        </p:txBody>
      </p:sp>
    </p:spTree>
    <p:extLst>
      <p:ext uri="{BB962C8B-B14F-4D97-AF65-F5344CB8AC3E}">
        <p14:creationId xmlns:p14="http://schemas.microsoft.com/office/powerpoint/2010/main" val="2334714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39</a:t>
            </a:fld>
            <a:endParaRPr lang="en-US"/>
          </a:p>
        </p:txBody>
      </p:sp>
    </p:spTree>
    <p:extLst>
      <p:ext uri="{BB962C8B-B14F-4D97-AF65-F5344CB8AC3E}">
        <p14:creationId xmlns:p14="http://schemas.microsoft.com/office/powerpoint/2010/main" val="44036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575378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AC30D68-B388-CC41-9257-1344FD822173}" type="slidenum">
              <a:rPr lang="en-US"/>
              <a:pPr/>
              <a:t>40</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1984437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30724"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214C0BA8-5355-5B4E-9412-71DD676DB540}" type="slidenum">
              <a:rPr lang="en-US"/>
              <a:pPr/>
              <a:t>41</a:t>
            </a:fld>
            <a:endParaRPr lang="en-US"/>
          </a:p>
        </p:txBody>
      </p:sp>
      <p:sp>
        <p:nvSpPr>
          <p:cNvPr id="30725" name="Rectangle 2"/>
          <p:cNvSpPr>
            <a:spLocks noGrp="1" noRot="1" noChangeAspect="1" noChangeArrowheads="1" noTextEdit="1"/>
          </p:cNvSpPr>
          <p:nvPr>
            <p:ph type="sldImg"/>
          </p:nvPr>
        </p:nvSpPr>
        <p:spPr>
          <a:xfrm>
            <a:off x="1114425" y="703263"/>
            <a:ext cx="4629150" cy="3473450"/>
          </a:xfrm>
          <a:ln cap="flat"/>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5250" rIns="95250"/>
          <a:lstStyle/>
          <a:p>
            <a:endParaRPr lang="en-US">
              <a:latin typeface="Times New Roman" charset="0"/>
            </a:endParaRPr>
          </a:p>
        </p:txBody>
      </p:sp>
    </p:spTree>
    <p:extLst>
      <p:ext uri="{BB962C8B-B14F-4D97-AF65-F5344CB8AC3E}">
        <p14:creationId xmlns:p14="http://schemas.microsoft.com/office/powerpoint/2010/main" val="4143741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42</a:t>
            </a:fld>
            <a:endParaRPr lang="en-US"/>
          </a:p>
        </p:txBody>
      </p:sp>
    </p:spTree>
    <p:extLst>
      <p:ext uri="{BB962C8B-B14F-4D97-AF65-F5344CB8AC3E}">
        <p14:creationId xmlns:p14="http://schemas.microsoft.com/office/powerpoint/2010/main" val="583677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43</a:t>
            </a:fld>
            <a:endParaRPr lang="en-US"/>
          </a:p>
        </p:txBody>
      </p:sp>
    </p:spTree>
    <p:extLst>
      <p:ext uri="{BB962C8B-B14F-4D97-AF65-F5344CB8AC3E}">
        <p14:creationId xmlns:p14="http://schemas.microsoft.com/office/powerpoint/2010/main" val="1323606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44</a:t>
            </a:fld>
            <a:endParaRPr lang="en-US"/>
          </a:p>
        </p:txBody>
      </p:sp>
    </p:spTree>
    <p:extLst>
      <p:ext uri="{BB962C8B-B14F-4D97-AF65-F5344CB8AC3E}">
        <p14:creationId xmlns:p14="http://schemas.microsoft.com/office/powerpoint/2010/main" val="1904489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45</a:t>
            </a:fld>
            <a:endParaRPr lang="en-US"/>
          </a:p>
        </p:txBody>
      </p:sp>
    </p:spTree>
    <p:extLst>
      <p:ext uri="{BB962C8B-B14F-4D97-AF65-F5344CB8AC3E}">
        <p14:creationId xmlns:p14="http://schemas.microsoft.com/office/powerpoint/2010/main" val="1281265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802.11-12/0455r0</a:t>
            </a:r>
          </a:p>
        </p:txBody>
      </p:sp>
      <p:sp>
        <p:nvSpPr>
          <p:cNvPr id="24579" name="Rectangle 3"/>
          <p:cNvSpPr>
            <a:spLocks noGrp="1" noChangeArrowheads="1"/>
          </p:cNvSpPr>
          <p:nvPr>
            <p:ph type="dt" sz="quarter" idx="1"/>
          </p:nvPr>
        </p:nvSpPr>
        <p:spPr>
          <a:xfrm>
            <a:off x="646113" y="95706"/>
            <a:ext cx="916020" cy="215444"/>
          </a:xfrm>
          <a:noFill/>
        </p:spPr>
        <p:txBody>
          <a:bodyPr/>
          <a:lstStyle/>
          <a:p>
            <a:r>
              <a:rPr lang="en-US" smtClean="0"/>
              <a:t>Month Year</a:t>
            </a:r>
          </a:p>
        </p:txBody>
      </p:sp>
      <p:sp>
        <p:nvSpPr>
          <p:cNvPr id="24580" name="Rectangle 6"/>
          <p:cNvSpPr>
            <a:spLocks noGrp="1" noChangeArrowheads="1"/>
          </p:cNvSpPr>
          <p:nvPr>
            <p:ph type="ftr" sz="quarter" idx="4"/>
          </p:nvPr>
        </p:nvSpPr>
        <p:spPr>
          <a:xfrm>
            <a:off x="3685219" y="9001125"/>
            <a:ext cx="2528256" cy="184666"/>
          </a:xfrm>
          <a:noFill/>
        </p:spPr>
        <p:txBody>
          <a:bodyPr/>
          <a:lstStyle/>
          <a:p>
            <a:pPr lvl="4"/>
            <a:r>
              <a:rPr lang="en-US" smtClean="0"/>
              <a:t>David Halasz, Motorola Mobility</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46</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802.11-yy/xxxxr0</a:t>
            </a:r>
          </a:p>
        </p:txBody>
      </p:sp>
      <p:sp>
        <p:nvSpPr>
          <p:cNvPr id="10243" name="Rectangle 3"/>
          <p:cNvSpPr>
            <a:spLocks noGrp="1" noChangeArrowheads="1"/>
          </p:cNvSpPr>
          <p:nvPr>
            <p:ph type="dt" sz="quarter" idx="1"/>
          </p:nvPr>
        </p:nvSpPr>
        <p:spPr>
          <a:xfrm>
            <a:off x="646113" y="95706"/>
            <a:ext cx="91602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Month Year</a:t>
            </a:r>
          </a:p>
        </p:txBody>
      </p:sp>
      <p:sp>
        <p:nvSpPr>
          <p:cNvPr id="10244" name="Rectangle 6"/>
          <p:cNvSpPr>
            <a:spLocks noGrp="1" noChangeArrowheads="1"/>
          </p:cNvSpPr>
          <p:nvPr>
            <p:ph type="ftr" sz="quarter" idx="4"/>
          </p:nvPr>
        </p:nvSpPr>
        <p:spPr>
          <a:xfrm>
            <a:off x="4100717" y="9001125"/>
            <a:ext cx="2112758"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John Doe, Some Company</a:t>
            </a:r>
          </a:p>
        </p:txBody>
      </p:sp>
      <p:sp>
        <p:nvSpPr>
          <p:cNvPr id="1024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C4F4DAE-E60C-4253-B0B9-199258B0A6AD}" type="slidenum">
              <a:rPr lang="en-US" smtClean="0"/>
              <a:pPr/>
              <a:t>47</a:t>
            </a:fld>
            <a:endParaRPr lang="en-US" smtClean="0"/>
          </a:p>
        </p:txBody>
      </p:sp>
      <p:sp>
        <p:nvSpPr>
          <p:cNvPr id="10246" name="Rectangle 2"/>
          <p:cNvSpPr>
            <a:spLocks noGrp="1" noRot="1" noChangeAspect="1" noChangeArrowheads="1" noTextEdit="1"/>
          </p:cNvSpPr>
          <p:nvPr>
            <p:ph type="sldImg"/>
          </p:nvPr>
        </p:nvSpPr>
        <p:spPr>
          <a:xfrm>
            <a:off x="1114425" y="703263"/>
            <a:ext cx="4629150" cy="3473450"/>
          </a:xfrm>
          <a:ln cap="flat"/>
        </p:spPr>
      </p:sp>
      <p:sp>
        <p:nvSpPr>
          <p:cNvPr id="10247" name="Rectangle 3"/>
          <p:cNvSpPr>
            <a:spLocks noGrp="1" noChangeArrowheads="1"/>
          </p:cNvSpPr>
          <p:nvPr>
            <p:ph type="body" idx="1"/>
          </p:nvPr>
        </p:nvSpPr>
        <p:spPr>
          <a:noFill/>
        </p:spPr>
        <p:txBody>
          <a:bodyPr lIns="95250" rIns="95250"/>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802.11-12/0455r0</a:t>
            </a:r>
            <a:endParaRPr lang="en-US"/>
          </a:p>
        </p:txBody>
      </p:sp>
      <p:sp>
        <p:nvSpPr>
          <p:cNvPr id="5" name="Date Placeholder 4"/>
          <p:cNvSpPr>
            <a:spLocks noGrp="1"/>
          </p:cNvSpPr>
          <p:nvPr>
            <p:ph type="dt" idx="11"/>
          </p:nvPr>
        </p:nvSpPr>
        <p:spPr>
          <a:xfrm>
            <a:off x="646113" y="95706"/>
            <a:ext cx="916020" cy="215444"/>
          </a:xfrm>
        </p:spPr>
        <p:txBody>
          <a:bodyPr/>
          <a:lstStyle/>
          <a:p>
            <a:pPr>
              <a:defRPr/>
            </a:pPr>
            <a:r>
              <a:rPr lang="en-US" smtClean="0"/>
              <a:t>Month Year</a:t>
            </a:r>
            <a:endParaRPr lang="en-US"/>
          </a:p>
        </p:txBody>
      </p:sp>
      <p:sp>
        <p:nvSpPr>
          <p:cNvPr id="6" name="Footer Placeholder 5"/>
          <p:cNvSpPr>
            <a:spLocks noGrp="1"/>
          </p:cNvSpPr>
          <p:nvPr>
            <p:ph type="ftr" sz="quarter" idx="12"/>
          </p:nvPr>
        </p:nvSpPr>
        <p:spPr>
          <a:xfrm>
            <a:off x="3685219" y="9001125"/>
            <a:ext cx="2528256" cy="184666"/>
          </a:xfrm>
        </p:spPr>
        <p:txBody>
          <a:bodyPr/>
          <a:lstStyle/>
          <a:p>
            <a:pPr lvl="4">
              <a:defRPr/>
            </a:pPr>
            <a:r>
              <a:rPr lang="en-US" smtClean="0"/>
              <a:t>David Halasz, Motorola Mobility</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48</a:t>
            </a:fld>
            <a:endParaRPr lang="en-US"/>
          </a:p>
        </p:txBody>
      </p:sp>
    </p:spTree>
    <p:extLst>
      <p:ext uri="{BB962C8B-B14F-4D97-AF65-F5344CB8AC3E}">
        <p14:creationId xmlns:p14="http://schemas.microsoft.com/office/powerpoint/2010/main" val="4163656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a:xfrm>
            <a:off x="4016850" y="96238"/>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Times New Roman" pitchFamily="18" charset="0"/>
                <a:ea typeface="MS PGothic" pitchFamily="34" charset="-128"/>
              </a:defRPr>
            </a:lvl1pPr>
            <a:lvl2pPr marL="742950" indent="-285750" defTabSz="933450">
              <a:defRPr sz="2400">
                <a:solidFill>
                  <a:schemeClr val="tx1"/>
                </a:solidFill>
                <a:latin typeface="Times New Roman" pitchFamily="18" charset="0"/>
                <a:ea typeface="MS PGothic" pitchFamily="34" charset="-128"/>
              </a:defRPr>
            </a:lvl2pPr>
            <a:lvl3pPr marL="1143000" indent="-228600" defTabSz="933450">
              <a:defRPr sz="2400">
                <a:solidFill>
                  <a:schemeClr val="tx1"/>
                </a:solidFill>
                <a:latin typeface="Times New Roman" pitchFamily="18" charset="0"/>
                <a:ea typeface="MS PGothic" pitchFamily="34" charset="-128"/>
              </a:defRPr>
            </a:lvl3pPr>
            <a:lvl4pPr marL="1600200" indent="-228600" defTabSz="933450">
              <a:defRPr sz="2400">
                <a:solidFill>
                  <a:schemeClr val="tx1"/>
                </a:solidFill>
                <a:latin typeface="Times New Roman" pitchFamily="18" charset="0"/>
                <a:ea typeface="MS PGothic" pitchFamily="34" charset="-128"/>
              </a:defRPr>
            </a:lvl4pPr>
            <a:lvl5pPr marL="2057400" indent="-228600" defTabSz="933450">
              <a:defRPr sz="24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ja-JP" sz="1400" smtClean="0"/>
              <a:t>doc.: IEEE 802.11-09/xxxxr0</a:t>
            </a:r>
          </a:p>
        </p:txBody>
      </p:sp>
      <p:sp>
        <p:nvSpPr>
          <p:cNvPr id="5123" name="Rectangle 3"/>
          <p:cNvSpPr>
            <a:spLocks noGrp="1" noChangeArrowheads="1"/>
          </p:cNvSpPr>
          <p:nvPr>
            <p:ph type="dt" sz="quarter" idx="1"/>
          </p:nvPr>
        </p:nvSpPr>
        <p:spPr>
          <a:xfrm>
            <a:off x="646754" y="93698"/>
            <a:ext cx="753411"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Times New Roman" pitchFamily="18" charset="0"/>
                <a:ea typeface="MS PGothic" pitchFamily="34" charset="-128"/>
              </a:defRPr>
            </a:lvl1pPr>
            <a:lvl2pPr marL="742950" indent="-285750" defTabSz="933450">
              <a:defRPr sz="2400">
                <a:solidFill>
                  <a:schemeClr val="tx1"/>
                </a:solidFill>
                <a:latin typeface="Times New Roman" pitchFamily="18" charset="0"/>
                <a:ea typeface="MS PGothic" pitchFamily="34" charset="-128"/>
              </a:defRPr>
            </a:lvl2pPr>
            <a:lvl3pPr marL="1143000" indent="-228600" defTabSz="933450">
              <a:defRPr sz="2400">
                <a:solidFill>
                  <a:schemeClr val="tx1"/>
                </a:solidFill>
                <a:latin typeface="Times New Roman" pitchFamily="18" charset="0"/>
                <a:ea typeface="MS PGothic" pitchFamily="34" charset="-128"/>
              </a:defRPr>
            </a:lvl3pPr>
            <a:lvl4pPr marL="1600200" indent="-228600" defTabSz="933450">
              <a:defRPr sz="2400">
                <a:solidFill>
                  <a:schemeClr val="tx1"/>
                </a:solidFill>
                <a:latin typeface="Times New Roman" pitchFamily="18" charset="0"/>
                <a:ea typeface="MS PGothic" pitchFamily="34" charset="-128"/>
              </a:defRPr>
            </a:lvl4pPr>
            <a:lvl5pPr marL="2057400" indent="-228600" defTabSz="933450">
              <a:defRPr sz="24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ja-JP" sz="1400" smtClean="0"/>
              <a:t>May 2008</a:t>
            </a:r>
          </a:p>
        </p:txBody>
      </p:sp>
      <p:sp>
        <p:nvSpPr>
          <p:cNvPr id="5124" name="Rectangle 6"/>
          <p:cNvSpPr>
            <a:spLocks noGrp="1" noChangeArrowheads="1"/>
          </p:cNvSpPr>
          <p:nvPr>
            <p:ph type="ftr" sz="quarter" idx="4"/>
          </p:nvPr>
        </p:nvSpPr>
        <p:spPr>
          <a:xfrm>
            <a:off x="4174971" y="9000620"/>
            <a:ext cx="203773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2400">
                <a:solidFill>
                  <a:schemeClr val="tx1"/>
                </a:solidFill>
                <a:latin typeface="Times New Roman" pitchFamily="18" charset="0"/>
                <a:ea typeface="MS PGothic" pitchFamily="34" charset="-128"/>
              </a:defRPr>
            </a:lvl1pPr>
            <a:lvl2pPr marL="742950" indent="-285750" defTabSz="933450">
              <a:defRPr sz="2400">
                <a:solidFill>
                  <a:schemeClr val="tx1"/>
                </a:solidFill>
                <a:latin typeface="Times New Roman" pitchFamily="18" charset="0"/>
                <a:ea typeface="MS PGothic" pitchFamily="34" charset="-128"/>
              </a:defRPr>
            </a:lvl2pPr>
            <a:lvl3pPr marL="1143000" indent="-228600" defTabSz="933450">
              <a:defRPr sz="2400">
                <a:solidFill>
                  <a:schemeClr val="tx1"/>
                </a:solidFill>
                <a:latin typeface="Times New Roman" pitchFamily="18" charset="0"/>
                <a:ea typeface="MS PGothic" pitchFamily="34" charset="-128"/>
              </a:defRPr>
            </a:lvl3pPr>
            <a:lvl4pPr marL="1600200" indent="-228600" defTabSz="933450">
              <a:defRPr sz="2400">
                <a:solidFill>
                  <a:schemeClr val="tx1"/>
                </a:solidFill>
                <a:latin typeface="Times New Roman" pitchFamily="18" charset="0"/>
                <a:ea typeface="MS PGothic" pitchFamily="34" charset="-128"/>
              </a:defRPr>
            </a:lvl4pPr>
            <a:lvl5pPr marL="455613" defTabSz="933450">
              <a:defRPr sz="2400">
                <a:solidFill>
                  <a:schemeClr val="tx1"/>
                </a:solidFill>
                <a:latin typeface="Times New Roman" pitchFamily="18" charset="0"/>
                <a:ea typeface="MS PGothic" pitchFamily="34" charset="-128"/>
              </a:defRPr>
            </a:lvl5pPr>
            <a:lvl6pPr marL="912813" defTabSz="93345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1370013" defTabSz="93345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827213" defTabSz="93345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2284413" defTabSz="93345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4"/>
            <a:r>
              <a:rPr lang="en-US" altLang="ja-JP" sz="1200" smtClean="0"/>
              <a:t>Bruce Kraemer (Marvell)</a:t>
            </a:r>
          </a:p>
        </p:txBody>
      </p:sp>
      <p:sp>
        <p:nvSpPr>
          <p:cNvPr id="5125" name="Rectangle 7"/>
          <p:cNvSpPr>
            <a:spLocks noGrp="1" noChangeArrowheads="1"/>
          </p:cNvSpPr>
          <p:nvPr>
            <p:ph type="sldNum" sz="quarter" idx="5"/>
          </p:nvPr>
        </p:nvSpPr>
        <p:spPr>
          <a:xfrm>
            <a:off x="3279386" y="900079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Times New Roman" pitchFamily="18" charset="0"/>
                <a:ea typeface="MS PGothic" pitchFamily="34" charset="-128"/>
              </a:defRPr>
            </a:lvl1pPr>
            <a:lvl2pPr marL="742950" indent="-285750" defTabSz="933450">
              <a:defRPr sz="2400">
                <a:solidFill>
                  <a:schemeClr val="tx1"/>
                </a:solidFill>
                <a:latin typeface="Times New Roman" pitchFamily="18" charset="0"/>
                <a:ea typeface="MS PGothic" pitchFamily="34" charset="-128"/>
              </a:defRPr>
            </a:lvl2pPr>
            <a:lvl3pPr marL="1143000" indent="-228600" defTabSz="933450">
              <a:defRPr sz="2400">
                <a:solidFill>
                  <a:schemeClr val="tx1"/>
                </a:solidFill>
                <a:latin typeface="Times New Roman" pitchFamily="18" charset="0"/>
                <a:ea typeface="MS PGothic" pitchFamily="34" charset="-128"/>
              </a:defRPr>
            </a:lvl3pPr>
            <a:lvl4pPr marL="1600200" indent="-228600" defTabSz="933450">
              <a:defRPr sz="2400">
                <a:solidFill>
                  <a:schemeClr val="tx1"/>
                </a:solidFill>
                <a:latin typeface="Times New Roman" pitchFamily="18" charset="0"/>
                <a:ea typeface="MS PGothic" pitchFamily="34" charset="-128"/>
              </a:defRPr>
            </a:lvl4pPr>
            <a:lvl5pPr marL="2057400" indent="-228600" defTabSz="933450">
              <a:defRPr sz="24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ja-JP" sz="1200" smtClean="0"/>
              <a:t>Page </a:t>
            </a:r>
            <a:fld id="{28621934-9F53-47E3-9670-3F15BFB461D9}" type="slidenum">
              <a:rPr lang="en-US" altLang="ja-JP" sz="1200" smtClean="0"/>
              <a:pPr/>
              <a:t>49</a:t>
            </a:fld>
            <a:endParaRPr lang="en-US" altLang="ja-JP" sz="1200" smtClean="0"/>
          </a:p>
        </p:txBody>
      </p:sp>
      <p:sp>
        <p:nvSpPr>
          <p:cNvPr id="5126" name="Rectangle 2"/>
          <p:cNvSpPr>
            <a:spLocks noGrp="1" noRot="1" noChangeAspect="1" noChangeArrowheads="1" noTextEdit="1"/>
          </p:cNvSpPr>
          <p:nvPr>
            <p:ph type="sldImg"/>
          </p:nvPr>
        </p:nvSpPr>
        <p:spPr>
          <a:xfrm>
            <a:off x="1104900" y="698500"/>
            <a:ext cx="4648200" cy="3486150"/>
          </a:xfrm>
          <a:ln/>
        </p:spPr>
      </p:sp>
      <p:sp>
        <p:nvSpPr>
          <p:cNvPr id="5127" name="Rectangle 3"/>
          <p:cNvSpPr>
            <a:spLocks noGrp="1" noChangeArrowheads="1"/>
          </p:cNvSpPr>
          <p:nvPr>
            <p:ph type="body" idx="1"/>
          </p:nvPr>
        </p:nvSpPr>
        <p:spPr>
          <a:xfrm>
            <a:off x="684869" y="4414913"/>
            <a:ext cx="5488263" cy="41832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536340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6725" y="96238"/>
            <a:ext cx="218598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802.11-11/0291r0</a:t>
            </a:r>
          </a:p>
        </p:txBody>
      </p:sp>
      <p:sp>
        <p:nvSpPr>
          <p:cNvPr id="24579" name="Rectangle 3"/>
          <p:cNvSpPr>
            <a:spLocks noGrp="1" noChangeArrowheads="1"/>
          </p:cNvSpPr>
          <p:nvPr>
            <p:ph type="dt" sz="quarter" idx="1"/>
          </p:nvPr>
        </p:nvSpPr>
        <p:spPr>
          <a:xfrm>
            <a:off x="646863" y="96238"/>
            <a:ext cx="73257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2010</a:t>
            </a:r>
          </a:p>
        </p:txBody>
      </p:sp>
      <p:sp>
        <p:nvSpPr>
          <p:cNvPr id="24580" name="Rectangle 6"/>
          <p:cNvSpPr>
            <a:spLocks noGrp="1" noChangeArrowheads="1"/>
          </p:cNvSpPr>
          <p:nvPr>
            <p:ph type="ftr" sz="quarter" idx="4"/>
          </p:nvPr>
        </p:nvSpPr>
        <p:spPr>
          <a:xfrm>
            <a:off x="3656752" y="9000620"/>
            <a:ext cx="2555956"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Aruba Networks</a:t>
            </a:r>
          </a:p>
        </p:txBody>
      </p:sp>
      <p:sp>
        <p:nvSpPr>
          <p:cNvPr id="24581" name="Rectangle 7"/>
          <p:cNvSpPr>
            <a:spLocks noGrp="1" noChangeArrowheads="1"/>
          </p:cNvSpPr>
          <p:nvPr>
            <p:ph type="sldNum" sz="quarter" idx="5"/>
          </p:nvPr>
        </p:nvSpPr>
        <p:spPr>
          <a:xfrm>
            <a:off x="3279163" y="9000620"/>
            <a:ext cx="415177" cy="184666"/>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0EE1AA7-0722-4E0C-9CDD-5A5F94017733}" type="slidenum">
              <a:rPr lang="en-US" smtClean="0"/>
              <a:pPr>
                <a:defRPr/>
              </a:pPr>
              <a:t>50</a:t>
            </a:fld>
            <a:endParaRPr lang="en-US" smtClean="0"/>
          </a:p>
        </p:txBody>
      </p:sp>
      <p:sp>
        <p:nvSpPr>
          <p:cNvPr id="24582" name="Rectangle 2"/>
          <p:cNvSpPr txBox="1">
            <a:spLocks noGrp="1" noChangeArrowheads="1"/>
          </p:cNvSpPr>
          <p:nvPr/>
        </p:nvSpPr>
        <p:spPr bwMode="auto">
          <a:xfrm>
            <a:off x="4017618" y="95707"/>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24583" name="Rectangle 3"/>
          <p:cNvSpPr txBox="1">
            <a:spLocks noGrp="1" noChangeArrowheads="1"/>
          </p:cNvSpPr>
          <p:nvPr/>
        </p:nvSpPr>
        <p:spPr bwMode="auto">
          <a:xfrm>
            <a:off x="646113" y="95707"/>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24584" name="Rectangle 6"/>
          <p:cNvSpPr txBox="1">
            <a:spLocks noGrp="1" noChangeArrowheads="1"/>
          </p:cNvSpPr>
          <p:nvPr/>
        </p:nvSpPr>
        <p:spPr bwMode="auto">
          <a:xfrm>
            <a:off x="2961687" y="9001126"/>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24585" name="Rectangle 7"/>
          <p:cNvSpPr txBox="1">
            <a:spLocks noGrp="1" noChangeArrowheads="1"/>
          </p:cNvSpPr>
          <p:nvPr/>
        </p:nvSpPr>
        <p:spPr bwMode="auto">
          <a:xfrm>
            <a:off x="3261303" y="9001126"/>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F270841F-99E5-4577-A15E-777FF994B9CC}" type="slidenum">
              <a:rPr lang="en-US" altLang="en-US"/>
              <a:pPr algn="r">
                <a:spcBef>
                  <a:spcPct val="0"/>
                </a:spcBef>
              </a:pPr>
              <a:t>50</a:t>
            </a:fld>
            <a:endParaRPr lang="en-US" altLang="en-US"/>
          </a:p>
        </p:txBody>
      </p:sp>
      <p:sp>
        <p:nvSpPr>
          <p:cNvPr id="24586" name="Rectangle 2"/>
          <p:cNvSpPr>
            <a:spLocks noGrp="1" noRot="1" noChangeAspect="1" noChangeArrowheads="1" noTextEdit="1"/>
          </p:cNvSpPr>
          <p:nvPr>
            <p:ph type="sldImg"/>
          </p:nvPr>
        </p:nvSpPr>
        <p:spPr>
          <a:xfrm>
            <a:off x="1104900" y="696913"/>
            <a:ext cx="4649788" cy="3487737"/>
          </a:xfrm>
          <a:ln/>
        </p:spPr>
      </p:sp>
      <p:sp>
        <p:nvSpPr>
          <p:cNvPr id="24587"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6725" y="96238"/>
            <a:ext cx="218598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802.11-11/0291r0</a:t>
            </a:r>
          </a:p>
        </p:txBody>
      </p:sp>
      <p:sp>
        <p:nvSpPr>
          <p:cNvPr id="24579" name="Rectangle 3"/>
          <p:cNvSpPr>
            <a:spLocks noGrp="1" noChangeArrowheads="1"/>
          </p:cNvSpPr>
          <p:nvPr>
            <p:ph type="dt" sz="quarter" idx="1"/>
          </p:nvPr>
        </p:nvSpPr>
        <p:spPr>
          <a:xfrm>
            <a:off x="646863" y="96238"/>
            <a:ext cx="73257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2010</a:t>
            </a:r>
          </a:p>
        </p:txBody>
      </p:sp>
      <p:sp>
        <p:nvSpPr>
          <p:cNvPr id="24580" name="Rectangle 6"/>
          <p:cNvSpPr>
            <a:spLocks noGrp="1" noChangeArrowheads="1"/>
          </p:cNvSpPr>
          <p:nvPr>
            <p:ph type="ftr" sz="quarter" idx="4"/>
          </p:nvPr>
        </p:nvSpPr>
        <p:spPr>
          <a:xfrm>
            <a:off x="3656752" y="9000620"/>
            <a:ext cx="2555956"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Aruba Networks</a:t>
            </a:r>
          </a:p>
        </p:txBody>
      </p:sp>
      <p:sp>
        <p:nvSpPr>
          <p:cNvPr id="24581" name="Rectangle 7"/>
          <p:cNvSpPr>
            <a:spLocks noGrp="1" noChangeArrowheads="1"/>
          </p:cNvSpPr>
          <p:nvPr>
            <p:ph type="sldNum" sz="quarter" idx="5"/>
          </p:nvPr>
        </p:nvSpPr>
        <p:spPr>
          <a:xfrm>
            <a:off x="3279163" y="9000620"/>
            <a:ext cx="415177" cy="184666"/>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0EE1AA7-0722-4E0C-9CDD-5A5F94017733}" type="slidenum">
              <a:rPr lang="en-US" smtClean="0"/>
              <a:pPr>
                <a:defRPr/>
              </a:pPr>
              <a:t>51</a:t>
            </a:fld>
            <a:endParaRPr lang="en-US" smtClean="0"/>
          </a:p>
        </p:txBody>
      </p:sp>
      <p:sp>
        <p:nvSpPr>
          <p:cNvPr id="24582" name="Rectangle 2"/>
          <p:cNvSpPr txBox="1">
            <a:spLocks noGrp="1" noChangeArrowheads="1"/>
          </p:cNvSpPr>
          <p:nvPr/>
        </p:nvSpPr>
        <p:spPr bwMode="auto">
          <a:xfrm>
            <a:off x="4017618" y="95707"/>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24583" name="Rectangle 3"/>
          <p:cNvSpPr txBox="1">
            <a:spLocks noGrp="1" noChangeArrowheads="1"/>
          </p:cNvSpPr>
          <p:nvPr/>
        </p:nvSpPr>
        <p:spPr bwMode="auto">
          <a:xfrm>
            <a:off x="646113" y="95707"/>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24584" name="Rectangle 6"/>
          <p:cNvSpPr txBox="1">
            <a:spLocks noGrp="1" noChangeArrowheads="1"/>
          </p:cNvSpPr>
          <p:nvPr/>
        </p:nvSpPr>
        <p:spPr bwMode="auto">
          <a:xfrm>
            <a:off x="2961687" y="9001126"/>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24585" name="Rectangle 7"/>
          <p:cNvSpPr txBox="1">
            <a:spLocks noGrp="1" noChangeArrowheads="1"/>
          </p:cNvSpPr>
          <p:nvPr/>
        </p:nvSpPr>
        <p:spPr bwMode="auto">
          <a:xfrm>
            <a:off x="3261303" y="9001126"/>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F270841F-99E5-4577-A15E-777FF994B9CC}" type="slidenum">
              <a:rPr lang="en-US" altLang="en-US"/>
              <a:pPr algn="r">
                <a:spcBef>
                  <a:spcPct val="0"/>
                </a:spcBef>
              </a:pPr>
              <a:t>51</a:t>
            </a:fld>
            <a:endParaRPr lang="en-US" altLang="en-US"/>
          </a:p>
        </p:txBody>
      </p:sp>
      <p:sp>
        <p:nvSpPr>
          <p:cNvPr id="24586" name="Rectangle 2"/>
          <p:cNvSpPr>
            <a:spLocks noGrp="1" noRot="1" noChangeAspect="1" noChangeArrowheads="1" noTextEdit="1"/>
          </p:cNvSpPr>
          <p:nvPr>
            <p:ph type="sldImg"/>
          </p:nvPr>
        </p:nvSpPr>
        <p:spPr>
          <a:xfrm>
            <a:off x="1104900" y="696913"/>
            <a:ext cx="4649788" cy="3487737"/>
          </a:xfrm>
          <a:ln/>
        </p:spPr>
      </p:sp>
      <p:sp>
        <p:nvSpPr>
          <p:cNvPr id="24587"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802.11-12/0455r0</a:t>
            </a:r>
            <a:endParaRPr lang="en-US"/>
          </a:p>
        </p:txBody>
      </p:sp>
      <p:sp>
        <p:nvSpPr>
          <p:cNvPr id="5" name="Date Placeholder 4"/>
          <p:cNvSpPr>
            <a:spLocks noGrp="1"/>
          </p:cNvSpPr>
          <p:nvPr>
            <p:ph type="dt" idx="11"/>
          </p:nvPr>
        </p:nvSpPr>
        <p:spPr>
          <a:xfrm>
            <a:off x="646113" y="95706"/>
            <a:ext cx="916020" cy="215444"/>
          </a:xfrm>
        </p:spPr>
        <p:txBody>
          <a:bodyPr/>
          <a:lstStyle/>
          <a:p>
            <a:pPr>
              <a:defRPr/>
            </a:pPr>
            <a:r>
              <a:rPr lang="en-US" smtClean="0"/>
              <a:t>Month Year</a:t>
            </a:r>
            <a:endParaRPr lang="en-US"/>
          </a:p>
        </p:txBody>
      </p:sp>
      <p:sp>
        <p:nvSpPr>
          <p:cNvPr id="6" name="Footer Placeholder 5"/>
          <p:cNvSpPr>
            <a:spLocks noGrp="1"/>
          </p:cNvSpPr>
          <p:nvPr>
            <p:ph type="ftr" sz="quarter" idx="12"/>
          </p:nvPr>
        </p:nvSpPr>
        <p:spPr>
          <a:xfrm>
            <a:off x="3685219" y="9001125"/>
            <a:ext cx="2528256" cy="184666"/>
          </a:xfrm>
        </p:spPr>
        <p:txBody>
          <a:bodyPr/>
          <a:lstStyle/>
          <a:p>
            <a:pPr lvl="4">
              <a:defRPr/>
            </a:pPr>
            <a:r>
              <a:rPr lang="en-US" smtClean="0"/>
              <a:t>David Halasz, Motorola Mobility</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52</a:t>
            </a:fld>
            <a:endParaRPr lang="en-US"/>
          </a:p>
        </p:txBody>
      </p:sp>
    </p:spTree>
    <p:extLst>
      <p:ext uri="{BB962C8B-B14F-4D97-AF65-F5344CB8AC3E}">
        <p14:creationId xmlns:p14="http://schemas.microsoft.com/office/powerpoint/2010/main" val="953235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4026725" y="96238"/>
            <a:ext cx="218598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802.11-11/0291r0</a:t>
            </a:r>
          </a:p>
        </p:txBody>
      </p:sp>
      <p:sp>
        <p:nvSpPr>
          <p:cNvPr id="28675" name="Rectangle 3"/>
          <p:cNvSpPr>
            <a:spLocks noGrp="1" noChangeArrowheads="1"/>
          </p:cNvSpPr>
          <p:nvPr>
            <p:ph type="dt" sz="quarter" idx="1"/>
          </p:nvPr>
        </p:nvSpPr>
        <p:spPr>
          <a:xfrm>
            <a:off x="646863" y="96238"/>
            <a:ext cx="73257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2010</a:t>
            </a:r>
          </a:p>
        </p:txBody>
      </p:sp>
      <p:sp>
        <p:nvSpPr>
          <p:cNvPr id="28676" name="Rectangle 6"/>
          <p:cNvSpPr>
            <a:spLocks noGrp="1" noChangeArrowheads="1"/>
          </p:cNvSpPr>
          <p:nvPr>
            <p:ph type="ftr" sz="quarter" idx="4"/>
          </p:nvPr>
        </p:nvSpPr>
        <p:spPr>
          <a:xfrm>
            <a:off x="3656752" y="9000620"/>
            <a:ext cx="2555956"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Aruba Networks</a:t>
            </a:r>
          </a:p>
        </p:txBody>
      </p:sp>
      <p:sp>
        <p:nvSpPr>
          <p:cNvPr id="28677" name="Rectangle 7"/>
          <p:cNvSpPr>
            <a:spLocks noGrp="1" noChangeArrowheads="1"/>
          </p:cNvSpPr>
          <p:nvPr>
            <p:ph type="sldNum" sz="quarter" idx="5"/>
          </p:nvPr>
        </p:nvSpPr>
        <p:spPr>
          <a:xfrm>
            <a:off x="3279163" y="9000620"/>
            <a:ext cx="415177" cy="184666"/>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7DEE30D2-8B42-4084-8B35-04DA80CFBEBD}" type="slidenum">
              <a:rPr lang="en-US" smtClean="0"/>
              <a:pPr>
                <a:defRPr/>
              </a:pPr>
              <a:t>53</a:t>
            </a:fld>
            <a:endParaRPr lang="en-US" smtClean="0"/>
          </a:p>
        </p:txBody>
      </p:sp>
      <p:sp>
        <p:nvSpPr>
          <p:cNvPr id="45062" name="Rectangle 2"/>
          <p:cNvSpPr>
            <a:spLocks noGrp="1" noRot="1" noChangeAspect="1" noChangeArrowheads="1" noTextEdit="1"/>
          </p:cNvSpPr>
          <p:nvPr>
            <p:ph type="sldImg"/>
          </p:nvPr>
        </p:nvSpPr>
        <p:spPr>
          <a:xfrm>
            <a:off x="1114425" y="703263"/>
            <a:ext cx="4629150" cy="3473450"/>
          </a:xfrm>
          <a:ln/>
        </p:spPr>
      </p:sp>
      <p:sp>
        <p:nvSpPr>
          <p:cNvPr id="4506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4026725" y="96238"/>
            <a:ext cx="218598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802.11-11/0291r0</a:t>
            </a:r>
          </a:p>
        </p:txBody>
      </p:sp>
      <p:sp>
        <p:nvSpPr>
          <p:cNvPr id="28675" name="Rectangle 3"/>
          <p:cNvSpPr>
            <a:spLocks noGrp="1" noChangeArrowheads="1"/>
          </p:cNvSpPr>
          <p:nvPr>
            <p:ph type="dt" sz="quarter" idx="1"/>
          </p:nvPr>
        </p:nvSpPr>
        <p:spPr>
          <a:xfrm>
            <a:off x="646863" y="96238"/>
            <a:ext cx="73257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2010</a:t>
            </a:r>
          </a:p>
        </p:txBody>
      </p:sp>
      <p:sp>
        <p:nvSpPr>
          <p:cNvPr id="28676" name="Rectangle 6"/>
          <p:cNvSpPr>
            <a:spLocks noGrp="1" noChangeArrowheads="1"/>
          </p:cNvSpPr>
          <p:nvPr>
            <p:ph type="ftr" sz="quarter" idx="4"/>
          </p:nvPr>
        </p:nvSpPr>
        <p:spPr>
          <a:xfrm>
            <a:off x="3656752" y="9000620"/>
            <a:ext cx="2555956"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Aruba Networks</a:t>
            </a:r>
          </a:p>
        </p:txBody>
      </p:sp>
      <p:sp>
        <p:nvSpPr>
          <p:cNvPr id="28677" name="Rectangle 7"/>
          <p:cNvSpPr>
            <a:spLocks noGrp="1" noChangeArrowheads="1"/>
          </p:cNvSpPr>
          <p:nvPr>
            <p:ph type="sldNum" sz="quarter" idx="5"/>
          </p:nvPr>
        </p:nvSpPr>
        <p:spPr>
          <a:xfrm>
            <a:off x="3279163" y="9000620"/>
            <a:ext cx="415177" cy="184666"/>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7DEE30D2-8B42-4084-8B35-04DA80CFBEBD}" type="slidenum">
              <a:rPr lang="en-US" smtClean="0"/>
              <a:pPr>
                <a:defRPr/>
              </a:pPr>
              <a:t>54</a:t>
            </a:fld>
            <a:endParaRPr lang="en-US" smtClean="0"/>
          </a:p>
        </p:txBody>
      </p:sp>
      <p:sp>
        <p:nvSpPr>
          <p:cNvPr id="45062" name="Rectangle 2"/>
          <p:cNvSpPr>
            <a:spLocks noGrp="1" noRot="1" noChangeAspect="1" noChangeArrowheads="1" noTextEdit="1"/>
          </p:cNvSpPr>
          <p:nvPr>
            <p:ph type="sldImg"/>
          </p:nvPr>
        </p:nvSpPr>
        <p:spPr>
          <a:xfrm>
            <a:off x="1114425" y="703263"/>
            <a:ext cx="4629150" cy="3473450"/>
          </a:xfrm>
          <a:ln/>
        </p:spPr>
      </p:sp>
      <p:sp>
        <p:nvSpPr>
          <p:cNvPr id="4506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802.11-12/0455r0</a:t>
            </a:r>
            <a:endParaRPr lang="en-US"/>
          </a:p>
        </p:txBody>
      </p:sp>
      <p:sp>
        <p:nvSpPr>
          <p:cNvPr id="5" name="Date Placeholder 4"/>
          <p:cNvSpPr>
            <a:spLocks noGrp="1"/>
          </p:cNvSpPr>
          <p:nvPr>
            <p:ph type="dt" idx="11"/>
          </p:nvPr>
        </p:nvSpPr>
        <p:spPr>
          <a:xfrm>
            <a:off x="646113" y="95706"/>
            <a:ext cx="916020" cy="215444"/>
          </a:xfrm>
        </p:spPr>
        <p:txBody>
          <a:bodyPr/>
          <a:lstStyle/>
          <a:p>
            <a:pPr>
              <a:defRPr/>
            </a:pPr>
            <a:r>
              <a:rPr lang="en-US" smtClean="0"/>
              <a:t>Month Year</a:t>
            </a:r>
            <a:endParaRPr lang="en-US"/>
          </a:p>
        </p:txBody>
      </p:sp>
      <p:sp>
        <p:nvSpPr>
          <p:cNvPr id="6" name="Footer Placeholder 5"/>
          <p:cNvSpPr>
            <a:spLocks noGrp="1"/>
          </p:cNvSpPr>
          <p:nvPr>
            <p:ph type="ftr" sz="quarter" idx="12"/>
          </p:nvPr>
        </p:nvSpPr>
        <p:spPr>
          <a:xfrm>
            <a:off x="3685219" y="9001125"/>
            <a:ext cx="2528256" cy="184666"/>
          </a:xfrm>
        </p:spPr>
        <p:txBody>
          <a:bodyPr/>
          <a:lstStyle/>
          <a:p>
            <a:pPr lvl="4">
              <a:defRPr/>
            </a:pPr>
            <a:r>
              <a:rPr lang="en-US" smtClean="0"/>
              <a:t>David Halasz, Motorola Mobility</a:t>
            </a:r>
            <a:endParaRPr lang="en-US"/>
          </a:p>
        </p:txBody>
      </p:sp>
      <p:sp>
        <p:nvSpPr>
          <p:cNvPr id="7" name="Slide Number Placeholder 6"/>
          <p:cNvSpPr>
            <a:spLocks noGrp="1"/>
          </p:cNvSpPr>
          <p:nvPr>
            <p:ph type="sldNum" sz="quarter" idx="13"/>
          </p:nvPr>
        </p:nvSpPr>
        <p:spPr>
          <a:xfrm>
            <a:off x="3201992" y="9001125"/>
            <a:ext cx="492121" cy="184666"/>
          </a:xfrm>
        </p:spPr>
        <p:txBody>
          <a:bodyPr/>
          <a:lstStyle/>
          <a:p>
            <a:pPr>
              <a:defRPr/>
            </a:pPr>
            <a:r>
              <a:rPr lang="en-US" smtClean="0"/>
              <a:t>Page </a:t>
            </a:r>
            <a:fld id="{7797EB75-BD9E-45DB-A35F-6C321BEA61EF}" type="slidenum">
              <a:rPr lang="en-US" smtClean="0"/>
              <a:pPr>
                <a:defRPr/>
              </a:pPr>
              <a:t>55</a:t>
            </a:fld>
            <a:endParaRPr lang="en-US"/>
          </a:p>
        </p:txBody>
      </p:sp>
    </p:spTree>
    <p:extLst>
      <p:ext uri="{BB962C8B-B14F-4D97-AF65-F5344CB8AC3E}">
        <p14:creationId xmlns:p14="http://schemas.microsoft.com/office/powerpoint/2010/main" val="27622377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802.11-12/0455r0</a:t>
            </a:r>
          </a:p>
        </p:txBody>
      </p:sp>
      <p:sp>
        <p:nvSpPr>
          <p:cNvPr id="24579" name="Rectangle 3"/>
          <p:cNvSpPr>
            <a:spLocks noGrp="1" noChangeArrowheads="1"/>
          </p:cNvSpPr>
          <p:nvPr>
            <p:ph type="dt" sz="quarter" idx="1"/>
          </p:nvPr>
        </p:nvSpPr>
        <p:spPr>
          <a:xfrm>
            <a:off x="646113" y="95706"/>
            <a:ext cx="916020" cy="215444"/>
          </a:xfrm>
          <a:noFill/>
        </p:spPr>
        <p:txBody>
          <a:bodyPr/>
          <a:lstStyle/>
          <a:p>
            <a:r>
              <a:rPr lang="en-US" smtClean="0"/>
              <a:t>Month Year</a:t>
            </a:r>
          </a:p>
        </p:txBody>
      </p:sp>
      <p:sp>
        <p:nvSpPr>
          <p:cNvPr id="24580" name="Rectangle 6"/>
          <p:cNvSpPr>
            <a:spLocks noGrp="1" noChangeArrowheads="1"/>
          </p:cNvSpPr>
          <p:nvPr>
            <p:ph type="ftr" sz="quarter" idx="4"/>
          </p:nvPr>
        </p:nvSpPr>
        <p:spPr>
          <a:xfrm>
            <a:off x="3685219" y="9001125"/>
            <a:ext cx="2528256" cy="184666"/>
          </a:xfrm>
          <a:noFill/>
        </p:spPr>
        <p:txBody>
          <a:bodyPr/>
          <a:lstStyle/>
          <a:p>
            <a:pPr lvl="4"/>
            <a:r>
              <a:rPr lang="en-US" smtClean="0"/>
              <a:t>David Halasz, Motorola Mobility</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56</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57</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58</a:t>
            </a:fld>
            <a:endParaRPr lang="en-US"/>
          </a:p>
        </p:txBody>
      </p:sp>
    </p:spTree>
    <p:extLst>
      <p:ext uri="{BB962C8B-B14F-4D97-AF65-F5344CB8AC3E}">
        <p14:creationId xmlns:p14="http://schemas.microsoft.com/office/powerpoint/2010/main" val="26424299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59</a:t>
            </a:fld>
            <a:endParaRPr lang="en-US"/>
          </a:p>
        </p:txBody>
      </p:sp>
    </p:spTree>
    <p:extLst>
      <p:ext uri="{BB962C8B-B14F-4D97-AF65-F5344CB8AC3E}">
        <p14:creationId xmlns:p14="http://schemas.microsoft.com/office/powerpoint/2010/main" val="163724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4265578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60</a:t>
            </a:fld>
            <a:endParaRPr lang="en-US"/>
          </a:p>
        </p:txBody>
      </p:sp>
    </p:spTree>
    <p:extLst>
      <p:ext uri="{BB962C8B-B14F-4D97-AF65-F5344CB8AC3E}">
        <p14:creationId xmlns:p14="http://schemas.microsoft.com/office/powerpoint/2010/main" val="33409470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61</a:t>
            </a:fld>
            <a:endParaRPr lang="en-US"/>
          </a:p>
        </p:txBody>
      </p:sp>
    </p:spTree>
    <p:extLst>
      <p:ext uri="{BB962C8B-B14F-4D97-AF65-F5344CB8AC3E}">
        <p14:creationId xmlns:p14="http://schemas.microsoft.com/office/powerpoint/2010/main" val="29439883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6389"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9B4F10BE-8640-3647-A390-79D9D5117F41}" type="slidenum">
              <a:rPr lang="en-US" altLang="ja-JP">
                <a:cs typeface="ＭＳ Ｐゴシック" charset="-128"/>
              </a:rPr>
              <a:pPr>
                <a:defRPr/>
              </a:pPr>
              <a:t>62</a:t>
            </a:fld>
            <a:endParaRPr lang="en-US" altLang="ja-JP">
              <a:cs typeface="ＭＳ Ｐゴシック" charset="-128"/>
            </a:endParaRPr>
          </a:p>
        </p:txBody>
      </p:sp>
      <p:sp>
        <p:nvSpPr>
          <p:cNvPr id="16390" name="Rectangle 2"/>
          <p:cNvSpPr>
            <a:spLocks noGrp="1" noRot="1" noChangeAspect="1" noChangeArrowheads="1" noTextEdit="1"/>
          </p:cNvSpPr>
          <p:nvPr>
            <p:ph type="sldImg"/>
          </p:nvPr>
        </p:nvSpPr>
        <p:spPr>
          <a:xfrm>
            <a:off x="1114425" y="703263"/>
            <a:ext cx="4629150" cy="3473450"/>
          </a:xfrm>
          <a:ln/>
        </p:spPr>
      </p:sp>
      <p:sp>
        <p:nvSpPr>
          <p:cNvPr id="16391" name="Rectangle 3"/>
          <p:cNvSpPr>
            <a:spLocks noGrp="1" noChangeArrowheads="1"/>
          </p:cNvSpPr>
          <p:nvPr>
            <p:ph type="body" idx="1"/>
          </p:nvPr>
        </p:nvSpPr>
        <p:spPr>
          <a:noFill/>
          <a:ln/>
        </p:spPr>
        <p:txBody>
          <a:bodyPr/>
          <a:lstStyle/>
          <a:p>
            <a:endParaRPr kumimoji="0" lang="ja-JP" alt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63</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16851" y="96238"/>
            <a:ext cx="2195858" cy="215444"/>
          </a:xfrm>
          <a:noFill/>
        </p:spPr>
        <p:txBody>
          <a:bodyPr/>
          <a:lstStyle/>
          <a:p>
            <a:r>
              <a:rPr lang="en-US" altLang="ja-JP">
                <a:latin typeface="Times New Roman" pitchFamily="-84" charset="0"/>
                <a:cs typeface="ＭＳ Ｐゴシック" pitchFamily="-84" charset="-128"/>
              </a:rPr>
              <a:t>doc.: IEEE 802.11-09/xxxxr0</a:t>
            </a:r>
          </a:p>
        </p:txBody>
      </p:sp>
      <p:sp>
        <p:nvSpPr>
          <p:cNvPr id="16387" name="Rectangle 3"/>
          <p:cNvSpPr>
            <a:spLocks noGrp="1" noChangeArrowheads="1"/>
          </p:cNvSpPr>
          <p:nvPr>
            <p:ph type="dt" sz="quarter" idx="1"/>
          </p:nvPr>
        </p:nvSpPr>
        <p:spPr>
          <a:xfrm>
            <a:off x="646863" y="96238"/>
            <a:ext cx="753411" cy="215444"/>
          </a:xfrm>
          <a:noFill/>
        </p:spPr>
        <p:txBody>
          <a:bodyPr/>
          <a:lstStyle/>
          <a:p>
            <a:r>
              <a:rPr lang="en-US" altLang="ja-JP">
                <a:latin typeface="Times New Roman" pitchFamily="-84" charset="0"/>
                <a:cs typeface="ＭＳ Ｐゴシック" pitchFamily="-84" charset="-128"/>
              </a:rPr>
              <a:t>May 2008</a:t>
            </a:r>
          </a:p>
        </p:txBody>
      </p:sp>
      <p:sp>
        <p:nvSpPr>
          <p:cNvPr id="16388" name="Rectangle 6"/>
          <p:cNvSpPr>
            <a:spLocks noGrp="1" noChangeArrowheads="1"/>
          </p:cNvSpPr>
          <p:nvPr>
            <p:ph type="ftr" sz="quarter" idx="4"/>
          </p:nvPr>
        </p:nvSpPr>
        <p:spPr>
          <a:xfrm>
            <a:off x="4171766" y="9000620"/>
            <a:ext cx="2040943" cy="184666"/>
          </a:xfrm>
          <a:noFill/>
        </p:spPr>
        <p:txBody>
          <a:bodyPr/>
          <a:lstStyle/>
          <a:p>
            <a:pPr lvl="4"/>
            <a:r>
              <a:rPr lang="en-US" altLang="ja-JP">
                <a:latin typeface="Times New Roman" pitchFamily="-84" charset="0"/>
                <a:cs typeface="ＭＳ Ｐゴシック" pitchFamily="-84" charset="-128"/>
              </a:rPr>
              <a:t>Bruce Kraemer (Marvell)</a:t>
            </a:r>
          </a:p>
        </p:txBody>
      </p:sp>
      <p:sp>
        <p:nvSpPr>
          <p:cNvPr id="16389" name="Rectangle 7"/>
          <p:cNvSpPr>
            <a:spLocks noGrp="1" noChangeArrowheads="1"/>
          </p:cNvSpPr>
          <p:nvPr>
            <p:ph type="sldNum" sz="quarter" idx="5"/>
          </p:nvPr>
        </p:nvSpPr>
        <p:spPr>
          <a:xfrm>
            <a:off x="3279162" y="9000620"/>
            <a:ext cx="415178" cy="184666"/>
          </a:xfrm>
          <a:noFill/>
        </p:spPr>
        <p:txBody>
          <a:bodyPr/>
          <a:lstStyle/>
          <a:p>
            <a:r>
              <a:rPr lang="en-US" altLang="ja-JP">
                <a:latin typeface="Times New Roman" pitchFamily="-84" charset="0"/>
                <a:cs typeface="ＭＳ Ｐゴシック" pitchFamily="-84" charset="-128"/>
              </a:rPr>
              <a:t>Page </a:t>
            </a:r>
            <a:fld id="{87BF803F-B4E9-DF4C-AC7F-01BAADF0F0A5}" type="slidenum">
              <a:rPr lang="en-US" altLang="ja-JP">
                <a:latin typeface="Times New Roman" pitchFamily="-84" charset="0"/>
                <a:cs typeface="ＭＳ Ｐゴシック" pitchFamily="-84" charset="-128"/>
              </a:rPr>
              <a:pPr/>
              <a:t>64</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04900" y="698500"/>
            <a:ext cx="4648200" cy="3486150"/>
          </a:xfrm>
          <a:ln/>
        </p:spPr>
      </p:sp>
      <p:sp>
        <p:nvSpPr>
          <p:cNvPr id="16391" name="Rectangle 3"/>
          <p:cNvSpPr>
            <a:spLocks noGrp="1" noChangeArrowheads="1"/>
          </p:cNvSpPr>
          <p:nvPr>
            <p:ph type="body" idx="1"/>
          </p:nvPr>
        </p:nvSpPr>
        <p:spPr>
          <a:xfrm>
            <a:off x="685180" y="4415157"/>
            <a:ext cx="5487640" cy="4183696"/>
          </a:xfrm>
          <a:noFill/>
          <a:ln/>
        </p:spPr>
        <p:txBody>
          <a:bodyPr/>
          <a:lstStyle/>
          <a:p>
            <a:endParaRPr kumimoji="0" lang="en-GB">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65</a:t>
            </a:fld>
            <a:endParaRPr lang="en-US"/>
          </a:p>
        </p:txBody>
      </p:sp>
    </p:spTree>
    <p:extLst>
      <p:ext uri="{BB962C8B-B14F-4D97-AF65-F5344CB8AC3E}">
        <p14:creationId xmlns:p14="http://schemas.microsoft.com/office/powerpoint/2010/main" val="1749211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66</a:t>
            </a:fld>
            <a:endParaRPr lang="en-US"/>
          </a:p>
        </p:txBody>
      </p:sp>
    </p:spTree>
    <p:extLst>
      <p:ext uri="{BB962C8B-B14F-4D97-AF65-F5344CB8AC3E}">
        <p14:creationId xmlns:p14="http://schemas.microsoft.com/office/powerpoint/2010/main" val="41670064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16851" y="96238"/>
            <a:ext cx="2195858" cy="215444"/>
          </a:xfrm>
          <a:noFill/>
        </p:spPr>
        <p:txBody>
          <a:bodyPr/>
          <a:lstStyle/>
          <a:p>
            <a:r>
              <a:rPr lang="en-US" altLang="ja-JP">
                <a:latin typeface="Times New Roman" pitchFamily="-84" charset="0"/>
                <a:cs typeface="ＭＳ Ｐゴシック" pitchFamily="-84" charset="-128"/>
              </a:rPr>
              <a:t>doc.: IEEE 802.11-09/xxxxr0</a:t>
            </a:r>
          </a:p>
        </p:txBody>
      </p:sp>
      <p:sp>
        <p:nvSpPr>
          <p:cNvPr id="16387" name="Rectangle 3"/>
          <p:cNvSpPr>
            <a:spLocks noGrp="1" noChangeArrowheads="1"/>
          </p:cNvSpPr>
          <p:nvPr>
            <p:ph type="dt" sz="quarter" idx="1"/>
          </p:nvPr>
        </p:nvSpPr>
        <p:spPr>
          <a:xfrm>
            <a:off x="646863" y="96238"/>
            <a:ext cx="753411" cy="215444"/>
          </a:xfrm>
          <a:noFill/>
        </p:spPr>
        <p:txBody>
          <a:bodyPr/>
          <a:lstStyle/>
          <a:p>
            <a:r>
              <a:rPr lang="en-US" altLang="ja-JP">
                <a:latin typeface="Times New Roman" pitchFamily="-84" charset="0"/>
                <a:cs typeface="ＭＳ Ｐゴシック" pitchFamily="-84" charset="-128"/>
              </a:rPr>
              <a:t>May 2008</a:t>
            </a:r>
          </a:p>
        </p:txBody>
      </p:sp>
      <p:sp>
        <p:nvSpPr>
          <p:cNvPr id="16388" name="Rectangle 6"/>
          <p:cNvSpPr>
            <a:spLocks noGrp="1" noChangeArrowheads="1"/>
          </p:cNvSpPr>
          <p:nvPr>
            <p:ph type="ftr" sz="quarter" idx="4"/>
          </p:nvPr>
        </p:nvSpPr>
        <p:spPr>
          <a:xfrm>
            <a:off x="4171766" y="9000620"/>
            <a:ext cx="2040943" cy="184666"/>
          </a:xfrm>
          <a:noFill/>
        </p:spPr>
        <p:txBody>
          <a:bodyPr/>
          <a:lstStyle/>
          <a:p>
            <a:pPr lvl="4"/>
            <a:r>
              <a:rPr lang="en-US" altLang="ja-JP">
                <a:latin typeface="Times New Roman" pitchFamily="-84" charset="0"/>
                <a:cs typeface="ＭＳ Ｐゴシック" pitchFamily="-84" charset="-128"/>
              </a:rPr>
              <a:t>Bruce Kraemer (Marvell)</a:t>
            </a:r>
          </a:p>
        </p:txBody>
      </p:sp>
      <p:sp>
        <p:nvSpPr>
          <p:cNvPr id="16389" name="Rectangle 7"/>
          <p:cNvSpPr>
            <a:spLocks noGrp="1" noChangeArrowheads="1"/>
          </p:cNvSpPr>
          <p:nvPr>
            <p:ph type="sldNum" sz="quarter" idx="5"/>
          </p:nvPr>
        </p:nvSpPr>
        <p:spPr>
          <a:xfrm>
            <a:off x="3279162" y="9000620"/>
            <a:ext cx="415178" cy="184666"/>
          </a:xfrm>
          <a:noFill/>
        </p:spPr>
        <p:txBody>
          <a:bodyPr/>
          <a:lstStyle/>
          <a:p>
            <a:r>
              <a:rPr lang="en-US" altLang="ja-JP">
                <a:latin typeface="Times New Roman" pitchFamily="-84" charset="0"/>
                <a:cs typeface="ＭＳ Ｐゴシック" pitchFamily="-84" charset="-128"/>
              </a:rPr>
              <a:t>Page </a:t>
            </a:r>
            <a:fld id="{87BF803F-B4E9-DF4C-AC7F-01BAADF0F0A5}" type="slidenum">
              <a:rPr lang="en-US" altLang="ja-JP">
                <a:latin typeface="Times New Roman" pitchFamily="-84" charset="0"/>
                <a:cs typeface="ＭＳ Ｐゴシック" pitchFamily="-84" charset="-128"/>
              </a:rPr>
              <a:pPr/>
              <a:t>67</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04900" y="698500"/>
            <a:ext cx="4648200" cy="3486150"/>
          </a:xfrm>
          <a:ln/>
        </p:spPr>
      </p:sp>
      <p:sp>
        <p:nvSpPr>
          <p:cNvPr id="16391" name="Rectangle 3"/>
          <p:cNvSpPr>
            <a:spLocks noGrp="1" noChangeArrowheads="1"/>
          </p:cNvSpPr>
          <p:nvPr>
            <p:ph type="body" idx="1"/>
          </p:nvPr>
        </p:nvSpPr>
        <p:spPr>
          <a:xfrm>
            <a:off x="685180" y="4415157"/>
            <a:ext cx="5487640" cy="4183696"/>
          </a:xfrm>
          <a:noFill/>
          <a:ln/>
        </p:spPr>
        <p:txBody>
          <a:bodyPr/>
          <a:lstStyle/>
          <a:p>
            <a:endParaRPr kumimoji="0" lang="en-GB">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p:cNvSpPr>
          <p:nvPr>
            <p:ph type="sldImg"/>
          </p:nvPr>
        </p:nvSpPr>
        <p:spPr>
          <a:xfrm>
            <a:off x="1114425" y="703263"/>
            <a:ext cx="4629150" cy="3473450"/>
          </a:xfrm>
          <a:ln/>
        </p:spPr>
      </p:sp>
      <p:sp>
        <p:nvSpPr>
          <p:cNvPr id="25603" name="ノート プレースホルダ 2"/>
          <p:cNvSpPr>
            <a:spLocks noGrp="1"/>
          </p:cNvSpPr>
          <p:nvPr>
            <p:ph type="body" idx="1"/>
          </p:nvPr>
        </p:nvSpPr>
        <p:spPr>
          <a:noFill/>
          <a:ln/>
        </p:spPr>
        <p:txBody>
          <a:bodyPr/>
          <a:lstStyle/>
          <a:p>
            <a:endParaRPr lang="ja-JP" altLang="en-US">
              <a:latin typeface="Times New Roman" pitchFamily="-84" charset="0"/>
              <a:ea typeface="ＭＳ Ｐゴシック" pitchFamily="-84" charset="-128"/>
              <a:cs typeface="ＭＳ Ｐゴシック" pitchFamily="-84" charset="-128"/>
            </a:endParaRPr>
          </a:p>
        </p:txBody>
      </p:sp>
      <p:sp>
        <p:nvSpPr>
          <p:cNvPr id="49156" name="ヘッダー プレースホルダ 3"/>
          <p:cNvSpPr>
            <a:spLocks noGrp="1"/>
          </p:cNvSpPr>
          <p:nvPr>
            <p:ph type="hdr" sz="quarter"/>
          </p:nvPr>
        </p:nvSpPr>
        <p:spPr>
          <a:xfrm>
            <a:off x="4007743" y="95706"/>
            <a:ext cx="2205732" cy="215444"/>
          </a:xfrm>
        </p:spPr>
        <p:txBody>
          <a:bodyPr/>
          <a:lstStyle/>
          <a:p>
            <a:pPr>
              <a:defRPr/>
            </a:pPr>
            <a:r>
              <a:rPr lang="en-US" altLang="ja-JP" smtClean="0">
                <a:latin typeface="Times New Roman" pitchFamily="-65" charset="0"/>
                <a:cs typeface="ＭＳ Ｐゴシック" pitchFamily="-65" charset="-128"/>
              </a:rPr>
              <a:t>doc.: IEEE 802.19-09/xxxxr0</a:t>
            </a:r>
          </a:p>
        </p:txBody>
      </p:sp>
      <p:sp>
        <p:nvSpPr>
          <p:cNvPr id="49157" name="日付プレースホルダ 4"/>
          <p:cNvSpPr>
            <a:spLocks noGrp="1"/>
          </p:cNvSpPr>
          <p:nvPr>
            <p:ph type="dt" sz="quarter" idx="1"/>
          </p:nvPr>
        </p:nvSpPr>
        <p:spPr>
          <a:xfrm>
            <a:off x="646113" y="95706"/>
            <a:ext cx="812723" cy="215444"/>
          </a:xfrm>
        </p:spPr>
        <p:txBody>
          <a:bodyPr/>
          <a:lstStyle/>
          <a:p>
            <a:pPr>
              <a:defRPr/>
            </a:pPr>
            <a:r>
              <a:rPr lang="en-US" altLang="ja-JP" smtClean="0">
                <a:latin typeface="Times New Roman" pitchFamily="-65" charset="0"/>
                <a:cs typeface="ＭＳ Ｐゴシック" pitchFamily="-65" charset="-128"/>
              </a:rPr>
              <a:t>April 2009</a:t>
            </a:r>
          </a:p>
        </p:txBody>
      </p:sp>
      <p:sp>
        <p:nvSpPr>
          <p:cNvPr id="49158" name="フッター プレースホルダ 5"/>
          <p:cNvSpPr>
            <a:spLocks noGrp="1"/>
          </p:cNvSpPr>
          <p:nvPr>
            <p:ph type="ftr" sz="quarter" idx="4"/>
          </p:nvPr>
        </p:nvSpPr>
        <p:spPr>
          <a:xfrm>
            <a:off x="3571790" y="9001125"/>
            <a:ext cx="2641685" cy="184666"/>
          </a:xfrm>
        </p:spPr>
        <p:txBody>
          <a:bodyPr/>
          <a:lstStyle/>
          <a:p>
            <a:pPr lvl="4">
              <a:defRPr/>
            </a:pPr>
            <a:r>
              <a:rPr lang="en-US" altLang="ja-JP" smtClean="0">
                <a:latin typeface="Times New Roman" pitchFamily="-65" charset="0"/>
                <a:cs typeface="ＭＳ Ｐゴシック" pitchFamily="-65" charset="-128"/>
              </a:rPr>
              <a:t>Rich Kennedy, Research In Motion</a:t>
            </a:r>
          </a:p>
        </p:txBody>
      </p:sp>
      <p:sp>
        <p:nvSpPr>
          <p:cNvPr id="49159" name="スライド番号プレースホルダ 6"/>
          <p:cNvSpPr>
            <a:spLocks noGrp="1"/>
          </p:cNvSpPr>
          <p:nvPr>
            <p:ph type="sldNum" sz="quarter" idx="5"/>
          </p:nvPr>
        </p:nvSpPr>
        <p:spPr>
          <a:xfrm>
            <a:off x="3278936" y="9001125"/>
            <a:ext cx="415177" cy="184666"/>
          </a:xfrm>
        </p:spPr>
        <p:txBody>
          <a:bodyPr/>
          <a:lstStyle/>
          <a:p>
            <a:pPr>
              <a:defRPr/>
            </a:pPr>
            <a:r>
              <a:rPr lang="en-US" altLang="ja-JP" smtClean="0">
                <a:latin typeface="Times New Roman" pitchFamily="-65" charset="0"/>
                <a:cs typeface="ＭＳ Ｐゴシック" pitchFamily="-65" charset="-128"/>
              </a:rPr>
              <a:t>Page </a:t>
            </a:r>
            <a:fld id="{DCE342CC-A869-8243-8F84-6087C7487882}" type="slidenum">
              <a:rPr lang="en-US" altLang="ja-JP" smtClean="0">
                <a:latin typeface="Times New Roman" pitchFamily="-65" charset="0"/>
                <a:cs typeface="ＭＳ Ｐゴシック" pitchFamily="-65" charset="-128"/>
              </a:rPr>
              <a:pPr>
                <a:defRPr/>
              </a:pPr>
              <a:t>68</a:t>
            </a:fld>
            <a:endParaRPr lang="en-US" altLang="ja-JP" smtClean="0">
              <a:latin typeface="Times New Roman" pitchFamily="-65" charset="0"/>
              <a:cs typeface="ＭＳ Ｐゴシック" pitchFamily="-65"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69</a:t>
            </a:fld>
            <a:endParaRPr lang="en-US"/>
          </a:p>
        </p:txBody>
      </p:sp>
    </p:spTree>
    <p:extLst>
      <p:ext uri="{BB962C8B-B14F-4D97-AF65-F5344CB8AC3E}">
        <p14:creationId xmlns:p14="http://schemas.microsoft.com/office/powerpoint/2010/main" val="367670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a:t>
            </a:fld>
            <a:endParaRPr lang="en-US"/>
          </a:p>
        </p:txBody>
      </p:sp>
    </p:spTree>
    <p:extLst>
      <p:ext uri="{BB962C8B-B14F-4D97-AF65-F5344CB8AC3E}">
        <p14:creationId xmlns:p14="http://schemas.microsoft.com/office/powerpoint/2010/main" val="42103531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70</a:t>
            </a:fld>
            <a:endParaRPr lang="en-US"/>
          </a:p>
        </p:txBody>
      </p:sp>
    </p:spTree>
    <p:extLst>
      <p:ext uri="{BB962C8B-B14F-4D97-AF65-F5344CB8AC3E}">
        <p14:creationId xmlns:p14="http://schemas.microsoft.com/office/powerpoint/2010/main" val="35713242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114425" y="703263"/>
            <a:ext cx="4629150" cy="3473450"/>
          </a:xfrm>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
        <p:nvSpPr>
          <p:cNvPr id="4" name="Header Placeholder 3"/>
          <p:cNvSpPr>
            <a:spLocks noGrp="1"/>
          </p:cNvSpPr>
          <p:nvPr>
            <p:ph type="hdr" sz="quarter"/>
          </p:nvPr>
        </p:nvSpPr>
        <p:spPr>
          <a:xfrm>
            <a:off x="3927849" y="95706"/>
            <a:ext cx="2285626" cy="215444"/>
          </a:xfrm>
        </p:spPr>
        <p:txBody>
          <a:bodyPr/>
          <a:lstStyle/>
          <a:p>
            <a:pPr>
              <a:defRPr/>
            </a:pPr>
            <a:r>
              <a:rPr lang="en-US"/>
              <a:t>doc.: IEEE 802.11-012/xxxxr0</a:t>
            </a:r>
          </a:p>
        </p:txBody>
      </p:sp>
      <p:sp>
        <p:nvSpPr>
          <p:cNvPr id="5" name="Date Placeholder 4"/>
          <p:cNvSpPr>
            <a:spLocks noGrp="1"/>
          </p:cNvSpPr>
          <p:nvPr>
            <p:ph type="dt" sz="quarter" idx="1"/>
          </p:nvPr>
        </p:nvSpPr>
        <p:spPr>
          <a:xfrm>
            <a:off x="646113" y="95706"/>
            <a:ext cx="742191" cy="215444"/>
          </a:xfrm>
        </p:spPr>
        <p:txBody>
          <a:bodyPr/>
          <a:lstStyle/>
          <a:p>
            <a:pPr>
              <a:defRPr/>
            </a:pPr>
            <a:r>
              <a:rPr lang="en-US"/>
              <a:t>Sept 2012</a:t>
            </a:r>
          </a:p>
        </p:txBody>
      </p:sp>
      <p:sp>
        <p:nvSpPr>
          <p:cNvPr id="6" name="Footer Placeholder 5"/>
          <p:cNvSpPr>
            <a:spLocks noGrp="1"/>
          </p:cNvSpPr>
          <p:nvPr>
            <p:ph type="ftr" sz="quarter" idx="4"/>
          </p:nvPr>
        </p:nvSpPr>
        <p:spPr>
          <a:xfrm>
            <a:off x="4435424" y="9001125"/>
            <a:ext cx="1778051" cy="184666"/>
          </a:xfrm>
        </p:spPr>
        <p:txBody>
          <a:bodyPr/>
          <a:lstStyle/>
          <a:p>
            <a:pPr lvl="4">
              <a:defRPr/>
            </a:pPr>
            <a:r>
              <a:rPr lang="en-US"/>
              <a:t>Xiaoming Peng / I2R</a:t>
            </a:r>
          </a:p>
        </p:txBody>
      </p:sp>
      <p:sp>
        <p:nvSpPr>
          <p:cNvPr id="29702"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MS PGothic" charset="0"/>
                <a:cs typeface="MS PGothic" charset="0"/>
              </a:defRPr>
            </a:lvl1pPr>
            <a:lvl2pPr marL="742950" indent="-285750" defTabSz="933450" eaLnBrk="0" hangingPunct="0">
              <a:defRPr sz="1200">
                <a:solidFill>
                  <a:schemeClr val="tx1"/>
                </a:solidFill>
                <a:latin typeface="Times New Roman" charset="0"/>
                <a:ea typeface="MS PGothic" charset="0"/>
                <a:cs typeface="MS PGothic" charset="0"/>
              </a:defRPr>
            </a:lvl2pPr>
            <a:lvl3pPr marL="1143000" indent="-228600" defTabSz="933450" eaLnBrk="0" hangingPunct="0">
              <a:defRPr sz="1200">
                <a:solidFill>
                  <a:schemeClr val="tx1"/>
                </a:solidFill>
                <a:latin typeface="Times New Roman" charset="0"/>
                <a:ea typeface="MS PGothic" charset="0"/>
                <a:cs typeface="MS PGothic" charset="0"/>
              </a:defRPr>
            </a:lvl3pPr>
            <a:lvl4pPr marL="1600200" indent="-228600" defTabSz="933450" eaLnBrk="0" hangingPunct="0">
              <a:defRPr sz="1200">
                <a:solidFill>
                  <a:schemeClr val="tx1"/>
                </a:solidFill>
                <a:latin typeface="Times New Roman" charset="0"/>
                <a:ea typeface="MS PGothic" charset="0"/>
                <a:cs typeface="MS PGothic" charset="0"/>
              </a:defRPr>
            </a:lvl4pPr>
            <a:lvl5pPr marL="2057400" indent="-228600" defTabSz="933450" eaLnBrk="0" hangingPunct="0">
              <a:defRPr sz="1200">
                <a:solidFill>
                  <a:schemeClr val="tx1"/>
                </a:solidFill>
                <a:latin typeface="Times New Roman" charset="0"/>
                <a:ea typeface="MS PGothic" charset="0"/>
                <a:cs typeface="MS PGothic" charset="0"/>
              </a:defRPr>
            </a:lvl5pPr>
            <a:lvl6pPr marL="25146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r>
              <a:rPr lang="en-US"/>
              <a:t>Page </a:t>
            </a:r>
            <a:fld id="{C76D536D-DCDB-514C-8C55-14158BFC373F}" type="slidenum">
              <a:rPr lang="en-US"/>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72</a:t>
            </a:fld>
            <a:endParaRPr lang="en-US"/>
          </a:p>
        </p:txBody>
      </p:sp>
    </p:spTree>
    <p:extLst>
      <p:ext uri="{BB962C8B-B14F-4D97-AF65-F5344CB8AC3E}">
        <p14:creationId xmlns:p14="http://schemas.microsoft.com/office/powerpoint/2010/main" val="10347613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73</a:t>
            </a:fld>
            <a:endParaRPr lang="en-US"/>
          </a:p>
        </p:txBody>
      </p:sp>
    </p:spTree>
    <p:extLst>
      <p:ext uri="{BB962C8B-B14F-4D97-AF65-F5344CB8AC3E}">
        <p14:creationId xmlns:p14="http://schemas.microsoft.com/office/powerpoint/2010/main" val="8882661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74</a:t>
            </a:fld>
            <a:endParaRPr lang="en-US"/>
          </a:p>
        </p:txBody>
      </p:sp>
    </p:spTree>
    <p:extLst>
      <p:ext uri="{BB962C8B-B14F-4D97-AF65-F5344CB8AC3E}">
        <p14:creationId xmlns:p14="http://schemas.microsoft.com/office/powerpoint/2010/main" val="7987339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75</a:t>
            </a:fld>
            <a:endParaRPr lang="en-US"/>
          </a:p>
        </p:txBody>
      </p:sp>
    </p:spTree>
    <p:extLst>
      <p:ext uri="{BB962C8B-B14F-4D97-AF65-F5344CB8AC3E}">
        <p14:creationId xmlns:p14="http://schemas.microsoft.com/office/powerpoint/2010/main" val="39028474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76</a:t>
            </a:fld>
            <a:endParaRPr lang="en-US"/>
          </a:p>
        </p:txBody>
      </p:sp>
    </p:spTree>
    <p:extLst>
      <p:ext uri="{BB962C8B-B14F-4D97-AF65-F5344CB8AC3E}">
        <p14:creationId xmlns:p14="http://schemas.microsoft.com/office/powerpoint/2010/main" val="17701091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77</a:t>
            </a:fld>
            <a:endParaRPr lang="en-US"/>
          </a:p>
        </p:txBody>
      </p:sp>
    </p:spTree>
    <p:extLst>
      <p:ext uri="{BB962C8B-B14F-4D97-AF65-F5344CB8AC3E}">
        <p14:creationId xmlns:p14="http://schemas.microsoft.com/office/powerpoint/2010/main" val="19655660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78</a:t>
            </a:fld>
            <a:endParaRPr lang="en-US"/>
          </a:p>
        </p:txBody>
      </p:sp>
    </p:spTree>
    <p:extLst>
      <p:ext uri="{BB962C8B-B14F-4D97-AF65-F5344CB8AC3E}">
        <p14:creationId xmlns:p14="http://schemas.microsoft.com/office/powerpoint/2010/main" val="23446940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79</a:t>
            </a:fld>
            <a:endParaRPr lang="en-US"/>
          </a:p>
        </p:txBody>
      </p:sp>
    </p:spTree>
    <p:extLst>
      <p:ext uri="{BB962C8B-B14F-4D97-AF65-F5344CB8AC3E}">
        <p14:creationId xmlns:p14="http://schemas.microsoft.com/office/powerpoint/2010/main" val="117630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a:t>
            </a:fld>
            <a:endParaRPr lang="en-US"/>
          </a:p>
        </p:txBody>
      </p:sp>
    </p:spTree>
    <p:extLst>
      <p:ext uri="{BB962C8B-B14F-4D97-AF65-F5344CB8AC3E}">
        <p14:creationId xmlns:p14="http://schemas.microsoft.com/office/powerpoint/2010/main" val="6148448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80</a:t>
            </a:fld>
            <a:endParaRPr lang="en-US"/>
          </a:p>
        </p:txBody>
      </p:sp>
    </p:spTree>
    <p:extLst>
      <p:ext uri="{BB962C8B-B14F-4D97-AF65-F5344CB8AC3E}">
        <p14:creationId xmlns:p14="http://schemas.microsoft.com/office/powerpoint/2010/main" val="20892560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81</a:t>
            </a:fld>
            <a:endParaRPr lang="en-US"/>
          </a:p>
        </p:txBody>
      </p:sp>
    </p:spTree>
    <p:extLst>
      <p:ext uri="{BB962C8B-B14F-4D97-AF65-F5344CB8AC3E}">
        <p14:creationId xmlns:p14="http://schemas.microsoft.com/office/powerpoint/2010/main" val="25602487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82</a:t>
            </a:fld>
            <a:endParaRPr lang="en-US"/>
          </a:p>
        </p:txBody>
      </p:sp>
    </p:spTree>
    <p:extLst>
      <p:ext uri="{BB962C8B-B14F-4D97-AF65-F5344CB8AC3E}">
        <p14:creationId xmlns:p14="http://schemas.microsoft.com/office/powerpoint/2010/main" val="10305525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802.11-14/0988r0</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2014</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83</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802.11-14/0988r0</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2014</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CA5AFF69-4AEE-4693-9CD6-98E2EBC076EC}" type="slidenum">
              <a:rPr lang="en-US"/>
              <a:pPr/>
              <a:t>84</a:t>
            </a:fld>
            <a:endParaRPr lang="en-US"/>
          </a:p>
        </p:txBody>
      </p:sp>
      <p:sp>
        <p:nvSpPr>
          <p:cNvPr id="13313"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802.11-14/0988r0</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2014</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85</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802.11-14/0988r0</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2014</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86</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802.11-14/0988r0</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2014</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87</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802.11-14/0968r0</a:t>
            </a:r>
          </a:p>
        </p:txBody>
      </p:sp>
      <p:sp>
        <p:nvSpPr>
          <p:cNvPr id="6147"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2014</a:t>
            </a:r>
            <a:endParaRPr lang="en-GB" sz="1400" smtClean="0"/>
          </a:p>
        </p:txBody>
      </p:sp>
      <p:sp>
        <p:nvSpPr>
          <p:cNvPr id="6148" name="Rectangle 6"/>
          <p:cNvSpPr>
            <a:spLocks noGrp="1" noChangeArrowheads="1"/>
          </p:cNvSpPr>
          <p:nvPr>
            <p:ph type="ftr" sz="quarter" idx="4"/>
          </p:nvPr>
        </p:nvSpPr>
        <p:spPr>
          <a:xfrm>
            <a:off x="3920860" y="9001125"/>
            <a:ext cx="229261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614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1FA0DF2A-4090-463A-968B-4ABD6F561DCD}" type="slidenum">
              <a:rPr lang="en-GB" smtClean="0"/>
              <a:pPr/>
              <a:t>88</a:t>
            </a:fld>
            <a:endParaRPr lang="en-GB" smtClean="0"/>
          </a:p>
        </p:txBody>
      </p:sp>
      <p:sp>
        <p:nvSpPr>
          <p:cNvPr id="6150" name="Rectangle 2"/>
          <p:cNvSpPr>
            <a:spLocks noGrp="1" noRot="1" noChangeAspect="1" noChangeArrowheads="1" noTextEdit="1"/>
          </p:cNvSpPr>
          <p:nvPr>
            <p:ph type="sldImg"/>
          </p:nvPr>
        </p:nvSpPr>
        <p:spPr>
          <a:xfrm>
            <a:off x="1112838" y="703263"/>
            <a:ext cx="4632325" cy="3473450"/>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802.11-14/0968r0</a:t>
            </a:r>
          </a:p>
        </p:txBody>
      </p:sp>
      <p:sp>
        <p:nvSpPr>
          <p:cNvPr id="7171"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2014</a:t>
            </a:r>
            <a:endParaRPr lang="en-GB" sz="1400" smtClean="0"/>
          </a:p>
        </p:txBody>
      </p:sp>
      <p:sp>
        <p:nvSpPr>
          <p:cNvPr id="7172" name="Rectangle 6"/>
          <p:cNvSpPr>
            <a:spLocks noGrp="1" noChangeArrowheads="1"/>
          </p:cNvSpPr>
          <p:nvPr>
            <p:ph type="ftr" sz="quarter" idx="4"/>
          </p:nvPr>
        </p:nvSpPr>
        <p:spPr>
          <a:xfrm>
            <a:off x="3920860" y="9001125"/>
            <a:ext cx="229261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717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FC90757E-C0E7-4B96-A93C-95E1D9823341}" type="slidenum">
              <a:rPr lang="en-GB" smtClean="0"/>
              <a:pPr/>
              <a:t>89</a:t>
            </a:fld>
            <a:endParaRPr lang="en-GB" smtClean="0"/>
          </a:p>
        </p:txBody>
      </p:sp>
      <p:sp>
        <p:nvSpPr>
          <p:cNvPr id="7174" name="Rectangle 2"/>
          <p:cNvSpPr>
            <a:spLocks noGrp="1" noRot="1" noChangeAspect="1" noChangeArrowheads="1" noTextEdit="1"/>
          </p:cNvSpPr>
          <p:nvPr>
            <p:ph type="sldImg"/>
          </p:nvPr>
        </p:nvSpPr>
        <p:spPr>
          <a:xfrm>
            <a:off x="1112838" y="703263"/>
            <a:ext cx="4632325" cy="3473450"/>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xfrm>
            <a:off x="646113" y="95706"/>
            <a:ext cx="682879" cy="215444"/>
          </a:xfrm>
          <a:noFill/>
        </p:spPr>
        <p:txBody>
          <a:bodyPr/>
          <a:lstStyle/>
          <a:p>
            <a:r>
              <a:rPr lang="en-US" smtClean="0"/>
              <a:t>Jan 2014</a:t>
            </a:r>
          </a:p>
        </p:txBody>
      </p:sp>
      <p:sp>
        <p:nvSpPr>
          <p:cNvPr id="47107"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47109" name="Rectangle 7"/>
          <p:cNvSpPr>
            <a:spLocks noGrp="1" noChangeArrowheads="1"/>
          </p:cNvSpPr>
          <p:nvPr>
            <p:ph type="sldNum" sz="quarter" idx="5"/>
          </p:nvPr>
        </p:nvSpPr>
        <p:spPr>
          <a:xfrm>
            <a:off x="3278936" y="9001125"/>
            <a:ext cx="415177" cy="184666"/>
          </a:xfrm>
          <a:noFill/>
        </p:spPr>
        <p:txBody>
          <a:bodyPr/>
          <a:lstStyle/>
          <a:p>
            <a:r>
              <a:rPr lang="en-US" smtClean="0"/>
              <a:t>Page </a:t>
            </a:r>
            <a:fld id="{3554447F-A678-4ED9-8E54-D24F45F2B035}" type="slidenum">
              <a:rPr lang="en-US" smtClean="0"/>
              <a:pPr/>
              <a:t>9</a:t>
            </a:fld>
            <a:endParaRPr lang="en-US" smtClean="0"/>
          </a:p>
        </p:txBody>
      </p:sp>
      <p:sp>
        <p:nvSpPr>
          <p:cNvPr id="47110" name="Rectangle 2"/>
          <p:cNvSpPr>
            <a:spLocks noGrp="1" noRot="1" noChangeAspect="1" noChangeArrowheads="1" noTextEdit="1"/>
          </p:cNvSpPr>
          <p:nvPr>
            <p:ph type="sldImg"/>
          </p:nvPr>
        </p:nvSpPr>
        <p:spPr>
          <a:xfrm>
            <a:off x="1114425" y="703263"/>
            <a:ext cx="4629150" cy="3473450"/>
          </a:xfrm>
          <a:ln/>
        </p:spPr>
      </p:sp>
      <p:sp>
        <p:nvSpPr>
          <p:cNvPr id="4711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010710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802.11-14/0968r0</a:t>
            </a:r>
          </a:p>
        </p:txBody>
      </p:sp>
      <p:sp>
        <p:nvSpPr>
          <p:cNvPr id="8195"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2014</a:t>
            </a:r>
            <a:endParaRPr lang="en-GB" sz="1400" smtClean="0"/>
          </a:p>
        </p:txBody>
      </p:sp>
      <p:sp>
        <p:nvSpPr>
          <p:cNvPr id="8196" name="Rectangle 6"/>
          <p:cNvSpPr>
            <a:spLocks noGrp="1" noChangeArrowheads="1"/>
          </p:cNvSpPr>
          <p:nvPr>
            <p:ph type="ftr" sz="quarter" idx="4"/>
          </p:nvPr>
        </p:nvSpPr>
        <p:spPr>
          <a:xfrm>
            <a:off x="3920860" y="9001125"/>
            <a:ext cx="229261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819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A7B95730-A268-494D-91A1-2AFF9480B191}" type="slidenum">
              <a:rPr lang="en-GB" smtClean="0"/>
              <a:pPr/>
              <a:t>90</a:t>
            </a:fld>
            <a:endParaRPr lang="en-GB" smtClean="0"/>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13332" y="4416385"/>
            <a:ext cx="5031336" cy="4183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91</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92</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93</a:t>
            </a:fld>
            <a:endParaRPr lang="en-US"/>
          </a:p>
        </p:txBody>
      </p:sp>
    </p:spTree>
    <p:extLst>
      <p:ext uri="{BB962C8B-B14F-4D97-AF65-F5344CB8AC3E}">
        <p14:creationId xmlns:p14="http://schemas.microsoft.com/office/powerpoint/2010/main" val="30842454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94</a:t>
            </a:fld>
            <a:endParaRPr lang="en-US"/>
          </a:p>
        </p:txBody>
      </p:sp>
    </p:spTree>
    <p:extLst>
      <p:ext uri="{BB962C8B-B14F-4D97-AF65-F5344CB8AC3E}">
        <p14:creationId xmlns:p14="http://schemas.microsoft.com/office/powerpoint/2010/main" val="4606195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95</a:t>
            </a:fld>
            <a:endParaRPr lang="en-US"/>
          </a:p>
        </p:txBody>
      </p:sp>
    </p:spTree>
    <p:extLst>
      <p:ext uri="{BB962C8B-B14F-4D97-AF65-F5344CB8AC3E}">
        <p14:creationId xmlns:p14="http://schemas.microsoft.com/office/powerpoint/2010/main" val="37342714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14425" y="703263"/>
            <a:ext cx="4629150" cy="3473450"/>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6389"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639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6391" name="Slide Number Placeholder 6"/>
          <p:cNvSpPr>
            <a:spLocks noGrp="1"/>
          </p:cNvSpPr>
          <p:nvPr>
            <p:ph type="sldNum" sz="quarter" idx="5"/>
          </p:nvPr>
        </p:nvSpPr>
        <p:spPr>
          <a:xfrm>
            <a:off x="3278936" y="9001125"/>
            <a:ext cx="415177" cy="184666"/>
          </a:xfrm>
          <a:noFill/>
        </p:spPr>
        <p:txBody>
          <a:bodyPr/>
          <a:lstStyle/>
          <a:p>
            <a:r>
              <a:rPr lang="en-US" smtClean="0"/>
              <a:t>Page </a:t>
            </a:r>
            <a:fld id="{C0FE0FD1-4DD9-4FB0-9C7C-C209A0639D2E}" type="slidenum">
              <a:rPr lang="en-US" smtClean="0"/>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14425" y="703263"/>
            <a:ext cx="4629150" cy="3473450"/>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7413"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7414"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7415" name="Slide Number Placeholder 6"/>
          <p:cNvSpPr>
            <a:spLocks noGrp="1"/>
          </p:cNvSpPr>
          <p:nvPr>
            <p:ph type="sldNum" sz="quarter" idx="5"/>
          </p:nvPr>
        </p:nvSpPr>
        <p:spPr>
          <a:xfrm>
            <a:off x="3278936" y="9001125"/>
            <a:ext cx="415177" cy="184666"/>
          </a:xfrm>
          <a:noFill/>
        </p:spPr>
        <p:txBody>
          <a:bodyPr/>
          <a:lstStyle/>
          <a:p>
            <a:r>
              <a:rPr lang="en-US" smtClean="0"/>
              <a:t>Page </a:t>
            </a:r>
            <a:fld id="{B3F56AF8-3022-4909-9742-70455232F6CE}" type="slidenum">
              <a:rPr lang="en-US" smtClean="0"/>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2014</a:t>
            </a:r>
          </a:p>
        </p:txBody>
      </p:sp>
      <p:sp>
        <p:nvSpPr>
          <p:cNvPr id="1638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16388"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802.11-08/0924r0</a:t>
            </a:r>
          </a:p>
        </p:txBody>
      </p:sp>
      <p:sp>
        <p:nvSpPr>
          <p:cNvPr id="1638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16390" name="Rectangle 6"/>
          <p:cNvSpPr>
            <a:spLocks noGrp="1" noChangeArrowheads="1"/>
          </p:cNvSpPr>
          <p:nvPr>
            <p:ph type="ftr" sz="quarter" idx="4"/>
          </p:nvPr>
        </p:nvSpPr>
        <p:spPr>
          <a:xfrm>
            <a:off x="4803348" y="9000621"/>
            <a:ext cx="1409360"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t>Al Petrick, JPA</a:t>
            </a:r>
          </a:p>
        </p:txBody>
      </p:sp>
      <p:sp>
        <p:nvSpPr>
          <p:cNvPr id="16391"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A5ED0AFA-4F4A-4743-A9CC-996F54DF842B}" type="slidenum">
              <a:rPr lang="en-US" altLang="en-US" smtClean="0"/>
              <a:pPr>
                <a:spcBef>
                  <a:spcPct val="0"/>
                </a:spcBef>
              </a:pPr>
              <a:t>98</a:t>
            </a:fld>
            <a:endParaRPr lang="en-US" altLang="en-US" smtClean="0"/>
          </a:p>
        </p:txBody>
      </p:sp>
      <p:sp>
        <p:nvSpPr>
          <p:cNvPr id="16392" name="Rectangle 2"/>
          <p:cNvSpPr>
            <a:spLocks noChangeArrowheads="1" noTextEdit="1"/>
          </p:cNvSpPr>
          <p:nvPr>
            <p:ph type="sldImg"/>
          </p:nvPr>
        </p:nvSpPr>
        <p:spPr>
          <a:xfrm>
            <a:off x="1114425" y="703263"/>
            <a:ext cx="4629150" cy="3473450"/>
          </a:xfrm>
          <a:ln/>
        </p:spPr>
      </p:sp>
      <p:sp>
        <p:nvSpPr>
          <p:cNvPr id="163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2014</a:t>
            </a:r>
          </a:p>
        </p:txBody>
      </p:sp>
      <p:sp>
        <p:nvSpPr>
          <p:cNvPr id="1741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17412"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802.11-08/0924r0</a:t>
            </a:r>
          </a:p>
        </p:txBody>
      </p:sp>
      <p:sp>
        <p:nvSpPr>
          <p:cNvPr id="1741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17414" name="Rectangle 6"/>
          <p:cNvSpPr>
            <a:spLocks noGrp="1" noChangeArrowheads="1"/>
          </p:cNvSpPr>
          <p:nvPr>
            <p:ph type="ftr" sz="quarter" idx="4"/>
          </p:nvPr>
        </p:nvSpPr>
        <p:spPr>
          <a:xfrm>
            <a:off x="4803348" y="9000621"/>
            <a:ext cx="1409360"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t>Al Petrick, JPA</a:t>
            </a:r>
          </a:p>
        </p:txBody>
      </p:sp>
      <p:sp>
        <p:nvSpPr>
          <p:cNvPr id="17415"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19D5DC77-98D0-479D-9178-A3C0463AF333}" type="slidenum">
              <a:rPr lang="en-US" altLang="en-US" smtClean="0"/>
              <a:pPr>
                <a:spcBef>
                  <a:spcPct val="0"/>
                </a:spcBef>
              </a:pPr>
              <a:t>99</a:t>
            </a:fld>
            <a:endParaRPr lang="en-US" altLang="en-US" smtClean="0"/>
          </a:p>
        </p:txBody>
      </p:sp>
      <p:sp>
        <p:nvSpPr>
          <p:cNvPr id="17416" name="Rectangle 2"/>
          <p:cNvSpPr>
            <a:spLocks noChangeArrowheads="1" noTextEdit="1"/>
          </p:cNvSpPr>
          <p:nvPr>
            <p:ph type="sldImg"/>
          </p:nvPr>
        </p:nvSpPr>
        <p:spPr>
          <a:xfrm>
            <a:off x="1114425" y="703263"/>
            <a:ext cx="4629150" cy="3473450"/>
          </a:xfrm>
          <a:ln cap="flat"/>
        </p:spPr>
      </p:sp>
      <p:sp>
        <p:nvSpPr>
          <p:cNvPr id="174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71AA584-A631-41C6-AA28-A674FF16BF74}" type="slidenum">
              <a:rPr lang="en-US"/>
              <a:pPr>
                <a:defRPr/>
              </a:pPr>
              <a:t>‹#›</a:t>
            </a:fld>
            <a:endParaRPr lang="en-US"/>
          </a:p>
        </p:txBody>
      </p:sp>
    </p:spTree>
    <p:extLst>
      <p:ext uri="{BB962C8B-B14F-4D97-AF65-F5344CB8AC3E}">
        <p14:creationId xmlns:p14="http://schemas.microsoft.com/office/powerpoint/2010/main" val="421840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July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July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July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A3E2874-852B-40F2-A72B-30C3B22A2F27}" type="slidenum">
              <a:rPr lang="en-US"/>
              <a:pPr>
                <a:defRPr/>
              </a:pPr>
              <a:t>‹#›</a:t>
            </a:fld>
            <a:endParaRPr lang="en-US"/>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July 2014</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 Corporation</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F5DBBF94-17B0-4983-A36A-09B6DE690826}"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802.11-14/0745r0</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8" Type="http://schemas.openxmlformats.org/officeDocument/2006/relationships/hyperlink" Target="mailto:LRA@tiac.net" TargetMode="External"/><Relationship Id="rId13" Type="http://schemas.openxmlformats.org/officeDocument/2006/relationships/hyperlink" Target="mailto:alex.ashley@hotmail.co.uk" TargetMode="External"/><Relationship Id="rId3" Type="http://schemas.openxmlformats.org/officeDocument/2006/relationships/hyperlink" Target="mailto:adrian.p.stephens@intel.com" TargetMode="External"/><Relationship Id="rId7" Type="http://schemas.openxmlformats.org/officeDocument/2006/relationships/hyperlink" Target="mailto:aasterja@qti.qualcomm.com" TargetMode="External"/><Relationship Id="rId12" Type="http://schemas.openxmlformats.org/officeDocument/2006/relationships/hyperlink" Target="mailto:ddrgal@gmail.com" TargetMode="External"/><Relationship Id="rId17" Type="http://schemas.openxmlformats.org/officeDocument/2006/relationships/hyperlink" Target="mailto:pecclesi@cisco.com" TargetMode="External"/><Relationship Id="rId2" Type="http://schemas.openxmlformats.org/officeDocument/2006/relationships/notesSlide" Target="../notesSlides/notesSlide10.xml"/><Relationship Id="rId16" Type="http://schemas.openxmlformats.org/officeDocument/2006/relationships/hyperlink" Target="mailto:henry@LOGOUT.COM" TargetMode="External"/><Relationship Id="rId1" Type="http://schemas.openxmlformats.org/officeDocument/2006/relationships/slideLayout" Target="../slideLayouts/slideLayout2.xml"/><Relationship Id="rId6" Type="http://schemas.openxmlformats.org/officeDocument/2006/relationships/hyperlink" Target="mailto:yongho.seok@gmail.com" TargetMode="External"/><Relationship Id="rId11" Type="http://schemas.openxmlformats.org/officeDocument/2006/relationships/hyperlink" Target="mailto:d3e3e3@gmail.com" TargetMode="External"/><Relationship Id="rId5" Type="http://schemas.openxmlformats.org/officeDocument/2006/relationships/hyperlink" Target="mailto:emily.h.qi@intel.com" TargetMode="External"/><Relationship Id="rId15" Type="http://schemas.openxmlformats.org/officeDocument/2006/relationships/hyperlink" Target="mailto:carlos.cordeiro@intel.com" TargetMode="External"/><Relationship Id="rId10" Type="http://schemas.openxmlformats.org/officeDocument/2006/relationships/hyperlink" Target="mailto:jiamin.chen@mail01.huawei.com" TargetMode="External"/><Relationship Id="rId4" Type="http://schemas.openxmlformats.org/officeDocument/2006/relationships/hyperlink" Target="mailto:edwardau@marvell.com" TargetMode="External"/><Relationship Id="rId9" Type="http://schemas.openxmlformats.org/officeDocument/2006/relationships/hyperlink" Target="mailto:Ping.FANG@huawei.com" TargetMode="External"/><Relationship Id="rId14" Type="http://schemas.openxmlformats.org/officeDocument/2006/relationships/hyperlink" Target="mailto:robert.stacey@intel.com"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hyperlink" Target="https://mentor.ieee.org/802.15/documents" TargetMode="External"/><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Microsoft_Word_97_-_2003_Document13.doc"/></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mentor.ieee.org/802.18/dcn/14/18-14-0046-02-0000-proposed-ls-to-itu-r-wp-5d-oobe-information-for-wirelessman-advanced.docx"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hyperlink" Target="https://mentor.ieee.org/802.18/dcn/14/18-14-0048-02-0000-annex-19-working-document-toward-a-preliminary-draft-new-recommendation-itu-r-m-v2x.docx"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8/dcn/13/18-13-0117-06-0000-802-24-draft-for-itu-r-q236.docx" TargetMode="External"/><Relationship Id="rId7" Type="http://schemas.openxmlformats.org/officeDocument/2006/relationships/hyperlink" Target="https://mentor.ieee.org/802.18/dcn/14/18-14-0048-02-0000-annex-19-working-document-toward-a-preliminary-draft-new-recommendation-itu-r-m-v2x.docx"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hyperlink" Target="https://mentor.ieee.org/802.18/dcn/14/18-14-0040-00-0000-et-docket-no-14-99-model-city-for-demonstrating-and-evaluating-advnaced-sharing-technologies.pdf" TargetMode="External"/><Relationship Id="rId5" Type="http://schemas.openxmlformats.org/officeDocument/2006/relationships/hyperlink" Target="https://mentor.ieee.org/802.18/dcn/14/18-14-0044-00-0000-3gpp-liaison-reponse-to-802.doc" TargetMode="External"/><Relationship Id="rId4" Type="http://schemas.openxmlformats.org/officeDocument/2006/relationships/hyperlink" Target="https://mentor.ieee.org/802.18/dcn/14/18-14-0043-00-0000-pdnr-itu-r-sm-thz-trend-above-275-ghz.docx" TargetMode="Externa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Microsoft_Word_97_-_2003_Document14.doc"/></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mentor.ieee.org/802.24/dcn/14/24-14-0016-03-0000-process-for-createing-new-tg.pdf"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hyperlink" Target="https://mentor.ieee.org/802.24/dcn/14/24-14-0023-00-0000-responses-to-comments-on-tag-process.pdf" TargetMode="External"/><Relationship Id="rId4" Type="http://schemas.openxmlformats.org/officeDocument/2006/relationships/hyperlink" Target="https://mentor.ieee.org/802.24/dcn/14/24-14-0015-03-0000-smart-grid-tg-scope.pdf" TargetMode="Externa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velopment.standards.ieee.org/myproject/Public/mytools/draft/stylema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mentor.ieee.org/802.24/dcn/14/24-14-0015-03-0000-smart-grid-tg-scope.docx"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Microsoft_Word_97_-_2003_Document3.doc"/></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14/11-14-0878-00-0wng-agenda-for-802-11wng-2014-07.pp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mentor.ieee.org/802.11/dcn/14/11-14-0909-00-0wng-july-2014-wng-meeting-minutes-san-diego.doc" TargetMode="External"/><Relationship Id="rId4" Type="http://schemas.openxmlformats.org/officeDocument/2006/relationships/hyperlink" Target="https://mentor.ieee.org/802.11/dcn/14/11-14-0888-00-0wng-security-and-privacy-enhancements-for-802-11.pptx"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14/11-14-0913-01-0000-liaison-response-opsawg-capwap-extension.doc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Microsoft_Word_97_-_2003_Document6.doc"/></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transition.fcc.gov/Daily_Releases/Daily_Business/2014/db0711/DA-14-981A1.pdf" TargetMode="External"/><Relationship Id="rId3" Type="http://schemas.openxmlformats.org/officeDocument/2006/relationships/hyperlink" Target="http://transition.fcc.gov/Daily_Releases/Daily_Business/2013/db1126/FCC-13-147A1.pdf" TargetMode="External"/><Relationship Id="rId7" Type="http://schemas.openxmlformats.org/officeDocument/2006/relationships/hyperlink" Target="https://mentor.ieee.org/802.11/dcn/14/11-14-0675-00-0reg-dsrc-tt-activities-mar-may-2014.ppt"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takeholders.ofcom.org.uk/binaries/consultations/pssr-2014/summary/pssr.pdf" TargetMode="External"/><Relationship Id="rId5" Type="http://schemas.openxmlformats.org/officeDocument/2006/relationships/hyperlink" Target="http://transition.fcc.gov/Daily_Releases/Daily_Business/2014/db0425/FCC-14-49A1.pdf" TargetMode="External"/><Relationship Id="rId4" Type="http://schemas.openxmlformats.org/officeDocument/2006/relationships/hyperlink" Target="http://transition.fcc.gov/Daily_Releases/Daily_Business/2014/db0401/FCC-14-30A1.pdf"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Microsoft_Word_97_-_2003_Document7.doc"/></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14/11-14-0936-03-000m-liaison-response-followup-to-3gpp-tsg-ran-wg2.doc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mentor.ieee.org/802.11/dcn/14/11-14-0747-06-000m-tgmc-july-2014-agenda.pptx" TargetMode="External"/><Relationship Id="rId4" Type="http://schemas.openxmlformats.org/officeDocument/2006/relationships/hyperlink" Target="https://mentor.ieee.org/802.11/dcn/14/11-14-0848-01-000m-shwmp-text-changes-and-ana-allocation.docx"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14/11-14-0848-01-000m-shwmp-text-changes-and-ana-allocation.docx"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mentor.ieee.org/802.11/dcn/14/11-14-0936-03-000m-liaison-response-followup-to-3gpp-tsg-ran-wg2.docx"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Microsoft_Word_97_-_2003_Document8.doc"/></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mano@koden-ti.co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mailto:hiroshi@manosan.org"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grouper.ieee.org/groups/802/11/SponsorBallots.html"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Microsoft_Word_97_-_2003_Document9.doc"/></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www.ieee802.org/11/Meetings/Meeting_Plan.html"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7.emf"/><Relationship Id="rId4" Type="http://schemas.openxmlformats.org/officeDocument/2006/relationships/oleObject" Target="../embeddings/Microsoft_Word_97_-_2003_Document10.doc"/></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Word_97_-_2003_Document2.doc"/></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Microsoft_Word_97_-_2003_Document11.doc"/></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mentor.ieee.org/802.11/dcn/14/11-14-0571-03-00ax-evaluation-methodology.docx"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hyperlink" Target="https://mentor.ieee.org/802.11/dcn/14/11-14-0938-04-00ax-802-11ax-selection-procedure.doc" TargetMode="External"/><Relationship Id="rId5" Type="http://schemas.openxmlformats.org/officeDocument/2006/relationships/hyperlink" Target="https://mentor.ieee.org/802.11/dcn/14/11-14-0972-00-00ax-mac-calibration-test-case-for-20-40-mhz-channel.docx" TargetMode="External"/><Relationship Id="rId4" Type="http://schemas.openxmlformats.org/officeDocument/2006/relationships/hyperlink" Target="https://mentor.ieee.org/802.11/dcn/14/11-14-0980-01-00ax-simulation-scenarios.docx"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11/dcn/14/11-14-0748-06-00ax-tgax-july-2014-meeting-agenda.ppt"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Microsoft_Word_97_-_2003_Document12.doc"/></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smtClean="0"/>
              <a:t>Adrian Stephens, Intel Corporation</a:t>
            </a:r>
            <a:endParaRPr lang="en-US" sz="1200" b="0" smtClean="0"/>
          </a:p>
        </p:txBody>
      </p:sp>
      <p:sp>
        <p:nvSpPr>
          <p:cNvPr id="3077" name="Rectangle 2"/>
          <p:cNvSpPr>
            <a:spLocks noGrp="1" noChangeArrowheads="1"/>
          </p:cNvSpPr>
          <p:nvPr>
            <p:ph type="title"/>
          </p:nvPr>
        </p:nvSpPr>
        <p:spPr>
          <a:noFill/>
        </p:spPr>
        <p:txBody>
          <a:bodyPr/>
          <a:lstStyle/>
          <a:p>
            <a:r>
              <a:rPr lang="en-US" dirty="0" smtClean="0"/>
              <a:t>802.11 July 2014 Closing 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2014-07-17</a:t>
            </a:r>
          </a:p>
        </p:txBody>
      </p:sp>
      <p:graphicFrame>
        <p:nvGraphicFramePr>
          <p:cNvPr id="3079" name="Object 11"/>
          <p:cNvGraphicFramePr>
            <a:graphicFrameLocks noChangeAspect="1"/>
          </p:cNvGraphicFramePr>
          <p:nvPr>
            <p:extLst>
              <p:ext uri="{D42A27DB-BD31-4B8C-83A1-F6EECF244321}">
                <p14:modId xmlns:p14="http://schemas.microsoft.com/office/powerpoint/2010/main" val="1955725625"/>
              </p:ext>
            </p:extLst>
          </p:nvPr>
        </p:nvGraphicFramePr>
        <p:xfrm>
          <a:off x="523875" y="2274888"/>
          <a:ext cx="7750175" cy="2598737"/>
        </p:xfrm>
        <a:graphic>
          <a:graphicData uri="http://schemas.openxmlformats.org/presentationml/2006/ole">
            <mc:AlternateContent xmlns:mc="http://schemas.openxmlformats.org/markup-compatibility/2006">
              <mc:Choice xmlns:v="urn:schemas-microsoft-com:vml" Requires="v">
                <p:oleObj spid="_x0000_s3205" name="Document" r:id="rId4" imgW="8286716" imgH="2777437" progId="Word.Document.8">
                  <p:embed/>
                </p:oleObj>
              </mc:Choice>
              <mc:Fallback>
                <p:oleObj name="Document" r:id="rId4" imgW="8286716" imgH="2777437" progId="Word.Document.8">
                  <p:embed/>
                  <p:pic>
                    <p:nvPicPr>
                      <p:cNvPr id="0" name="Object 11"/>
                      <p:cNvPicPr>
                        <a:picLocks noChangeAspect="1" noChangeArrowheads="1"/>
                      </p:cNvPicPr>
                      <p:nvPr/>
                    </p:nvPicPr>
                    <p:blipFill>
                      <a:blip r:embed="rId5"/>
                      <a:srcRect/>
                      <a:stretch>
                        <a:fillRect/>
                      </a:stretch>
                    </p:blipFill>
                    <p:spPr bwMode="auto">
                      <a:xfrm>
                        <a:off x="523875" y="2274888"/>
                        <a:ext cx="7750175" cy="2598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685800" y="457200"/>
            <a:ext cx="7772400" cy="1066800"/>
          </a:xfrm>
        </p:spPr>
        <p:txBody>
          <a:bodyPr/>
          <a:lstStyle/>
          <a:p>
            <a:r>
              <a:rPr lang="en-US" smtClean="0"/>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smtClean="0"/>
              <a:t>TGmc</a:t>
            </a:r>
            <a:r>
              <a:rPr lang="en-US" sz="1600" dirty="0" smtClean="0"/>
              <a:t> – Adrian Stephens </a:t>
            </a:r>
            <a:r>
              <a:rPr lang="en-US" sz="1600" b="0" dirty="0" smtClean="0"/>
              <a:t>– </a:t>
            </a:r>
            <a:r>
              <a:rPr lang="en-US" sz="1600" b="0" dirty="0" smtClean="0">
                <a:hlinkClick r:id="rId3"/>
              </a:rPr>
              <a:t>adrian.p.stephens@intel.com</a:t>
            </a:r>
            <a:r>
              <a:rPr lang="en-US" sz="1600" dirty="0" smtClean="0"/>
              <a:t>, Edward Au – </a:t>
            </a:r>
            <a:r>
              <a:rPr lang="en-US" sz="1600" b="0" dirty="0" smtClean="0">
                <a:hlinkClick r:id="rId4"/>
              </a:rPr>
              <a:t>edwardau@marvell.com</a:t>
            </a:r>
            <a:r>
              <a:rPr lang="en-US" sz="1600" dirty="0" smtClean="0"/>
              <a:t>, Emily Qi – </a:t>
            </a:r>
            <a:r>
              <a:rPr lang="en-US" sz="1600" b="0" dirty="0" smtClean="0">
                <a:hlinkClick r:id="rId5"/>
              </a:rPr>
              <a:t>emily.h.qi@intel.com</a:t>
            </a:r>
            <a:r>
              <a:rPr lang="en-US" sz="1600" b="0" dirty="0" smtClean="0"/>
              <a:t> </a:t>
            </a:r>
            <a:endParaRPr lang="en-US" sz="1600" dirty="0" smtClean="0"/>
          </a:p>
          <a:p>
            <a:r>
              <a:rPr lang="en-US" sz="1600" dirty="0" err="1" smtClean="0"/>
              <a:t>TGah</a:t>
            </a:r>
            <a:r>
              <a:rPr lang="en-US" sz="1600" dirty="0" smtClean="0"/>
              <a:t> – Yongho Seok </a:t>
            </a:r>
            <a:r>
              <a:rPr lang="en-US" sz="1600" b="0" dirty="0" smtClean="0">
                <a:hlinkClick r:id="rId6"/>
              </a:rPr>
              <a:t>yongho.seok@gmail.com</a:t>
            </a:r>
            <a:r>
              <a:rPr lang="en-US" sz="1600" b="0" dirty="0" smtClean="0"/>
              <a:t>,  </a:t>
            </a:r>
            <a:r>
              <a:rPr lang="en-US" sz="1600" dirty="0" smtClean="0"/>
              <a:t>Alfred </a:t>
            </a:r>
            <a:r>
              <a:rPr lang="en-US" sz="1600" dirty="0" err="1" smtClean="0"/>
              <a:t>Asterjadhi</a:t>
            </a:r>
            <a:r>
              <a:rPr lang="en-US" sz="1600" dirty="0" smtClean="0"/>
              <a:t> – </a:t>
            </a:r>
            <a:r>
              <a:rPr lang="en-US" sz="1600" b="0" dirty="0" smtClean="0">
                <a:hlinkClick r:id="rId7"/>
              </a:rPr>
              <a:t>aasterja@qti.qualcomm.com</a:t>
            </a:r>
            <a:r>
              <a:rPr lang="en-US" sz="1600" b="0" dirty="0" smtClean="0"/>
              <a:t>   </a:t>
            </a:r>
          </a:p>
          <a:p>
            <a:r>
              <a:rPr lang="en-US" sz="1600" dirty="0" err="1" smtClean="0"/>
              <a:t>TGai</a:t>
            </a:r>
            <a:r>
              <a:rPr lang="en-US" sz="1600" dirty="0" smtClean="0"/>
              <a:t> – Lee Armstrong – </a:t>
            </a:r>
            <a:r>
              <a:rPr lang="en-US" sz="1600" b="0" dirty="0" smtClean="0">
                <a:hlinkClick r:id="rId8"/>
              </a:rPr>
              <a:t>LRA@tiac.net</a:t>
            </a:r>
            <a:r>
              <a:rPr lang="en-US" sz="1600" b="0" dirty="0" smtClean="0"/>
              <a:t>, </a:t>
            </a:r>
            <a:r>
              <a:rPr lang="en-US" sz="1600" dirty="0" smtClean="0"/>
              <a:t>Ping FANG </a:t>
            </a:r>
            <a:r>
              <a:rPr lang="en-US" sz="1600" b="0" dirty="0" smtClean="0">
                <a:hlinkClick r:id="rId9"/>
              </a:rPr>
              <a:t>Ping.FANG@huawei.com</a:t>
            </a:r>
            <a:endParaRPr lang="en-US" sz="1600" b="0" dirty="0" smtClean="0"/>
          </a:p>
          <a:p>
            <a:r>
              <a:rPr lang="en-US" sz="1600" dirty="0" err="1" smtClean="0"/>
              <a:t>TGaj</a:t>
            </a:r>
            <a:r>
              <a:rPr lang="en-US" sz="1600" dirty="0" smtClean="0"/>
              <a:t> – </a:t>
            </a:r>
            <a:r>
              <a:rPr lang="en-US" sz="1600" dirty="0" err="1" smtClean="0"/>
              <a:t>Jiamin</a:t>
            </a:r>
            <a:r>
              <a:rPr lang="en-US" sz="1600" dirty="0" smtClean="0"/>
              <a:t> CHEN – </a:t>
            </a:r>
            <a:r>
              <a:rPr lang="en-US" sz="1600" b="0" dirty="0" smtClean="0">
                <a:hlinkClick r:id="rId10"/>
              </a:rPr>
              <a:t>jiamin.chen@mail01.huawei.com</a:t>
            </a:r>
            <a:r>
              <a:rPr lang="en-US" sz="1600" b="0" dirty="0" smtClean="0"/>
              <a:t> </a:t>
            </a:r>
            <a:endParaRPr lang="en-US" sz="1600" dirty="0" smtClean="0"/>
          </a:p>
          <a:p>
            <a:r>
              <a:rPr lang="en-US" sz="1600" dirty="0" err="1" smtClean="0"/>
              <a:t>TGak</a:t>
            </a:r>
            <a:r>
              <a:rPr lang="en-US" sz="1600" dirty="0" smtClean="0"/>
              <a:t> – Donald Eastlake – </a:t>
            </a:r>
            <a:r>
              <a:rPr lang="en-US" sz="1600" b="0" dirty="0" smtClean="0">
                <a:hlinkClick r:id="rId11"/>
              </a:rPr>
              <a:t>d3e3e3@gmail.com</a:t>
            </a:r>
            <a:r>
              <a:rPr lang="en-US" sz="1600" b="0" dirty="0" smtClean="0"/>
              <a:t> </a:t>
            </a:r>
            <a:endParaRPr lang="en-US" sz="1600" dirty="0" smtClean="0"/>
          </a:p>
          <a:p>
            <a:r>
              <a:rPr lang="en-US" sz="1600" dirty="0" err="1" smtClean="0"/>
              <a:t>TGaq</a:t>
            </a:r>
            <a:r>
              <a:rPr lang="en-US" sz="1600" dirty="0" smtClean="0"/>
              <a:t> – Dan Gal – </a:t>
            </a:r>
            <a:r>
              <a:rPr lang="en-US" sz="1600" b="0" dirty="0" smtClean="0">
                <a:hlinkClick r:id="rId12"/>
              </a:rPr>
              <a:t>ddrgal@gmail.com</a:t>
            </a:r>
            <a:r>
              <a:rPr lang="en-US" sz="1600" b="0" dirty="0" smtClean="0"/>
              <a:t>   </a:t>
            </a:r>
          </a:p>
          <a:p>
            <a:pPr marL="0" indent="0">
              <a:buNone/>
            </a:pPr>
            <a:endParaRPr lang="en-US" sz="1600" dirty="0" smtClean="0"/>
          </a:p>
          <a:p>
            <a:r>
              <a:rPr lang="en-US" sz="1600" dirty="0" smtClean="0"/>
              <a:t>Editors Emeritus:</a:t>
            </a:r>
          </a:p>
          <a:p>
            <a:pPr lvl="1"/>
            <a:r>
              <a:rPr lang="en-US" sz="1600" dirty="0" err="1"/>
              <a:t>TGaa</a:t>
            </a:r>
            <a:r>
              <a:rPr lang="en-US" sz="1600" dirty="0"/>
              <a:t> – Alex Ashley – </a:t>
            </a:r>
            <a:r>
              <a:rPr lang="en-US" sz="1600" dirty="0" smtClean="0">
                <a:hlinkClick r:id="rId13"/>
              </a:rPr>
              <a:t>alex.ashley@hotmail.co.uk</a:t>
            </a:r>
            <a:endParaRPr lang="en-US" sz="1600" dirty="0" smtClean="0"/>
          </a:p>
          <a:p>
            <a:pPr lvl="1"/>
            <a:r>
              <a:rPr lang="en-US" sz="1600" dirty="0" err="1" smtClean="0"/>
              <a:t>TGac</a:t>
            </a:r>
            <a:r>
              <a:rPr lang="en-US" sz="1600" dirty="0" smtClean="0"/>
              <a:t> – Robert Stacey – </a:t>
            </a:r>
            <a:r>
              <a:rPr lang="en-US" sz="1600" dirty="0" smtClean="0">
                <a:hlinkClick r:id="rId14"/>
              </a:rPr>
              <a:t>robert.stacey@intel.com</a:t>
            </a:r>
            <a:r>
              <a:rPr lang="en-US" sz="1600" dirty="0" smtClean="0"/>
              <a:t> </a:t>
            </a:r>
          </a:p>
          <a:p>
            <a:pPr lvl="1"/>
            <a:r>
              <a:rPr lang="en-US" sz="1600" dirty="0" err="1"/>
              <a:t>TGad</a:t>
            </a:r>
            <a:r>
              <a:rPr lang="en-US" sz="1600" dirty="0"/>
              <a:t> – Carlos Cordeiro – </a:t>
            </a:r>
            <a:r>
              <a:rPr lang="en-US" sz="1600" dirty="0">
                <a:hlinkClick r:id="rId15"/>
              </a:rPr>
              <a:t>carlos.cordeiro@intel.com</a:t>
            </a:r>
            <a:r>
              <a:rPr lang="en-US" sz="1600" dirty="0"/>
              <a:t> </a:t>
            </a:r>
            <a:r>
              <a:rPr lang="en-US" sz="1600" dirty="0" smtClean="0"/>
              <a:t> </a:t>
            </a:r>
          </a:p>
          <a:p>
            <a:pPr lvl="1"/>
            <a:r>
              <a:rPr lang="en-US" sz="1600" dirty="0" err="1" smtClean="0"/>
              <a:t>TGae</a:t>
            </a:r>
            <a:r>
              <a:rPr lang="en-US" sz="1600" dirty="0" smtClean="0"/>
              <a:t> – Henry </a:t>
            </a:r>
            <a:r>
              <a:rPr lang="en-US" sz="1600" dirty="0" err="1" smtClean="0"/>
              <a:t>Ptasinski</a:t>
            </a:r>
            <a:r>
              <a:rPr lang="en-US" sz="1600" dirty="0" smtClean="0"/>
              <a:t> – </a:t>
            </a:r>
            <a:r>
              <a:rPr lang="en-US" sz="1600" dirty="0" smtClean="0">
                <a:hlinkClick r:id="rId16"/>
              </a:rPr>
              <a:t>henry@LOGOUT.COM</a:t>
            </a:r>
            <a:r>
              <a:rPr lang="en-US" sz="1600" dirty="0" smtClean="0"/>
              <a:t> </a:t>
            </a:r>
          </a:p>
          <a:p>
            <a:pPr lvl="1"/>
            <a:r>
              <a:rPr lang="en-US" sz="1600" dirty="0" err="1" smtClean="0"/>
              <a:t>TGaf</a:t>
            </a:r>
            <a:r>
              <a:rPr lang="en-US" sz="1600" dirty="0" smtClean="0"/>
              <a:t> – Peter Ecclesine – </a:t>
            </a:r>
            <a:r>
              <a:rPr lang="en-US" sz="1600" dirty="0" smtClean="0">
                <a:hlinkClick r:id="rId17"/>
              </a:rPr>
              <a:t>pecclesi@cisco.com</a:t>
            </a:r>
            <a:r>
              <a:rPr lang="en-US" sz="1600" dirty="0" smtClean="0"/>
              <a:t> </a:t>
            </a:r>
          </a:p>
          <a:p>
            <a:pPr lvl="1"/>
            <a:endParaRPr lang="en-US" sz="1600" dirty="0" smtClean="0"/>
          </a:p>
          <a:p>
            <a:endParaRPr lang="en-US" sz="1600" dirty="0" smtClean="0"/>
          </a:p>
        </p:txBody>
      </p:sp>
      <p:sp>
        <p:nvSpPr>
          <p:cNvPr id="19462" name="Footer Placeholder 6"/>
          <p:cNvSpPr>
            <a:spLocks noGrp="1"/>
          </p:cNvSpPr>
          <p:nvPr>
            <p:ph type="ftr" sz="quarter" idx="11"/>
          </p:nvPr>
        </p:nvSpPr>
        <p:spPr>
          <a:noFill/>
        </p:spPr>
        <p:txBody>
          <a:bodyPr/>
          <a:lstStyle/>
          <a:p>
            <a:r>
              <a:rPr lang="en-US" smtClean="0"/>
              <a:t>Adrian Stephens, Intel Corporation</a:t>
            </a:r>
            <a:endParaRPr lang="en-US" smtClean="0"/>
          </a:p>
        </p:txBody>
      </p:sp>
      <p:sp>
        <p:nvSpPr>
          <p:cNvPr id="19463" name="Date Placeholder 6"/>
          <p:cNvSpPr>
            <a:spLocks noGrp="1"/>
          </p:cNvSpPr>
          <p:nvPr>
            <p:ph type="dt" sz="quarter" idx="10"/>
          </p:nvPr>
        </p:nvSpPr>
        <p:spPr>
          <a:noFill/>
        </p:spPr>
        <p:txBody>
          <a:bodyPr/>
          <a:lstStyle/>
          <a:p>
            <a:r>
              <a:rPr lang="en-US" smtClean="0"/>
              <a:t>July 2014</a:t>
            </a:r>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11-14-0887 by Peter Ecclesine (Cisco Systems)</a:t>
            </a:r>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a:t>
            </a:fld>
            <a:endParaRPr lang="en-US"/>
          </a:p>
        </p:txBody>
      </p:sp>
    </p:spTree>
    <p:extLst>
      <p:ext uri="{BB962C8B-B14F-4D97-AF65-F5344CB8AC3E}">
        <p14:creationId xmlns:p14="http://schemas.microsoft.com/office/powerpoint/2010/main" val="9721061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xfrm>
            <a:off x="696913" y="333375"/>
            <a:ext cx="9683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July 2014</a:t>
            </a:r>
            <a:endParaRPr lang="en-US" altLang="en-US" sz="1800" smtClean="0"/>
          </a:p>
        </p:txBody>
      </p:sp>
      <p:sp>
        <p:nvSpPr>
          <p:cNvPr id="5123"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D7765677-65E2-474D-85B3-1E6EC681D2E8}" type="slidenum">
              <a:rPr lang="en-US" altLang="en-US" sz="1200" b="0"/>
              <a:pPr algn="ctr">
                <a:spcBef>
                  <a:spcPct val="0"/>
                </a:spcBef>
                <a:buFontTx/>
                <a:buNone/>
              </a:pPr>
              <a:t>100</a:t>
            </a:fld>
            <a:endParaRPr lang="en-US" altLang="en-US" sz="1200" b="0"/>
          </a:p>
        </p:txBody>
      </p:sp>
      <p:sp>
        <p:nvSpPr>
          <p:cNvPr id="5124"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27D3EB3B-0469-40DD-B19E-E438BE85A361}" type="slidenum">
              <a:rPr lang="en-US" altLang="en-US" sz="1200" b="0"/>
              <a:pPr algn="ctr">
                <a:spcBef>
                  <a:spcPct val="0"/>
                </a:spcBef>
                <a:buFontTx/>
                <a:buNone/>
              </a:pPr>
              <a:t>100</a:t>
            </a:fld>
            <a:endParaRPr lang="en-US" altLang="en-US" sz="1200" b="0"/>
          </a:p>
        </p:txBody>
      </p:sp>
      <p:sp>
        <p:nvSpPr>
          <p:cNvPr id="5125" name="Rectangle 2"/>
          <p:cNvSpPr>
            <a:spLocks noGrp="1" noChangeArrowheads="1"/>
          </p:cNvSpPr>
          <p:nvPr>
            <p:ph type="title" idx="4294967295"/>
          </p:nvPr>
        </p:nvSpPr>
        <p:spPr>
          <a:xfrm>
            <a:off x="685800" y="914400"/>
            <a:ext cx="7772400" cy="652463"/>
          </a:xfrm>
        </p:spPr>
        <p:txBody>
          <a:bodyPr/>
          <a:lstStyle/>
          <a:p>
            <a:r>
              <a:rPr lang="en-US" altLang="en-US" sz="2800" smtClean="0"/>
              <a:t>802.15.4n</a:t>
            </a:r>
            <a:br>
              <a:rPr lang="en-US" altLang="en-US" sz="2800" smtClean="0"/>
            </a:br>
            <a:r>
              <a:rPr lang="en-US" altLang="en-US" sz="2800" smtClean="0"/>
              <a:t>Chinese Medical Band</a:t>
            </a:r>
          </a:p>
        </p:txBody>
      </p:sp>
      <p:sp>
        <p:nvSpPr>
          <p:cNvPr id="5126" name="Rectangle 3"/>
          <p:cNvSpPr>
            <a:spLocks noGrp="1" noChangeArrowheads="1"/>
          </p:cNvSpPr>
          <p:nvPr>
            <p:ph type="body" idx="4294967295"/>
          </p:nvPr>
        </p:nvSpPr>
        <p:spPr>
          <a:xfrm>
            <a:off x="457200" y="1752600"/>
            <a:ext cx="8229600" cy="4586288"/>
          </a:xfrm>
        </p:spPr>
        <p:txBody>
          <a:bodyPr/>
          <a:lstStyle/>
          <a:p>
            <a:pPr eaLnBrk="1" hangingPunct="1">
              <a:spcBef>
                <a:spcPts val="600"/>
              </a:spcBef>
              <a:spcAft>
                <a:spcPts val="600"/>
              </a:spcAft>
              <a:buFont typeface="Wingdings" pitchFamily="2" charset="2"/>
              <a:buChar char="ü"/>
            </a:pPr>
            <a:r>
              <a:rPr lang="en-US" altLang="en-US" smtClean="0">
                <a:cs typeface="Times New Roman" pitchFamily="18" charset="0"/>
              </a:rPr>
              <a:t>Completed comments resolution for LB93 for IEEE802.15.4N Draft 0: </a:t>
            </a:r>
          </a:p>
          <a:p>
            <a:pPr lvl="1" eaLnBrk="1" hangingPunct="1">
              <a:spcBef>
                <a:spcPts val="600"/>
              </a:spcBef>
              <a:spcAft>
                <a:spcPts val="600"/>
              </a:spcAft>
              <a:buFont typeface="Wingdings" pitchFamily="2" charset="2"/>
              <a:buChar char="ü"/>
            </a:pPr>
            <a:r>
              <a:rPr lang="en-US" altLang="ja-JP" i="1" smtClean="0">
                <a:ea typeface="ＭＳ Ｐゴシック" pitchFamily="34" charset="-128"/>
              </a:rPr>
              <a:t>d0P802-15 -4n_Draft_Standard.pdf </a:t>
            </a:r>
          </a:p>
          <a:p>
            <a:pPr eaLnBrk="1" hangingPunct="1">
              <a:spcBef>
                <a:spcPts val="600"/>
              </a:spcBef>
              <a:spcAft>
                <a:spcPts val="600"/>
              </a:spcAft>
              <a:buFont typeface="Wingdings" pitchFamily="2" charset="2"/>
              <a:buChar char="ü"/>
            </a:pPr>
            <a:r>
              <a:rPr lang="en-US" altLang="ja-JP" smtClean="0">
                <a:ea typeface="ＭＳ Ｐゴシック" pitchFamily="34" charset="-128"/>
              </a:rPr>
              <a:t>Updated Draft 1 and issue re-circulation letter ballot </a:t>
            </a:r>
          </a:p>
          <a:p>
            <a:pPr eaLnBrk="1" hangingPunct="1">
              <a:spcBef>
                <a:spcPts val="600"/>
              </a:spcBef>
              <a:spcAft>
                <a:spcPts val="600"/>
              </a:spcAft>
              <a:buFont typeface="Wingdings" pitchFamily="2" charset="2"/>
              <a:buChar char="ü"/>
            </a:pPr>
            <a:r>
              <a:rPr lang="en-US" altLang="ja-JP" smtClean="0">
                <a:ea typeface="ＭＳ Ｐゴシック" pitchFamily="34" charset="-128"/>
              </a:rPr>
              <a:t>September 2014 plans</a:t>
            </a:r>
          </a:p>
          <a:p>
            <a:pPr lvl="1" eaLnBrk="1" hangingPunct="1">
              <a:spcBef>
                <a:spcPts val="600"/>
              </a:spcBef>
              <a:spcAft>
                <a:spcPts val="600"/>
              </a:spcAft>
              <a:buFont typeface="Wingdings" pitchFamily="2" charset="2"/>
              <a:buChar char="ü"/>
            </a:pPr>
            <a:r>
              <a:rPr lang="en-US" altLang="ja-JP" smtClean="0">
                <a:ea typeface="ＭＳ Ｐゴシック" pitchFamily="34" charset="-128"/>
              </a:rPr>
              <a:t>Begin comment resolution on re-circulation letter ballot</a:t>
            </a:r>
          </a:p>
        </p:txBody>
      </p:sp>
      <p:sp>
        <p:nvSpPr>
          <p:cNvPr id="512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3</a:t>
            </a:r>
            <a:r>
              <a:rPr lang="en-US" sz="1200" b="0" dirty="0" smtClean="0"/>
              <a:t>/12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11-14-0990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Al </a:t>
            </a:r>
            <a:r>
              <a:rPr kumimoji="0" lang="en-US" sz="1200" b="0" i="0" u="none" strike="noStrike" cap="none" normalizeH="0" baseline="0" dirty="0" err="1" smtClean="0">
                <a:ln>
                  <a:noFill/>
                </a:ln>
                <a:solidFill>
                  <a:schemeClr val="tx1"/>
                </a:solidFill>
                <a:effectLst/>
                <a:latin typeface="Times New Roman" pitchFamily="18" charset="0"/>
              </a:rPr>
              <a:t>Petrick</a:t>
            </a:r>
            <a:r>
              <a:rPr kumimoji="0" lang="en-US" sz="1200" b="0" i="0" u="none" strike="noStrike" cap="none" normalizeH="0" baseline="0" dirty="0" smtClean="0">
                <a:ln>
                  <a:noFill/>
                </a:ln>
                <a:solidFill>
                  <a:schemeClr val="tx1"/>
                </a:solidFill>
                <a:effectLst/>
                <a:latin typeface="Times New Roman" pitchFamily="18" charset="0"/>
              </a:rPr>
              <a:t> (JPA)</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542002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dt" sz="quarter" idx="10"/>
          </p:nvPr>
        </p:nvSpPr>
        <p:spPr>
          <a:xfrm>
            <a:off x="696913" y="333375"/>
            <a:ext cx="9683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July 2014</a:t>
            </a:r>
            <a:endParaRPr lang="en-US" altLang="en-US" sz="1800" smtClean="0"/>
          </a:p>
        </p:txBody>
      </p:sp>
      <p:sp>
        <p:nvSpPr>
          <p:cNvPr id="6147"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AC50561F-66D3-4586-8038-13743A0BF55F}" type="slidenum">
              <a:rPr lang="en-US" altLang="en-US" sz="1200" b="0"/>
              <a:pPr algn="ctr">
                <a:spcBef>
                  <a:spcPct val="0"/>
                </a:spcBef>
                <a:buFontTx/>
                <a:buNone/>
              </a:pPr>
              <a:t>101</a:t>
            </a:fld>
            <a:endParaRPr lang="en-US" altLang="en-US" sz="1200" b="0"/>
          </a:p>
        </p:txBody>
      </p:sp>
      <p:sp>
        <p:nvSpPr>
          <p:cNvPr id="6148"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FD6E4E54-1EA3-48D6-B729-2795CB426C99}" type="slidenum">
              <a:rPr lang="en-US" altLang="en-US" sz="1200" b="0"/>
              <a:pPr algn="ctr">
                <a:spcBef>
                  <a:spcPct val="0"/>
                </a:spcBef>
                <a:buFontTx/>
                <a:buNone/>
              </a:pPr>
              <a:t>101</a:t>
            </a:fld>
            <a:endParaRPr lang="en-US" altLang="en-US" sz="1200" b="0"/>
          </a:p>
        </p:txBody>
      </p:sp>
      <p:sp>
        <p:nvSpPr>
          <p:cNvPr id="6149" name="Rectangle 2"/>
          <p:cNvSpPr>
            <a:spLocks noGrp="1" noChangeArrowheads="1"/>
          </p:cNvSpPr>
          <p:nvPr>
            <p:ph type="title" idx="4294967295"/>
          </p:nvPr>
        </p:nvSpPr>
        <p:spPr>
          <a:xfrm>
            <a:off x="685800" y="885825"/>
            <a:ext cx="7772400" cy="652463"/>
          </a:xfrm>
        </p:spPr>
        <p:txBody>
          <a:bodyPr/>
          <a:lstStyle/>
          <a:p>
            <a:r>
              <a:rPr lang="en-US" altLang="en-US" sz="2800" smtClean="0"/>
              <a:t>802.15.4q</a:t>
            </a:r>
            <a:br>
              <a:rPr lang="en-US" altLang="en-US" sz="2800" smtClean="0"/>
            </a:br>
            <a:r>
              <a:rPr lang="en-US" altLang="en-US" sz="2800" smtClean="0"/>
              <a:t>Ultra Low Power</a:t>
            </a:r>
          </a:p>
        </p:txBody>
      </p:sp>
      <p:sp>
        <p:nvSpPr>
          <p:cNvPr id="6150" name="Rectangle 3"/>
          <p:cNvSpPr>
            <a:spLocks noGrp="1" noChangeArrowheads="1"/>
          </p:cNvSpPr>
          <p:nvPr>
            <p:ph type="body" idx="4294967295"/>
          </p:nvPr>
        </p:nvSpPr>
        <p:spPr>
          <a:xfrm>
            <a:off x="457200" y="1752600"/>
            <a:ext cx="8229600" cy="4586288"/>
          </a:xfrm>
        </p:spPr>
        <p:txBody>
          <a:bodyPr/>
          <a:lstStyle/>
          <a:p>
            <a:pPr marL="231775" indent="-231775"/>
            <a:r>
              <a:rPr lang="en-US" altLang="en-US" smtClean="0"/>
              <a:t>Sought and received comments in reference to the draft</a:t>
            </a:r>
          </a:p>
          <a:p>
            <a:pPr marL="231775" indent="-231775"/>
            <a:r>
              <a:rPr lang="en-US" altLang="en-US" smtClean="0"/>
              <a:t>Reviewed all comments</a:t>
            </a:r>
          </a:p>
          <a:p>
            <a:pPr marL="231775" indent="-231775"/>
            <a:r>
              <a:rPr lang="en-US" altLang="en-US" smtClean="0"/>
              <a:t>Prepared comments/resolutions list on 802.15.4q technical draft</a:t>
            </a:r>
          </a:p>
          <a:p>
            <a:pPr marL="231775" indent="-231775"/>
            <a:r>
              <a:rPr lang="en-US" altLang="en-US" smtClean="0"/>
              <a:t>Issue Letter ballot in August 2014</a:t>
            </a:r>
          </a:p>
          <a:p>
            <a:pPr marL="231775" indent="-231775"/>
            <a:r>
              <a:rPr lang="en-US" altLang="en-US" smtClean="0"/>
              <a:t>September 2014 Goals</a:t>
            </a:r>
          </a:p>
          <a:p>
            <a:pPr marL="631825" lvl="1" indent="-231775">
              <a:buFont typeface="Arial" charset="0"/>
              <a:buChar char="•"/>
            </a:pPr>
            <a:r>
              <a:rPr lang="en-US" altLang="en-US" smtClean="0"/>
              <a:t>Begin commnet resolution on 802.15.4q draft</a:t>
            </a:r>
          </a:p>
          <a:p>
            <a:pPr marL="231775" indent="-231775"/>
            <a:endParaRPr lang="en-US" altLang="en-US" smtClean="0"/>
          </a:p>
          <a:p>
            <a:pPr marL="231775" indent="-231775"/>
            <a:endParaRPr lang="en-US" altLang="en-US" smtClean="0"/>
          </a:p>
          <a:p>
            <a:pPr marL="231775" indent="-231775"/>
            <a:endParaRPr lang="en-US" altLang="en-US" smtClean="0"/>
          </a:p>
        </p:txBody>
      </p:sp>
      <p:sp>
        <p:nvSpPr>
          <p:cNvPr id="615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kumimoji="0" lang="en-US" sz="1200" b="0" i="0" u="none" strike="noStrike" cap="none" normalizeH="0" baseline="0" dirty="0" smtClean="0">
                <a:ln>
                  <a:noFill/>
                </a:ln>
                <a:solidFill>
                  <a:schemeClr val="tx1"/>
                </a:solidFill>
                <a:effectLst/>
                <a:latin typeface="Times New Roman" pitchFamily="18" charset="0"/>
              </a:rPr>
              <a:t>4</a:t>
            </a:r>
            <a:r>
              <a:rPr lang="en-US" sz="1200" b="0" dirty="0" smtClean="0"/>
              <a:t>/12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11-14-0990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Al </a:t>
            </a:r>
            <a:r>
              <a:rPr kumimoji="0" lang="en-US" sz="1200" b="0" i="0" u="none" strike="noStrike" cap="none" normalizeH="0" baseline="0" dirty="0" err="1" smtClean="0">
                <a:ln>
                  <a:noFill/>
                </a:ln>
                <a:solidFill>
                  <a:schemeClr val="tx1"/>
                </a:solidFill>
                <a:effectLst/>
                <a:latin typeface="Times New Roman" pitchFamily="18" charset="0"/>
              </a:rPr>
              <a:t>Petrick</a:t>
            </a:r>
            <a:r>
              <a:rPr kumimoji="0" lang="en-US" sz="1200" b="0" i="0" u="none" strike="noStrike" cap="none" normalizeH="0" baseline="0" dirty="0" smtClean="0">
                <a:ln>
                  <a:noFill/>
                </a:ln>
                <a:solidFill>
                  <a:schemeClr val="tx1"/>
                </a:solidFill>
                <a:effectLst/>
                <a:latin typeface="Times New Roman" pitchFamily="18" charset="0"/>
              </a:rPr>
              <a:t> (JPA)</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503630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dt" sz="quarter" idx="10"/>
          </p:nvPr>
        </p:nvSpPr>
        <p:spPr>
          <a:xfrm>
            <a:off x="696913" y="333375"/>
            <a:ext cx="9683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July 2014</a:t>
            </a:r>
            <a:endParaRPr lang="en-US" altLang="en-US" sz="1800" smtClean="0"/>
          </a:p>
        </p:txBody>
      </p:sp>
      <p:sp>
        <p:nvSpPr>
          <p:cNvPr id="7171"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05634E5C-BCA0-4F08-9A8C-3F2BC09875C1}" type="slidenum">
              <a:rPr lang="en-US" altLang="en-US" sz="1200" b="0"/>
              <a:pPr algn="ctr">
                <a:spcBef>
                  <a:spcPct val="0"/>
                </a:spcBef>
                <a:buFontTx/>
                <a:buNone/>
              </a:pPr>
              <a:t>102</a:t>
            </a:fld>
            <a:endParaRPr lang="en-US" altLang="en-US" sz="1200" b="0"/>
          </a:p>
        </p:txBody>
      </p:sp>
      <p:sp>
        <p:nvSpPr>
          <p:cNvPr id="7172"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C4652920-3F17-4BED-8725-6674BBE3CB4B}" type="slidenum">
              <a:rPr lang="en-US" altLang="en-US" sz="1200" b="0"/>
              <a:pPr algn="ctr">
                <a:spcBef>
                  <a:spcPct val="0"/>
                </a:spcBef>
                <a:buFontTx/>
                <a:buNone/>
              </a:pPr>
              <a:t>102</a:t>
            </a:fld>
            <a:endParaRPr lang="en-US" altLang="en-US" sz="1200" b="0"/>
          </a:p>
        </p:txBody>
      </p:sp>
      <p:sp>
        <p:nvSpPr>
          <p:cNvPr id="7173" name="Rectangle 2"/>
          <p:cNvSpPr>
            <a:spLocks noGrp="1" noChangeArrowheads="1"/>
          </p:cNvSpPr>
          <p:nvPr>
            <p:ph type="title" idx="4294967295"/>
          </p:nvPr>
        </p:nvSpPr>
        <p:spPr>
          <a:xfrm>
            <a:off x="685800" y="885825"/>
            <a:ext cx="7772400" cy="652463"/>
          </a:xfrm>
        </p:spPr>
        <p:txBody>
          <a:bodyPr/>
          <a:lstStyle/>
          <a:p>
            <a:r>
              <a:rPr lang="en-GB" altLang="en-US" smtClean="0"/>
              <a:t>802.15.4r</a:t>
            </a:r>
            <a:br>
              <a:rPr lang="en-GB" altLang="en-US" smtClean="0"/>
            </a:br>
            <a:r>
              <a:rPr lang="en-GB" altLang="en-US" smtClean="0"/>
              <a:t>Ranging</a:t>
            </a:r>
            <a:endParaRPr lang="en-US" altLang="en-US" smtClean="0"/>
          </a:p>
        </p:txBody>
      </p:sp>
      <p:sp>
        <p:nvSpPr>
          <p:cNvPr id="7174" name="Rectangle 3"/>
          <p:cNvSpPr>
            <a:spLocks noGrp="1" noChangeArrowheads="1"/>
          </p:cNvSpPr>
          <p:nvPr>
            <p:ph type="body" idx="4294967295"/>
          </p:nvPr>
        </p:nvSpPr>
        <p:spPr>
          <a:xfrm>
            <a:off x="457200" y="1752600"/>
            <a:ext cx="8229600" cy="3733800"/>
          </a:xfrm>
        </p:spPr>
        <p:txBody>
          <a:bodyPr/>
          <a:lstStyle/>
          <a:p>
            <a:r>
              <a:rPr lang="en-US" altLang="en-US" smtClean="0"/>
              <a:t>Work focused on Technical Guidelines Document</a:t>
            </a:r>
            <a:br>
              <a:rPr lang="en-US" altLang="en-US" smtClean="0"/>
            </a:br>
            <a:r>
              <a:rPr lang="en-US" altLang="en-US" smtClean="0"/>
              <a:t> (15-14-0297-01-004r-tg4r draft for TGD for TG4r.docx)</a:t>
            </a:r>
          </a:p>
          <a:p>
            <a:r>
              <a:rPr lang="en-US" altLang="en-US" smtClean="0"/>
              <a:t>Updated Call for Proposal Time Lines</a:t>
            </a:r>
            <a:br>
              <a:rPr lang="en-US" altLang="en-US" smtClean="0"/>
            </a:br>
            <a:r>
              <a:rPr lang="en-US" altLang="en-US" smtClean="0"/>
              <a:t> (15-14-0296-02-004r-draft of call-for-proposals.docx)</a:t>
            </a:r>
          </a:p>
          <a:p>
            <a:r>
              <a:rPr lang="en-US" altLang="en-US" smtClean="0"/>
              <a:t>September 2014 Goals: Create New Time Line for Call for Preliminary Proposals</a:t>
            </a:r>
          </a:p>
          <a:p>
            <a:pPr lvl="1"/>
            <a:r>
              <a:rPr lang="en-US" altLang="en-US" smtClean="0"/>
              <a:t>Review technical submissions</a:t>
            </a:r>
          </a:p>
          <a:p>
            <a:endParaRPr lang="en-US" altLang="en-US" smtClean="0"/>
          </a:p>
        </p:txBody>
      </p:sp>
      <p:sp>
        <p:nvSpPr>
          <p:cNvPr id="717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5</a:t>
            </a:r>
            <a:r>
              <a:rPr lang="en-US" sz="1200" b="0" dirty="0" smtClean="0"/>
              <a:t>/12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11-14-0990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Al </a:t>
            </a:r>
            <a:r>
              <a:rPr kumimoji="0" lang="en-US" sz="1200" b="0" i="0" u="none" strike="noStrike" cap="none" normalizeH="0" baseline="0" dirty="0" err="1" smtClean="0">
                <a:ln>
                  <a:noFill/>
                </a:ln>
                <a:solidFill>
                  <a:schemeClr val="tx1"/>
                </a:solidFill>
                <a:effectLst/>
                <a:latin typeface="Times New Roman" pitchFamily="18" charset="0"/>
              </a:rPr>
              <a:t>Petrick</a:t>
            </a:r>
            <a:r>
              <a:rPr kumimoji="0" lang="en-US" sz="1200" b="0" i="0" u="none" strike="noStrike" cap="none" normalizeH="0" baseline="0" dirty="0" smtClean="0">
                <a:ln>
                  <a:noFill/>
                </a:ln>
                <a:solidFill>
                  <a:schemeClr val="tx1"/>
                </a:solidFill>
                <a:effectLst/>
                <a:latin typeface="Times New Roman" pitchFamily="18" charset="0"/>
              </a:rPr>
              <a:t> (JPA)</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89045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dt" sz="quarter" idx="10"/>
          </p:nvPr>
        </p:nvSpPr>
        <p:spPr>
          <a:xfrm>
            <a:off x="696913" y="333375"/>
            <a:ext cx="9683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July 2014</a:t>
            </a:r>
            <a:endParaRPr lang="en-US" altLang="en-US" sz="1800" smtClean="0"/>
          </a:p>
        </p:txBody>
      </p:sp>
      <p:sp>
        <p:nvSpPr>
          <p:cNvPr id="8195"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9D4841EC-C3B0-4FBB-820B-798E7E8BC54A}" type="slidenum">
              <a:rPr lang="en-US" altLang="en-US" sz="1200" b="0"/>
              <a:pPr algn="ctr">
                <a:spcBef>
                  <a:spcPct val="0"/>
                </a:spcBef>
                <a:buFontTx/>
                <a:buNone/>
              </a:pPr>
              <a:t>103</a:t>
            </a:fld>
            <a:endParaRPr lang="en-US" altLang="en-US" sz="1200" b="0"/>
          </a:p>
        </p:txBody>
      </p:sp>
      <p:sp>
        <p:nvSpPr>
          <p:cNvPr id="8196"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97ED804B-D496-4E12-9F6A-B48CCAA504B7}" type="slidenum">
              <a:rPr lang="en-US" altLang="en-US" sz="1200" b="0"/>
              <a:pPr algn="ctr">
                <a:spcBef>
                  <a:spcPct val="0"/>
                </a:spcBef>
                <a:buFontTx/>
                <a:buNone/>
              </a:pPr>
              <a:t>103</a:t>
            </a:fld>
            <a:endParaRPr lang="en-US" altLang="en-US" sz="1200" b="0"/>
          </a:p>
        </p:txBody>
      </p:sp>
      <p:sp>
        <p:nvSpPr>
          <p:cNvPr id="8197" name="Rectangle 2"/>
          <p:cNvSpPr>
            <a:spLocks noGrp="1" noChangeArrowheads="1"/>
          </p:cNvSpPr>
          <p:nvPr>
            <p:ph type="title" idx="4294967295"/>
          </p:nvPr>
        </p:nvSpPr>
        <p:spPr>
          <a:xfrm>
            <a:off x="685800" y="885825"/>
            <a:ext cx="7772400" cy="652463"/>
          </a:xfrm>
        </p:spPr>
        <p:txBody>
          <a:bodyPr/>
          <a:lstStyle/>
          <a:p>
            <a:r>
              <a:rPr lang="en-GB" altLang="en-US" sz="2800" smtClean="0"/>
              <a:t>802.15.8 Peer Aware Communications</a:t>
            </a:r>
            <a:endParaRPr lang="en-US" altLang="en-US" sz="2800" smtClean="0"/>
          </a:p>
        </p:txBody>
      </p:sp>
      <p:sp>
        <p:nvSpPr>
          <p:cNvPr id="8198" name="Rectangle 3"/>
          <p:cNvSpPr>
            <a:spLocks noGrp="1" noChangeArrowheads="1"/>
          </p:cNvSpPr>
          <p:nvPr>
            <p:ph type="body" idx="4294967295"/>
          </p:nvPr>
        </p:nvSpPr>
        <p:spPr>
          <a:xfrm>
            <a:off x="457200" y="1676400"/>
            <a:ext cx="8229600" cy="4724400"/>
          </a:xfrm>
        </p:spPr>
        <p:txBody>
          <a:bodyPr/>
          <a:lstStyle/>
          <a:p>
            <a:r>
              <a:rPr lang="en-US" altLang="ja-JP" sz="3200" smtClean="0">
                <a:ea typeface="ＭＳ Ｐゴシック" pitchFamily="34" charset="-128"/>
              </a:rPr>
              <a:t>PHY Harmonization is completed</a:t>
            </a:r>
          </a:p>
          <a:p>
            <a:r>
              <a:rPr lang="en-US" altLang="en-US" sz="2800" smtClean="0"/>
              <a:t>10 Presentations on technical contribution and harmonization</a:t>
            </a:r>
          </a:p>
          <a:p>
            <a:pPr lvl="1"/>
            <a:r>
              <a:rPr lang="en-US" altLang="en-US" sz="2400" smtClean="0"/>
              <a:t>Covering: Frame structure, Power control, MAC synchronization, PAC framework and Discovery</a:t>
            </a:r>
          </a:p>
          <a:p>
            <a:r>
              <a:rPr lang="en-US" altLang="ja-JP" sz="2800" smtClean="0">
                <a:ea typeface="ＭＳ Ｐゴシック" pitchFamily="34" charset="-128"/>
              </a:rPr>
              <a:t>September 2014 Goals</a:t>
            </a:r>
          </a:p>
          <a:p>
            <a:pPr lvl="1"/>
            <a:r>
              <a:rPr lang="en-US" altLang="ja-JP" sz="2400" smtClean="0">
                <a:ea typeface="ＭＳ Ｐゴシック" pitchFamily="34" charset="-128"/>
              </a:rPr>
              <a:t>Begin technical draft of v0.1</a:t>
            </a:r>
          </a:p>
        </p:txBody>
      </p:sp>
      <p:sp>
        <p:nvSpPr>
          <p:cNvPr id="819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6</a:t>
            </a:r>
            <a:r>
              <a:rPr lang="en-US" sz="1200" b="0" dirty="0" smtClean="0"/>
              <a:t>/12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11-14-0990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Al </a:t>
            </a:r>
            <a:r>
              <a:rPr kumimoji="0" lang="en-US" sz="1200" b="0" i="0" u="none" strike="noStrike" cap="none" normalizeH="0" baseline="0" dirty="0" err="1" smtClean="0">
                <a:ln>
                  <a:noFill/>
                </a:ln>
                <a:solidFill>
                  <a:schemeClr val="tx1"/>
                </a:solidFill>
                <a:effectLst/>
                <a:latin typeface="Times New Roman" pitchFamily="18" charset="0"/>
              </a:rPr>
              <a:t>Petrick</a:t>
            </a:r>
            <a:r>
              <a:rPr kumimoji="0" lang="en-US" sz="1200" b="0" i="0" u="none" strike="noStrike" cap="none" normalizeH="0" baseline="0" dirty="0" smtClean="0">
                <a:ln>
                  <a:noFill/>
                </a:ln>
                <a:solidFill>
                  <a:schemeClr val="tx1"/>
                </a:solidFill>
                <a:effectLst/>
                <a:latin typeface="Times New Roman" pitchFamily="18" charset="0"/>
              </a:rPr>
              <a:t> (JPA)</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4403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dt" sz="quarter" idx="10"/>
          </p:nvPr>
        </p:nvSpPr>
        <p:spPr>
          <a:xfrm>
            <a:off x="696913" y="333375"/>
            <a:ext cx="9683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July 2014</a:t>
            </a:r>
            <a:endParaRPr lang="en-US" altLang="en-US" sz="1800" smtClean="0"/>
          </a:p>
        </p:txBody>
      </p:sp>
      <p:sp>
        <p:nvSpPr>
          <p:cNvPr id="9219"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8843E75A-A795-405C-9611-123F4D8EAE8B}" type="slidenum">
              <a:rPr lang="en-US" altLang="en-US" sz="1200" b="0"/>
              <a:pPr algn="ctr">
                <a:spcBef>
                  <a:spcPct val="0"/>
                </a:spcBef>
                <a:buFontTx/>
                <a:buNone/>
              </a:pPr>
              <a:t>104</a:t>
            </a:fld>
            <a:endParaRPr lang="en-US" altLang="en-US" sz="1200" b="0"/>
          </a:p>
        </p:txBody>
      </p:sp>
      <p:sp>
        <p:nvSpPr>
          <p:cNvPr id="9220"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3D5109BB-386F-4577-BAED-0A04BD295609}" type="slidenum">
              <a:rPr lang="en-US" altLang="en-US" sz="1200" b="0"/>
              <a:pPr algn="ctr">
                <a:spcBef>
                  <a:spcPct val="0"/>
                </a:spcBef>
                <a:buFontTx/>
                <a:buNone/>
              </a:pPr>
              <a:t>104</a:t>
            </a:fld>
            <a:endParaRPr lang="en-US" altLang="en-US" sz="1200" b="0"/>
          </a:p>
        </p:txBody>
      </p:sp>
      <p:sp>
        <p:nvSpPr>
          <p:cNvPr id="9221" name="Rectangle 2"/>
          <p:cNvSpPr>
            <a:spLocks noGrp="1" noChangeArrowheads="1"/>
          </p:cNvSpPr>
          <p:nvPr>
            <p:ph type="title" idx="4294967295"/>
          </p:nvPr>
        </p:nvSpPr>
        <p:spPr>
          <a:xfrm>
            <a:off x="457200" y="885825"/>
            <a:ext cx="8229600" cy="652463"/>
          </a:xfrm>
        </p:spPr>
        <p:txBody>
          <a:bodyPr/>
          <a:lstStyle/>
          <a:p>
            <a:r>
              <a:rPr lang="en-GB" altLang="en-US" smtClean="0"/>
              <a:t>802.15.10 Layer 2/Mesh Under Routing (L2R)</a:t>
            </a:r>
            <a:endParaRPr lang="en-US" altLang="en-US" smtClean="0"/>
          </a:p>
        </p:txBody>
      </p:sp>
      <p:sp>
        <p:nvSpPr>
          <p:cNvPr id="9222" name="Rectangle 3"/>
          <p:cNvSpPr>
            <a:spLocks noGrp="1" noChangeArrowheads="1"/>
          </p:cNvSpPr>
          <p:nvPr>
            <p:ph type="body" idx="4294967295"/>
          </p:nvPr>
        </p:nvSpPr>
        <p:spPr>
          <a:xfrm>
            <a:off x="457200" y="1524000"/>
            <a:ext cx="8229600" cy="4814888"/>
          </a:xfrm>
        </p:spPr>
        <p:txBody>
          <a:bodyPr/>
          <a:lstStyle/>
          <a:p>
            <a:pPr marL="525463" indent="-525463">
              <a:buClr>
                <a:srgbClr val="00B050"/>
              </a:buClr>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r>
              <a:rPr lang="en-GB" altLang="en-US" smtClean="0">
                <a:solidFill>
                  <a:srgbClr val="000000"/>
                </a:solidFill>
                <a:ea typeface="ＭＳ Ｐゴシック" pitchFamily="34" charset="-128"/>
              </a:rPr>
              <a:t>Recap May 802.15 Interim and Current Status</a:t>
            </a:r>
          </a:p>
          <a:p>
            <a:pPr marL="525463" indent="-525463">
              <a:buClr>
                <a:srgbClr val="00B050"/>
              </a:buClr>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endParaRPr lang="en-GB" altLang="en-US" smtClean="0">
              <a:solidFill>
                <a:srgbClr val="000000"/>
              </a:solidFill>
              <a:ea typeface="ＭＳ Ｐゴシック" pitchFamily="34" charset="-128"/>
            </a:endParaRPr>
          </a:p>
          <a:p>
            <a:pPr marL="525463" indent="-525463">
              <a:buClr>
                <a:srgbClr val="00B050"/>
              </a:buClr>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r>
              <a:rPr lang="en-GB" altLang="en-US" smtClean="0">
                <a:ea typeface="ＭＳ Ｐゴシック" pitchFamily="34" charset="-128"/>
              </a:rPr>
              <a:t>Prepare for and Participate in 802.1/802.15 Joint Session</a:t>
            </a:r>
            <a:endParaRPr lang="en-GB" altLang="en-US" smtClean="0">
              <a:solidFill>
                <a:srgbClr val="000000"/>
              </a:solidFill>
              <a:ea typeface="ＭＳ Ｐゴシック" pitchFamily="34" charset="-128"/>
            </a:endParaRPr>
          </a:p>
          <a:p>
            <a:pPr marL="525463" indent="-525463">
              <a:buClr>
                <a:srgbClr val="00B050"/>
              </a:buClr>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endParaRPr lang="en-GB" altLang="en-US" smtClean="0">
              <a:solidFill>
                <a:srgbClr val="000000"/>
              </a:solidFill>
              <a:ea typeface="ＭＳ Ｐゴシック" pitchFamily="34" charset="-128"/>
            </a:endParaRPr>
          </a:p>
          <a:p>
            <a:pPr marL="525463" indent="-525463">
              <a:buClr>
                <a:srgbClr val="00B050"/>
              </a:buClr>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r>
              <a:rPr lang="en-GB" altLang="en-US" smtClean="0">
                <a:solidFill>
                  <a:srgbClr val="000000"/>
                </a:solidFill>
                <a:ea typeface="ＭＳ Ｐゴシック" pitchFamily="34" charset="-128"/>
              </a:rPr>
              <a:t>Heard 4 Final Proposals and Partial Analysis Results</a:t>
            </a:r>
          </a:p>
          <a:p>
            <a:pPr marL="525463" indent="-525463">
              <a:buClr>
                <a:srgbClr val="00B050"/>
              </a:buClr>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endParaRPr lang="en-GB" altLang="en-US" smtClean="0">
              <a:solidFill>
                <a:srgbClr val="000000"/>
              </a:solidFill>
              <a:ea typeface="ＭＳ Ｐゴシック" pitchFamily="34" charset="-128"/>
            </a:endParaRPr>
          </a:p>
          <a:p>
            <a:pPr marL="525463" indent="-525463">
              <a:buClr>
                <a:srgbClr val="00B050"/>
              </a:buClr>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r>
              <a:rPr lang="en-GB" altLang="en-US" smtClean="0">
                <a:ea typeface="ＭＳ Ｐゴシック" pitchFamily="34" charset="-128"/>
              </a:rPr>
              <a:t>Decided Not to Add Linear Scenario to TGD/Req. Analysis</a:t>
            </a:r>
          </a:p>
          <a:p>
            <a:pPr marL="525463" indent="-525463">
              <a:buClr>
                <a:srgbClr val="00B050"/>
              </a:buClr>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endParaRPr lang="en-GB" altLang="en-US" smtClean="0">
              <a:solidFill>
                <a:srgbClr val="000000"/>
              </a:solidFill>
              <a:ea typeface="ＭＳ Ｐゴシック" pitchFamily="34" charset="-128"/>
            </a:endParaRPr>
          </a:p>
          <a:p>
            <a:pPr marL="525463" indent="-525463">
              <a:buClr>
                <a:srgbClr val="00B050"/>
              </a:buClr>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r>
              <a:rPr lang="en-GB" altLang="en-US" smtClean="0">
                <a:solidFill>
                  <a:srgbClr val="000000"/>
                </a:solidFill>
                <a:ea typeface="ＭＳ Ｐゴシック" pitchFamily="34" charset="-128"/>
              </a:rPr>
              <a:t>Reviewed TG10 Timeline – One Mtg. Adjustment Needed</a:t>
            </a:r>
          </a:p>
          <a:p>
            <a:pPr marL="525463" indent="-525463">
              <a:buClr>
                <a:srgbClr val="00B050"/>
              </a:buClr>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endParaRPr lang="en-GB" altLang="en-US" smtClean="0">
              <a:solidFill>
                <a:srgbClr val="000000"/>
              </a:solidFill>
              <a:ea typeface="ＭＳ Ｐゴシック" pitchFamily="34" charset="-128"/>
            </a:endParaRPr>
          </a:p>
        </p:txBody>
      </p:sp>
      <p:sp>
        <p:nvSpPr>
          <p:cNvPr id="922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7</a:t>
            </a:r>
            <a:r>
              <a:rPr lang="en-US" sz="1200" b="0" dirty="0" smtClean="0"/>
              <a:t>/12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11-14-0990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Al </a:t>
            </a:r>
            <a:r>
              <a:rPr kumimoji="0" lang="en-US" sz="1200" b="0" i="0" u="none" strike="noStrike" cap="none" normalizeH="0" baseline="0" dirty="0" err="1" smtClean="0">
                <a:ln>
                  <a:noFill/>
                </a:ln>
                <a:solidFill>
                  <a:schemeClr val="tx1"/>
                </a:solidFill>
                <a:effectLst/>
                <a:latin typeface="Times New Roman" pitchFamily="18" charset="0"/>
              </a:rPr>
              <a:t>Petrick</a:t>
            </a:r>
            <a:r>
              <a:rPr kumimoji="0" lang="en-US" sz="1200" b="0" i="0" u="none" strike="noStrike" cap="none" normalizeH="0" baseline="0" dirty="0" smtClean="0">
                <a:ln>
                  <a:noFill/>
                </a:ln>
                <a:solidFill>
                  <a:schemeClr val="tx1"/>
                </a:solidFill>
                <a:effectLst/>
                <a:latin typeface="Times New Roman" pitchFamily="18" charset="0"/>
              </a:rPr>
              <a:t> (JPA)</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6672578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dt" sz="quarter" idx="10"/>
          </p:nvPr>
        </p:nvSpPr>
        <p:spPr>
          <a:xfrm>
            <a:off x="696913" y="333375"/>
            <a:ext cx="9683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July 2014</a:t>
            </a:r>
            <a:endParaRPr lang="en-US" altLang="en-US" sz="1800" smtClean="0"/>
          </a:p>
        </p:txBody>
      </p:sp>
      <p:sp>
        <p:nvSpPr>
          <p:cNvPr id="10243"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81E04050-D2C8-4090-932C-6045AADE6CF6}" type="slidenum">
              <a:rPr lang="en-US" altLang="en-US" sz="1200" b="0"/>
              <a:pPr algn="ctr">
                <a:spcBef>
                  <a:spcPct val="0"/>
                </a:spcBef>
                <a:buFontTx/>
                <a:buNone/>
              </a:pPr>
              <a:t>105</a:t>
            </a:fld>
            <a:endParaRPr lang="en-US" altLang="en-US" sz="1200" b="0"/>
          </a:p>
        </p:txBody>
      </p:sp>
      <p:sp>
        <p:nvSpPr>
          <p:cNvPr id="10244"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AB072F25-EE8D-4592-8A38-710445184DF3}" type="slidenum">
              <a:rPr lang="en-US" altLang="en-US" sz="1200" b="0"/>
              <a:pPr algn="ctr">
                <a:spcBef>
                  <a:spcPct val="0"/>
                </a:spcBef>
                <a:buFontTx/>
                <a:buNone/>
              </a:pPr>
              <a:t>105</a:t>
            </a:fld>
            <a:endParaRPr lang="en-US" altLang="en-US" sz="1200" b="0"/>
          </a:p>
        </p:txBody>
      </p:sp>
      <p:sp>
        <p:nvSpPr>
          <p:cNvPr id="10245" name="Rectangle 2"/>
          <p:cNvSpPr>
            <a:spLocks noGrp="1" noChangeArrowheads="1"/>
          </p:cNvSpPr>
          <p:nvPr>
            <p:ph type="title" idx="4294967295"/>
          </p:nvPr>
        </p:nvSpPr>
        <p:spPr>
          <a:xfrm>
            <a:off x="685800" y="885825"/>
            <a:ext cx="7772400" cy="652463"/>
          </a:xfrm>
        </p:spPr>
        <p:txBody>
          <a:bodyPr/>
          <a:lstStyle/>
          <a:p>
            <a:r>
              <a:rPr lang="en-US" altLang="en-US" sz="2800" smtClean="0"/>
              <a:t>Better Use of Spectrum Resources in WPANs (SRU) </a:t>
            </a:r>
            <a:r>
              <a:rPr lang="en-GB" altLang="en-US" sz="2800" smtClean="0"/>
              <a:t>SG</a:t>
            </a:r>
            <a:endParaRPr lang="en-US" altLang="en-US" sz="2800" smtClean="0"/>
          </a:p>
        </p:txBody>
      </p:sp>
      <p:sp>
        <p:nvSpPr>
          <p:cNvPr id="10246" name="Rectangle 3"/>
          <p:cNvSpPr>
            <a:spLocks noGrp="1" noChangeArrowheads="1"/>
          </p:cNvSpPr>
          <p:nvPr>
            <p:ph type="body" idx="4294967295"/>
          </p:nvPr>
        </p:nvSpPr>
        <p:spPr>
          <a:xfrm>
            <a:off x="457200" y="1752600"/>
            <a:ext cx="8229600" cy="4586288"/>
          </a:xfrm>
        </p:spPr>
        <p:txBody>
          <a:bodyPr/>
          <a:lstStyle/>
          <a:p>
            <a:pPr marL="157163" indent="-177800"/>
            <a:r>
              <a:rPr lang="en-US" altLang="ja-JP" smtClean="0">
                <a:ea typeface="ＭＳ Ｐゴシック" pitchFamily="34" charset="-128"/>
              </a:rPr>
              <a:t>4 meetings were held </a:t>
            </a:r>
          </a:p>
          <a:p>
            <a:pPr marL="157163" indent="-177800"/>
            <a:r>
              <a:rPr lang="en-US" altLang="ja-JP" smtClean="0">
                <a:ea typeface="ＭＳ Ｐゴシック" pitchFamily="34" charset="-128"/>
              </a:rPr>
              <a:t>Approved meeting minutes</a:t>
            </a:r>
          </a:p>
          <a:p>
            <a:pPr marL="557213" lvl="1" indent="-177800"/>
            <a:r>
              <a:rPr lang="en-US" altLang="ja-JP" smtClean="0">
                <a:ea typeface="ＭＳ Ｐゴシック" pitchFamily="34" charset="-128"/>
              </a:rPr>
              <a:t>SG SRU May 2014 Meeting Minutes (15-14-0323)</a:t>
            </a:r>
          </a:p>
          <a:p>
            <a:pPr marL="157163" indent="-177800"/>
            <a:r>
              <a:rPr lang="en-US" altLang="ja-JP" smtClean="0">
                <a:ea typeface="ＭＳ Ｐゴシック" pitchFamily="34" charset="-128"/>
              </a:rPr>
              <a:t>Worked responses PAR and CSD comments from Other WG.</a:t>
            </a:r>
          </a:p>
          <a:p>
            <a:pPr marL="557213" lvl="1" indent="-177800"/>
            <a:r>
              <a:rPr lang="en-US" altLang="ja-JP" smtClean="0">
                <a:ea typeface="ＭＳ Ｐゴシック" pitchFamily="34" charset="-128"/>
              </a:rPr>
              <a:t> Responses to 802.15.4s PAR and CSD comments (15-14-0426-00)</a:t>
            </a:r>
          </a:p>
          <a:p>
            <a:pPr marL="157163" indent="-177800"/>
            <a:r>
              <a:rPr lang="en-US" altLang="ja-JP" smtClean="0">
                <a:ea typeface="ＭＳ Ｐゴシック" pitchFamily="34" charset="-128"/>
              </a:rPr>
              <a:t>September 2014 Goals</a:t>
            </a:r>
          </a:p>
          <a:p>
            <a:pPr marL="557213" lvl="1" indent="-177800"/>
            <a:r>
              <a:rPr lang="en-US" altLang="ja-JP" smtClean="0">
                <a:ea typeface="ＭＳ Ｐゴシック" pitchFamily="34" charset="-128"/>
              </a:rPr>
              <a:t>Review technical documents</a:t>
            </a:r>
          </a:p>
          <a:p>
            <a:pPr marL="557213" lvl="1" indent="-177800"/>
            <a:r>
              <a:rPr lang="en-US" altLang="ja-JP" smtClean="0">
                <a:ea typeface="ＭＳ Ｐゴシック" pitchFamily="34" charset="-128"/>
              </a:rPr>
              <a:t>Develop Technical Guidance Document</a:t>
            </a:r>
          </a:p>
        </p:txBody>
      </p:sp>
      <p:sp>
        <p:nvSpPr>
          <p:cNvPr id="1024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8</a:t>
            </a:r>
            <a:r>
              <a:rPr lang="en-US" sz="1200" b="0" dirty="0" smtClean="0"/>
              <a:t>/12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11-14-0990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Al </a:t>
            </a:r>
            <a:r>
              <a:rPr kumimoji="0" lang="en-US" sz="1200" b="0" i="0" u="none" strike="noStrike" cap="none" normalizeH="0" baseline="0" dirty="0" err="1" smtClean="0">
                <a:ln>
                  <a:noFill/>
                </a:ln>
                <a:solidFill>
                  <a:schemeClr val="tx1"/>
                </a:solidFill>
                <a:effectLst/>
                <a:latin typeface="Times New Roman" pitchFamily="18" charset="0"/>
              </a:rPr>
              <a:t>Petrick</a:t>
            </a:r>
            <a:r>
              <a:rPr kumimoji="0" lang="en-US" sz="1200" b="0" i="0" u="none" strike="noStrike" cap="none" normalizeH="0" baseline="0" dirty="0" smtClean="0">
                <a:ln>
                  <a:noFill/>
                </a:ln>
                <a:solidFill>
                  <a:schemeClr val="tx1"/>
                </a:solidFill>
                <a:effectLst/>
                <a:latin typeface="Times New Roman" pitchFamily="18" charset="0"/>
              </a:rPr>
              <a:t> (JPA)</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429107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dt" sz="quarter" idx="10"/>
          </p:nvPr>
        </p:nvSpPr>
        <p:spPr>
          <a:xfrm>
            <a:off x="696913" y="333375"/>
            <a:ext cx="9683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July 2014</a:t>
            </a:r>
            <a:endParaRPr lang="en-US" altLang="en-US" sz="1800" smtClean="0"/>
          </a:p>
        </p:txBody>
      </p:sp>
      <p:sp>
        <p:nvSpPr>
          <p:cNvPr id="11267"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9A6BC24B-E03D-4F71-AE5C-B7FBD446FBFE}" type="slidenum">
              <a:rPr lang="en-US" altLang="en-US" sz="1200" b="0"/>
              <a:pPr algn="ctr">
                <a:spcBef>
                  <a:spcPct val="0"/>
                </a:spcBef>
                <a:buFontTx/>
                <a:buNone/>
              </a:pPr>
              <a:t>106</a:t>
            </a:fld>
            <a:endParaRPr lang="en-US" altLang="en-US" sz="1200" b="0"/>
          </a:p>
        </p:txBody>
      </p:sp>
      <p:sp>
        <p:nvSpPr>
          <p:cNvPr id="11268"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69E31EC1-F961-4592-BEC0-5D8D7B409AB0}" type="slidenum">
              <a:rPr lang="en-US" altLang="en-US" sz="1200" b="0"/>
              <a:pPr algn="ctr">
                <a:spcBef>
                  <a:spcPct val="0"/>
                </a:spcBef>
                <a:buFontTx/>
                <a:buNone/>
              </a:pPr>
              <a:t>106</a:t>
            </a:fld>
            <a:endParaRPr lang="en-US" altLang="en-US" sz="1200" b="0"/>
          </a:p>
        </p:txBody>
      </p:sp>
      <p:sp>
        <p:nvSpPr>
          <p:cNvPr id="11269" name="Rectangle 2"/>
          <p:cNvSpPr>
            <a:spLocks noGrp="1" noChangeArrowheads="1"/>
          </p:cNvSpPr>
          <p:nvPr>
            <p:ph type="title" idx="4294967295"/>
          </p:nvPr>
        </p:nvSpPr>
        <p:spPr>
          <a:xfrm>
            <a:off x="685800" y="885825"/>
            <a:ext cx="7772400" cy="652463"/>
          </a:xfrm>
        </p:spPr>
        <p:txBody>
          <a:bodyPr/>
          <a:lstStyle/>
          <a:p>
            <a:r>
              <a:rPr lang="en-GB" altLang="en-US" smtClean="0"/>
              <a:t>802.15.7a Optical Camera Communication SG</a:t>
            </a:r>
            <a:endParaRPr lang="en-US" altLang="en-US" smtClean="0"/>
          </a:p>
        </p:txBody>
      </p:sp>
      <p:sp>
        <p:nvSpPr>
          <p:cNvPr id="14342" name="Rectangle 3"/>
          <p:cNvSpPr>
            <a:spLocks noGrp="1" noChangeArrowheads="1"/>
          </p:cNvSpPr>
          <p:nvPr>
            <p:ph type="body" idx="4294967295"/>
          </p:nvPr>
        </p:nvSpPr>
        <p:spPr>
          <a:xfrm>
            <a:off x="457200" y="1524000"/>
            <a:ext cx="8229600" cy="4814888"/>
          </a:xfrm>
        </p:spPr>
        <p:txBody>
          <a:bodyPr/>
          <a:lstStyle/>
          <a:p>
            <a:pPr>
              <a:defRPr/>
            </a:pPr>
            <a:r>
              <a:rPr lang="en-US" altLang="ja-JP" sz="2000" dirty="0"/>
              <a:t>Main</a:t>
            </a:r>
            <a:r>
              <a:rPr lang="en-US" altLang="ko-KR" sz="2000" dirty="0"/>
              <a:t> focus of OCC SG:</a:t>
            </a:r>
            <a:endParaRPr lang="ko-KR" altLang="ko-KR" sz="2000" dirty="0"/>
          </a:p>
          <a:p>
            <a:pPr latinLnBrk="1">
              <a:defRPr/>
            </a:pPr>
            <a:r>
              <a:rPr lang="en-US" altLang="ko-KR" sz="2000" dirty="0" smtClean="0"/>
              <a:t>   </a:t>
            </a:r>
            <a:r>
              <a:rPr lang="en-US" altLang="ko-KR" sz="2000" b="0" dirty="0" smtClean="0"/>
              <a:t>OCC applications (data communications, localization, </a:t>
            </a:r>
          </a:p>
          <a:p>
            <a:pPr latinLnBrk="1">
              <a:defRPr/>
            </a:pPr>
            <a:r>
              <a:rPr lang="en-US" altLang="ko-KR" sz="2000" b="0" dirty="0" smtClean="0"/>
              <a:t>   </a:t>
            </a:r>
            <a:r>
              <a:rPr lang="en-US" altLang="ko-KR" sz="2000" b="0" dirty="0" err="1" smtClean="0"/>
              <a:t>LoS</a:t>
            </a:r>
            <a:r>
              <a:rPr lang="en-US" altLang="ko-KR" sz="2000" b="0" dirty="0" smtClean="0"/>
              <a:t> marketing, LED-ID, information reception from </a:t>
            </a:r>
          </a:p>
          <a:p>
            <a:pPr latinLnBrk="1">
              <a:defRPr/>
            </a:pPr>
            <a:r>
              <a:rPr lang="en-US" altLang="ko-KR" sz="2000" b="0" dirty="0" smtClean="0"/>
              <a:t>   light sources and etc.)</a:t>
            </a:r>
          </a:p>
          <a:p>
            <a:pPr latinLnBrk="1">
              <a:defRPr/>
            </a:pPr>
            <a:r>
              <a:rPr lang="en-US" altLang="ko-KR" sz="2000" b="0" dirty="0" smtClean="0"/>
              <a:t>   ITS/Telematics/Air-craft based applications (Traffic control and</a:t>
            </a:r>
          </a:p>
          <a:p>
            <a:pPr latinLnBrk="1">
              <a:defRPr/>
            </a:pPr>
            <a:r>
              <a:rPr lang="en-US" altLang="ko-KR" sz="2000" b="0" dirty="0" smtClean="0"/>
              <a:t>   tracking, etc.)</a:t>
            </a:r>
            <a:endParaRPr lang="en-US" altLang="ko-KR" sz="2000" dirty="0" smtClean="0"/>
          </a:p>
          <a:p>
            <a:pPr latinLnBrk="1">
              <a:defRPr/>
            </a:pPr>
            <a:r>
              <a:rPr lang="en-US" altLang="ko-KR" sz="2000" dirty="0" smtClean="0"/>
              <a:t>Discuss PAR in detail</a:t>
            </a:r>
          </a:p>
          <a:p>
            <a:pPr latinLnBrk="1">
              <a:defRPr/>
            </a:pPr>
            <a:r>
              <a:rPr lang="en-US" altLang="ko-KR" sz="2000" dirty="0" smtClean="0"/>
              <a:t>September 2014 Goals</a:t>
            </a:r>
          </a:p>
          <a:p>
            <a:pPr lvl="1" latinLnBrk="1">
              <a:defRPr/>
            </a:pPr>
            <a:r>
              <a:rPr lang="en-US" altLang="ko-KR" sz="1600" dirty="0" smtClean="0"/>
              <a:t>Complete </a:t>
            </a:r>
            <a:r>
              <a:rPr lang="en-US" altLang="ja-JP" sz="1600" dirty="0" smtClean="0"/>
              <a:t>PAR and CSD for IEEE802.15.7a</a:t>
            </a:r>
          </a:p>
          <a:p>
            <a:pPr lvl="1" latinLnBrk="1">
              <a:defRPr/>
            </a:pPr>
            <a:r>
              <a:rPr lang="en-US" altLang="ko-KR" sz="1600" dirty="0" smtClean="0"/>
              <a:t>Review technical presentations on LED-ID applications</a:t>
            </a:r>
          </a:p>
          <a:p>
            <a:pPr latinLnBrk="1">
              <a:defRPr/>
            </a:pPr>
            <a:endParaRPr lang="en-US" altLang="ko-KR" sz="2000" dirty="0" smtClean="0"/>
          </a:p>
          <a:p>
            <a:pPr marL="268288" indent="-268288">
              <a:lnSpc>
                <a:spcPct val="60000"/>
              </a:lnSpc>
              <a:defRPr/>
            </a:pPr>
            <a:endParaRPr lang="en-US" altLang="ja-JP" sz="2000" dirty="0" smtClean="0">
              <a:ea typeface="ＭＳ Ｐゴシック" pitchFamily="34" charset="-128"/>
            </a:endParaRPr>
          </a:p>
        </p:txBody>
      </p:sp>
      <p:sp>
        <p:nvSpPr>
          <p:cNvPr id="1127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9</a:t>
            </a:r>
            <a:r>
              <a:rPr lang="en-US" sz="1200" b="0" dirty="0" smtClean="0"/>
              <a:t>/12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11-14-0990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Al </a:t>
            </a:r>
            <a:r>
              <a:rPr kumimoji="0" lang="en-US" sz="1200" b="0" i="0" u="none" strike="noStrike" cap="none" normalizeH="0" baseline="0" dirty="0" err="1" smtClean="0">
                <a:ln>
                  <a:noFill/>
                </a:ln>
                <a:solidFill>
                  <a:schemeClr val="tx1"/>
                </a:solidFill>
                <a:effectLst/>
                <a:latin typeface="Times New Roman" pitchFamily="18" charset="0"/>
              </a:rPr>
              <a:t>Petrick</a:t>
            </a:r>
            <a:r>
              <a:rPr kumimoji="0" lang="en-US" sz="1200" b="0" i="0" u="none" strike="noStrike" cap="none" normalizeH="0" baseline="0" dirty="0" smtClean="0">
                <a:ln>
                  <a:noFill/>
                </a:ln>
                <a:solidFill>
                  <a:schemeClr val="tx1"/>
                </a:solidFill>
                <a:effectLst/>
                <a:latin typeface="Times New Roman" pitchFamily="18" charset="0"/>
              </a:rPr>
              <a:t> (JPA)</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883703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dt" sz="quarter" idx="10"/>
          </p:nvPr>
        </p:nvSpPr>
        <p:spPr>
          <a:xfrm>
            <a:off x="696913" y="333375"/>
            <a:ext cx="9683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July 2014</a:t>
            </a:r>
            <a:endParaRPr lang="en-US" altLang="en-US" sz="1800" smtClean="0"/>
          </a:p>
        </p:txBody>
      </p:sp>
      <p:sp>
        <p:nvSpPr>
          <p:cNvPr id="12291"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6C9478EF-F41A-45EA-B99E-A580AFECF735}" type="slidenum">
              <a:rPr lang="en-US" altLang="en-US" sz="1200" b="0"/>
              <a:pPr algn="ctr">
                <a:spcBef>
                  <a:spcPct val="0"/>
                </a:spcBef>
                <a:buFontTx/>
                <a:buNone/>
              </a:pPr>
              <a:t>107</a:t>
            </a:fld>
            <a:endParaRPr lang="en-US" altLang="en-US" sz="1200" b="0"/>
          </a:p>
        </p:txBody>
      </p:sp>
      <p:sp>
        <p:nvSpPr>
          <p:cNvPr id="12292"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6011E049-A17C-4164-AB35-7D53E692967B}" type="slidenum">
              <a:rPr lang="en-US" altLang="en-US" sz="1200" b="0"/>
              <a:pPr algn="ctr">
                <a:spcBef>
                  <a:spcPct val="0"/>
                </a:spcBef>
                <a:buFontTx/>
                <a:buNone/>
              </a:pPr>
              <a:t>107</a:t>
            </a:fld>
            <a:endParaRPr lang="en-US" altLang="en-US" sz="1200" b="0"/>
          </a:p>
        </p:txBody>
      </p:sp>
      <p:sp>
        <p:nvSpPr>
          <p:cNvPr id="12293" name="Rectangle 2"/>
          <p:cNvSpPr>
            <a:spLocks noGrp="1" noChangeArrowheads="1"/>
          </p:cNvSpPr>
          <p:nvPr>
            <p:ph type="title" idx="4294967295"/>
          </p:nvPr>
        </p:nvSpPr>
        <p:spPr>
          <a:xfrm>
            <a:off x="685800" y="885825"/>
            <a:ext cx="7772400" cy="652463"/>
          </a:xfrm>
        </p:spPr>
        <p:txBody>
          <a:bodyPr/>
          <a:lstStyle/>
          <a:p>
            <a:r>
              <a:rPr lang="en-GB" altLang="en-US" smtClean="0"/>
              <a:t>Dependable (dep) IG</a:t>
            </a:r>
            <a:endParaRPr lang="en-US" altLang="en-US" smtClean="0"/>
          </a:p>
        </p:txBody>
      </p:sp>
      <p:sp>
        <p:nvSpPr>
          <p:cNvPr id="15367" name="Rectangle 3"/>
          <p:cNvSpPr>
            <a:spLocks noGrp="1" noChangeArrowheads="1"/>
          </p:cNvSpPr>
          <p:nvPr>
            <p:ph type="body" idx="4294967295"/>
          </p:nvPr>
        </p:nvSpPr>
        <p:spPr>
          <a:xfrm>
            <a:off x="457200" y="1524000"/>
            <a:ext cx="8229600" cy="4814888"/>
          </a:xfrm>
        </p:spPr>
        <p:txBody>
          <a:bodyPr>
            <a:normAutofit fontScale="85000" lnSpcReduction="10000"/>
          </a:bodyPr>
          <a:lstStyle/>
          <a:p>
            <a:pPr>
              <a:defRPr/>
            </a:pPr>
            <a:endParaRPr lang="en-US" sz="2000" b="0" dirty="0"/>
          </a:p>
          <a:p>
            <a:pPr>
              <a:defRPr/>
            </a:pPr>
            <a:r>
              <a:rPr lang="en-US" sz="2000" b="0" dirty="0"/>
              <a:t>Heard Presentations and Discussion on them Application and Dependability Matrix by </a:t>
            </a:r>
            <a:r>
              <a:rPr lang="en-US" sz="2000" b="0" dirty="0" err="1"/>
              <a:t>Jussi</a:t>
            </a:r>
            <a:r>
              <a:rPr lang="en-US" sz="2000" b="0" dirty="0"/>
              <a:t> </a:t>
            </a:r>
            <a:r>
              <a:rPr lang="en-US" sz="2000" b="0" dirty="0" err="1"/>
              <a:t>Haapola</a:t>
            </a:r>
            <a:r>
              <a:rPr lang="en-US" sz="2000" b="0" dirty="0"/>
              <a:t> (CWC) doc. 15-14-0437-01 </a:t>
            </a:r>
          </a:p>
          <a:p>
            <a:pPr>
              <a:defRPr/>
            </a:pPr>
            <a:r>
              <a:rPr lang="en-US" sz="2000" b="0" dirty="0"/>
              <a:t>Use cases and Requirement of Dependability in Car Sensing and Controlling by Ryuji Kohno(YNU/CWC-Nippon) </a:t>
            </a:r>
          </a:p>
          <a:p>
            <a:pPr>
              <a:defRPr/>
            </a:pPr>
            <a:r>
              <a:rPr lang="en-US" sz="2000" b="0" dirty="0"/>
              <a:t>Dependability in MAC as well as PHY for life critical applications </a:t>
            </a:r>
          </a:p>
          <a:p>
            <a:pPr>
              <a:defRPr/>
            </a:pPr>
            <a:r>
              <a:rPr lang="en-US" sz="2000" b="0" dirty="0"/>
              <a:t>Other Use cases and technologies for dependable Wireless than Human and Car bodies </a:t>
            </a:r>
          </a:p>
          <a:p>
            <a:pPr>
              <a:defRPr/>
            </a:pPr>
            <a:endParaRPr lang="en-US" sz="2000" b="0" dirty="0"/>
          </a:p>
          <a:p>
            <a:pPr>
              <a:defRPr/>
            </a:pPr>
            <a:r>
              <a:rPr lang="en-US" sz="2000" b="0" dirty="0" smtClean="0"/>
              <a:t>Discussed </a:t>
            </a:r>
            <a:r>
              <a:rPr lang="en-US" sz="2000" b="0" dirty="0"/>
              <a:t>on Focused Use Cases, Necessity, and Requirements of Dependability in Vehicle Communications for Sensing and Controlling Translation of Requirement of Internal car sensing and controlling into Communication Parameters </a:t>
            </a:r>
          </a:p>
          <a:p>
            <a:pPr>
              <a:defRPr/>
            </a:pPr>
            <a:r>
              <a:rPr lang="en-US" sz="2000" b="0" dirty="0"/>
              <a:t>Classification of Priority Order of Contexts for Dependability in sensing and controlling information in can and human bodies. </a:t>
            </a:r>
          </a:p>
          <a:p>
            <a:pPr>
              <a:defRPr/>
            </a:pPr>
            <a:endParaRPr lang="en-US" sz="2000" b="0" dirty="0"/>
          </a:p>
          <a:p>
            <a:pPr>
              <a:defRPr/>
            </a:pPr>
            <a:r>
              <a:rPr lang="en-US" sz="2000" b="0" dirty="0" smtClean="0"/>
              <a:t>Necessary </a:t>
            </a:r>
            <a:r>
              <a:rPr lang="en-US" sz="2000" b="0" dirty="0"/>
              <a:t>Process and Possible Timeline to SG and higher steps Call for Interest(CFI): RELEASE DATE: July 17, 2014, CLOSE DATE: March 17, 2015 (802 Plenary Session in Berlin, Germany) </a:t>
            </a:r>
          </a:p>
          <a:p>
            <a:pPr>
              <a:defRPr/>
            </a:pPr>
            <a:r>
              <a:rPr lang="en-US" sz="2000" b="0" dirty="0" smtClean="0"/>
              <a:t>Goals for September 2014: Complete Time </a:t>
            </a:r>
            <a:r>
              <a:rPr lang="en-US" sz="2000" b="0" dirty="0"/>
              <a:t>Line; </a:t>
            </a:r>
            <a:r>
              <a:rPr lang="en-US" sz="2000" b="0" dirty="0" smtClean="0"/>
              <a:t>PAR </a:t>
            </a:r>
            <a:r>
              <a:rPr lang="en-US" sz="2000" b="0" dirty="0"/>
              <a:t>and </a:t>
            </a:r>
            <a:r>
              <a:rPr lang="en-US" sz="2000" b="0" dirty="0" smtClean="0"/>
              <a:t>5C</a:t>
            </a:r>
            <a:endParaRPr lang="en-US" sz="2000" b="0" dirty="0"/>
          </a:p>
        </p:txBody>
      </p:sp>
      <p:sp>
        <p:nvSpPr>
          <p:cNvPr id="1229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10/12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11-14-0990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Al </a:t>
            </a:r>
            <a:r>
              <a:rPr kumimoji="0" lang="en-US" sz="1200" b="0" i="0" u="none" strike="noStrike" cap="none" normalizeH="0" baseline="0" dirty="0" err="1" smtClean="0">
                <a:ln>
                  <a:noFill/>
                </a:ln>
                <a:solidFill>
                  <a:schemeClr val="tx1"/>
                </a:solidFill>
                <a:effectLst/>
                <a:latin typeface="Times New Roman" pitchFamily="18" charset="0"/>
              </a:rPr>
              <a:t>Petrick</a:t>
            </a:r>
            <a:r>
              <a:rPr kumimoji="0" lang="en-US" sz="1200" b="0" i="0" u="none" strike="noStrike" cap="none" normalizeH="0" baseline="0" dirty="0" smtClean="0">
                <a:ln>
                  <a:noFill/>
                </a:ln>
                <a:solidFill>
                  <a:schemeClr val="tx1"/>
                </a:solidFill>
                <a:effectLst/>
                <a:latin typeface="Times New Roman" pitchFamily="18" charset="0"/>
              </a:rPr>
              <a:t> (JPA)</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992849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dt" sz="quarter" idx="10"/>
          </p:nvPr>
        </p:nvSpPr>
        <p:spPr>
          <a:xfrm>
            <a:off x="696913" y="333375"/>
            <a:ext cx="9683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July 2014</a:t>
            </a:r>
            <a:endParaRPr lang="en-US" altLang="en-US" sz="1800" smtClean="0"/>
          </a:p>
        </p:txBody>
      </p:sp>
      <p:sp>
        <p:nvSpPr>
          <p:cNvPr id="13315" name="Slide Number Placeholder 3"/>
          <p:cNvSpPr txBox="1">
            <a:spLocks noGrp="1"/>
          </p:cNvSpPr>
          <p:nvPr/>
        </p:nvSpPr>
        <p:spPr bwMode="auto">
          <a:xfrm>
            <a:off x="4312743" y="6475413"/>
            <a:ext cx="5947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92A900C5-69B0-4CE2-9A49-27D28D9E2813}" type="slidenum">
              <a:rPr lang="en-US" altLang="en-US" sz="1200" b="0"/>
              <a:pPr algn="ctr">
                <a:spcBef>
                  <a:spcPct val="0"/>
                </a:spcBef>
                <a:buFontTx/>
                <a:buNone/>
              </a:pPr>
              <a:t>108</a:t>
            </a:fld>
            <a:endParaRPr lang="en-US" altLang="en-US" sz="1200" b="0"/>
          </a:p>
        </p:txBody>
      </p:sp>
      <p:sp>
        <p:nvSpPr>
          <p:cNvPr id="13316"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CACC25C5-9EE2-4E9A-A0B9-DD0420F0D722}" type="slidenum">
              <a:rPr lang="en-US" altLang="en-US" sz="1200" b="0"/>
              <a:pPr algn="ctr">
                <a:spcBef>
                  <a:spcPct val="0"/>
                </a:spcBef>
                <a:buFontTx/>
                <a:buNone/>
              </a:pPr>
              <a:t>108</a:t>
            </a:fld>
            <a:endParaRPr lang="en-US" altLang="en-US" sz="1200" b="0"/>
          </a:p>
        </p:txBody>
      </p:sp>
      <p:sp>
        <p:nvSpPr>
          <p:cNvPr id="13317" name="Rectangle 2"/>
          <p:cNvSpPr>
            <a:spLocks noGrp="1" noChangeArrowheads="1"/>
          </p:cNvSpPr>
          <p:nvPr>
            <p:ph type="title" idx="4294967295"/>
          </p:nvPr>
        </p:nvSpPr>
        <p:spPr>
          <a:xfrm>
            <a:off x="685800" y="885825"/>
            <a:ext cx="7772400" cy="652463"/>
          </a:xfrm>
        </p:spPr>
        <p:txBody>
          <a:bodyPr/>
          <a:lstStyle/>
          <a:p>
            <a:r>
              <a:rPr lang="en-GB" altLang="en-US" smtClean="0"/>
              <a:t>IG THz</a:t>
            </a:r>
            <a:endParaRPr lang="en-US" altLang="en-US" smtClean="0"/>
          </a:p>
        </p:txBody>
      </p:sp>
      <p:sp>
        <p:nvSpPr>
          <p:cNvPr id="13318" name="Rectangle 3"/>
          <p:cNvSpPr>
            <a:spLocks noGrp="1" noChangeArrowheads="1"/>
          </p:cNvSpPr>
          <p:nvPr>
            <p:ph type="body" idx="4294967295"/>
          </p:nvPr>
        </p:nvSpPr>
        <p:spPr>
          <a:xfrm>
            <a:off x="457200" y="1524000"/>
            <a:ext cx="8458200" cy="4814888"/>
          </a:xfrm>
        </p:spPr>
        <p:txBody>
          <a:bodyPr/>
          <a:lstStyle/>
          <a:p>
            <a:r>
              <a:rPr lang="en-US" altLang="en-US" dirty="0" smtClean="0"/>
              <a:t>Accomplishments</a:t>
            </a:r>
          </a:p>
          <a:p>
            <a:pPr lvl="1"/>
            <a:r>
              <a:rPr lang="en-US" altLang="en-US" dirty="0" smtClean="0"/>
              <a:t>Reviewed presentation and discussion of the Liaison statement from ITU-R (doc. 18-14-0042-00-0000) requesting comments on the ITU-R preliminary draft new report on "Technology trends of active services in the band above 275 GHz" (doc. 18-14-0043-00-0000). </a:t>
            </a:r>
          </a:p>
          <a:p>
            <a:r>
              <a:rPr lang="en-US" altLang="en-US" dirty="0" smtClean="0"/>
              <a:t>September 2014 Goals</a:t>
            </a:r>
          </a:p>
          <a:p>
            <a:pPr lvl="1"/>
            <a:r>
              <a:rPr lang="en-US" altLang="en-US" dirty="0" smtClean="0"/>
              <a:t>Prepare documentation for joint meeting with TG3d in November 2014.</a:t>
            </a:r>
            <a:endParaRPr lang="de-DE" altLang="en-US" dirty="0" smtClean="0"/>
          </a:p>
        </p:txBody>
      </p:sp>
      <p:sp>
        <p:nvSpPr>
          <p:cNvPr id="1331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kumimoji="0" lang="en-US" sz="1200" b="0" i="0" u="none" strike="noStrike" cap="none" normalizeH="0" baseline="0" dirty="0" smtClean="0">
                <a:ln>
                  <a:noFill/>
                </a:ln>
                <a:solidFill>
                  <a:schemeClr val="tx1"/>
                </a:solidFill>
                <a:effectLst/>
                <a:latin typeface="Times New Roman" pitchFamily="18" charset="0"/>
              </a:rPr>
              <a:t>1</a:t>
            </a:r>
            <a:r>
              <a:rPr lang="en-US" sz="1200" b="0" dirty="0" smtClean="0"/>
              <a:t>1/12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11-14-0990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Al </a:t>
            </a:r>
            <a:r>
              <a:rPr kumimoji="0" lang="en-US" sz="1200" b="0" i="0" u="none" strike="noStrike" cap="none" normalizeH="0" baseline="0" dirty="0" err="1" smtClean="0">
                <a:ln>
                  <a:noFill/>
                </a:ln>
                <a:solidFill>
                  <a:schemeClr val="tx1"/>
                </a:solidFill>
                <a:effectLst/>
                <a:latin typeface="Times New Roman" pitchFamily="18" charset="0"/>
              </a:rPr>
              <a:t>Petrick</a:t>
            </a:r>
            <a:r>
              <a:rPr kumimoji="0" lang="en-US" sz="1200" b="0" i="0" u="none" strike="noStrike" cap="none" normalizeH="0" baseline="0" dirty="0" smtClean="0">
                <a:ln>
                  <a:noFill/>
                </a:ln>
                <a:solidFill>
                  <a:schemeClr val="tx1"/>
                </a:solidFill>
                <a:effectLst/>
                <a:latin typeface="Times New Roman" pitchFamily="18" charset="0"/>
              </a:rPr>
              <a:t> (JPA)</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473707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dt" sz="quarter" idx="10"/>
          </p:nvPr>
        </p:nvSpPr>
        <p:spPr>
          <a:xfrm>
            <a:off x="696913" y="333375"/>
            <a:ext cx="9683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July 2014</a:t>
            </a:r>
            <a:endParaRPr lang="en-US" altLang="en-US" sz="1800" smtClean="0"/>
          </a:p>
        </p:txBody>
      </p:sp>
      <p:sp>
        <p:nvSpPr>
          <p:cNvPr id="14339" name="Footer Placeholder 2"/>
          <p:cNvSpPr>
            <a:spLocks noGrp="1"/>
          </p:cNvSpPr>
          <p:nvPr>
            <p:ph type="ftr" sz="quarter" idx="11"/>
          </p:nvPr>
        </p:nvSpPr>
        <p:spPr>
          <a:xfrm>
            <a:off x="8077200" y="6475413"/>
            <a:ext cx="4667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14340" name="Slide Number Placeholder 3"/>
          <p:cNvSpPr>
            <a:spLocks noGrp="1"/>
          </p:cNvSpPr>
          <p:nvPr>
            <p:ph type="sldNum" sz="quarter" idx="12"/>
          </p:nvPr>
        </p:nvSpPr>
        <p:spPr>
          <a:xfrm>
            <a:off x="4357688" y="6475413"/>
            <a:ext cx="5048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Slide </a:t>
            </a:r>
            <a:fld id="{ADCF2345-C51A-4AC6-8E87-2ECB9235B264}" type="slidenum">
              <a:rPr lang="en-US" altLang="en-US" sz="1200" b="0" smtClean="0"/>
              <a:pPr>
                <a:spcBef>
                  <a:spcPct val="0"/>
                </a:spcBef>
                <a:buFontTx/>
                <a:buNone/>
              </a:pPr>
              <a:t>109</a:t>
            </a:fld>
            <a:endParaRPr lang="en-US" altLang="en-US" sz="1200" b="0" smtClean="0"/>
          </a:p>
        </p:txBody>
      </p:sp>
      <p:sp>
        <p:nvSpPr>
          <p:cNvPr id="14341"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0D49C702-2E9F-4107-A26E-FA1847C5E27A}" type="slidenum">
              <a:rPr lang="en-US" altLang="en-US" sz="1200" b="0"/>
              <a:pPr algn="ctr">
                <a:spcBef>
                  <a:spcPct val="0"/>
                </a:spcBef>
                <a:buFontTx/>
                <a:buNone/>
              </a:pPr>
              <a:t>109</a:t>
            </a:fld>
            <a:endParaRPr lang="en-US" altLang="en-US" sz="1200" b="0"/>
          </a:p>
        </p:txBody>
      </p:sp>
      <p:sp>
        <p:nvSpPr>
          <p:cNvPr id="14342" name="Rectangle 2"/>
          <p:cNvSpPr>
            <a:spLocks noGrp="1" noChangeArrowheads="1"/>
          </p:cNvSpPr>
          <p:nvPr>
            <p:ph type="title" idx="4294967295"/>
          </p:nvPr>
        </p:nvSpPr>
        <p:spPr/>
        <p:txBody>
          <a:bodyPr/>
          <a:lstStyle/>
          <a:p>
            <a:r>
              <a:rPr lang="en-US" altLang="en-US" smtClean="0"/>
              <a:t>References</a:t>
            </a:r>
          </a:p>
        </p:txBody>
      </p:sp>
      <p:sp>
        <p:nvSpPr>
          <p:cNvPr id="14343" name="Rectangle 3"/>
          <p:cNvSpPr>
            <a:spLocks noGrp="1" noChangeArrowheads="1"/>
          </p:cNvSpPr>
          <p:nvPr>
            <p:ph type="body" idx="4294967295"/>
          </p:nvPr>
        </p:nvSpPr>
        <p:spPr>
          <a:xfrm>
            <a:off x="685800" y="1752600"/>
            <a:ext cx="7772400" cy="4343400"/>
          </a:xfrm>
        </p:spPr>
        <p:txBody>
          <a:bodyPr/>
          <a:lstStyle/>
          <a:p>
            <a:r>
              <a:rPr lang="en-US" altLang="en-US" smtClean="0"/>
              <a:t>This document</a:t>
            </a:r>
          </a:p>
          <a:p>
            <a:r>
              <a:rPr lang="en-US" altLang="en-US" smtClean="0"/>
              <a:t>All Documents</a:t>
            </a:r>
          </a:p>
          <a:p>
            <a:pPr lvl="1"/>
            <a:r>
              <a:rPr lang="en-US" altLang="en-US" smtClean="0">
                <a:hlinkClick r:id="rId3"/>
              </a:rPr>
              <a:t>https://mentor.ieee.org/802.15/documents</a:t>
            </a:r>
            <a:endParaRPr lang="en-US" altLang="en-US" smtClean="0"/>
          </a:p>
          <a:p>
            <a:pPr lvl="2"/>
            <a:r>
              <a:rPr lang="en-US" altLang="en-US" sz="1400" smtClean="0"/>
              <a:t>Current draft is in the members-only area</a:t>
            </a:r>
          </a:p>
          <a:p>
            <a:pPr lvl="3"/>
            <a:r>
              <a:rPr lang="en-US" altLang="en-US" smtClean="0"/>
              <a:t>http://www.ieee802.org/15  </a:t>
            </a:r>
            <a:r>
              <a:rPr lang="en-US" altLang="en-US" sz="1400" smtClean="0">
                <a:sym typeface="Wingdings" pitchFamily="2" charset="2"/>
              </a:rPr>
              <a:t>  </a:t>
            </a:r>
            <a:r>
              <a:rPr lang="en-US" altLang="en-US" sz="1400" u="sng" smtClean="0">
                <a:sym typeface="Wingdings" pitchFamily="2" charset="2"/>
              </a:rPr>
              <a:t>Members_Only_Area</a:t>
            </a:r>
            <a:endParaRPr lang="en-US" altLang="en-US" sz="1400" u="sng" smtClean="0"/>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12/12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11-14-0990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Al </a:t>
            </a:r>
            <a:r>
              <a:rPr kumimoji="0" lang="en-US" sz="1200" b="0" i="0" u="none" strike="noStrike" cap="none" normalizeH="0" baseline="0" dirty="0" err="1" smtClean="0">
                <a:ln>
                  <a:noFill/>
                </a:ln>
                <a:solidFill>
                  <a:schemeClr val="tx1"/>
                </a:solidFill>
                <a:effectLst/>
                <a:latin typeface="Times New Roman" pitchFamily="18" charset="0"/>
              </a:rPr>
              <a:t>Petrick</a:t>
            </a:r>
            <a:r>
              <a:rPr kumimoji="0" lang="en-US" sz="1200" b="0" i="0" u="none" strike="noStrike" cap="none" normalizeH="0" baseline="0" dirty="0" smtClean="0">
                <a:ln>
                  <a:noFill/>
                </a:ln>
                <a:solidFill>
                  <a:schemeClr val="tx1"/>
                </a:solidFill>
                <a:effectLst/>
                <a:latin typeface="Times New Roman" pitchFamily="18" charset="0"/>
              </a:rPr>
              <a:t> (JPA)</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42500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MDR Status</a:t>
            </a:r>
          </a:p>
        </p:txBody>
      </p:sp>
      <p:sp>
        <p:nvSpPr>
          <p:cNvPr id="26627" name="Rectangle 3"/>
          <p:cNvSpPr>
            <a:spLocks noGrp="1" noChangeArrowheads="1"/>
          </p:cNvSpPr>
          <p:nvPr>
            <p:ph type="body" idx="1"/>
          </p:nvPr>
        </p:nvSpPr>
        <p:spPr>
          <a:xfrm>
            <a:off x="685800" y="1524000"/>
            <a:ext cx="7772400" cy="4876800"/>
          </a:xfrm>
        </p:spPr>
        <p:txBody>
          <a:bodyPr/>
          <a:lstStyle/>
          <a:p>
            <a:r>
              <a:rPr lang="en-US" dirty="0" smtClean="0"/>
              <a:t>802.11 Working Group Mandatory Draft Review</a:t>
            </a:r>
          </a:p>
          <a:p>
            <a:pPr lvl="1">
              <a:buFontTx/>
              <a:buNone/>
            </a:pPr>
            <a:r>
              <a:rPr lang="en-US" sz="1600" dirty="0" smtClean="0"/>
              <a:t>802.11-11/</a:t>
            </a:r>
            <a:r>
              <a:rPr lang="en-US" sz="1600" dirty="0" err="1" smtClean="0"/>
              <a:t>615r4</a:t>
            </a:r>
            <a:r>
              <a:rPr lang="en-US" sz="1600" dirty="0" smtClean="0"/>
              <a:t> documents the process. There is an </a:t>
            </a:r>
            <a:r>
              <a:rPr lang="en-US" sz="1600" dirty="0" err="1" smtClean="0"/>
              <a:t>r5</a:t>
            </a:r>
            <a:r>
              <a:rPr lang="en-US" sz="1600" dirty="0" smtClean="0"/>
              <a:t>.</a:t>
            </a:r>
          </a:p>
          <a:p>
            <a:pPr lvl="1">
              <a:buFontTx/>
              <a:buNone/>
            </a:pPr>
            <a:r>
              <a:rPr lang="en-US" sz="1600" dirty="0" smtClean="0"/>
              <a:t>MDR now in the 802.11 Operating Manual 802.11-09/0002r12</a:t>
            </a:r>
          </a:p>
          <a:p>
            <a:r>
              <a:rPr lang="en-US" sz="2000" dirty="0" err="1" smtClean="0"/>
              <a:t>P802.11aa</a:t>
            </a:r>
            <a:r>
              <a:rPr lang="en-US" sz="2000" dirty="0" smtClean="0"/>
              <a:t> </a:t>
            </a:r>
            <a:r>
              <a:rPr lang="en-US" sz="2000" dirty="0" err="1" smtClean="0"/>
              <a:t>D5.0</a:t>
            </a:r>
            <a:r>
              <a:rPr lang="en-US" sz="2000" dirty="0" smtClean="0"/>
              <a:t> went through Working Group Mandatory Editorial Coordination before July 2011</a:t>
            </a:r>
          </a:p>
          <a:p>
            <a:r>
              <a:rPr lang="en-US" sz="2000" dirty="0" err="1" smtClean="0"/>
              <a:t>P802.11ad</a:t>
            </a:r>
            <a:r>
              <a:rPr lang="en-US" sz="2000" dirty="0" smtClean="0"/>
              <a:t> </a:t>
            </a:r>
            <a:r>
              <a:rPr lang="en-US" sz="2000" dirty="0" err="1" smtClean="0"/>
              <a:t>D4.0</a:t>
            </a:r>
            <a:r>
              <a:rPr lang="en-US" sz="2000" dirty="0" smtClean="0"/>
              <a:t> went through Working Group Mandatory Editorial Coordination before July 2011</a:t>
            </a:r>
          </a:p>
          <a:p>
            <a:r>
              <a:rPr lang="en-US" sz="2000" dirty="0" err="1" smtClean="0"/>
              <a:t>P802.11ae</a:t>
            </a:r>
            <a:r>
              <a:rPr lang="en-US" sz="2000" dirty="0" smtClean="0"/>
              <a:t> </a:t>
            </a:r>
            <a:r>
              <a:rPr lang="en-US" sz="2000" dirty="0" err="1" smtClean="0"/>
              <a:t>D4.0</a:t>
            </a:r>
            <a:r>
              <a:rPr lang="en-US" sz="2000" dirty="0" smtClean="0"/>
              <a:t> went through Working Group Mandatory Editorial Coordination before July 2011</a:t>
            </a:r>
          </a:p>
          <a:p>
            <a:r>
              <a:rPr lang="en-US" sz="2000" dirty="0" err="1" smtClean="0"/>
              <a:t>P802.11ac</a:t>
            </a:r>
            <a:r>
              <a:rPr lang="en-US" sz="2000" dirty="0" smtClean="0"/>
              <a:t> </a:t>
            </a:r>
            <a:r>
              <a:rPr lang="en-US" sz="2000" dirty="0" err="1" smtClean="0"/>
              <a:t>D4.0</a:t>
            </a:r>
            <a:r>
              <a:rPr lang="en-US" sz="2000" dirty="0" smtClean="0"/>
              <a:t> went through Working Group Mandatory Draft Review</a:t>
            </a:r>
            <a:r>
              <a:rPr lang="en-US" sz="2000" dirty="0"/>
              <a:t> </a:t>
            </a:r>
            <a:r>
              <a:rPr lang="en-US" sz="2000" dirty="0" smtClean="0"/>
              <a:t>before January 2013</a:t>
            </a:r>
          </a:p>
          <a:p>
            <a:r>
              <a:rPr lang="en-US" sz="2000" dirty="0" smtClean="0"/>
              <a:t>P802.11af D4.0 went through Working Group Mandatory Draft Review before Saturday May 18, 2013</a:t>
            </a:r>
          </a:p>
          <a:p>
            <a:r>
              <a:rPr lang="en-US" sz="2000" dirty="0" smtClean="0"/>
              <a:t>We are in the </a:t>
            </a:r>
            <a:r>
              <a:rPr lang="en-US" sz="2000" dirty="0" err="1" smtClean="0"/>
              <a:t>REVmc</a:t>
            </a:r>
            <a:r>
              <a:rPr lang="en-US" sz="2000" dirty="0" smtClean="0"/>
              <a:t> MDR process - 802.11-14/781r2</a:t>
            </a:r>
          </a:p>
        </p:txBody>
      </p:sp>
      <p:sp>
        <p:nvSpPr>
          <p:cNvPr id="26629" name="Footer Placeholder 5"/>
          <p:cNvSpPr>
            <a:spLocks noGrp="1"/>
          </p:cNvSpPr>
          <p:nvPr>
            <p:ph type="ftr" sz="quarter" idx="11"/>
          </p:nvPr>
        </p:nvSpPr>
        <p:spPr>
          <a:noFill/>
        </p:spPr>
        <p:txBody>
          <a:bodyPr/>
          <a:lstStyle/>
          <a:p>
            <a:r>
              <a:rPr lang="en-US" smtClean="0"/>
              <a:t>Adrian Stephens, Intel Corporation</a:t>
            </a:r>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11-14-0887 by Peter Ecclesine (Cisco Systems)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a:t>
            </a:fld>
            <a:endParaRPr lang="en-US"/>
          </a:p>
        </p:txBody>
      </p:sp>
    </p:spTree>
    <p:extLst>
      <p:ext uri="{BB962C8B-B14F-4D97-AF65-F5344CB8AC3E}">
        <p14:creationId xmlns:p14="http://schemas.microsoft.com/office/powerpoint/2010/main" val="20225206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27652" name="Rectangle 2"/>
          <p:cNvSpPr>
            <a:spLocks noGrp="1" noChangeArrowheads="1"/>
          </p:cNvSpPr>
          <p:nvPr>
            <p:ph type="title"/>
          </p:nvPr>
        </p:nvSpPr>
        <p:spPr>
          <a:xfrm>
            <a:off x="685800" y="838200"/>
            <a:ext cx="7772400" cy="1066800"/>
          </a:xfrm>
        </p:spPr>
        <p:txBody>
          <a:bodyPr/>
          <a:lstStyle/>
          <a:p>
            <a:r>
              <a:rPr lang="en-US" sz="2800">
                <a:latin typeface="Times New Roman" charset="0"/>
              </a:rPr>
              <a:t>RR-TAG (802.18) to 802.11 Liaison 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2014-07-18</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3149187740"/>
              </p:ext>
            </p:extLst>
          </p:nvPr>
        </p:nvGraphicFramePr>
        <p:xfrm>
          <a:off x="500063" y="3136900"/>
          <a:ext cx="7926387" cy="2376488"/>
        </p:xfrm>
        <a:graphic>
          <a:graphicData uri="http://schemas.openxmlformats.org/presentationml/2006/ole">
            <mc:AlternateContent xmlns:mc="http://schemas.openxmlformats.org/markup-compatibility/2006">
              <mc:Choice xmlns:v="urn:schemas-microsoft-com:vml" Requires="v">
                <p:oleObj spid="_x0000_s18436" name="Document" r:id="rId4" imgW="8369300" imgH="2514600" progId="Word.Document.8">
                  <p:embed/>
                </p:oleObj>
              </mc:Choice>
              <mc:Fallback>
                <p:oleObj name="Document" r:id="rId4" imgW="8369300" imgH="2514600" progId="Word.Document.8">
                  <p:embed/>
                  <p:pic>
                    <p:nvPicPr>
                      <p:cNvPr id="0" name=""/>
                      <p:cNvPicPr>
                        <a:picLocks noChangeAspect="1" noChangeArrowheads="1"/>
                      </p:cNvPicPr>
                      <p:nvPr/>
                    </p:nvPicPr>
                    <p:blipFill>
                      <a:blip r:embed="rId5"/>
                      <a:srcRect/>
                      <a:stretch>
                        <a:fillRect/>
                      </a:stretch>
                    </p:blipFill>
                    <p:spPr bwMode="auto">
                      <a:xfrm>
                        <a:off x="500063" y="3136900"/>
                        <a:ext cx="79263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11-14-0979 by Rich Kennedy, MediaTek</a:t>
            </a:r>
          </a:p>
        </p:txBody>
      </p:sp>
      <p:sp>
        <p:nvSpPr>
          <p:cNvPr id="10"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110</a:t>
            </a:fld>
            <a:endParaRPr lang="en-US"/>
          </a:p>
        </p:txBody>
      </p:sp>
    </p:spTree>
    <p:extLst>
      <p:ext uri="{BB962C8B-B14F-4D97-AF65-F5344CB8AC3E}">
        <p14:creationId xmlns:p14="http://schemas.microsoft.com/office/powerpoint/2010/main" val="309935879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GB" sz="2800">
                <a:latin typeface="Times New Roman" charset="0"/>
              </a:rPr>
              <a:t>Overview</a:t>
            </a:r>
          </a:p>
        </p:txBody>
      </p:sp>
      <p:sp>
        <p:nvSpPr>
          <p:cNvPr id="29698" name="Rectangle 3"/>
          <p:cNvSpPr>
            <a:spLocks noGrp="1" noChangeArrowheads="1"/>
          </p:cNvSpPr>
          <p:nvPr>
            <p:ph idx="1"/>
          </p:nvPr>
        </p:nvSpPr>
        <p:spPr>
          <a:xfrm>
            <a:off x="685800" y="1828800"/>
            <a:ext cx="7772400" cy="4114800"/>
          </a:xfrm>
        </p:spPr>
        <p:txBody>
          <a:bodyPr/>
          <a:lstStyle/>
          <a:p>
            <a:r>
              <a:rPr lang="en-US" b="0" dirty="0">
                <a:latin typeface="Times New Roman" charset="0"/>
              </a:rPr>
              <a:t>This document summarizes the activities of the IEEE 802.18 Radio Regulatory Technical Advisory Group (RR-TAG) during the IEEE 802 </a:t>
            </a:r>
            <a:r>
              <a:rPr lang="en-US" b="0" dirty="0" smtClean="0">
                <a:latin typeface="Times New Roman" charset="0"/>
              </a:rPr>
              <a:t>July 2014 Plenary Meeting in San Diego.</a:t>
            </a:r>
            <a:endParaRPr lang="en-US" b="0" dirty="0">
              <a:latin typeface="Times New Roman" charset="0"/>
            </a:endParaRP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11-14-0979 by Rich Kennedy, MediaTek</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111</a:t>
            </a:fld>
            <a:endParaRPr lang="en-US"/>
          </a:p>
        </p:txBody>
      </p:sp>
    </p:spTree>
    <p:extLst>
      <p:ext uri="{BB962C8B-B14F-4D97-AF65-F5344CB8AC3E}">
        <p14:creationId xmlns:p14="http://schemas.microsoft.com/office/powerpoint/2010/main" val="40577595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31747" name="Rectangle 2"/>
          <p:cNvSpPr>
            <a:spLocks noGrp="1" noChangeArrowheads="1"/>
          </p:cNvSpPr>
          <p:nvPr>
            <p:ph type="title"/>
          </p:nvPr>
        </p:nvSpPr>
        <p:spPr>
          <a:xfrm>
            <a:off x="685800" y="685800"/>
            <a:ext cx="7772400" cy="990600"/>
          </a:xfrm>
        </p:spPr>
        <p:txBody>
          <a:bodyPr/>
          <a:lstStyle/>
          <a:p>
            <a:r>
              <a:rPr lang="en-GB" dirty="0" smtClean="0">
                <a:latin typeface="Times New Roman" charset="0"/>
              </a:rPr>
              <a:t>RR-TAG Actions Taken</a:t>
            </a:r>
            <a:endParaRPr lang="en-GB" dirty="0">
              <a:latin typeface="Times New Roman" charset="0"/>
            </a:endParaRPr>
          </a:p>
        </p:txBody>
      </p:sp>
      <p:sp>
        <p:nvSpPr>
          <p:cNvPr id="31748" name="Rectangle 3"/>
          <p:cNvSpPr>
            <a:spLocks noGrp="1" noChangeArrowheads="1"/>
          </p:cNvSpPr>
          <p:nvPr>
            <p:ph type="body" idx="1"/>
          </p:nvPr>
        </p:nvSpPr>
        <p:spPr>
          <a:xfrm>
            <a:off x="685800" y="1828800"/>
            <a:ext cx="7924800" cy="4495800"/>
          </a:xfrm>
        </p:spPr>
        <p:txBody>
          <a:bodyPr/>
          <a:lstStyle/>
          <a:p>
            <a:pPr>
              <a:spcBef>
                <a:spcPct val="0"/>
              </a:spcBef>
              <a:spcAft>
                <a:spcPts val="600"/>
              </a:spcAft>
            </a:pPr>
            <a:r>
              <a:rPr lang="en-US" sz="1800" b="1" dirty="0">
                <a:solidFill>
                  <a:srgbClr val="000000"/>
                </a:solidFill>
                <a:latin typeface="Times New Roman" panose="02020603050405020304" pitchFamily="18" charset="0"/>
              </a:rPr>
              <a:t>U</a:t>
            </a:r>
            <a:r>
              <a:rPr lang="en-US" sz="1800" b="1" dirty="0" smtClean="0">
                <a:solidFill>
                  <a:srgbClr val="000000"/>
                </a:solidFill>
                <a:latin typeface="Times New Roman" panose="02020603050405020304" pitchFamily="18" charset="0"/>
              </a:rPr>
              <a:t>pdate </a:t>
            </a:r>
            <a:r>
              <a:rPr lang="en-US" sz="1800" b="1" dirty="0">
                <a:solidFill>
                  <a:srgbClr val="000000"/>
                </a:solidFill>
                <a:latin typeface="Times New Roman" panose="02020603050405020304" pitchFamily="18" charset="0"/>
              </a:rPr>
              <a:t>on 18-13-0117  (a.k.a. IEEEE-02-E);  the ITU-R SM.[SMART_GRID] </a:t>
            </a:r>
            <a:r>
              <a:rPr lang="en-US" sz="1800" b="1" dirty="0" smtClean="0">
                <a:solidFill>
                  <a:srgbClr val="000000"/>
                </a:solidFill>
                <a:latin typeface="Times New Roman" panose="02020603050405020304" pitchFamily="18" charset="0"/>
              </a:rPr>
              <a:t>report</a:t>
            </a:r>
          </a:p>
          <a:p>
            <a:pPr>
              <a:spcBef>
                <a:spcPct val="0"/>
              </a:spcBef>
              <a:spcAft>
                <a:spcPts val="600"/>
              </a:spcAft>
            </a:pPr>
            <a:r>
              <a:rPr lang="en-US" sz="1800" b="1" dirty="0">
                <a:solidFill>
                  <a:srgbClr val="000000"/>
                </a:solidFill>
                <a:latin typeface="Times New Roman" panose="02020603050405020304" pitchFamily="18" charset="0"/>
              </a:rPr>
              <a:t>Reviews of PARs submitted at this Plenary </a:t>
            </a:r>
            <a:endParaRPr lang="en-US" sz="1800" b="1" dirty="0" smtClean="0">
              <a:solidFill>
                <a:srgbClr val="000000"/>
              </a:solidFill>
              <a:latin typeface="Times New Roman" panose="02020603050405020304" pitchFamily="18" charset="0"/>
            </a:endParaRPr>
          </a:p>
          <a:p>
            <a:pPr lvl="1">
              <a:spcBef>
                <a:spcPct val="0"/>
              </a:spcBef>
              <a:spcAft>
                <a:spcPts val="600"/>
              </a:spcAft>
            </a:pPr>
            <a:r>
              <a:rPr lang="en-US" sz="1400" dirty="0" smtClean="0">
                <a:solidFill>
                  <a:srgbClr val="000000"/>
                </a:solidFill>
                <a:latin typeface="Times New Roman" panose="02020603050405020304" pitchFamily="18" charset="0"/>
              </a:rPr>
              <a:t>Sent comments on 802.22 and 802.15 PARs and CSDs</a:t>
            </a:r>
          </a:p>
          <a:p>
            <a:pPr>
              <a:spcBef>
                <a:spcPct val="0"/>
              </a:spcBef>
              <a:spcAft>
                <a:spcPts val="600"/>
              </a:spcAft>
            </a:pPr>
            <a:r>
              <a:rPr lang="en-US" sz="1800" b="1" dirty="0" smtClean="0">
                <a:solidFill>
                  <a:srgbClr val="000000"/>
                </a:solidFill>
                <a:latin typeface="Times New Roman" panose="02020603050405020304" pitchFamily="18" charset="0"/>
              </a:rPr>
              <a:t>Discussed WP1A  </a:t>
            </a:r>
            <a:r>
              <a:rPr lang="en-US" sz="1800" b="1" dirty="0">
                <a:solidFill>
                  <a:srgbClr val="000000"/>
                </a:solidFill>
                <a:latin typeface="Times New Roman" panose="02020603050405020304" pitchFamily="18" charset="0"/>
              </a:rPr>
              <a:t>SG1 </a:t>
            </a:r>
            <a:r>
              <a:rPr lang="en-US" sz="1800" b="1" dirty="0" smtClean="0">
                <a:solidFill>
                  <a:srgbClr val="000000"/>
                </a:solidFill>
                <a:latin typeface="Times New Roman" panose="02020603050405020304" pitchFamily="18" charset="0"/>
              </a:rPr>
              <a:t>document on </a:t>
            </a:r>
            <a:r>
              <a:rPr lang="en-US" sz="1800" b="1" dirty="0">
                <a:solidFill>
                  <a:srgbClr val="000000"/>
                </a:solidFill>
                <a:latin typeface="Times New Roman" panose="02020603050405020304" pitchFamily="18" charset="0"/>
              </a:rPr>
              <a:t>Spectrum Management regarding real world challenges of </a:t>
            </a:r>
            <a:r>
              <a:rPr lang="en-US" sz="1800" b="1" dirty="0" smtClean="0">
                <a:solidFill>
                  <a:srgbClr val="000000"/>
                </a:solidFill>
                <a:latin typeface="Times New Roman" panose="02020603050405020304" pitchFamily="18" charset="0"/>
              </a:rPr>
              <a:t>PLC/PLT</a:t>
            </a:r>
          </a:p>
          <a:p>
            <a:pPr>
              <a:spcBef>
                <a:spcPct val="0"/>
              </a:spcBef>
              <a:spcAft>
                <a:spcPts val="600"/>
              </a:spcAft>
            </a:pPr>
            <a:r>
              <a:rPr lang="en-US" sz="1800" b="1" dirty="0" smtClean="0">
                <a:solidFill>
                  <a:srgbClr val="000000"/>
                </a:solidFill>
                <a:latin typeface="Times New Roman" panose="02020603050405020304" pitchFamily="18" charset="0"/>
              </a:rPr>
              <a:t>Reviewed ITU-R </a:t>
            </a:r>
            <a:r>
              <a:rPr lang="en-US" sz="1800" b="1" dirty="0">
                <a:solidFill>
                  <a:srgbClr val="000000"/>
                </a:solidFill>
                <a:latin typeface="Times New Roman" panose="02020603050405020304" pitchFamily="18" charset="0"/>
              </a:rPr>
              <a:t>WP1A </a:t>
            </a:r>
            <a:r>
              <a:rPr lang="en-US" sz="1800" b="1" dirty="0" smtClean="0">
                <a:solidFill>
                  <a:srgbClr val="000000"/>
                </a:solidFill>
                <a:latin typeface="Times New Roman" panose="02020603050405020304" pitchFamily="18" charset="0"/>
              </a:rPr>
              <a:t>document titled </a:t>
            </a:r>
            <a:r>
              <a:rPr lang="en-US" sz="1800" b="1" dirty="0">
                <a:solidFill>
                  <a:srgbClr val="000000"/>
                </a:solidFill>
                <a:latin typeface="Times New Roman" panose="02020603050405020304" pitchFamily="18" charset="0"/>
              </a:rPr>
              <a:t>“PRELIMINARY DRAFT NEW REPORT ITU-R SM.[THZ_TREND] Technology trends of active services in the bands above 275 </a:t>
            </a:r>
            <a:r>
              <a:rPr lang="en-US" sz="1800" b="1" dirty="0" smtClean="0">
                <a:solidFill>
                  <a:srgbClr val="000000"/>
                </a:solidFill>
                <a:latin typeface="Times New Roman" panose="02020603050405020304" pitchFamily="18" charset="0"/>
              </a:rPr>
              <a:t>GHz</a:t>
            </a:r>
          </a:p>
          <a:p>
            <a:pPr>
              <a:spcBef>
                <a:spcPct val="0"/>
              </a:spcBef>
              <a:spcAft>
                <a:spcPts val="600"/>
              </a:spcAft>
            </a:pPr>
            <a:r>
              <a:rPr lang="en-US" sz="1800" b="1" dirty="0" smtClean="0">
                <a:solidFill>
                  <a:srgbClr val="000000"/>
                </a:solidFill>
                <a:latin typeface="Times New Roman" panose="02020603050405020304" pitchFamily="18" charset="0"/>
              </a:rPr>
              <a:t>Reviewed ITU-T </a:t>
            </a:r>
            <a:r>
              <a:rPr lang="en-US" sz="1800" b="1" dirty="0">
                <a:solidFill>
                  <a:srgbClr val="000000"/>
                </a:solidFill>
                <a:latin typeface="Times New Roman" panose="02020603050405020304" pitchFamily="18" charset="0"/>
              </a:rPr>
              <a:t>SG15 </a:t>
            </a:r>
            <a:r>
              <a:rPr lang="en-US" sz="1800" b="1" dirty="0" smtClean="0">
                <a:solidFill>
                  <a:srgbClr val="000000"/>
                </a:solidFill>
                <a:latin typeface="Times New Roman" panose="02020603050405020304" pitchFamily="18" charset="0"/>
              </a:rPr>
              <a:t>document on </a:t>
            </a:r>
            <a:r>
              <a:rPr lang="en-US" sz="1800" b="1" dirty="0">
                <a:solidFill>
                  <a:srgbClr val="000000"/>
                </a:solidFill>
                <a:latin typeface="Times New Roman" panose="02020603050405020304" pitchFamily="18" charset="0"/>
              </a:rPr>
              <a:t>the g.9955; COLLABORTAION WITH IEC TC57 WG20 on narrow-band </a:t>
            </a:r>
            <a:r>
              <a:rPr lang="en-US" sz="1800" b="1" dirty="0" smtClean="0">
                <a:solidFill>
                  <a:srgbClr val="000000"/>
                </a:solidFill>
                <a:latin typeface="Times New Roman" panose="02020603050405020304" pitchFamily="18" charset="0"/>
              </a:rPr>
              <a:t>PLT</a:t>
            </a:r>
          </a:p>
          <a:p>
            <a:pPr>
              <a:spcBef>
                <a:spcPct val="0"/>
              </a:spcBef>
              <a:spcAft>
                <a:spcPts val="600"/>
              </a:spcAft>
            </a:pPr>
            <a:r>
              <a:rPr lang="en-US" sz="1800" b="1" dirty="0" smtClean="0">
                <a:solidFill>
                  <a:srgbClr val="000000"/>
                </a:solidFill>
                <a:latin typeface="Times New Roman" panose="02020603050405020304" pitchFamily="18" charset="0"/>
              </a:rPr>
              <a:t>Discussed </a:t>
            </a:r>
            <a:r>
              <a:rPr lang="en-US" sz="1800" b="1" dirty="0">
                <a:solidFill>
                  <a:srgbClr val="000000"/>
                </a:solidFill>
                <a:latin typeface="Times New Roman" panose="02020603050405020304" pitchFamily="18" charset="0"/>
              </a:rPr>
              <a:t>status </a:t>
            </a:r>
            <a:r>
              <a:rPr lang="en-US" sz="1800" b="1" dirty="0" smtClean="0">
                <a:solidFill>
                  <a:srgbClr val="000000"/>
                </a:solidFill>
                <a:latin typeface="Times New Roman" panose="02020603050405020304" pitchFamily="18" charset="0"/>
              </a:rPr>
              <a:t>of 3GPP </a:t>
            </a:r>
            <a:r>
              <a:rPr lang="en-US" sz="1800" b="1" dirty="0">
                <a:solidFill>
                  <a:srgbClr val="000000"/>
                </a:solidFill>
                <a:latin typeface="Times New Roman" panose="02020603050405020304" pitchFamily="18" charset="0"/>
              </a:rPr>
              <a:t>RAN 64 activity </a:t>
            </a:r>
            <a:r>
              <a:rPr lang="en-US" sz="1800" dirty="0" smtClean="0">
                <a:solidFill>
                  <a:srgbClr val="000000"/>
                </a:solidFill>
                <a:latin typeface="Times New Roman" panose="02020603050405020304" pitchFamily="18" charset="0"/>
              </a:rPr>
              <a:t>re LTE-U</a:t>
            </a:r>
            <a:endParaRPr lang="en-US" sz="1800" b="1" dirty="0" smtClean="0">
              <a:solidFill>
                <a:srgbClr val="000000"/>
              </a:solidFill>
              <a:latin typeface="Times New Roman" panose="02020603050405020304" pitchFamily="18" charset="0"/>
            </a:endParaRPr>
          </a:p>
          <a:p>
            <a:pPr>
              <a:spcBef>
                <a:spcPct val="0"/>
              </a:spcBef>
              <a:spcAft>
                <a:spcPts val="600"/>
              </a:spcAft>
            </a:pPr>
            <a:r>
              <a:rPr lang="en-US" sz="1800" b="1" dirty="0">
                <a:solidFill>
                  <a:srgbClr val="000000"/>
                </a:solidFill>
                <a:latin typeface="Times New Roman" panose="02020603050405020304" pitchFamily="18" charset="0"/>
              </a:rPr>
              <a:t>WTB seeks comments on Spectrum Networks Group, LLC to provide M2M on 900MHz B/I channels. </a:t>
            </a:r>
            <a:endParaRPr lang="en-US" sz="1800" b="1" dirty="0" smtClean="0">
              <a:solidFill>
                <a:srgbClr val="000000"/>
              </a:solidFill>
              <a:latin typeface="Times New Roman" panose="02020603050405020304" pitchFamily="18" charset="0"/>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11-14-0979 by Rich Kennedy, MediaTek</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112</a:t>
            </a:fld>
            <a:endParaRPr lang="en-US"/>
          </a:p>
        </p:txBody>
      </p:sp>
    </p:spTree>
    <p:extLst>
      <p:ext uri="{BB962C8B-B14F-4D97-AF65-F5344CB8AC3E}">
        <p14:creationId xmlns:p14="http://schemas.microsoft.com/office/powerpoint/2010/main" val="30632947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charset="0"/>
              </a:rPr>
              <a:t>RR-TAG </a:t>
            </a:r>
            <a:r>
              <a:rPr lang="en-GB" dirty="0" smtClean="0">
                <a:latin typeface="Times New Roman" charset="0"/>
              </a:rPr>
              <a:t>Actions Taken [2]</a:t>
            </a:r>
            <a:endParaRPr lang="en-US" dirty="0"/>
          </a:p>
        </p:txBody>
      </p:sp>
      <p:sp>
        <p:nvSpPr>
          <p:cNvPr id="3" name="Content Placeholder 2"/>
          <p:cNvSpPr>
            <a:spLocks noGrp="1"/>
          </p:cNvSpPr>
          <p:nvPr>
            <p:ph idx="1"/>
          </p:nvPr>
        </p:nvSpPr>
        <p:spPr/>
        <p:txBody>
          <a:bodyPr/>
          <a:lstStyle/>
          <a:p>
            <a:pPr>
              <a:spcBef>
                <a:spcPct val="0"/>
              </a:spcBef>
              <a:spcAft>
                <a:spcPts val="600"/>
              </a:spcAft>
            </a:pPr>
            <a:r>
              <a:rPr lang="en-US" sz="2000" b="1" dirty="0" smtClean="0">
                <a:solidFill>
                  <a:srgbClr val="000000"/>
                </a:solidFill>
                <a:latin typeface="Times New Roman" panose="02020603050405020304" pitchFamily="18" charset="0"/>
              </a:rPr>
              <a:t>Reviewed FCC/NTIA joint Public Notice on </a:t>
            </a:r>
            <a:r>
              <a:rPr lang="en-US" sz="2000" b="1" dirty="0">
                <a:solidFill>
                  <a:srgbClr val="000000"/>
                </a:solidFill>
                <a:latin typeface="Times New Roman" panose="02020603050405020304" pitchFamily="18" charset="0"/>
              </a:rPr>
              <a:t>Model </a:t>
            </a:r>
            <a:r>
              <a:rPr lang="en-US" sz="2000" b="1" dirty="0" smtClean="0">
                <a:solidFill>
                  <a:srgbClr val="000000"/>
                </a:solidFill>
                <a:latin typeface="Times New Roman" panose="02020603050405020304" pitchFamily="18" charset="0"/>
              </a:rPr>
              <a:t>City </a:t>
            </a:r>
            <a:r>
              <a:rPr lang="en-US" sz="2000" b="1" dirty="0">
                <a:solidFill>
                  <a:srgbClr val="000000"/>
                </a:solidFill>
                <a:latin typeface="Times New Roman" panose="02020603050405020304" pitchFamily="18" charset="0"/>
              </a:rPr>
              <a:t>for demo and </a:t>
            </a:r>
            <a:r>
              <a:rPr lang="en-US" sz="2000" b="1" dirty="0" smtClean="0">
                <a:solidFill>
                  <a:srgbClr val="000000"/>
                </a:solidFill>
                <a:latin typeface="Times New Roman" panose="02020603050405020304" pitchFamily="18" charset="0"/>
              </a:rPr>
              <a:t>evaluation of </a:t>
            </a:r>
            <a:r>
              <a:rPr lang="en-US" sz="2000" b="1" dirty="0">
                <a:solidFill>
                  <a:srgbClr val="000000"/>
                </a:solidFill>
                <a:latin typeface="Times New Roman" panose="02020603050405020304" pitchFamily="18" charset="0"/>
              </a:rPr>
              <a:t>advanced </a:t>
            </a:r>
            <a:r>
              <a:rPr lang="en-US" sz="2000" b="1" dirty="0" smtClean="0">
                <a:solidFill>
                  <a:srgbClr val="000000"/>
                </a:solidFill>
                <a:latin typeface="Times New Roman" panose="02020603050405020304" pitchFamily="18" charset="0"/>
              </a:rPr>
              <a:t>wireless sharing </a:t>
            </a:r>
            <a:r>
              <a:rPr lang="en-US" sz="2000" b="1" dirty="0">
                <a:solidFill>
                  <a:srgbClr val="000000"/>
                </a:solidFill>
                <a:latin typeface="Times New Roman" panose="02020603050405020304" pitchFamily="18" charset="0"/>
              </a:rPr>
              <a:t>technologies.</a:t>
            </a:r>
          </a:p>
          <a:p>
            <a:pPr>
              <a:spcBef>
                <a:spcPct val="0"/>
              </a:spcBef>
              <a:spcAft>
                <a:spcPts val="600"/>
              </a:spcAft>
            </a:pPr>
            <a:r>
              <a:rPr lang="en-US" sz="2000" b="1" dirty="0">
                <a:solidFill>
                  <a:srgbClr val="000000"/>
                </a:solidFill>
                <a:latin typeface="Times New Roman" panose="02020603050405020304" pitchFamily="18" charset="0"/>
              </a:rPr>
              <a:t>WP5A asking for comments from 802.11 on ITU-R M.[V2X] (vehicle to vehicle and </a:t>
            </a:r>
            <a:r>
              <a:rPr lang="en-US" sz="2000" b="1" dirty="0" err="1">
                <a:solidFill>
                  <a:srgbClr val="000000"/>
                </a:solidFill>
                <a:latin typeface="Times New Roman" panose="02020603050405020304" pitchFamily="18" charset="0"/>
              </a:rPr>
              <a:t>vehical</a:t>
            </a:r>
            <a:r>
              <a:rPr lang="en-US" sz="2000" b="1" dirty="0">
                <a:solidFill>
                  <a:srgbClr val="000000"/>
                </a:solidFill>
                <a:latin typeface="Times New Roman" panose="02020603050405020304" pitchFamily="18" charset="0"/>
              </a:rPr>
              <a:t> to </a:t>
            </a:r>
            <a:r>
              <a:rPr lang="en-US" sz="2000" b="1" dirty="0" smtClean="0">
                <a:solidFill>
                  <a:srgbClr val="000000"/>
                </a:solidFill>
                <a:latin typeface="Times New Roman" panose="02020603050405020304" pitchFamily="18" charset="0"/>
              </a:rPr>
              <a:t>infrastructure)</a:t>
            </a:r>
          </a:p>
          <a:p>
            <a:pPr lvl="1">
              <a:spcBef>
                <a:spcPct val="0"/>
              </a:spcBef>
              <a:spcAft>
                <a:spcPts val="600"/>
              </a:spcAft>
            </a:pPr>
            <a:r>
              <a:rPr lang="en-US" sz="1600" dirty="0" smtClean="0">
                <a:solidFill>
                  <a:srgbClr val="000000"/>
                </a:solidFill>
                <a:latin typeface="Times New Roman" panose="02020603050405020304" pitchFamily="18" charset="0"/>
              </a:rPr>
              <a:t>Request from IEEE 802.11 to provide response</a:t>
            </a:r>
          </a:p>
          <a:p>
            <a:pPr lvl="1">
              <a:spcBef>
                <a:spcPct val="0"/>
              </a:spcBef>
              <a:spcAft>
                <a:spcPts val="600"/>
              </a:spcAft>
            </a:pPr>
            <a:r>
              <a:rPr lang="en-US" sz="1600" dirty="0" smtClean="0">
                <a:solidFill>
                  <a:srgbClr val="000000"/>
                </a:solidFill>
                <a:latin typeface="Times New Roman" panose="02020603050405020304" pitchFamily="18" charset="0"/>
              </a:rPr>
              <a:t>Completed with M.1450 data on 802.11p </a:t>
            </a:r>
            <a:endParaRPr lang="en-US" sz="1600" dirty="0">
              <a:solidFill>
                <a:srgbClr val="000000"/>
              </a:solidFill>
              <a:latin typeface="Times New Roman" panose="02020603050405020304" pitchFamily="18" charset="0"/>
            </a:endParaRPr>
          </a:p>
          <a:p>
            <a:pPr>
              <a:spcBef>
                <a:spcPct val="0"/>
              </a:spcBef>
              <a:spcAft>
                <a:spcPts val="600"/>
              </a:spcAft>
            </a:pPr>
            <a:r>
              <a:rPr lang="en-US" sz="2000" b="1" dirty="0" smtClean="0">
                <a:solidFill>
                  <a:srgbClr val="000000"/>
                </a:solidFill>
                <a:latin typeface="Times New Roman" panose="02020603050405020304" pitchFamily="18" charset="0"/>
              </a:rPr>
              <a:t>Reviewed ITU-R </a:t>
            </a:r>
            <a:r>
              <a:rPr lang="en-US" sz="2000" b="1" dirty="0">
                <a:solidFill>
                  <a:srgbClr val="000000"/>
                </a:solidFill>
                <a:latin typeface="Times New Roman" panose="02020603050405020304" pitchFamily="18" charset="0"/>
              </a:rPr>
              <a:t>WP5D draft new Recommendations ITU-R M.[IMT.OOBE.X] </a:t>
            </a:r>
          </a:p>
          <a:p>
            <a:pPr>
              <a:spcBef>
                <a:spcPct val="0"/>
              </a:spcBef>
              <a:spcAft>
                <a:spcPts val="600"/>
              </a:spcAft>
            </a:pPr>
            <a:r>
              <a:rPr lang="en-US" sz="2000" dirty="0" smtClean="0">
                <a:solidFill>
                  <a:srgbClr val="000000"/>
                </a:solidFill>
                <a:latin typeface="Times New Roman" panose="02020603050405020304" pitchFamily="18" charset="0"/>
              </a:rPr>
              <a:t>Reviewed the s</a:t>
            </a:r>
            <a:r>
              <a:rPr lang="en-US" sz="2000" b="1" dirty="0" smtClean="0">
                <a:solidFill>
                  <a:srgbClr val="000000"/>
                </a:solidFill>
                <a:latin typeface="Times New Roman" panose="02020603050405020304" pitchFamily="18" charset="0"/>
              </a:rPr>
              <a:t>tatus </a:t>
            </a:r>
            <a:r>
              <a:rPr lang="en-US" sz="2000" b="1" dirty="0">
                <a:solidFill>
                  <a:srgbClr val="000000"/>
                </a:solidFill>
                <a:latin typeface="Times New Roman" panose="02020603050405020304" pitchFamily="18" charset="0"/>
              </a:rPr>
              <a:t>of the 802.18 Operation </a:t>
            </a:r>
            <a:r>
              <a:rPr lang="en-US" sz="2000" b="1" dirty="0" smtClean="0">
                <a:solidFill>
                  <a:srgbClr val="000000"/>
                </a:solidFill>
                <a:latin typeface="Times New Roman" panose="02020603050405020304" pitchFamily="18" charset="0"/>
              </a:rPr>
              <a:t>Manual</a:t>
            </a:r>
          </a:p>
          <a:p>
            <a:pPr lvl="1">
              <a:spcBef>
                <a:spcPct val="0"/>
              </a:spcBef>
              <a:spcAft>
                <a:spcPts val="600"/>
              </a:spcAft>
            </a:pPr>
            <a:r>
              <a:rPr lang="en-US" sz="1600" dirty="0" smtClean="0">
                <a:solidFill>
                  <a:srgbClr val="000000"/>
                </a:solidFill>
                <a:latin typeface="Times New Roman" panose="02020603050405020304" pitchFamily="18" charset="0"/>
              </a:rPr>
              <a:t>Plan to complete for EC review in November</a:t>
            </a:r>
            <a:endParaRPr lang="en-US" sz="1600" dirty="0">
              <a:solidFill>
                <a:srgbClr val="000000"/>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11-14-0979 by Rich Kennedy, MediaTek</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113</a:t>
            </a:fld>
            <a:endParaRPr lang="en-US"/>
          </a:p>
        </p:txBody>
      </p:sp>
    </p:spTree>
    <p:extLst>
      <p:ext uri="{BB962C8B-B14F-4D97-AF65-F5344CB8AC3E}">
        <p14:creationId xmlns:p14="http://schemas.microsoft.com/office/powerpoint/2010/main" val="30035787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Adrian Stephens, Intel Corporation</a:t>
            </a:r>
            <a:endParaRPr lang="en-US"/>
          </a:p>
        </p:txBody>
      </p:sp>
      <p:sp>
        <p:nvSpPr>
          <p:cNvPr id="21506" name="Rectangle 2"/>
          <p:cNvSpPr>
            <a:spLocks noGrp="1" noChangeArrowheads="1"/>
          </p:cNvSpPr>
          <p:nvPr>
            <p:ph type="title"/>
          </p:nvPr>
        </p:nvSpPr>
        <p:spPr>
          <a:xfrm>
            <a:off x="685800" y="685800"/>
            <a:ext cx="7772400" cy="1219200"/>
          </a:xfrm>
        </p:spPr>
        <p:txBody>
          <a:bodyPr/>
          <a:lstStyle/>
          <a:p>
            <a:r>
              <a:rPr lang="en-GB" sz="2800" dirty="0" smtClean="0"/>
              <a:t>ITU-R Documents Approved</a:t>
            </a:r>
            <a:endParaRPr lang="en-GB" sz="2800" dirty="0"/>
          </a:p>
        </p:txBody>
      </p:sp>
      <p:sp>
        <p:nvSpPr>
          <p:cNvPr id="21507" name="Rectangle 3"/>
          <p:cNvSpPr>
            <a:spLocks noGrp="1" noChangeArrowheads="1"/>
          </p:cNvSpPr>
          <p:nvPr>
            <p:ph type="body" idx="1"/>
          </p:nvPr>
        </p:nvSpPr>
        <p:spPr>
          <a:xfrm>
            <a:off x="609600" y="1905000"/>
            <a:ext cx="7772400" cy="3886200"/>
          </a:xfrm>
        </p:spPr>
        <p:txBody>
          <a:bodyPr/>
          <a:lstStyle/>
          <a:p>
            <a:pPr>
              <a:spcBef>
                <a:spcPts val="0"/>
              </a:spcBef>
              <a:spcAft>
                <a:spcPts val="1200"/>
              </a:spcAft>
            </a:pPr>
            <a:r>
              <a:rPr lang="en-US" sz="2000" dirty="0" smtClean="0"/>
              <a:t>On behalf of 802.16: Proposed </a:t>
            </a:r>
            <a:r>
              <a:rPr lang="en-US" sz="2000" dirty="0"/>
              <a:t>LS to ITU-R WP 5D: OOBE information for </a:t>
            </a:r>
            <a:r>
              <a:rPr lang="en-US" sz="2000" dirty="0" err="1"/>
              <a:t>WirelessMAN</a:t>
            </a:r>
            <a:r>
              <a:rPr lang="en-US" sz="2000" dirty="0"/>
              <a:t>-</a:t>
            </a:r>
            <a:r>
              <a:rPr lang="en-US" sz="2000" dirty="0" smtClean="0"/>
              <a:t>Advanced, </a:t>
            </a:r>
            <a:r>
              <a:rPr lang="en-US" sz="2000" dirty="0" smtClean="0">
                <a:hlinkClick r:id="rId3"/>
              </a:rPr>
              <a:t>18-14/46r2</a:t>
            </a:r>
            <a:endParaRPr lang="en-US" sz="2000" dirty="0" smtClean="0"/>
          </a:p>
          <a:p>
            <a:pPr>
              <a:spcBef>
                <a:spcPts val="0"/>
              </a:spcBef>
              <a:spcAft>
                <a:spcPts val="1200"/>
              </a:spcAft>
            </a:pPr>
            <a:r>
              <a:rPr lang="en-US" sz="2000" dirty="0" smtClean="0"/>
              <a:t>On behalf of 802.11: Annex </a:t>
            </a:r>
            <a:r>
              <a:rPr lang="en-US" sz="2000" dirty="0"/>
              <a:t>19 working document toward a preliminary draft new recommendation ITU-R M.[V2X</a:t>
            </a:r>
            <a:r>
              <a:rPr lang="en-US" sz="2000" dirty="0" smtClean="0"/>
              <a:t>], </a:t>
            </a:r>
            <a:r>
              <a:rPr lang="en-US" sz="2000" dirty="0" smtClean="0">
                <a:hlinkClick r:id="rId4"/>
              </a:rPr>
              <a:t>18-14/48r2</a:t>
            </a:r>
            <a:endParaRPr lang="en-US" sz="2000"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11-14-0979 by John Notor, Notor Research</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114</a:t>
            </a:fld>
            <a:endParaRPr lang="en-US"/>
          </a:p>
        </p:txBody>
      </p:sp>
    </p:spTree>
    <p:extLst>
      <p:ext uri="{BB962C8B-B14F-4D97-AF65-F5344CB8AC3E}">
        <p14:creationId xmlns:p14="http://schemas.microsoft.com/office/powerpoint/2010/main" val="21677232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828800"/>
            <a:ext cx="7772400" cy="4648200"/>
          </a:xfrm>
        </p:spPr>
        <p:txBody>
          <a:bodyPr/>
          <a:lstStyle/>
          <a:p>
            <a:r>
              <a:rPr lang="en-US" sz="2000" dirty="0">
                <a:solidFill>
                  <a:srgbClr val="000000"/>
                </a:solidFill>
                <a:latin typeface="Times New Roman" panose="02020603050405020304" pitchFamily="18" charset="0"/>
              </a:rPr>
              <a:t>ITU-R </a:t>
            </a:r>
            <a:r>
              <a:rPr lang="en-US" sz="2000" dirty="0" smtClean="0">
                <a:solidFill>
                  <a:srgbClr val="000000"/>
                </a:solidFill>
                <a:latin typeface="Times New Roman" panose="02020603050405020304" pitchFamily="18" charset="0"/>
              </a:rPr>
              <a:t>SMART GRID report</a:t>
            </a:r>
          </a:p>
          <a:p>
            <a:pPr lvl="1"/>
            <a:r>
              <a:rPr lang="en-US" sz="1600" dirty="0" smtClean="0">
                <a:hlinkClick r:id="rId3"/>
              </a:rPr>
              <a:t>https</a:t>
            </a:r>
            <a:r>
              <a:rPr lang="en-US" sz="1600" dirty="0">
                <a:hlinkClick r:id="rId3"/>
              </a:rPr>
              <a:t>://</a:t>
            </a:r>
            <a:r>
              <a:rPr lang="en-US" sz="1600" dirty="0" smtClean="0">
                <a:hlinkClick r:id="rId3"/>
              </a:rPr>
              <a:t>mentor.ieee.org/802.18/dcn/13/18-13-0117-06-0000-802-24-draft-for-itu-r-q236.docx</a:t>
            </a:r>
            <a:r>
              <a:rPr lang="en-US" sz="1600" dirty="0" smtClean="0"/>
              <a:t> </a:t>
            </a:r>
          </a:p>
          <a:p>
            <a:r>
              <a:rPr lang="en-US" sz="1800" dirty="0" smtClean="0">
                <a:solidFill>
                  <a:srgbClr val="000000"/>
                </a:solidFill>
                <a:latin typeface="Times New Roman" panose="02020603050405020304" pitchFamily="18" charset="0"/>
              </a:rPr>
              <a:t>ITU-R </a:t>
            </a:r>
            <a:r>
              <a:rPr lang="en-US" sz="1800" dirty="0">
                <a:solidFill>
                  <a:srgbClr val="000000"/>
                </a:solidFill>
                <a:latin typeface="Times New Roman" panose="02020603050405020304" pitchFamily="18" charset="0"/>
              </a:rPr>
              <a:t>WP1A </a:t>
            </a:r>
            <a:r>
              <a:rPr lang="en-US" sz="1800" dirty="0" smtClean="0">
                <a:solidFill>
                  <a:srgbClr val="000000"/>
                </a:solidFill>
                <a:latin typeface="Times New Roman" panose="02020603050405020304" pitchFamily="18" charset="0"/>
              </a:rPr>
              <a:t>“</a:t>
            </a:r>
            <a:r>
              <a:rPr lang="en-US" sz="1800" dirty="0">
                <a:solidFill>
                  <a:srgbClr val="000000"/>
                </a:solidFill>
                <a:latin typeface="Times New Roman" panose="02020603050405020304" pitchFamily="18" charset="0"/>
              </a:rPr>
              <a:t>PRELIMINARY DRAFT NEW REPORT ITU-R SM.[THZ_TREND] Technology trends of active services in the bands above 275 </a:t>
            </a:r>
            <a:r>
              <a:rPr lang="en-US" sz="1800" dirty="0" smtClean="0">
                <a:solidFill>
                  <a:srgbClr val="000000"/>
                </a:solidFill>
                <a:latin typeface="Times New Roman" panose="02020603050405020304" pitchFamily="18" charset="0"/>
              </a:rPr>
              <a:t>GHz</a:t>
            </a:r>
          </a:p>
          <a:p>
            <a:pPr lvl="1"/>
            <a:r>
              <a:rPr lang="en-US" sz="1400" dirty="0">
                <a:solidFill>
                  <a:srgbClr val="000000"/>
                </a:solidFill>
                <a:latin typeface="Times New Roman" panose="02020603050405020304" pitchFamily="18" charset="0"/>
                <a:hlinkClick r:id="rId4"/>
              </a:rPr>
              <a:t>https://</a:t>
            </a:r>
            <a:r>
              <a:rPr lang="en-US" sz="1400" dirty="0" smtClean="0">
                <a:solidFill>
                  <a:srgbClr val="000000"/>
                </a:solidFill>
                <a:latin typeface="Times New Roman" panose="02020603050405020304" pitchFamily="18" charset="0"/>
                <a:hlinkClick r:id="rId4"/>
              </a:rPr>
              <a:t>mentor.ieee.org/802.18/dcn/14/18-14-0043-00-0000-pdnr-itu-r-sm-thz-trend-above-275-ghz.docx</a:t>
            </a:r>
            <a:endParaRPr lang="en-US" sz="1400" dirty="0" smtClean="0">
              <a:solidFill>
                <a:srgbClr val="000000"/>
              </a:solidFill>
              <a:latin typeface="Times New Roman" panose="02020603050405020304" pitchFamily="18" charset="0"/>
            </a:endParaRPr>
          </a:p>
          <a:p>
            <a:pPr lvl="1"/>
            <a:r>
              <a:rPr lang="en-US" sz="1400" dirty="0">
                <a:solidFill>
                  <a:srgbClr val="000000"/>
                </a:solidFill>
                <a:latin typeface="Times New Roman" panose="02020603050405020304" pitchFamily="18" charset="0"/>
                <a:hlinkClick r:id="rId5"/>
              </a:rPr>
              <a:t>https://</a:t>
            </a:r>
            <a:r>
              <a:rPr lang="en-US" sz="1400" dirty="0" smtClean="0">
                <a:solidFill>
                  <a:srgbClr val="000000"/>
                </a:solidFill>
                <a:latin typeface="Times New Roman" panose="02020603050405020304" pitchFamily="18" charset="0"/>
                <a:hlinkClick r:id="rId5"/>
              </a:rPr>
              <a:t>mentor.ieee.org/802.18/dcn/14/18-14-0044-00-0000-3gpp-liaison-reponse-to-802.doc</a:t>
            </a:r>
            <a:endParaRPr lang="en-US" sz="1400" dirty="0" smtClean="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FCC/NTIA joint Public Notice on Model </a:t>
            </a:r>
            <a:r>
              <a:rPr lang="en-US" sz="2000" dirty="0" smtClean="0">
                <a:solidFill>
                  <a:srgbClr val="000000"/>
                </a:solidFill>
                <a:latin typeface="Times New Roman" panose="02020603050405020304" pitchFamily="18" charset="0"/>
              </a:rPr>
              <a:t>City</a:t>
            </a:r>
          </a:p>
          <a:p>
            <a:pPr lvl="1"/>
            <a:r>
              <a:rPr lang="en-US" sz="1600" dirty="0">
                <a:solidFill>
                  <a:srgbClr val="000000"/>
                </a:solidFill>
                <a:latin typeface="Times New Roman" panose="02020603050405020304" pitchFamily="18" charset="0"/>
                <a:hlinkClick r:id="rId6"/>
              </a:rPr>
              <a:t>https://</a:t>
            </a:r>
            <a:r>
              <a:rPr lang="en-US" sz="1600" dirty="0" smtClean="0">
                <a:solidFill>
                  <a:srgbClr val="000000"/>
                </a:solidFill>
                <a:latin typeface="Times New Roman" panose="02020603050405020304" pitchFamily="18" charset="0"/>
                <a:hlinkClick r:id="rId6"/>
              </a:rPr>
              <a:t>mentor.ieee.org/802.18/dcn/14/18-14-0040-00-0000-et-docket-no-14-99-model-city-for-demonstrating-and-evaluating-advnaced-sharing-technologies.pdf</a:t>
            </a:r>
            <a:r>
              <a:rPr lang="en-US" sz="1600" dirty="0" smtClean="0">
                <a:solidFill>
                  <a:srgbClr val="000000"/>
                </a:solidFill>
                <a:latin typeface="Times New Roman" panose="02020603050405020304" pitchFamily="18" charset="0"/>
              </a:rPr>
              <a:t> </a:t>
            </a:r>
          </a:p>
          <a:p>
            <a:r>
              <a:rPr lang="en-US" sz="2000" dirty="0">
                <a:solidFill>
                  <a:srgbClr val="000000"/>
                </a:solidFill>
                <a:latin typeface="Times New Roman" panose="02020603050405020304" pitchFamily="18" charset="0"/>
              </a:rPr>
              <a:t>WP5A </a:t>
            </a:r>
            <a:r>
              <a:rPr lang="en-US" sz="2000" dirty="0" smtClean="0">
                <a:solidFill>
                  <a:srgbClr val="000000"/>
                </a:solidFill>
                <a:latin typeface="Times New Roman" panose="02020603050405020304" pitchFamily="18" charset="0"/>
              </a:rPr>
              <a:t>information request </a:t>
            </a:r>
            <a:r>
              <a:rPr lang="en-US" sz="2000" dirty="0" err="1" smtClean="0">
                <a:solidFill>
                  <a:srgbClr val="000000"/>
                </a:solidFill>
                <a:latin typeface="Times New Roman" panose="02020603050405020304" pitchFamily="18" charset="0"/>
              </a:rPr>
              <a:t>onITU</a:t>
            </a:r>
            <a:r>
              <a:rPr lang="en-US" sz="2000" dirty="0" smtClean="0">
                <a:solidFill>
                  <a:srgbClr val="000000"/>
                </a:solidFill>
                <a:latin typeface="Times New Roman" panose="02020603050405020304" pitchFamily="18" charset="0"/>
              </a:rPr>
              <a:t>-R </a:t>
            </a:r>
            <a:r>
              <a:rPr lang="en-US" sz="2000" dirty="0">
                <a:solidFill>
                  <a:srgbClr val="000000"/>
                </a:solidFill>
                <a:latin typeface="Times New Roman" panose="02020603050405020304" pitchFamily="18" charset="0"/>
              </a:rPr>
              <a:t>M.[V2X</a:t>
            </a:r>
            <a:r>
              <a:rPr lang="en-US" sz="2000" dirty="0" smtClean="0">
                <a:solidFill>
                  <a:srgbClr val="000000"/>
                </a:solidFill>
                <a:latin typeface="Times New Roman" panose="02020603050405020304" pitchFamily="18" charset="0"/>
              </a:rPr>
              <a:t>]</a:t>
            </a:r>
          </a:p>
          <a:p>
            <a:pPr lvl="1"/>
            <a:r>
              <a:rPr lang="en-US" sz="1600" dirty="0">
                <a:solidFill>
                  <a:srgbClr val="000000"/>
                </a:solidFill>
                <a:latin typeface="Times New Roman" panose="02020603050405020304" pitchFamily="18" charset="0"/>
                <a:hlinkClick r:id="rId7"/>
              </a:rPr>
              <a:t>https://</a:t>
            </a:r>
            <a:r>
              <a:rPr lang="en-US" sz="1600" dirty="0" smtClean="0">
                <a:solidFill>
                  <a:srgbClr val="000000"/>
                </a:solidFill>
                <a:latin typeface="Times New Roman" panose="02020603050405020304" pitchFamily="18" charset="0"/>
                <a:hlinkClick r:id="rId7"/>
              </a:rPr>
              <a:t>mentor.ieee.org/802.18/dcn/14/18-14-0048-02-0000-annex-19-working-document-toward-a-preliminary-draft-new-recommendation-itu-r-m-v2x.docx</a:t>
            </a:r>
            <a:r>
              <a:rPr lang="en-US" sz="1600" dirty="0" smtClean="0">
                <a:solidFill>
                  <a:srgbClr val="000000"/>
                </a:solidFill>
                <a:latin typeface="Times New Roman" panose="02020603050405020304" pitchFamily="18" charset="0"/>
              </a:rPr>
              <a:t> </a:t>
            </a:r>
            <a:endParaRPr lang="en-US" sz="1600"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sz="2200"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11-14-0979 by Rich Kennedy, MediaTek</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115</a:t>
            </a:fld>
            <a:endParaRPr lang="en-US"/>
          </a:p>
        </p:txBody>
      </p:sp>
    </p:spTree>
    <p:extLst>
      <p:ext uri="{BB962C8B-B14F-4D97-AF65-F5344CB8AC3E}">
        <p14:creationId xmlns:p14="http://schemas.microsoft.com/office/powerpoint/2010/main" val="8986594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922040"/>
            <a:ext cx="7772400" cy="1066800"/>
          </a:xfrm>
          <a:noFill/>
        </p:spPr>
        <p:txBody>
          <a:bodyPr/>
          <a:lstStyle/>
          <a:p>
            <a:r>
              <a:rPr lang="en-GB" dirty="0" smtClean="0"/>
              <a:t>802.24 </a:t>
            </a:r>
            <a:br>
              <a:rPr lang="en-GB" dirty="0" smtClean="0"/>
            </a:br>
            <a:r>
              <a:rPr lang="en-GB" dirty="0" smtClean="0"/>
              <a:t>Smart Grid Technical Advisory Group</a:t>
            </a:r>
            <a:br>
              <a:rPr lang="en-GB" dirty="0" smtClean="0"/>
            </a:br>
            <a:r>
              <a:rPr lang="en-GB" dirty="0" smtClean="0"/>
              <a:t>Liaison Report (July 2014)</a:t>
            </a:r>
          </a:p>
        </p:txBody>
      </p:sp>
      <p:sp>
        <p:nvSpPr>
          <p:cNvPr id="1031" name="Rectangle 4"/>
          <p:cNvSpPr>
            <a:spLocks noGrp="1" noChangeArrowheads="1"/>
          </p:cNvSpPr>
          <p:nvPr>
            <p:ph idx="1"/>
          </p:nvPr>
        </p:nvSpPr>
        <p:spPr>
          <a:xfrm>
            <a:off x="685800" y="2708920"/>
            <a:ext cx="7772400" cy="3387080"/>
          </a:xfrm>
          <a:noFill/>
        </p:spPr>
        <p:txBody>
          <a:bodyPr/>
          <a:lstStyle/>
          <a:p>
            <a:pPr algn="ctr">
              <a:buFontTx/>
              <a:buNone/>
            </a:pPr>
            <a:r>
              <a:rPr lang="en-GB" sz="2000" dirty="0" smtClean="0"/>
              <a:t>Date:</a:t>
            </a:r>
            <a:r>
              <a:rPr lang="en-GB" sz="2000" b="0" dirty="0" smtClean="0"/>
              <a:t> 2014-07-18</a:t>
            </a:r>
          </a:p>
        </p:txBody>
      </p:sp>
      <p:graphicFrame>
        <p:nvGraphicFramePr>
          <p:cNvPr id="1026" name="Object 5"/>
          <p:cNvGraphicFramePr>
            <a:graphicFrameLocks noChangeAspect="1"/>
          </p:cNvGraphicFramePr>
          <p:nvPr>
            <p:extLst>
              <p:ext uri="{D42A27DB-BD31-4B8C-83A1-F6EECF244321}">
                <p14:modId xmlns:p14="http://schemas.microsoft.com/office/powerpoint/2010/main" val="2171556894"/>
              </p:ext>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16394"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smtClean="0"/>
              <a:t>Author:</a:t>
            </a:r>
            <a:endParaRPr lang="en-GB"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1/5 </a:t>
            </a:r>
            <a:r>
              <a:rPr lang="en-US" sz="1200" b="0" dirty="0"/>
              <a:t>of 11-14-0981 by Tim Godfrey, EPRI</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116</a:t>
            </a:fld>
            <a:endParaRPr lang="en-US"/>
          </a:p>
        </p:txBody>
      </p:sp>
    </p:spTree>
    <p:extLst>
      <p:ext uri="{BB962C8B-B14F-4D97-AF65-F5344CB8AC3E}">
        <p14:creationId xmlns:p14="http://schemas.microsoft.com/office/powerpoint/2010/main" val="187998690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70C0"/>
                </a:solidFill>
              </a:rPr>
              <a:t>802.24 Introduction and Meeting Plan</a:t>
            </a:r>
            <a:endParaRPr lang="en-US" dirty="0">
              <a:solidFill>
                <a:srgbClr val="0070C0"/>
              </a:solidFill>
            </a:endParaRPr>
          </a:p>
        </p:txBody>
      </p:sp>
      <p:sp>
        <p:nvSpPr>
          <p:cNvPr id="3" name="Content Placeholder 2"/>
          <p:cNvSpPr>
            <a:spLocks noGrp="1"/>
          </p:cNvSpPr>
          <p:nvPr>
            <p:ph idx="1"/>
          </p:nvPr>
        </p:nvSpPr>
        <p:spPr>
          <a:xfrm>
            <a:off x="685800" y="1772816"/>
            <a:ext cx="7772400" cy="4114800"/>
          </a:xfrm>
        </p:spPr>
        <p:txBody>
          <a:bodyPr/>
          <a:lstStyle/>
          <a:p>
            <a:r>
              <a:rPr lang="en-US" dirty="0" smtClean="0"/>
              <a:t>802.24 is the Smart Grid Technical Advisory Group</a:t>
            </a:r>
          </a:p>
          <a:p>
            <a:endParaRPr lang="en-US" dirty="0" smtClean="0"/>
          </a:p>
          <a:p>
            <a:r>
              <a:rPr lang="en-US" dirty="0" smtClean="0"/>
              <a:t>Formed Nov 2012 to coordinate internal to and external to IEEE 802 in matters related to Smart Grid standards</a:t>
            </a:r>
          </a:p>
          <a:p>
            <a:endParaRPr lang="en-US" dirty="0" smtClean="0"/>
          </a:p>
          <a:p>
            <a:r>
              <a:rPr lang="en-US" dirty="0" smtClean="0"/>
              <a:t>Established meeting plan is 3 slots: PM2 on Monday, Tuesday and Wednesday</a:t>
            </a:r>
          </a:p>
          <a:p>
            <a:endParaRPr lang="en-US" dirty="0" smtClean="0"/>
          </a:p>
          <a:p>
            <a:r>
              <a:rPr lang="en-US" dirty="0" smtClean="0"/>
              <a:t>Participation from all 802 working groups is invited</a:t>
            </a:r>
          </a:p>
          <a:p>
            <a:pPr lvl="1"/>
            <a:r>
              <a:rPr lang="en-US" dirty="0" smtClean="0"/>
              <a:t>Reciprocal attendance credit is available</a:t>
            </a:r>
            <a:endParaRPr lang="en-US"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2/5 of 11-14-0981 by Tim Godfrey, EPRI</a:t>
            </a:r>
          </a:p>
        </p:txBody>
      </p:sp>
      <p:sp>
        <p:nvSpPr>
          <p:cNvPr id="7"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8" name="Slide Number Placeholder 7"/>
          <p:cNvSpPr>
            <a:spLocks noGrp="1"/>
          </p:cNvSpPr>
          <p:nvPr>
            <p:ph type="sldNum" sz="quarter" idx="12"/>
          </p:nvPr>
        </p:nvSpPr>
        <p:spPr/>
        <p:txBody>
          <a:bodyPr/>
          <a:lstStyle/>
          <a:p>
            <a:pPr>
              <a:defRPr/>
            </a:pPr>
            <a:r>
              <a:rPr lang="en-US" smtClean="0"/>
              <a:t>Slide </a:t>
            </a:r>
            <a:fld id="{219CDBFA-76A2-4597-AA38-8543ED035B58}" type="slidenum">
              <a:rPr lang="en-US" smtClean="0"/>
              <a:pPr>
                <a:defRPr/>
              </a:pPr>
              <a:t>117</a:t>
            </a:fld>
            <a:endParaRPr lang="en-US"/>
          </a:p>
        </p:txBody>
      </p:sp>
    </p:spTree>
    <p:extLst>
      <p:ext uri="{BB962C8B-B14F-4D97-AF65-F5344CB8AC3E}">
        <p14:creationId xmlns:p14="http://schemas.microsoft.com/office/powerpoint/2010/main" val="21925102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7808"/>
            <a:ext cx="7772400" cy="510952"/>
          </a:xfrm>
        </p:spPr>
        <p:txBody>
          <a:bodyPr/>
          <a:lstStyle/>
          <a:p>
            <a:r>
              <a:rPr lang="en-US" dirty="0" smtClean="0">
                <a:solidFill>
                  <a:srgbClr val="0070C0"/>
                </a:solidFill>
              </a:rPr>
              <a:t>July 2014 activities</a:t>
            </a:r>
            <a:endParaRPr lang="en-US" dirty="0">
              <a:solidFill>
                <a:srgbClr val="0070C0"/>
              </a:solidFill>
            </a:endParaRPr>
          </a:p>
        </p:txBody>
      </p:sp>
      <p:sp>
        <p:nvSpPr>
          <p:cNvPr id="3" name="Content Placeholder 2"/>
          <p:cNvSpPr>
            <a:spLocks noGrp="1"/>
          </p:cNvSpPr>
          <p:nvPr>
            <p:ph idx="1"/>
          </p:nvPr>
        </p:nvSpPr>
        <p:spPr>
          <a:xfrm>
            <a:off x="685800" y="1268760"/>
            <a:ext cx="7772400" cy="5184576"/>
          </a:xfrm>
        </p:spPr>
        <p:txBody>
          <a:bodyPr>
            <a:normAutofit fontScale="92500" lnSpcReduction="20000"/>
          </a:bodyPr>
          <a:lstStyle/>
          <a:p>
            <a:pPr>
              <a:spcBef>
                <a:spcPts val="3600"/>
              </a:spcBef>
            </a:pPr>
            <a:r>
              <a:rPr lang="en-US" dirty="0" smtClean="0"/>
              <a:t>Change in scope from “Smart Grid TAG” to “Vertical Applications TAG”</a:t>
            </a:r>
          </a:p>
          <a:p>
            <a:pPr lvl="1">
              <a:spcBef>
                <a:spcPts val="1200"/>
              </a:spcBef>
            </a:pPr>
            <a:r>
              <a:rPr lang="en-US" dirty="0" smtClean="0"/>
              <a:t>Allow multiple applications involving multiple IEEE 802 WGs</a:t>
            </a:r>
          </a:p>
          <a:p>
            <a:pPr lvl="1">
              <a:spcBef>
                <a:spcPts val="1200"/>
              </a:spcBef>
            </a:pPr>
            <a:r>
              <a:rPr lang="en-US" dirty="0" smtClean="0"/>
              <a:t>Specific applications will be handled in Task Groups in the .24 TAG</a:t>
            </a:r>
          </a:p>
          <a:p>
            <a:pPr lvl="1">
              <a:spcBef>
                <a:spcPts val="1200"/>
              </a:spcBef>
            </a:pPr>
            <a:r>
              <a:rPr lang="en-US" dirty="0" smtClean="0"/>
              <a:t>Smart Grid Task Group carries on the original 802.24 Scope</a:t>
            </a:r>
          </a:p>
          <a:p>
            <a:pPr>
              <a:spcBef>
                <a:spcPts val="1200"/>
              </a:spcBef>
            </a:pPr>
            <a:r>
              <a:rPr lang="en-US" dirty="0" smtClean="0"/>
              <a:t>Procedure for starting new Task Groups defined</a:t>
            </a:r>
          </a:p>
          <a:p>
            <a:pPr lvl="1">
              <a:spcBef>
                <a:spcPts val="1200"/>
              </a:spcBef>
            </a:pPr>
            <a:r>
              <a:rPr lang="en-US" dirty="0" smtClean="0">
                <a:hlinkClick r:id="rId3"/>
              </a:rPr>
              <a:t>24-14-0016-03-0000-process-for-createing-new-tg-2</a:t>
            </a:r>
            <a:endParaRPr lang="en-US" dirty="0" smtClean="0"/>
          </a:p>
          <a:p>
            <a:pPr>
              <a:spcBef>
                <a:spcPts val="1200"/>
              </a:spcBef>
            </a:pPr>
            <a:r>
              <a:rPr lang="en-US" dirty="0" smtClean="0"/>
              <a:t>The Smart Grid TG is following the procedure</a:t>
            </a:r>
          </a:p>
          <a:p>
            <a:pPr lvl="1">
              <a:spcBef>
                <a:spcPts val="1200"/>
              </a:spcBef>
            </a:pPr>
            <a:r>
              <a:rPr lang="en-US" dirty="0" smtClean="0"/>
              <a:t>New Scope Statement in </a:t>
            </a:r>
            <a:r>
              <a:rPr lang="en-US" dirty="0" smtClean="0">
                <a:hlinkClick r:id="rId4"/>
              </a:rPr>
              <a:t>24-14-0015-03-0000-smart-grid-tg-scope</a:t>
            </a:r>
            <a:endParaRPr lang="en-US" dirty="0" smtClean="0"/>
          </a:p>
          <a:p>
            <a:pPr lvl="1">
              <a:spcBef>
                <a:spcPts val="1200"/>
              </a:spcBef>
            </a:pPr>
            <a:r>
              <a:rPr lang="en-US" dirty="0" smtClean="0"/>
              <a:t>Support motions obtained in 802.15, 802.16, 802.22</a:t>
            </a:r>
          </a:p>
          <a:p>
            <a:pPr>
              <a:spcBef>
                <a:spcPts val="1200"/>
              </a:spcBef>
            </a:pPr>
            <a:r>
              <a:rPr lang="en-US" dirty="0" smtClean="0"/>
              <a:t>Comments on the proposed PAR change for the TAG were addressed by the TAG</a:t>
            </a:r>
          </a:p>
          <a:p>
            <a:pPr lvl="1">
              <a:spcBef>
                <a:spcPts val="1200"/>
              </a:spcBef>
            </a:pPr>
            <a:r>
              <a:rPr lang="en-US" dirty="0" smtClean="0">
                <a:hlinkClick r:id="rId5"/>
              </a:rPr>
              <a:t>24-14-0023-00-0000-responses-to-comments-on-tag-process</a:t>
            </a:r>
            <a:endParaRPr lang="en-US" dirty="0" smtClean="0"/>
          </a:p>
          <a:p>
            <a:pPr lvl="1">
              <a:spcBef>
                <a:spcPts val="1200"/>
              </a:spcBef>
            </a:pPr>
            <a:endParaRPr lang="en-US" dirty="0" smtClean="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11-14-0981 by Tim Godfrey, EPRI</a:t>
            </a:r>
          </a:p>
        </p:txBody>
      </p:sp>
      <p:sp>
        <p:nvSpPr>
          <p:cNvPr id="7"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8" name="Slide Number Placeholder 7"/>
          <p:cNvSpPr>
            <a:spLocks noGrp="1"/>
          </p:cNvSpPr>
          <p:nvPr>
            <p:ph type="sldNum" sz="quarter" idx="12"/>
          </p:nvPr>
        </p:nvSpPr>
        <p:spPr/>
        <p:txBody>
          <a:bodyPr/>
          <a:lstStyle/>
          <a:p>
            <a:pPr>
              <a:defRPr/>
            </a:pPr>
            <a:r>
              <a:rPr lang="en-US" smtClean="0"/>
              <a:t>Slide </a:t>
            </a:r>
            <a:fld id="{219CDBFA-76A2-4597-AA38-8543ED035B58}" type="slidenum">
              <a:rPr lang="en-US" smtClean="0"/>
              <a:pPr>
                <a:defRPr/>
              </a:pPr>
              <a:t>118</a:t>
            </a:fld>
            <a:endParaRPr lang="en-US"/>
          </a:p>
        </p:txBody>
      </p:sp>
    </p:spTree>
    <p:extLst>
      <p:ext uri="{BB962C8B-B14F-4D97-AF65-F5344CB8AC3E}">
        <p14:creationId xmlns:p14="http://schemas.microsoft.com/office/powerpoint/2010/main" val="1192972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US" dirty="0" smtClean="0"/>
              <a:t>Motion for Support of Smart Grid TG</a:t>
            </a:r>
            <a:endParaRPr lang="en-US" dirty="0"/>
          </a:p>
        </p:txBody>
      </p:sp>
      <p:sp>
        <p:nvSpPr>
          <p:cNvPr id="3" name="Content Placeholder 2"/>
          <p:cNvSpPr>
            <a:spLocks noGrp="1"/>
          </p:cNvSpPr>
          <p:nvPr>
            <p:ph idx="1"/>
          </p:nvPr>
        </p:nvSpPr>
        <p:spPr>
          <a:xfrm>
            <a:off x="457200" y="1484784"/>
            <a:ext cx="8229600" cy="4382616"/>
          </a:xfrm>
        </p:spPr>
        <p:txBody>
          <a:bodyPr/>
          <a:lstStyle/>
          <a:p>
            <a:r>
              <a:rPr lang="en-US" sz="2800" dirty="0" smtClean="0"/>
              <a:t>The TG creation process requires support from two WGs:</a:t>
            </a:r>
          </a:p>
          <a:p>
            <a:pPr lvl="1"/>
            <a:r>
              <a:rPr lang="en-US" sz="2400" dirty="0" smtClean="0"/>
              <a:t>“The 802.24 subgroup gets a motion in a minimum of 2 IEEE 802 WGs (not TAGs) that expresses support for adding this application category. The WGs that approve the motion may identify specific topics of that application category that are relevant to that WG.”</a:t>
            </a:r>
          </a:p>
          <a:p>
            <a:r>
              <a:rPr lang="en-US" sz="2800" dirty="0" smtClean="0"/>
              <a:t>The Smart Grid application (currently the only application of 802.24) will be the first TG</a:t>
            </a: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4/5 </a:t>
            </a:r>
            <a:r>
              <a:rPr lang="en-US" sz="1200" b="0" dirty="0"/>
              <a:t>of 11-14-0981 by Tim Godfrey, EPRI</a:t>
            </a:r>
          </a:p>
        </p:txBody>
      </p:sp>
      <p:sp>
        <p:nvSpPr>
          <p:cNvPr id="5"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119</a:t>
            </a:fld>
            <a:endParaRPr lang="en-US"/>
          </a:p>
        </p:txBody>
      </p:sp>
    </p:spTree>
    <p:extLst>
      <p:ext uri="{BB962C8B-B14F-4D97-AF65-F5344CB8AC3E}">
        <p14:creationId xmlns:p14="http://schemas.microsoft.com/office/powerpoint/2010/main" val="206996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802.11 Style Guide</a:t>
            </a:r>
          </a:p>
        </p:txBody>
      </p:sp>
      <p:sp>
        <p:nvSpPr>
          <p:cNvPr id="28675" name="Rectangle 3"/>
          <p:cNvSpPr>
            <a:spLocks noGrp="1" noChangeArrowheads="1"/>
          </p:cNvSpPr>
          <p:nvPr>
            <p:ph type="body" idx="1"/>
          </p:nvPr>
        </p:nvSpPr>
        <p:spPr>
          <a:xfrm>
            <a:off x="685800" y="1524000"/>
            <a:ext cx="7772400" cy="4572000"/>
          </a:xfrm>
        </p:spPr>
        <p:txBody>
          <a:bodyPr/>
          <a:lstStyle/>
          <a:p>
            <a:r>
              <a:rPr lang="en-GB" dirty="0" smtClean="0"/>
              <a:t>See 11-09-1034-09-0000-wg11-style-guide.doc</a:t>
            </a:r>
          </a:p>
          <a:p>
            <a:pPr lvl="1"/>
            <a:r>
              <a:rPr lang="en-US" dirty="0" smtClean="0"/>
              <a:t>We updated 802.11 </a:t>
            </a:r>
            <a:r>
              <a:rPr lang="en-US" dirty="0" err="1" smtClean="0"/>
              <a:t>WG</a:t>
            </a:r>
            <a:r>
              <a:rPr lang="en-US" dirty="0" smtClean="0"/>
              <a:t> Style Guide based on 2012 IEEE Standards Style Manual and consistency changes in final publication of the 802.11 standard</a:t>
            </a:r>
            <a:endParaRPr lang="en-GB" dirty="0" smtClean="0"/>
          </a:p>
          <a:p>
            <a:r>
              <a:rPr lang="en-US" b="0" dirty="0" smtClean="0"/>
              <a:t>Editor’s responsibility includes checking the </a:t>
            </a:r>
            <a:r>
              <a:rPr lang="en-US" dirty="0" smtClean="0"/>
              <a:t>2014 IEEE Standards Style Manual </a:t>
            </a:r>
            <a:r>
              <a:rPr lang="en-US" b="0" dirty="0" smtClean="0"/>
              <a:t>when creating or updating drafts. </a:t>
            </a:r>
            <a:r>
              <a:rPr lang="en-GB" u="sng" dirty="0" smtClean="0">
                <a:hlinkClick r:id="rId3"/>
              </a:rPr>
              <a:t>https://development.standards.ieee.org/myproject/Public/mytools/draft/styleman.pdf</a:t>
            </a:r>
            <a:endParaRPr lang="en-US" b="0" dirty="0" smtClean="0"/>
          </a:p>
          <a:p>
            <a:r>
              <a:rPr lang="en-US" b="0" dirty="0" smtClean="0"/>
              <a:t>Submissions with draft text should conform to both the </a:t>
            </a:r>
            <a:r>
              <a:rPr lang="en-US" b="0" dirty="0" err="1" smtClean="0"/>
              <a:t>WG11</a:t>
            </a:r>
            <a:r>
              <a:rPr lang="en-US" b="0" dirty="0" smtClean="0"/>
              <a:t> Style Guide and IEEE Standards Style Manual</a:t>
            </a:r>
          </a:p>
          <a:p>
            <a:r>
              <a:rPr lang="en-US" b="0" dirty="0" smtClean="0"/>
              <a:t>Note that the Style Guide evolves with our practice</a:t>
            </a:r>
          </a:p>
          <a:p>
            <a:pPr>
              <a:buFontTx/>
              <a:buNone/>
            </a:pPr>
            <a:endParaRPr lang="en-GB" dirty="0" smtClean="0"/>
          </a:p>
        </p:txBody>
      </p:sp>
      <p:sp>
        <p:nvSpPr>
          <p:cNvPr id="28677" name="Footer Placeholder 5"/>
          <p:cNvSpPr>
            <a:spLocks noGrp="1"/>
          </p:cNvSpPr>
          <p:nvPr>
            <p:ph type="ftr" sz="quarter" idx="11"/>
          </p:nvPr>
        </p:nvSpPr>
        <p:spPr>
          <a:noFill/>
        </p:spPr>
        <p:txBody>
          <a:bodyPr/>
          <a:lstStyle/>
          <a:p>
            <a:r>
              <a:rPr lang="en-US" smtClean="0"/>
              <a:t>Adrian Stephens, Intel Corporation</a:t>
            </a:r>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11-14-0887 by Peter Ecclesine (Cisco Systems)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a:t>
            </a:fld>
            <a:endParaRPr lang="en-US"/>
          </a:p>
        </p:txBody>
      </p:sp>
    </p:spTree>
    <p:extLst>
      <p:ext uri="{BB962C8B-B14F-4D97-AF65-F5344CB8AC3E}">
        <p14:creationId xmlns:p14="http://schemas.microsoft.com/office/powerpoint/2010/main" val="428754518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a:t>
            </a:r>
            <a:endParaRPr lang="en-US" dirty="0"/>
          </a:p>
        </p:txBody>
      </p:sp>
      <p:sp>
        <p:nvSpPr>
          <p:cNvPr id="3" name="Content Placeholder 2"/>
          <p:cNvSpPr>
            <a:spLocks noGrp="1"/>
          </p:cNvSpPr>
          <p:nvPr>
            <p:ph idx="1"/>
          </p:nvPr>
        </p:nvSpPr>
        <p:spPr/>
        <p:txBody>
          <a:bodyPr>
            <a:normAutofit fontScale="92500" lnSpcReduction="20000"/>
          </a:bodyPr>
          <a:lstStyle/>
          <a:p>
            <a:pPr>
              <a:lnSpc>
                <a:spcPct val="120000"/>
              </a:lnSpc>
            </a:pPr>
            <a:r>
              <a:rPr lang="en-US" dirty="0" smtClean="0"/>
              <a:t>The IEEE 802.11 WG supports the formation of the Smart Grid Task Group with the scope defined in </a:t>
            </a:r>
            <a:r>
              <a:rPr lang="en-US" dirty="0" smtClean="0">
                <a:hlinkClick r:id="rId3"/>
              </a:rPr>
              <a:t>24-14-0015-03-0000-smart-grid-tg-scope</a:t>
            </a:r>
            <a:r>
              <a:rPr lang="en-US" dirty="0" smtClean="0"/>
              <a:t>. The IEEE 802.11 WG has identified the following topics that are of interest:</a:t>
            </a:r>
          </a:p>
          <a:p>
            <a:pPr lvl="1">
              <a:lnSpc>
                <a:spcPct val="120000"/>
              </a:lnSpc>
            </a:pPr>
            <a:r>
              <a:rPr lang="en-US" dirty="0" smtClean="0"/>
              <a:t>Home Area Networks</a:t>
            </a:r>
          </a:p>
          <a:p>
            <a:pPr lvl="1">
              <a:lnSpc>
                <a:spcPct val="120000"/>
              </a:lnSpc>
            </a:pPr>
            <a:r>
              <a:rPr lang="en-US" dirty="0" smtClean="0"/>
              <a:t>Metering Networks</a:t>
            </a:r>
          </a:p>
          <a:p>
            <a:pPr lvl="1">
              <a:lnSpc>
                <a:spcPct val="120000"/>
              </a:lnSpc>
            </a:pPr>
            <a:r>
              <a:rPr lang="en-US" dirty="0" smtClean="0"/>
              <a:t>Sensor Connectivity</a:t>
            </a:r>
          </a:p>
          <a:p>
            <a:pPr>
              <a:lnSpc>
                <a:spcPct val="120000"/>
              </a:lnSpc>
            </a:pPr>
            <a:endParaRPr lang="en-US" dirty="0" smtClean="0"/>
          </a:p>
          <a:p>
            <a:pPr>
              <a:lnSpc>
                <a:spcPct val="120000"/>
              </a:lnSpc>
            </a:pPr>
            <a:r>
              <a:rPr lang="en-US" dirty="0" smtClean="0"/>
              <a:t>Moved: Tim Godfrey</a:t>
            </a:r>
          </a:p>
          <a:p>
            <a:pPr>
              <a:lnSpc>
                <a:spcPct val="120000"/>
              </a:lnSpc>
            </a:pPr>
            <a:r>
              <a:rPr lang="en-US" dirty="0" smtClean="0"/>
              <a:t>Second: </a:t>
            </a:r>
          </a:p>
          <a:p>
            <a:pPr>
              <a:lnSpc>
                <a:spcPct val="120000"/>
              </a:lnSpc>
            </a:pPr>
            <a:r>
              <a:rPr lang="en-US" dirty="0" smtClean="0"/>
              <a:t>Vote:</a:t>
            </a: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5/5 </a:t>
            </a:r>
            <a:r>
              <a:rPr lang="en-US" sz="1200" b="0" dirty="0"/>
              <a:t>of 11-14-0981 by Tim Godfrey, EPRI</a:t>
            </a:r>
          </a:p>
        </p:txBody>
      </p:sp>
      <p:sp>
        <p:nvSpPr>
          <p:cNvPr id="5"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120</a:t>
            </a:fld>
            <a:endParaRPr lang="en-US"/>
          </a:p>
        </p:txBody>
      </p:sp>
    </p:spTree>
    <p:extLst>
      <p:ext uri="{BB962C8B-B14F-4D97-AF65-F5344CB8AC3E}">
        <p14:creationId xmlns:p14="http://schemas.microsoft.com/office/powerpoint/2010/main" val="296788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title"/>
          </p:nvPr>
        </p:nvSpPr>
        <p:spPr>
          <a:xfrm>
            <a:off x="685800" y="685800"/>
            <a:ext cx="7772400" cy="685800"/>
          </a:xfrm>
        </p:spPr>
        <p:txBody>
          <a:bodyPr/>
          <a:lstStyle/>
          <a:p>
            <a:r>
              <a:rPr lang="en-US" smtClean="0"/>
              <a:t>Editor Amendment Ordering</a:t>
            </a:r>
          </a:p>
        </p:txBody>
      </p:sp>
      <p:graphicFrame>
        <p:nvGraphicFramePr>
          <p:cNvPr id="14461" name="Group 125"/>
          <p:cNvGraphicFramePr>
            <a:graphicFrameLocks noGrp="1"/>
          </p:cNvGraphicFramePr>
          <p:nvPr>
            <p:ph idx="1"/>
            <p:extLst>
              <p:ext uri="{D42A27DB-BD31-4B8C-83A1-F6EECF244321}">
                <p14:modId xmlns:p14="http://schemas.microsoft.com/office/powerpoint/2010/main" val="364402294"/>
              </p:ext>
            </p:extLst>
          </p:nvPr>
        </p:nvGraphicFramePr>
        <p:xfrm>
          <a:off x="914400" y="2398816"/>
          <a:ext cx="7772400" cy="2880360"/>
        </p:xfrm>
        <a:graphic>
          <a:graphicData uri="http://schemas.openxmlformats.org/drawingml/2006/table">
            <a:tbl>
              <a:tblPr/>
              <a:tblGrid>
                <a:gridCol w="2894013"/>
                <a:gridCol w="2284412"/>
                <a:gridCol w="2593975"/>
              </a:tblGrid>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802.11-2012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TGae</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2012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802.11-2012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TGaa</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Jun 2012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802.11-2012 Amendment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TGad</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Oct 2012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802.11-2012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TGac</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Dec 2013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802.11-2012 Amendment 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TGaf</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Dec 2013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802.11REVmc</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TGmc</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802.11-2015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TGai</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Mar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802.11-2015 </a:t>
                      </a:r>
                      <a:r>
                        <a:rPr kumimoji="0" lang="en-US" sz="1400" b="0" i="0" u="none" strike="noStrike" cap="none" normalizeH="0" baseline="0" dirty="0" smtClean="0">
                          <a:ln>
                            <a:noFill/>
                          </a:ln>
                          <a:solidFill>
                            <a:schemeClr val="tx1"/>
                          </a:solidFill>
                          <a:effectLst/>
                          <a:latin typeface="Times New Roman" pitchFamily="18" charset="0"/>
                        </a:rPr>
                        <a:t>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TGah</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July 2014</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a:t>
            </a:r>
            <a:r>
              <a:rPr lang="en-US" sz="1400" dirty="0" smtClean="0">
                <a:hlinkClick r:id="rId3"/>
              </a:rPr>
              <a:t>grouper.ieee.org/groups/802/11/Reports/802.11_Timelines.htm</a:t>
            </a:r>
            <a:endParaRPr lang="en-US" sz="1400" dirty="0" smtClean="0"/>
          </a:p>
          <a:p>
            <a:pPr marL="342900" indent="-342900">
              <a:lnSpc>
                <a:spcPct val="80000"/>
              </a:lnSpc>
              <a:spcBef>
                <a:spcPct val="20000"/>
              </a:spcBef>
              <a:buFontTx/>
              <a:buChar char="•"/>
            </a:pPr>
            <a:r>
              <a:rPr lang="en-US" sz="1600" dirty="0" smtClean="0">
                <a:solidFill>
                  <a:srgbClr val="FF0000"/>
                </a:solidFill>
              </a:rPr>
              <a:t>July 2014 </a:t>
            </a:r>
            <a:r>
              <a:rPr lang="en-US" sz="1600" dirty="0" smtClean="0"/>
              <a:t>Editors changed the running order and will revisit in </a:t>
            </a:r>
            <a:r>
              <a:rPr lang="en-US" sz="1600" dirty="0" smtClean="0">
                <a:solidFill>
                  <a:srgbClr val="FF0000"/>
                </a:solidFill>
              </a:rPr>
              <a:t>November 2014</a:t>
            </a:r>
            <a:r>
              <a:rPr lang="en-US" sz="1600" dirty="0" smtClean="0"/>
              <a:t>, maintaining this order in the interim </a:t>
            </a:r>
            <a:endParaRPr lang="en-US" sz="1600" dirty="0"/>
          </a:p>
        </p:txBody>
      </p:sp>
      <p:sp>
        <p:nvSpPr>
          <p:cNvPr id="29755" name="Text Box 66"/>
          <p:cNvSpPr txBox="1">
            <a:spLocks noChangeArrowheads="1"/>
          </p:cNvSpPr>
          <p:nvPr/>
        </p:nvSpPr>
        <p:spPr bwMode="auto">
          <a:xfrm>
            <a:off x="762000" y="5257800"/>
            <a:ext cx="7010400" cy="830997"/>
          </a:xfrm>
          <a:prstGeom prst="rect">
            <a:avLst/>
          </a:prstGeom>
          <a:noFill/>
          <a:ln w="12700">
            <a:noFill/>
            <a:miter lim="800000"/>
            <a:headEnd type="none" w="sm" len="sm"/>
            <a:tailEnd type="none" w="sm" len="sm"/>
          </a:ln>
        </p:spPr>
        <p:txBody>
          <a:bodyPr wrap="square">
            <a:spAutoFit/>
          </a:bodyPr>
          <a:lstStyle/>
          <a:p>
            <a:pPr>
              <a:spcBef>
                <a:spcPct val="50000"/>
              </a:spcBef>
            </a:pPr>
            <a:r>
              <a:rPr lang="en-US" b="1" dirty="0">
                <a:solidFill>
                  <a:srgbClr val="FF0000"/>
                </a:solidFill>
              </a:rPr>
              <a:t>Amendment numbering is editorial! No need to make ballot comments on these dynamic numbers!</a:t>
            </a:r>
          </a:p>
        </p:txBody>
      </p:sp>
      <p:sp>
        <p:nvSpPr>
          <p:cNvPr id="29756" name="Footer Placeholder 7"/>
          <p:cNvSpPr>
            <a:spLocks noGrp="1"/>
          </p:cNvSpPr>
          <p:nvPr>
            <p:ph type="ftr" sz="quarter" idx="11"/>
          </p:nvPr>
        </p:nvSpPr>
        <p:spPr>
          <a:noFill/>
        </p:spPr>
        <p:txBody>
          <a:bodyPr/>
          <a:lstStyle/>
          <a:p>
            <a:r>
              <a:rPr lang="en-US" smtClean="0"/>
              <a:t>Adrian Stephens, Intel Corporation</a:t>
            </a:r>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11-14-0887 by Peter Ecclesine (Cisco Systems)</a:t>
            </a:r>
          </a:p>
        </p:txBody>
      </p:sp>
      <p:sp>
        <p:nvSpPr>
          <p:cNvPr id="10"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871AA584-A631-41C6-AA28-A674FF16BF74}" type="slidenum">
              <a:rPr lang="en-US" smtClean="0"/>
              <a:pPr>
                <a:defRPr/>
              </a:pPr>
              <a:t>13</a:t>
            </a:fld>
            <a:endParaRPr lang="en-US"/>
          </a:p>
        </p:txBody>
      </p:sp>
    </p:spTree>
    <p:extLst>
      <p:ext uri="{BB962C8B-B14F-4D97-AF65-F5344CB8AC3E}">
        <p14:creationId xmlns:p14="http://schemas.microsoft.com/office/powerpoint/2010/main" val="3004267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1143000" y="4876800"/>
            <a:ext cx="5638800" cy="457200"/>
          </a:xfrm>
          <a:prstGeom prst="rect">
            <a:avLst/>
          </a:prstGeom>
          <a:solidFill>
            <a:srgbClr val="92D050"/>
          </a:solidFill>
          <a:ln w="12700">
            <a:noFill/>
            <a:miter lim="800000"/>
            <a:headEnd type="none" w="sm" len="sm"/>
            <a:tailEnd type="none" w="sm" len="sm"/>
          </a:ln>
        </p:spPr>
        <p:txBody>
          <a:bodyPr wrap="square">
            <a:spAutoFit/>
          </a:bodyPr>
          <a:lstStyle/>
          <a:p>
            <a:pPr algn="ctr"/>
            <a:r>
              <a:rPr lang="en-US" dirty="0"/>
              <a:t>Most current doc shaded green.</a:t>
            </a:r>
            <a:endParaRPr lang="en-US" b="1" dirty="0"/>
          </a:p>
        </p:txBody>
      </p:sp>
      <p:graphicFrame>
        <p:nvGraphicFramePr>
          <p:cNvPr id="79875" name="Group 3"/>
          <p:cNvGraphicFramePr>
            <a:graphicFrameLocks noGrp="1"/>
          </p:cNvGraphicFramePr>
          <p:nvPr>
            <p:extLst>
              <p:ext uri="{D42A27DB-BD31-4B8C-83A1-F6EECF244321}">
                <p14:modId xmlns:p14="http://schemas.microsoft.com/office/powerpoint/2010/main" val="1838022346"/>
              </p:ext>
            </p:extLst>
          </p:nvPr>
        </p:nvGraphicFramePr>
        <p:xfrm>
          <a:off x="457200" y="1371600"/>
          <a:ext cx="8077200" cy="3307080"/>
        </p:xfrm>
        <a:graphic>
          <a:graphicData uri="http://schemas.openxmlformats.org/drawingml/2006/table">
            <a:tbl>
              <a:tblPr/>
              <a:tblGrid>
                <a:gridCol w="325603"/>
                <a:gridCol w="402976"/>
                <a:gridCol w="338221"/>
                <a:gridCol w="347579"/>
                <a:gridCol w="338221"/>
                <a:gridCol w="381000"/>
                <a:gridCol w="457200"/>
                <a:gridCol w="533400"/>
                <a:gridCol w="304800"/>
                <a:gridCol w="609600"/>
                <a:gridCol w="533400"/>
                <a:gridCol w="533400"/>
                <a:gridCol w="1828800"/>
                <a:gridCol w="1143000"/>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8">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B050"/>
                          </a:solidFill>
                          <a:effectLst/>
                          <a:latin typeface="Times New Roman" pitchFamily="18" charset="0"/>
                        </a:rPr>
                        <a:t>Published </a:t>
                      </a:r>
                      <a:r>
                        <a:rPr kumimoji="0" lang="en-US" sz="1000" b="1" i="0" u="none" strike="noStrike" cap="none" normalizeH="0" baseline="0" dirty="0" smtClean="0">
                          <a:ln>
                            <a:noFill/>
                          </a:ln>
                          <a:solidFill>
                            <a:schemeClr val="tx1"/>
                          </a:solidFill>
                          <a:effectLst/>
                          <a:latin typeface="Times New Roman" pitchFamily="18" charset="0"/>
                        </a:rPr>
                        <a:t>or </a:t>
                      </a:r>
                      <a:r>
                        <a:rPr kumimoji="0" lang="en-US" sz="1000" b="1" i="0" u="none" strike="noStrike" cap="none" normalizeH="0" baseline="0" dirty="0" smtClean="0">
                          <a:ln>
                            <a:noFill/>
                          </a:ln>
                          <a:solidFill>
                            <a:srgbClr val="0000CC"/>
                          </a:solidFill>
                          <a:effectLst/>
                          <a:latin typeface="Times New Roman" pitchFamily="18" charset="0"/>
                        </a:rPr>
                        <a:t>Draft</a:t>
                      </a:r>
                      <a:r>
                        <a:rPr kumimoji="0" lang="en-US" sz="1000" b="1" i="0" u="none" strike="noStrike" cap="none" normalizeH="0" baseline="0" dirty="0" smtClean="0">
                          <a:ln>
                            <a:noFill/>
                          </a:ln>
                          <a:solidFill>
                            <a:schemeClr val="tx1"/>
                          </a:solidFill>
                          <a:effectLst/>
                          <a:latin typeface="Times New Roman" pitchFamily="18" charset="0"/>
                        </a:rPr>
                        <a:t> Baseline Documents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Source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B050"/>
                          </a:solidFill>
                          <a:effectLst/>
                          <a:latin typeface="Times New Roman" pitchFamily="18" charset="0"/>
                        </a:rPr>
                        <a:t>Published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ai</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3.0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10.0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Edward Au</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15-Jul</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ai</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95000"/>
                              <a:lumOff val="5000"/>
                            </a:schemeClr>
                          </a:solidFill>
                          <a:effectLst/>
                          <a:latin typeface="Times New Roman" pitchFamily="18" charset="0"/>
                        </a:rPr>
                        <a:t>1.0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Frame 9.0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Lee Armstrong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Ping FANG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15-Jul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2.5</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11.0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Yongho</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Seok</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Alfred </a:t>
                      </a:r>
                      <a:r>
                        <a:rPr lang="en-US" sz="1200" kern="1200" dirty="0" err="1" smtClean="0">
                          <a:solidFill>
                            <a:schemeClr val="tx1"/>
                          </a:solidFill>
                          <a:effectLst/>
                          <a:latin typeface="+mn-lt"/>
                          <a:ea typeface="+mn-ea"/>
                          <a:cs typeface="+mn-cs"/>
                        </a:rPr>
                        <a:t>Asterjadhi</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15-Jul</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aj</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0.2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10.0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15-Jul</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ak</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3.0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Times New Roman" pitchFamily="18" charset="0"/>
                        </a:rPr>
                        <a:t>0.02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Word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15-Jul</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aq</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Times New Roman" pitchFamily="18" charset="0"/>
                        </a:rPr>
                        <a:t>0.01</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Word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Dan Gal</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15-Jul</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1970" name="Text Box 116"/>
          <p:cNvSpPr txBox="1">
            <a:spLocks noChangeArrowheads="1"/>
          </p:cNvSpPr>
          <p:nvPr/>
        </p:nvSpPr>
        <p:spPr bwMode="auto">
          <a:xfrm>
            <a:off x="1371600" y="5410200"/>
            <a:ext cx="5410200" cy="457200"/>
          </a:xfrm>
          <a:prstGeom prst="rect">
            <a:avLst/>
          </a:prstGeom>
          <a:noFill/>
          <a:ln w="12700">
            <a:noFill/>
            <a:miter lim="800000"/>
            <a:headEnd type="none" w="sm" len="sm"/>
            <a:tailEnd type="none" w="sm" len="sm"/>
          </a:ln>
        </p:spPr>
        <p:txBody>
          <a:bodyPr wrap="square">
            <a:spAutoFit/>
          </a:bodyPr>
          <a:lstStyle/>
          <a:p>
            <a:r>
              <a:rPr lang="en-US" dirty="0">
                <a:solidFill>
                  <a:srgbClr val="FF0000"/>
                </a:solidFill>
              </a:rPr>
              <a:t>Changes from  last report shown in </a:t>
            </a:r>
            <a:r>
              <a:rPr lang="en-US" b="1" dirty="0">
                <a:solidFill>
                  <a:srgbClr val="FF0000"/>
                </a:solidFill>
              </a:rPr>
              <a:t>red.</a:t>
            </a:r>
          </a:p>
        </p:txBody>
      </p:sp>
      <p:sp>
        <p:nvSpPr>
          <p:cNvPr id="31973" name="Text Box 231"/>
          <p:cNvSpPr txBox="1">
            <a:spLocks noChangeArrowheads="1"/>
          </p:cNvSpPr>
          <p:nvPr/>
        </p:nvSpPr>
        <p:spPr bwMode="auto">
          <a:xfrm>
            <a:off x="152400" y="762000"/>
            <a:ext cx="1219200" cy="369332"/>
          </a:xfrm>
          <a:prstGeom prst="rect">
            <a:avLst/>
          </a:prstGeom>
          <a:noFill/>
          <a:ln w="9525">
            <a:noFill/>
            <a:miter lim="800000"/>
            <a:headEnd/>
            <a:tailEnd/>
          </a:ln>
        </p:spPr>
        <p:txBody>
          <a:bodyPr wrap="square">
            <a:spAutoFit/>
          </a:bodyPr>
          <a:lstStyle/>
          <a:p>
            <a:pPr eaLnBrk="1" hangingPunct="1">
              <a:spcBef>
                <a:spcPct val="50000"/>
              </a:spcBef>
            </a:pPr>
            <a:r>
              <a:rPr lang="en-US" sz="1800" dirty="0" smtClean="0">
                <a:solidFill>
                  <a:srgbClr val="FF0000"/>
                </a:solidFill>
                <a:latin typeface="Arial" charset="0"/>
              </a:rPr>
              <a:t>July 2014</a:t>
            </a:r>
            <a:endParaRPr lang="en-US" sz="1800" dirty="0">
              <a:solidFill>
                <a:srgbClr val="FF0000"/>
              </a:solidFill>
              <a:latin typeface="Arial" charset="0"/>
            </a:endParaRPr>
          </a:p>
        </p:txBody>
      </p:sp>
      <p:sp>
        <p:nvSpPr>
          <p:cNvPr id="31974" name="Rectangle 232"/>
          <p:cNvSpPr>
            <a:spLocks noGrp="1" noChangeArrowheads="1"/>
          </p:cNvSpPr>
          <p:nvPr>
            <p:ph type="title" idx="4294967295"/>
          </p:nvPr>
        </p:nvSpPr>
        <p:spPr>
          <a:xfrm>
            <a:off x="696913" y="691116"/>
            <a:ext cx="7772400" cy="457200"/>
          </a:xfrm>
        </p:spPr>
        <p:txBody>
          <a:bodyPr/>
          <a:lstStyle/>
          <a:p>
            <a:r>
              <a:rPr lang="en-US" sz="2800" dirty="0" smtClean="0"/>
              <a:t>Draft Development Snapshot</a:t>
            </a:r>
            <a:endParaRPr lang="en-GB" sz="2800" dirty="0" smtClean="0"/>
          </a:p>
        </p:txBody>
      </p:sp>
      <p:sp>
        <p:nvSpPr>
          <p:cNvPr id="31976" name="Footer Placeholder 10"/>
          <p:cNvSpPr>
            <a:spLocks noGrp="1"/>
          </p:cNvSpPr>
          <p:nvPr>
            <p:ph type="ftr" sz="quarter" idx="11"/>
          </p:nvPr>
        </p:nvSpPr>
        <p:spPr>
          <a:noFill/>
        </p:spPr>
        <p:txBody>
          <a:bodyPr/>
          <a:lstStyle/>
          <a:p>
            <a:r>
              <a:rPr lang="en-US" smtClean="0"/>
              <a:t>Adrian Stephens, Intel Corporation</a:t>
            </a:r>
            <a:endParaRPr lang="en-US" smtClean="0"/>
          </a:p>
        </p:txBody>
      </p:sp>
      <p:sp>
        <p:nvSpPr>
          <p:cNvPr id="31977" name="Date Placeholder 10"/>
          <p:cNvSpPr>
            <a:spLocks noGrp="1"/>
          </p:cNvSpPr>
          <p:nvPr>
            <p:ph type="dt" sz="quarter" idx="10"/>
          </p:nvPr>
        </p:nvSpPr>
        <p:spPr>
          <a:noFill/>
        </p:spPr>
        <p:txBody>
          <a:bodyPr/>
          <a:lstStyle/>
          <a:p>
            <a:r>
              <a:rPr lang="en-US" smtClean="0"/>
              <a:t>July 2014</a:t>
            </a:r>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11-14-0887 by Peter Ecclesine (Cisco Systems)</a:t>
            </a:r>
          </a:p>
        </p:txBody>
      </p:sp>
      <p:sp>
        <p:nvSpPr>
          <p:cNvPr id="3" name="Slide Number Placeholder 2"/>
          <p:cNvSpPr>
            <a:spLocks noGrp="1"/>
          </p:cNvSpPr>
          <p:nvPr>
            <p:ph type="sldNum" sz="quarter" idx="12"/>
          </p:nvPr>
        </p:nvSpPr>
        <p:spPr/>
        <p:txBody>
          <a:bodyPr/>
          <a:lstStyle/>
          <a:p>
            <a:pPr>
              <a:defRPr/>
            </a:pPr>
            <a:r>
              <a:rPr lang="en-US" smtClean="0"/>
              <a:t>Slide </a:t>
            </a:r>
            <a:fld id="{0A3E2874-852B-40F2-A72B-30C3B22A2F27}" type="slidenum">
              <a:rPr lang="en-US" smtClean="0"/>
              <a:pPr>
                <a:defRPr/>
              </a:pPr>
              <a:t>14</a:t>
            </a:fld>
            <a:endParaRPr lang="en-US"/>
          </a:p>
        </p:txBody>
      </p:sp>
    </p:spTree>
    <p:extLst>
      <p:ext uri="{BB962C8B-B14F-4D97-AF65-F5344CB8AC3E}">
        <p14:creationId xmlns:p14="http://schemas.microsoft.com/office/powerpoint/2010/main" val="59899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MIB style, Visio and Frame practices</a:t>
            </a:r>
            <a:br>
              <a:rPr lang="en-US" smtClean="0"/>
            </a:br>
            <a:endParaRPr lang="en-US" smtClean="0"/>
          </a:p>
        </p:txBody>
      </p:sp>
      <p:sp>
        <p:nvSpPr>
          <p:cNvPr id="32771" name="Content Placeholder 2"/>
          <p:cNvSpPr>
            <a:spLocks noGrp="1"/>
          </p:cNvSpPr>
          <p:nvPr>
            <p:ph idx="1"/>
          </p:nvPr>
        </p:nvSpPr>
        <p:spPr>
          <a:xfrm>
            <a:off x="685800" y="1981200"/>
            <a:ext cx="7772400" cy="4495800"/>
          </a:xfrm>
        </p:spPr>
        <p:txBody>
          <a:bodyPr/>
          <a:lstStyle/>
          <a:p>
            <a:r>
              <a:rPr lang="en-GB" dirty="0" smtClean="0"/>
              <a:t>I’m going to suggest going forward we use a single style with appropriately set tabs,  and use leading</a:t>
            </a:r>
            <a:r>
              <a:rPr lang="en-US" dirty="0" smtClean="0"/>
              <a:t> </a:t>
            </a:r>
            <a:r>
              <a:rPr lang="en-GB" dirty="0" smtClean="0"/>
              <a:t>Tabs to distinguish the syntax and description parts. (Adrian Stephens Feb 9, 2010)</a:t>
            </a:r>
          </a:p>
          <a:p>
            <a:r>
              <a:rPr lang="en-GB" dirty="0" smtClean="0"/>
              <a:t> Keep embedded figures using </a:t>
            </a:r>
            <a:r>
              <a:rPr lang="en-GB" dirty="0" err="1" smtClean="0"/>
              <a:t>visio</a:t>
            </a:r>
            <a:r>
              <a:rPr lang="en-GB" dirty="0" smtClean="0"/>
              <a:t> as long as possible</a:t>
            </a:r>
            <a:endParaRPr lang="en-US" dirty="0" smtClean="0"/>
          </a:p>
          <a:p>
            <a:pPr lvl="1"/>
            <a:r>
              <a:rPr lang="en-GB" dirty="0" smtClean="0"/>
              <a:t>Near the end of sponsor ballot,  turn these all into .</a:t>
            </a:r>
            <a:r>
              <a:rPr lang="en-GB" dirty="0" err="1" smtClean="0"/>
              <a:t>wmf</a:t>
            </a:r>
            <a:r>
              <a:rPr lang="en-GB" dirty="0" smtClean="0"/>
              <a:t> (windows meta file) format files (you can do this from </a:t>
            </a:r>
            <a:r>
              <a:rPr lang="en-GB" dirty="0" err="1" smtClean="0"/>
              <a:t>visio</a:t>
            </a:r>
            <a:r>
              <a:rPr lang="en-GB" dirty="0" smtClean="0"/>
              <a:t> using “save as”).   Keep separate files for the .</a:t>
            </a:r>
            <a:r>
              <a:rPr lang="en-GB" dirty="0" err="1" smtClean="0"/>
              <a:t>vsd</a:t>
            </a:r>
            <a:r>
              <a:rPr lang="en-GB" dirty="0" smtClean="0"/>
              <a:t> source and the .</a:t>
            </a:r>
            <a:r>
              <a:rPr lang="en-GB" dirty="0" err="1" smtClean="0"/>
              <a:t>wmf</a:t>
            </a:r>
            <a:r>
              <a:rPr lang="en-GB" dirty="0" smtClean="0"/>
              <a:t> file that is linked to from frame. There is likelihood we should use .</a:t>
            </a:r>
            <a:r>
              <a:rPr lang="en-GB" dirty="0" err="1" smtClean="0"/>
              <a:t>emf</a:t>
            </a:r>
            <a:endParaRPr lang="en-GB" dirty="0" smtClean="0"/>
          </a:p>
          <a:p>
            <a:r>
              <a:rPr lang="en-GB" dirty="0" smtClean="0"/>
              <a:t>Frame templates for </a:t>
            </a:r>
            <a:r>
              <a:rPr lang="en-GB" dirty="0" err="1" smtClean="0"/>
              <a:t>11aa</a:t>
            </a:r>
            <a:r>
              <a:rPr lang="en-GB" dirty="0" smtClean="0"/>
              <a:t>, </a:t>
            </a:r>
            <a:r>
              <a:rPr lang="en-GB" dirty="0" err="1" smtClean="0"/>
              <a:t>11ac</a:t>
            </a:r>
            <a:r>
              <a:rPr lang="en-GB" dirty="0" smtClean="0"/>
              <a:t>, </a:t>
            </a:r>
            <a:r>
              <a:rPr lang="en-GB" dirty="0" err="1" smtClean="0"/>
              <a:t>11af</a:t>
            </a:r>
            <a:r>
              <a:rPr lang="en-GB" dirty="0" smtClean="0"/>
              <a:t> </a:t>
            </a:r>
          </a:p>
          <a:p>
            <a:r>
              <a:rPr lang="en-GB" dirty="0" smtClean="0"/>
              <a:t>Text version of MIB is available (2012, ae2012, aa2012, ad2012, acD5.0, afD5.0. mcD3.0)</a:t>
            </a:r>
            <a:endParaRPr lang="en-US" dirty="0" smtClean="0"/>
          </a:p>
          <a:p>
            <a:endParaRPr lang="en-US" dirty="0" smtClean="0"/>
          </a:p>
        </p:txBody>
      </p:sp>
      <p:sp>
        <p:nvSpPr>
          <p:cNvPr id="32773" name="Footer Placeholder 4"/>
          <p:cNvSpPr>
            <a:spLocks noGrp="1"/>
          </p:cNvSpPr>
          <p:nvPr>
            <p:ph type="ftr" sz="quarter" idx="11"/>
          </p:nvPr>
        </p:nvSpPr>
        <p:spPr>
          <a:noFill/>
        </p:spPr>
        <p:txBody>
          <a:bodyPr/>
          <a:lstStyle/>
          <a:p>
            <a:r>
              <a:rPr lang="en-US" smtClean="0"/>
              <a:t>Adrian Stephens, Intel Corporation</a:t>
            </a:r>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11-14-0887 by Peter Ecclesine (Cisco Systems)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15</a:t>
            </a:fld>
            <a:endParaRPr lang="en-US"/>
          </a:p>
        </p:txBody>
      </p:sp>
    </p:spTree>
    <p:extLst>
      <p:ext uri="{BB962C8B-B14F-4D97-AF65-F5344CB8AC3E}">
        <p14:creationId xmlns:p14="http://schemas.microsoft.com/office/powerpoint/2010/main" val="1004371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smtClean="0"/>
          </a:p>
        </p:txBody>
      </p:sp>
      <p:sp>
        <p:nvSpPr>
          <p:cNvPr id="2053" name="Rectangle 2"/>
          <p:cNvSpPr>
            <a:spLocks noGrp="1" noChangeArrowheads="1"/>
          </p:cNvSpPr>
          <p:nvPr>
            <p:ph type="title"/>
          </p:nvPr>
        </p:nvSpPr>
        <p:spPr>
          <a:noFill/>
        </p:spPr>
        <p:txBody>
          <a:bodyPr/>
          <a:lstStyle/>
          <a:p>
            <a:r>
              <a:rPr lang="en-GB" dirty="0" smtClean="0"/>
              <a:t>Publicity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smtClean="0"/>
              <a:t>Date:</a:t>
            </a:r>
            <a:r>
              <a:rPr lang="en-GB" sz="2000" b="0" dirty="0" smtClean="0"/>
              <a:t> 2014-07-17</a:t>
            </a:r>
          </a:p>
        </p:txBody>
      </p:sp>
      <p:graphicFrame>
        <p:nvGraphicFramePr>
          <p:cNvPr id="2055" name="Object 5"/>
          <p:cNvGraphicFramePr>
            <a:graphicFrameLocks noChangeAspect="1"/>
          </p:cNvGraphicFramePr>
          <p:nvPr>
            <p:extLst>
              <p:ext uri="{D42A27DB-BD31-4B8C-83A1-F6EECF244321}">
                <p14:modId xmlns:p14="http://schemas.microsoft.com/office/powerpoint/2010/main" val="468151998"/>
              </p:ext>
            </p:extLst>
          </p:nvPr>
        </p:nvGraphicFramePr>
        <p:xfrm>
          <a:off x="520700" y="2273300"/>
          <a:ext cx="7797800" cy="2209800"/>
        </p:xfrm>
        <a:graphic>
          <a:graphicData uri="http://schemas.openxmlformats.org/presentationml/2006/ole">
            <mc:AlternateContent xmlns:mc="http://schemas.openxmlformats.org/markup-compatibility/2006">
              <mc:Choice xmlns:v="urn:schemas-microsoft-com:vml" Requires="v">
                <p:oleObj spid="_x0000_s5130" name="Document" r:id="rId4" imgW="8146441" imgH="2306477" progId="Word.Document.8">
                  <p:embed/>
                </p:oleObj>
              </mc:Choice>
              <mc:Fallback>
                <p:oleObj name="Document" r:id="rId4" imgW="8146441" imgH="2306477" progId="Word.Document.8">
                  <p:embed/>
                  <p:pic>
                    <p:nvPicPr>
                      <p:cNvPr id="0" name=""/>
                      <p:cNvPicPr>
                        <a:picLocks noChangeAspect="1" noChangeArrowheads="1"/>
                      </p:cNvPicPr>
                      <p:nvPr/>
                    </p:nvPicPr>
                    <p:blipFill>
                      <a:blip r:embed="rId5"/>
                      <a:srcRect/>
                      <a:stretch>
                        <a:fillRect/>
                      </a:stretch>
                    </p:blipFill>
                    <p:spPr bwMode="auto">
                      <a:xfrm>
                        <a:off x="520700" y="2273300"/>
                        <a:ext cx="7797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11-14-0976 by Stephen McCann, Blackberry</a:t>
            </a:r>
          </a:p>
        </p:txBody>
      </p:sp>
      <p:sp>
        <p:nvSpPr>
          <p:cNvPr id="10"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16</a:t>
            </a:fld>
            <a:endParaRPr lang="en-US"/>
          </a:p>
        </p:txBody>
      </p:sp>
    </p:spTree>
    <p:extLst>
      <p:ext uri="{BB962C8B-B14F-4D97-AF65-F5344CB8AC3E}">
        <p14:creationId xmlns:p14="http://schemas.microsoft.com/office/powerpoint/2010/main" val="937970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smtClean="0"/>
          </a:p>
        </p:txBody>
      </p:sp>
      <p:sp>
        <p:nvSpPr>
          <p:cNvPr id="3077" name="Rectangle 2"/>
          <p:cNvSpPr>
            <a:spLocks noGrp="1" noChangeArrowheads="1"/>
          </p:cNvSpPr>
          <p:nvPr>
            <p:ph type="title"/>
          </p:nvPr>
        </p:nvSpPr>
        <p:spPr>
          <a:noFill/>
        </p:spPr>
        <p:txBody>
          <a:bodyPr/>
          <a:lstStyle/>
          <a:p>
            <a:r>
              <a:rPr lang="en-GB" dirty="0" smtClean="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smtClean="0"/>
              <a:t> Closing report for </a:t>
            </a:r>
            <a:r>
              <a:rPr lang="en-GB" sz="3200" dirty="0" smtClean="0"/>
              <a:t>the Publicity Standing Committee for </a:t>
            </a:r>
            <a:r>
              <a:rPr lang="en-GB" sz="3200" dirty="0" smtClean="0"/>
              <a:t>July 2014, San Diego, CA,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11-14-0976 by Stephen McCann, Blackberry</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Tree>
    <p:extLst>
      <p:ext uri="{BB962C8B-B14F-4D97-AF65-F5344CB8AC3E}">
        <p14:creationId xmlns:p14="http://schemas.microsoft.com/office/powerpoint/2010/main" val="2540961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smtClean="0"/>
          </a:p>
        </p:txBody>
      </p:sp>
      <p:sp>
        <p:nvSpPr>
          <p:cNvPr id="4101" name="Rectangle 2"/>
          <p:cNvSpPr>
            <a:spLocks noGrp="1" noChangeArrowheads="1"/>
          </p:cNvSpPr>
          <p:nvPr>
            <p:ph type="body" idx="1"/>
          </p:nvPr>
        </p:nvSpPr>
        <p:spPr>
          <a:xfrm>
            <a:off x="468313" y="836613"/>
            <a:ext cx="8153400" cy="5544715"/>
          </a:xfrm>
        </p:spPr>
        <p:txBody>
          <a:bodyPr/>
          <a:lstStyle/>
          <a:p>
            <a:r>
              <a:rPr lang="en-GB" sz="3600" dirty="0" smtClean="0"/>
              <a:t>Discussion topics</a:t>
            </a:r>
          </a:p>
          <a:p>
            <a:pPr lvl="1"/>
            <a:r>
              <a:rPr lang="en-GB" sz="2800" dirty="0" smtClean="0"/>
              <a:t>“What’s </a:t>
            </a:r>
            <a:r>
              <a:rPr lang="en-GB" sz="2800" dirty="0"/>
              <a:t>IEEE 802.11 doing” </a:t>
            </a:r>
            <a:r>
              <a:rPr lang="en-GB" sz="2800" dirty="0" smtClean="0"/>
              <a:t>Presentation</a:t>
            </a:r>
            <a:endParaRPr lang="en-GB" sz="2800" dirty="0"/>
          </a:p>
          <a:p>
            <a:pPr lvl="1"/>
            <a:r>
              <a:rPr lang="en-GB" sz="2800" dirty="0" smtClean="0"/>
              <a:t>Template from IEEE-SA Marketing</a:t>
            </a:r>
            <a:endParaRPr lang="en-GB" sz="2800" dirty="0"/>
          </a:p>
          <a:p>
            <a:pPr lvl="1"/>
            <a:r>
              <a:rPr lang="en-GB" sz="2800" dirty="0" err="1"/>
              <a:t>TGaq</a:t>
            </a:r>
            <a:r>
              <a:rPr lang="en-GB" sz="2800" dirty="0"/>
              <a:t> example</a:t>
            </a:r>
          </a:p>
          <a:p>
            <a:pPr lvl="1"/>
            <a:r>
              <a:rPr lang="en-GB" sz="2800" dirty="0"/>
              <a:t>How to share and </a:t>
            </a:r>
            <a:r>
              <a:rPr lang="en-GB" sz="2800" dirty="0" smtClean="0"/>
              <a:t>edit</a:t>
            </a:r>
          </a:p>
          <a:p>
            <a:pPr lvl="1"/>
            <a:r>
              <a:rPr lang="en-GB" sz="2800" smtClean="0"/>
              <a:t>IEEE-SA </a:t>
            </a:r>
            <a:r>
              <a:rPr lang="en-GB" sz="2800" dirty="0"/>
              <a:t>copyright</a:t>
            </a:r>
          </a:p>
          <a:p>
            <a:r>
              <a:rPr lang="en-GB" sz="3600" dirty="0" smtClean="0"/>
              <a:t>Plans for September</a:t>
            </a:r>
          </a:p>
          <a:p>
            <a:pPr lvl="1"/>
            <a:r>
              <a:rPr lang="en-GB" sz="2800" dirty="0" smtClean="0"/>
              <a:t>1 slot</a:t>
            </a:r>
          </a:p>
          <a:p>
            <a:pPr lvl="1"/>
            <a:r>
              <a:rPr lang="en-GB" sz="2800" dirty="0" smtClean="0"/>
              <a:t>Merge in more material</a:t>
            </a:r>
          </a:p>
          <a:p>
            <a:endParaRPr lang="en-GB" sz="2000" dirty="0"/>
          </a:p>
          <a:p>
            <a:endParaRPr lang="en-GB" sz="18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11-14-0976 by Stephen McCann, Blackberry</a:t>
            </a:r>
          </a:p>
        </p:txBody>
      </p:sp>
      <p:sp>
        <p:nvSpPr>
          <p:cNvPr id="7"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Tree>
    <p:extLst>
      <p:ext uri="{BB962C8B-B14F-4D97-AF65-F5344CB8AC3E}">
        <p14:creationId xmlns:p14="http://schemas.microsoft.com/office/powerpoint/2010/main" val="2678596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xfrm>
            <a:off x="6494463" y="6475413"/>
            <a:ext cx="20494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smtClean="0"/>
              <a:t>Adrian Stephens, Intel Corporation</a:t>
            </a:r>
            <a:endParaRPr lang="en-GB" altLang="en-US" sz="1200" b="0"/>
          </a:p>
        </p:txBody>
      </p:sp>
      <p:sp>
        <p:nvSpPr>
          <p:cNvPr id="13317" name="Rectangle 2"/>
          <p:cNvSpPr>
            <a:spLocks noGrp="1" noChangeArrowheads="1"/>
          </p:cNvSpPr>
          <p:nvPr>
            <p:ph type="title"/>
          </p:nvPr>
        </p:nvSpPr>
        <p:spPr>
          <a:noFill/>
        </p:spPr>
        <p:txBody>
          <a:bodyPr/>
          <a:lstStyle/>
          <a:p>
            <a:r>
              <a:rPr lang="en-GB" altLang="en-US" smtClean="0"/>
              <a:t>WNG 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smtClean="0"/>
              <a:t>Date:</a:t>
            </a:r>
            <a:r>
              <a:rPr lang="en-GB" altLang="en-US" sz="2000" b="0" smtClean="0"/>
              <a:t> 2014-07-18</a:t>
            </a:r>
          </a:p>
        </p:txBody>
      </p:sp>
      <p:sp>
        <p:nvSpPr>
          <p:cNvPr id="13319"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graphicFrame>
        <p:nvGraphicFramePr>
          <p:cNvPr id="13320" name="Object 5"/>
          <p:cNvGraphicFramePr>
            <a:graphicFrameLocks noChangeAspect="1"/>
          </p:cNvGraphicFramePr>
          <p:nvPr/>
        </p:nvGraphicFramePr>
        <p:xfrm>
          <a:off x="396875" y="2490788"/>
          <a:ext cx="8283575" cy="2133600"/>
        </p:xfrm>
        <a:graphic>
          <a:graphicData uri="http://schemas.openxmlformats.org/presentationml/2006/ole">
            <mc:AlternateContent xmlns:mc="http://schemas.openxmlformats.org/markup-compatibility/2006">
              <mc:Choice xmlns:v="urn:schemas-microsoft-com:vml" Requires="v">
                <p:oleObj spid="_x0000_s6154" name="Document" r:id="rId4" imgW="9091352" imgH="2321789" progId="Word.Document.8">
                  <p:embed/>
                </p:oleObj>
              </mc:Choice>
              <mc:Fallback>
                <p:oleObj name="Document" r:id="rId4" imgW="9091352" imgH="232178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2490788"/>
                        <a:ext cx="8283575"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11-14-0974 by Jim Lansford (CSR Technology)</a:t>
            </a:r>
          </a:p>
        </p:txBody>
      </p:sp>
      <p:sp>
        <p:nvSpPr>
          <p:cNvPr id="10"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19</a:t>
            </a:fld>
            <a:endParaRPr lang="en-US"/>
          </a:p>
        </p:txBody>
      </p:sp>
    </p:spTree>
    <p:extLst>
      <p:ext uri="{BB962C8B-B14F-4D97-AF65-F5344CB8AC3E}">
        <p14:creationId xmlns:p14="http://schemas.microsoft.com/office/powerpoint/2010/main" val="2093828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smtClean="0"/>
              <a:t>Adrian Stephens, Intel Corporation</a:t>
            </a:r>
            <a:endParaRPr lang="en-US" sz="1200" b="0" smtClean="0"/>
          </a:p>
        </p:txBody>
      </p:sp>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July 2014 closing plenary meeting. Attendance information is also included.</a:t>
            </a:r>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494463" y="6475413"/>
            <a:ext cx="20494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smtClean="0"/>
              <a:t>Adrian Stephens, Intel Corporation</a:t>
            </a:r>
            <a:endParaRPr lang="en-GB" altLang="en-US" sz="1200" b="0"/>
          </a:p>
        </p:txBody>
      </p:sp>
      <p:sp>
        <p:nvSpPr>
          <p:cNvPr id="14341" name="Rectangle 2"/>
          <p:cNvSpPr>
            <a:spLocks noGrp="1" noChangeArrowheads="1"/>
          </p:cNvSpPr>
          <p:nvPr>
            <p:ph type="title"/>
          </p:nvPr>
        </p:nvSpPr>
        <p:spPr>
          <a:noFill/>
        </p:spPr>
        <p:txBody>
          <a:bodyPr/>
          <a:lstStyle/>
          <a:p>
            <a:r>
              <a:rPr lang="en-GB" altLang="en-US" smtClean="0"/>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smtClean="0"/>
              <a:t> Closing report for WNG SC for July 2014, San Diego, California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11-14-0974 by Jim Lansford (CSR Technology)</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20</a:t>
            </a:fld>
            <a:endParaRPr lang="en-US"/>
          </a:p>
        </p:txBody>
      </p:sp>
    </p:spTree>
    <p:extLst>
      <p:ext uri="{BB962C8B-B14F-4D97-AF65-F5344CB8AC3E}">
        <p14:creationId xmlns:p14="http://schemas.microsoft.com/office/powerpoint/2010/main" val="2475361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532563" y="6475413"/>
            <a:ext cx="20113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smtClean="0"/>
              <a:t>Adrian Stephens, Intel Corporation</a:t>
            </a:r>
            <a:endParaRPr lang="en-GB" altLang="en-US" sz="1200" b="0"/>
          </a:p>
        </p:txBody>
      </p:sp>
      <p:sp>
        <p:nvSpPr>
          <p:cNvPr id="343042" name="Rectangle 2"/>
          <p:cNvSpPr>
            <a:spLocks noGrp="1" noChangeArrowheads="1"/>
          </p:cNvSpPr>
          <p:nvPr>
            <p:ph type="body" idx="1"/>
          </p:nvPr>
        </p:nvSpPr>
        <p:spPr>
          <a:xfrm>
            <a:off x="468313" y="692150"/>
            <a:ext cx="8280400" cy="5495925"/>
          </a:xfrm>
        </p:spPr>
        <p:txBody>
          <a:bodyPr/>
          <a:lstStyle/>
          <a:p>
            <a:pPr marL="0" indent="0" eaLnBrk="1" hangingPunct="1">
              <a:buFontTx/>
              <a:buNone/>
              <a:defRPr/>
            </a:pPr>
            <a:r>
              <a:rPr lang="en-US" sz="2000" dirty="0" smtClean="0"/>
              <a:t>Presentations at July 2014 meeting</a:t>
            </a:r>
          </a:p>
          <a:p>
            <a:pPr marL="857250" lvl="1" indent="-457200" eaLnBrk="1" hangingPunct="1">
              <a:defRPr/>
            </a:pPr>
            <a:r>
              <a:rPr lang="en-US" sz="1800" dirty="0" smtClean="0"/>
              <a:t>Agenda: </a:t>
            </a:r>
            <a:r>
              <a:rPr lang="en-US" sz="1800" dirty="0">
                <a:hlinkClick r:id="rId3"/>
              </a:rPr>
              <a:t>https://</a:t>
            </a:r>
            <a:r>
              <a:rPr lang="en-US" sz="1800" dirty="0" smtClean="0">
                <a:hlinkClick r:id="rId3"/>
              </a:rPr>
              <a:t>mentor.ieee.org/802.11/dcn/14/11-14-0878-00-0wng-agenda-for-802-11wng-2014-07.ppt</a:t>
            </a:r>
            <a:r>
              <a:rPr lang="en-US" sz="1800" dirty="0" smtClean="0"/>
              <a:t> </a:t>
            </a:r>
          </a:p>
          <a:p>
            <a:pPr marL="457200" indent="-457200" eaLnBrk="1" hangingPunct="1">
              <a:defRPr/>
            </a:pPr>
            <a:r>
              <a:rPr lang="en-US" sz="2000" dirty="0" smtClean="0"/>
              <a:t>Tuesday AM1 session</a:t>
            </a:r>
          </a:p>
          <a:p>
            <a:pPr marL="857250" lvl="1" indent="-457200" eaLnBrk="1" hangingPunct="1">
              <a:defRPr/>
            </a:pPr>
            <a:r>
              <a:rPr lang="en-US" sz="1800" dirty="0"/>
              <a:t>Security and Privacy Enhancements for </a:t>
            </a:r>
            <a:r>
              <a:rPr lang="en-US" sz="1800" dirty="0" smtClean="0"/>
              <a:t>802.11 – Paul Lambert (Marvell)</a:t>
            </a:r>
          </a:p>
          <a:p>
            <a:pPr marL="857250" lvl="1" indent="-457200" eaLnBrk="1" hangingPunct="1">
              <a:defRPr/>
            </a:pPr>
            <a:r>
              <a:rPr lang="en-US" sz="1800" dirty="0">
                <a:hlinkClick r:id="rId4"/>
              </a:rPr>
              <a:t>https://</a:t>
            </a:r>
            <a:r>
              <a:rPr lang="en-US" sz="1800" dirty="0" smtClean="0">
                <a:hlinkClick r:id="rId4"/>
              </a:rPr>
              <a:t>mentor.ieee.org/802.11/dcn/14/11-14-0888-00-0wng-security-and-privacy-enhancements-for-802-11.pptx</a:t>
            </a:r>
            <a:r>
              <a:rPr lang="en-US" sz="1800" dirty="0" smtClean="0"/>
              <a:t> </a:t>
            </a:r>
          </a:p>
          <a:p>
            <a:pPr marL="457200" indent="-457200">
              <a:defRPr/>
            </a:pPr>
            <a:r>
              <a:rPr lang="en-GB" dirty="0"/>
              <a:t>Attendance</a:t>
            </a:r>
          </a:p>
          <a:p>
            <a:pPr marL="857250" lvl="1" indent="-457200">
              <a:defRPr/>
            </a:pPr>
            <a:r>
              <a:rPr lang="en-GB" sz="1800" dirty="0" smtClean="0"/>
              <a:t>Tuesday AM1</a:t>
            </a:r>
            <a:r>
              <a:rPr lang="en-GB" sz="1800" dirty="0"/>
              <a:t>: </a:t>
            </a:r>
            <a:r>
              <a:rPr lang="en-GB" sz="1800" dirty="0" smtClean="0"/>
              <a:t>~155</a:t>
            </a:r>
            <a:endParaRPr lang="en-GB" sz="1800" dirty="0"/>
          </a:p>
          <a:p>
            <a:pPr marL="457200" indent="-457200">
              <a:defRPr/>
            </a:pPr>
            <a:r>
              <a:rPr lang="en-GB" dirty="0"/>
              <a:t>Minutes</a:t>
            </a:r>
          </a:p>
          <a:p>
            <a:pPr marL="838200" lvl="1" indent="-381000">
              <a:defRPr/>
            </a:pPr>
            <a:r>
              <a:rPr lang="en-GB" sz="1800" dirty="0">
                <a:hlinkClick r:id="rId5"/>
              </a:rPr>
              <a:t>https://</a:t>
            </a:r>
            <a:r>
              <a:rPr lang="en-GB" sz="1800" dirty="0" smtClean="0">
                <a:hlinkClick r:id="rId5"/>
              </a:rPr>
              <a:t>mentor.ieee.org/802.11/dcn/14/11-14-0909-00-0wng-july-2014-wng-meeting-minutes-san-diego.doc</a:t>
            </a:r>
            <a:r>
              <a:rPr lang="en-GB" sz="1800" dirty="0" smtClean="0"/>
              <a:t> </a:t>
            </a:r>
            <a:endParaRPr lang="en-GB" sz="1800" dirty="0"/>
          </a:p>
          <a:p>
            <a:pPr marL="438150" indent="-381000">
              <a:defRPr/>
            </a:pPr>
            <a:r>
              <a:rPr lang="en-GB" altLang="ko-KR" dirty="0">
                <a:ea typeface="Gulim" pitchFamily="34" charset="-127"/>
              </a:rPr>
              <a:t>Plans for </a:t>
            </a:r>
            <a:r>
              <a:rPr lang="en-GB" altLang="ko-KR" dirty="0" smtClean="0">
                <a:ea typeface="Gulim" pitchFamily="34" charset="-127"/>
              </a:rPr>
              <a:t>September 2014</a:t>
            </a:r>
            <a:endParaRPr lang="en-GB" altLang="ko-KR" dirty="0">
              <a:ea typeface="Gulim" pitchFamily="34" charset="-127"/>
            </a:endParaRPr>
          </a:p>
          <a:p>
            <a:pPr marL="838200" lvl="1" indent="-381000">
              <a:defRPr/>
            </a:pPr>
            <a:r>
              <a:rPr lang="en-US" sz="1800" dirty="0"/>
              <a:t>One 2-hour session</a:t>
            </a:r>
            <a:endParaRPr lang="en-GB" sz="1800" dirty="0"/>
          </a:p>
          <a:p>
            <a:pPr marL="457200" indent="-457200" eaLnBrk="1" hangingPunct="1">
              <a:defRPr/>
            </a:pPr>
            <a:endParaRPr lang="en-US" sz="20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11-14-0974 by Jim Lansford (CSR Technology)</a:t>
            </a:r>
          </a:p>
        </p:txBody>
      </p:sp>
      <p:sp>
        <p:nvSpPr>
          <p:cNvPr id="7"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21</a:t>
            </a:fld>
            <a:endParaRPr lang="en-US"/>
          </a:p>
        </p:txBody>
      </p:sp>
    </p:spTree>
    <p:extLst>
      <p:ext uri="{BB962C8B-B14F-4D97-AF65-F5344CB8AC3E}">
        <p14:creationId xmlns:p14="http://schemas.microsoft.com/office/powerpoint/2010/main" val="1560925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smtClean="0"/>
          </a:p>
        </p:txBody>
      </p:sp>
      <p:sp>
        <p:nvSpPr>
          <p:cNvPr id="1030" name="Rectangle 2"/>
          <p:cNvSpPr>
            <a:spLocks noGrp="1" noChangeArrowheads="1"/>
          </p:cNvSpPr>
          <p:nvPr>
            <p:ph type="title"/>
          </p:nvPr>
        </p:nvSpPr>
        <p:spPr>
          <a:noFill/>
        </p:spPr>
        <p:txBody>
          <a:bodyPr/>
          <a:lstStyle/>
          <a:p>
            <a:r>
              <a:rPr lang="en-US" dirty="0" smtClean="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2014-07-17</a:t>
            </a:r>
          </a:p>
        </p:txBody>
      </p:sp>
      <p:graphicFrame>
        <p:nvGraphicFramePr>
          <p:cNvPr id="1026" name="Object 11"/>
          <p:cNvGraphicFramePr>
            <a:graphicFrameLocks noChangeAspect="1"/>
          </p:cNvGraphicFramePr>
          <p:nvPr>
            <p:extLst>
              <p:ext uri="{D42A27DB-BD31-4B8C-83A1-F6EECF244321}">
                <p14:modId xmlns:p14="http://schemas.microsoft.com/office/powerpoint/2010/main" val="1320598676"/>
              </p:ext>
            </p:extLst>
          </p:nvPr>
        </p:nvGraphicFramePr>
        <p:xfrm>
          <a:off x="514350" y="2286000"/>
          <a:ext cx="7786688" cy="2600325"/>
        </p:xfrm>
        <a:graphic>
          <a:graphicData uri="http://schemas.openxmlformats.org/presentationml/2006/ole">
            <mc:AlternateContent xmlns:mc="http://schemas.openxmlformats.org/markup-compatibility/2006">
              <mc:Choice xmlns:v="urn:schemas-microsoft-com:vml" Requires="v">
                <p:oleObj spid="_x0000_s7178" name="Document" r:id="rId4" imgW="8257888" imgH="2760161" progId="Word.Document.8">
                  <p:embed/>
                </p:oleObj>
              </mc:Choice>
              <mc:Fallback>
                <p:oleObj name="Document" r:id="rId4" imgW="8257888" imgH="2760161" progId="Word.Document.8">
                  <p:embed/>
                  <p:pic>
                    <p:nvPicPr>
                      <p:cNvPr id="0" name=""/>
                      <p:cNvPicPr>
                        <a:picLocks noChangeAspect="1" noChangeArrowheads="1"/>
                      </p:cNvPicPr>
                      <p:nvPr/>
                    </p:nvPicPr>
                    <p:blipFill>
                      <a:blip r:embed="rId5"/>
                      <a:srcRect/>
                      <a:stretch>
                        <a:fillRect/>
                      </a:stretch>
                    </p:blipFill>
                    <p:spPr bwMode="auto">
                      <a:xfrm>
                        <a:off x="514350" y="2286000"/>
                        <a:ext cx="7786688" cy="2600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11-14-0982 by Mark Hamilton, Spectralink, Corp.</a:t>
            </a:r>
          </a:p>
        </p:txBody>
      </p:sp>
      <p:sp>
        <p:nvSpPr>
          <p:cNvPr id="9"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22</a:t>
            </a:fld>
            <a:endParaRPr lang="en-US"/>
          </a:p>
        </p:txBody>
      </p:sp>
    </p:spTree>
    <p:extLst>
      <p:ext uri="{BB962C8B-B14F-4D97-AF65-F5344CB8AC3E}">
        <p14:creationId xmlns:p14="http://schemas.microsoft.com/office/powerpoint/2010/main" val="830495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algn="ctr" eaLnBrk="1" hangingPunct="1">
              <a:buFontTx/>
              <a:buNone/>
            </a:pPr>
            <a:r>
              <a:rPr lang="en-US" dirty="0" smtClean="0"/>
              <a:t>This document is the closing report for ARC SC, </a:t>
            </a:r>
          </a:p>
          <a:p>
            <a:pPr algn="ctr" eaLnBrk="1" hangingPunct="1">
              <a:buFontTx/>
              <a:buNone/>
            </a:pPr>
            <a:r>
              <a:rPr lang="en-US" dirty="0" smtClean="0"/>
              <a:t>July 2014, San Diego meeting</a:t>
            </a:r>
          </a:p>
        </p:txBody>
      </p:sp>
      <p:sp>
        <p:nvSpPr>
          <p:cNvPr id="14341"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11-14-0982 by Mark Hamilton, Spectralink, Corp.</a:t>
            </a:r>
          </a:p>
        </p:txBody>
      </p:sp>
      <p:sp>
        <p:nvSpPr>
          <p:cNvPr id="7"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23</a:t>
            </a:fld>
            <a:endParaRPr lang="en-US"/>
          </a:p>
        </p:txBody>
      </p:sp>
    </p:spTree>
    <p:extLst>
      <p:ext uri="{BB962C8B-B14F-4D97-AF65-F5344CB8AC3E}">
        <p14:creationId xmlns:p14="http://schemas.microsoft.com/office/powerpoint/2010/main" val="4011979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a:p>
        </p:txBody>
      </p:sp>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a:t>
            </a:r>
          </a:p>
        </p:txBody>
      </p:sp>
      <p:sp>
        <p:nvSpPr>
          <p:cNvPr id="15366" name="Rectangle 3"/>
          <p:cNvSpPr>
            <a:spLocks noGrp="1" noChangeArrowheads="1"/>
          </p:cNvSpPr>
          <p:nvPr>
            <p:ph type="body" idx="1"/>
          </p:nvPr>
        </p:nvSpPr>
        <p:spPr>
          <a:xfrm>
            <a:off x="533400" y="1524000"/>
            <a:ext cx="7924800" cy="4648200"/>
          </a:xfrm>
        </p:spPr>
        <p:txBody>
          <a:bodyPr/>
          <a:lstStyle/>
          <a:p>
            <a:pPr eaLnBrk="1" hangingPunct="1">
              <a:spcBef>
                <a:spcPts val="0"/>
              </a:spcBef>
              <a:defRPr/>
            </a:pPr>
            <a:r>
              <a:rPr lang="en-US" sz="2800" dirty="0" smtClean="0">
                <a:ea typeface="ＭＳ Ｐゴシック" pitchFamily="34" charset="-128"/>
              </a:rPr>
              <a:t>Joint meeting with 802.1 TSN/IWK</a:t>
            </a:r>
          </a:p>
          <a:p>
            <a:pPr lvl="1" eaLnBrk="1" hangingPunct="1">
              <a:spcBef>
                <a:spcPts val="0"/>
              </a:spcBef>
              <a:defRPr/>
            </a:pPr>
            <a:r>
              <a:rPr lang="en-US" sz="2400" dirty="0" smtClean="0">
                <a:ea typeface="ＭＳ Ｐゴシック" pitchFamily="34" charset="-128"/>
              </a:rPr>
              <a:t>Discussed 802.11 DS and Portal architecture (and Annex R)</a:t>
            </a:r>
          </a:p>
          <a:p>
            <a:pPr lvl="1" eaLnBrk="1" hangingPunct="1">
              <a:spcBef>
                <a:spcPts val="0"/>
              </a:spcBef>
              <a:defRPr/>
            </a:pPr>
            <a:r>
              <a:rPr lang="en-US" sz="2400" dirty="0" smtClean="0">
                <a:ea typeface="ＭＳ Ｐゴシック" pitchFamily="34" charset="-128"/>
              </a:rPr>
              <a:t>Discussed 802.1AC sections 12.2.1 and 12.2.3 draft text</a:t>
            </a:r>
          </a:p>
          <a:p>
            <a:pPr lvl="1" eaLnBrk="1" hangingPunct="1">
              <a:spcBef>
                <a:spcPts val="0"/>
              </a:spcBef>
              <a:defRPr/>
            </a:pPr>
            <a:r>
              <a:rPr lang="en-US" sz="2400" dirty="0" smtClean="0">
                <a:ea typeface="ＭＳ Ｐゴシック" pitchFamily="34" charset="-128"/>
              </a:rPr>
              <a:t>Noted 802.1AC WG Letter Ballot is open (closes July 18), and 802.11 voting members are invited to vote and submit comments</a:t>
            </a:r>
          </a:p>
          <a:p>
            <a:pPr eaLnBrk="1" hangingPunct="1">
              <a:spcBef>
                <a:spcPts val="0"/>
              </a:spcBef>
              <a:defRPr/>
            </a:pPr>
            <a:r>
              <a:rPr lang="en-US" sz="2800" dirty="0" smtClean="0">
                <a:ea typeface="ＭＳ Ｐゴシック" pitchFamily="34" charset="-128"/>
              </a:rPr>
              <a:t>Joint meeting with TGak, and 802.1 TSN/IWK</a:t>
            </a:r>
          </a:p>
          <a:p>
            <a:pPr lvl="1" eaLnBrk="1" hangingPunct="1">
              <a:spcBef>
                <a:spcPts val="0"/>
              </a:spcBef>
              <a:defRPr/>
            </a:pPr>
            <a:r>
              <a:rPr lang="en-US" sz="2400" dirty="0" smtClean="0">
                <a:ea typeface="ＭＳ Ｐゴシック" pitchFamily="34" charset="-128"/>
              </a:rPr>
              <a:t>Furthered above discussion, to add TGak architecture concepts</a:t>
            </a:r>
          </a:p>
          <a:p>
            <a:pPr lvl="1" eaLnBrk="1" hangingPunct="1">
              <a:spcBef>
                <a:spcPts val="0"/>
              </a:spcBef>
              <a:defRPr/>
            </a:pPr>
            <a:r>
              <a:rPr lang="en-US" sz="2400" dirty="0" smtClean="0">
                <a:ea typeface="ＭＳ Ｐゴシック" pitchFamily="34" charset="-128"/>
              </a:rPr>
              <a:t>Discussed 802.1AC section 12.2.2 draft text (which has TGak concepts)</a:t>
            </a:r>
          </a:p>
          <a:p>
            <a:pPr lvl="2"/>
            <a:endParaRPr lang="en-US" altLang="en-US" sz="20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11-14-0982 by Mark Hamilton, Spectralink, Corp.</a:t>
            </a:r>
          </a:p>
        </p:txBody>
      </p:sp>
      <p:sp>
        <p:nvSpPr>
          <p:cNvPr id="7"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24</a:t>
            </a:fld>
            <a:endParaRPr lang="en-US"/>
          </a:p>
        </p:txBody>
      </p:sp>
    </p:spTree>
    <p:extLst>
      <p:ext uri="{BB962C8B-B14F-4D97-AF65-F5344CB8AC3E}">
        <p14:creationId xmlns:p14="http://schemas.microsoft.com/office/powerpoint/2010/main" val="3416958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a:p>
        </p:txBody>
      </p:sp>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 (</a:t>
            </a:r>
            <a:r>
              <a:rPr lang="en-US" dirty="0" err="1" smtClean="0"/>
              <a:t>con’t</a:t>
            </a:r>
            <a:r>
              <a:rPr lang="en-US" dirty="0" smtClean="0"/>
              <a:t>)</a:t>
            </a:r>
          </a:p>
        </p:txBody>
      </p:sp>
      <p:sp>
        <p:nvSpPr>
          <p:cNvPr id="15366" name="Rectangle 3"/>
          <p:cNvSpPr>
            <a:spLocks noGrp="1" noChangeArrowheads="1"/>
          </p:cNvSpPr>
          <p:nvPr>
            <p:ph type="body" idx="1"/>
          </p:nvPr>
        </p:nvSpPr>
        <p:spPr>
          <a:xfrm>
            <a:off x="304800" y="1371600"/>
            <a:ext cx="8382000" cy="4953000"/>
          </a:xfrm>
        </p:spPr>
        <p:txBody>
          <a:bodyPr/>
          <a:lstStyle/>
          <a:p>
            <a:pPr eaLnBrk="1" hangingPunct="1">
              <a:spcBef>
                <a:spcPts val="0"/>
              </a:spcBef>
              <a:defRPr/>
            </a:pPr>
            <a:r>
              <a:rPr lang="en-US" sz="2800" dirty="0" smtClean="0">
                <a:ea typeface="ＭＳ Ｐゴシック" pitchFamily="34" charset="-128"/>
              </a:rPr>
              <a:t>IETF/802 </a:t>
            </a:r>
            <a:r>
              <a:rPr lang="en-US" sz="2800" dirty="0">
                <a:ea typeface="ＭＳ Ｐゴシック" pitchFamily="34" charset="-128"/>
              </a:rPr>
              <a:t>coordination update – Dorothy Stanley</a:t>
            </a:r>
          </a:p>
          <a:p>
            <a:pPr lvl="1" eaLnBrk="1" hangingPunct="1">
              <a:spcBef>
                <a:spcPts val="0"/>
              </a:spcBef>
              <a:defRPr/>
            </a:pPr>
            <a:r>
              <a:rPr lang="en-US" sz="2400" dirty="0" smtClean="0">
                <a:ea typeface="ＭＳ Ｐゴシック" pitchFamily="34" charset="-128"/>
              </a:rPr>
              <a:t>CAPWAP </a:t>
            </a:r>
            <a:r>
              <a:rPr lang="en-US" altLang="en-US" sz="2400" dirty="0" smtClean="0"/>
              <a:t>Extensions </a:t>
            </a:r>
            <a:r>
              <a:rPr lang="en-US" altLang="en-US" sz="2400" dirty="0"/>
              <a:t>for 802.11n and channel/power </a:t>
            </a:r>
            <a:r>
              <a:rPr lang="en-US" altLang="en-US" sz="2400" dirty="0" err="1" smtClean="0"/>
              <a:t>autoconfiguration</a:t>
            </a:r>
            <a:r>
              <a:rPr lang="en-US" altLang="en-US" sz="2000" dirty="0" smtClean="0"/>
              <a:t>:</a:t>
            </a:r>
          </a:p>
          <a:p>
            <a:pPr lvl="2" eaLnBrk="1" hangingPunct="1">
              <a:spcBef>
                <a:spcPts val="0"/>
              </a:spcBef>
              <a:defRPr/>
            </a:pPr>
            <a:r>
              <a:rPr lang="en-US" altLang="en-US" sz="1800" dirty="0" smtClean="0"/>
              <a:t>Reviewed draft.  </a:t>
            </a:r>
            <a:r>
              <a:rPr lang="en-US" altLang="en-US" sz="1800" dirty="0"/>
              <a:t>Comments were formulated, and a </a:t>
            </a:r>
            <a:r>
              <a:rPr lang="en-US" altLang="en-US" sz="1800" dirty="0">
                <a:solidFill>
                  <a:srgbClr val="FF0000"/>
                </a:solidFill>
              </a:rPr>
              <a:t>motion</a:t>
            </a:r>
            <a:r>
              <a:rPr lang="en-US" altLang="en-US" sz="1800" dirty="0"/>
              <a:t> approved to ask the WG to direct a liaison response back to the IETF.</a:t>
            </a:r>
          </a:p>
          <a:p>
            <a:pPr lvl="2"/>
            <a:r>
              <a:rPr lang="en-US" altLang="en-US" sz="2000" dirty="0"/>
              <a:t>Comments are in: </a:t>
            </a:r>
            <a:r>
              <a:rPr lang="en-US" altLang="en-US" sz="2000" dirty="0">
                <a:hlinkClick r:id="rId3"/>
              </a:rPr>
              <a:t>https://mentor.ieee.org/802.11/dcn/14/11-14-0913-01-0000-liaison-response-opsawg-capwap-extension.docx</a:t>
            </a:r>
            <a:r>
              <a:rPr lang="en-US" altLang="en-US" sz="2000" dirty="0"/>
              <a:t> </a:t>
            </a:r>
          </a:p>
          <a:p>
            <a:pPr>
              <a:spcBef>
                <a:spcPts val="0"/>
              </a:spcBef>
            </a:pPr>
            <a:endParaRPr lang="en-US" sz="2800" dirty="0" smtClean="0"/>
          </a:p>
          <a:p>
            <a:pPr>
              <a:spcBef>
                <a:spcPts val="0"/>
              </a:spcBef>
            </a:pPr>
            <a:r>
              <a:rPr lang="en-US" sz="2800" dirty="0" smtClean="0"/>
              <a:t>Introduced work item request from WG Chair:</a:t>
            </a:r>
          </a:p>
          <a:p>
            <a:pPr lvl="1">
              <a:spcBef>
                <a:spcPts val="0"/>
              </a:spcBef>
            </a:pPr>
            <a:r>
              <a:rPr lang="en-US" sz="2400" dirty="0" smtClean="0"/>
              <a:t>Produce a “Design Pattern” for use of “…Implemented” and “…Activated” MIB attributes.</a:t>
            </a:r>
            <a:endParaRPr lang="en-US" sz="2400" dirty="0"/>
          </a:p>
          <a:p>
            <a:pPr lvl="1">
              <a:spcBef>
                <a:spcPts val="0"/>
              </a:spcBef>
            </a:pPr>
            <a:r>
              <a:rPr lang="en-US" sz="2400" dirty="0" smtClean="0"/>
              <a:t>Will be discussed on a telecon, to review the request in detail and form plan of attack</a:t>
            </a:r>
            <a:endParaRPr lang="en-US" sz="2400" dirty="0"/>
          </a:p>
          <a:p>
            <a:pPr>
              <a:lnSpc>
                <a:spcPct val="90000"/>
              </a:lnSpc>
              <a:spcBef>
                <a:spcPts val="0"/>
              </a:spcBef>
            </a:pP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11-14-0982 by Mark Hamilton, Spectralink, Corp.</a:t>
            </a:r>
          </a:p>
        </p:txBody>
      </p:sp>
      <p:sp>
        <p:nvSpPr>
          <p:cNvPr id="7"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25</a:t>
            </a:fld>
            <a:endParaRPr lang="en-US"/>
          </a:p>
        </p:txBody>
      </p:sp>
    </p:spTree>
    <p:extLst>
      <p:ext uri="{BB962C8B-B14F-4D97-AF65-F5344CB8AC3E}">
        <p14:creationId xmlns:p14="http://schemas.microsoft.com/office/powerpoint/2010/main" val="3304959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a:p>
        </p:txBody>
      </p:sp>
      <p:sp>
        <p:nvSpPr>
          <p:cNvPr id="17413" name="Rectangle 2"/>
          <p:cNvSpPr>
            <a:spLocks noGrp="1" noChangeArrowheads="1"/>
          </p:cNvSpPr>
          <p:nvPr>
            <p:ph type="title"/>
          </p:nvPr>
        </p:nvSpPr>
        <p:spPr/>
        <p:txBody>
          <a:bodyPr/>
          <a:lstStyle/>
          <a:p>
            <a:r>
              <a:rPr lang="en-US" dirty="0" smtClean="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a:t>O</a:t>
            </a:r>
            <a:r>
              <a:rPr lang="en-US" sz="3200" dirty="0" smtClean="0"/>
              <a:t>ne expected, will schedule with 10 days notice</a:t>
            </a:r>
          </a:p>
          <a:p>
            <a:pPr lvl="1">
              <a:lnSpc>
                <a:spcPct val="90000"/>
              </a:lnSpc>
            </a:pPr>
            <a:r>
              <a:rPr lang="en-US" sz="2800" dirty="0" smtClean="0"/>
              <a:t>Begin discussion on “Design Pattern” work item</a:t>
            </a:r>
            <a:endParaRPr 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11-14-0982 by Mark Hamilton, Spectralink, Corp.</a:t>
            </a:r>
          </a:p>
        </p:txBody>
      </p:sp>
      <p:sp>
        <p:nvSpPr>
          <p:cNvPr id="7"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26</a:t>
            </a:fld>
            <a:endParaRPr lang="en-US"/>
          </a:p>
        </p:txBody>
      </p:sp>
    </p:spTree>
    <p:extLst>
      <p:ext uri="{BB962C8B-B14F-4D97-AF65-F5344CB8AC3E}">
        <p14:creationId xmlns:p14="http://schemas.microsoft.com/office/powerpoint/2010/main" val="2050386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a:p>
        </p:txBody>
      </p:sp>
      <p:sp>
        <p:nvSpPr>
          <p:cNvPr id="17413" name="Rectangle 2"/>
          <p:cNvSpPr>
            <a:spLocks noGrp="1" noChangeArrowheads="1"/>
          </p:cNvSpPr>
          <p:nvPr>
            <p:ph type="title"/>
          </p:nvPr>
        </p:nvSpPr>
        <p:spPr/>
        <p:txBody>
          <a:bodyPr/>
          <a:lstStyle/>
          <a:p>
            <a:r>
              <a:rPr lang="en-US" dirty="0" smtClean="0"/>
              <a:t>September 2014 Goals</a:t>
            </a:r>
          </a:p>
        </p:txBody>
      </p:sp>
      <p:sp>
        <p:nvSpPr>
          <p:cNvPr id="17414" name="Rectangle 3"/>
          <p:cNvSpPr>
            <a:spLocks noGrp="1" noChangeArrowheads="1"/>
          </p:cNvSpPr>
          <p:nvPr>
            <p:ph type="body" idx="1"/>
          </p:nvPr>
        </p:nvSpPr>
        <p:spPr>
          <a:xfrm>
            <a:off x="533400" y="1676400"/>
            <a:ext cx="7924800" cy="4419600"/>
          </a:xfrm>
          <a:ln>
            <a:solidFill>
              <a:schemeClr val="bg1"/>
            </a:solidFill>
          </a:ln>
        </p:spPr>
        <p:txBody>
          <a:bodyPr/>
          <a:lstStyle/>
          <a:p>
            <a:pPr>
              <a:lnSpc>
                <a:spcPct val="90000"/>
              </a:lnSpc>
            </a:pPr>
            <a:r>
              <a:rPr lang="en-US" sz="3200" dirty="0" smtClean="0"/>
              <a:t>Two standalone meeting slots planned:</a:t>
            </a:r>
          </a:p>
          <a:p>
            <a:pPr lvl="1">
              <a:lnSpc>
                <a:spcPct val="90000"/>
              </a:lnSpc>
            </a:pPr>
            <a:r>
              <a:rPr lang="en-US" sz="2600" dirty="0" smtClean="0"/>
              <a:t>Design Pattern for MIB attribute use</a:t>
            </a:r>
          </a:p>
          <a:p>
            <a:pPr lvl="1">
              <a:lnSpc>
                <a:spcPct val="90000"/>
              </a:lnSpc>
            </a:pPr>
            <a:r>
              <a:rPr lang="en-US" sz="2600" dirty="0" smtClean="0"/>
              <a:t>802.11 Architecture topics: AP/DS/Portal, 802.1AC</a:t>
            </a:r>
          </a:p>
          <a:p>
            <a:pPr lvl="1">
              <a:lnSpc>
                <a:spcPct val="90000"/>
              </a:lnSpc>
            </a:pPr>
            <a:r>
              <a:rPr lang="en-US" sz="2600" dirty="0" smtClean="0"/>
              <a:t>IETF/802: CAPWAP, PAWS</a:t>
            </a:r>
          </a:p>
          <a:p>
            <a:pPr lvl="2">
              <a:lnSpc>
                <a:spcPct val="90000"/>
              </a:lnSpc>
            </a:pPr>
            <a:r>
              <a:rPr lang="en-US" sz="2400" dirty="0" smtClean="0"/>
              <a:t>As needed</a:t>
            </a:r>
          </a:p>
          <a:p>
            <a:pPr lvl="1">
              <a:lnSpc>
                <a:spcPct val="90000"/>
              </a:lnSpc>
            </a:pPr>
            <a:r>
              <a:rPr lang="en-US" sz="2600" dirty="0" smtClean="0"/>
              <a:t>IEEE 1588, if needed.</a:t>
            </a:r>
          </a:p>
          <a:p>
            <a:pPr>
              <a:lnSpc>
                <a:spcPct val="90000"/>
              </a:lnSpc>
            </a:pPr>
            <a:r>
              <a:rPr lang="en-US" sz="3000" dirty="0" smtClean="0"/>
              <a:t>One joint session with TGak</a:t>
            </a:r>
          </a:p>
          <a:p>
            <a:pPr lvl="1">
              <a:lnSpc>
                <a:spcPct val="90000"/>
              </a:lnSpc>
            </a:pPr>
            <a:r>
              <a:rPr lang="en-US" sz="2600" dirty="0" smtClean="0"/>
              <a:t>11ak architecture discussions</a:t>
            </a:r>
          </a:p>
          <a:p>
            <a:pPr>
              <a:lnSpc>
                <a:spcPct val="90000"/>
              </a:lnSpc>
            </a:pPr>
            <a:endParaRPr lang="en-US" sz="20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11-14-0982 by Mark Hamilton, Spectralink, Corp.</a:t>
            </a:r>
          </a:p>
        </p:txBody>
      </p:sp>
      <p:sp>
        <p:nvSpPr>
          <p:cNvPr id="7"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27</a:t>
            </a:fld>
            <a:endParaRPr lang="en-US"/>
          </a:p>
        </p:txBody>
      </p:sp>
    </p:spTree>
    <p:extLst>
      <p:ext uri="{BB962C8B-B14F-4D97-AF65-F5344CB8AC3E}">
        <p14:creationId xmlns:p14="http://schemas.microsoft.com/office/powerpoint/2010/main" val="3297890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GB" smtClean="0"/>
              <a:t>Adrian Stephens, Intel Corporation</a:t>
            </a:r>
            <a:endParaRPr lang="en-GB" smtClean="0"/>
          </a:p>
        </p:txBody>
      </p:sp>
      <p:sp>
        <p:nvSpPr>
          <p:cNvPr id="1030" name="Rectangle 2"/>
          <p:cNvSpPr>
            <a:spLocks noGrp="1" noChangeArrowheads="1"/>
          </p:cNvSpPr>
          <p:nvPr>
            <p:ph type="title"/>
          </p:nvPr>
        </p:nvSpPr>
        <p:spPr>
          <a:noFill/>
        </p:spPr>
        <p:txBody>
          <a:bodyPr/>
          <a:lstStyle/>
          <a:p>
            <a:r>
              <a:rPr lang="en-GB" dirty="0" smtClean="0"/>
              <a:t>IEEE 802 JTC1 SC closing report</a:t>
            </a:r>
            <a:br>
              <a:rPr lang="en-GB" dirty="0" smtClean="0"/>
            </a:br>
            <a:r>
              <a:rPr lang="en-GB" dirty="0" smtClean="0"/>
              <a:t>(July 2014)</a:t>
            </a:r>
          </a:p>
        </p:txBody>
      </p:sp>
      <p:sp>
        <p:nvSpPr>
          <p:cNvPr id="1031" name="Rectangle 4"/>
          <p:cNvSpPr>
            <a:spLocks noGrp="1" noChangeArrowheads="1"/>
          </p:cNvSpPr>
          <p:nvPr>
            <p:ph type="body" idx="1"/>
          </p:nvPr>
        </p:nvSpPr>
        <p:spPr>
          <a:xfrm>
            <a:off x="685800" y="1700808"/>
            <a:ext cx="7772400" cy="381000"/>
          </a:xfrm>
          <a:noFill/>
        </p:spPr>
        <p:txBody>
          <a:bodyPr/>
          <a:lstStyle/>
          <a:p>
            <a:pPr algn="ctr">
              <a:buFontTx/>
              <a:buNone/>
            </a:pPr>
            <a:r>
              <a:rPr lang="en-GB" sz="2000" dirty="0" smtClean="0"/>
              <a:t>Date:</a:t>
            </a:r>
            <a:r>
              <a:rPr lang="en-GB" sz="2000" b="0" dirty="0" smtClean="0"/>
              <a:t> 2014-05-16</a:t>
            </a:r>
          </a:p>
        </p:txBody>
      </p:sp>
      <p:graphicFrame>
        <p:nvGraphicFramePr>
          <p:cNvPr id="1026" name="Object 5"/>
          <p:cNvGraphicFramePr>
            <a:graphicFrameLocks noChangeAspect="1"/>
          </p:cNvGraphicFramePr>
          <p:nvPr>
            <p:extLst>
              <p:ext uri="{D42A27DB-BD31-4B8C-83A1-F6EECF244321}">
                <p14:modId xmlns:p14="http://schemas.microsoft.com/office/powerpoint/2010/main" val="709381639"/>
              </p:ext>
            </p:extLst>
          </p:nvPr>
        </p:nvGraphicFramePr>
        <p:xfrm>
          <a:off x="663575" y="2860675"/>
          <a:ext cx="8185150" cy="2301875"/>
        </p:xfrm>
        <a:graphic>
          <a:graphicData uri="http://schemas.openxmlformats.org/presentationml/2006/ole">
            <mc:AlternateContent xmlns:mc="http://schemas.openxmlformats.org/markup-compatibility/2006">
              <mc:Choice xmlns:v="urn:schemas-microsoft-com:vml" Requires="v">
                <p:oleObj spid="_x0000_s8202" name="Document" r:id="rId4" imgW="8152815" imgH="2296922" progId="Word.Document.8">
                  <p:embed/>
                </p:oleObj>
              </mc:Choice>
              <mc:Fallback>
                <p:oleObj name="Document" r:id="rId4" imgW="8152815" imgH="2296922" progId="Word.Document.8">
                  <p:embed/>
                  <p:pic>
                    <p:nvPicPr>
                      <p:cNvPr id="0" name=""/>
                      <p:cNvPicPr>
                        <a:picLocks noChangeAspect="1" noChangeArrowheads="1"/>
                      </p:cNvPicPr>
                      <p:nvPr/>
                    </p:nvPicPr>
                    <p:blipFill>
                      <a:blip r:embed="rId5"/>
                      <a:srcRect/>
                      <a:stretch>
                        <a:fillRect/>
                      </a:stretch>
                    </p:blipFill>
                    <p:spPr bwMode="auto">
                      <a:xfrm>
                        <a:off x="663575" y="2860675"/>
                        <a:ext cx="8185150" cy="2301875"/>
                      </a:xfrm>
                      <a:prstGeom prst="rect">
                        <a:avLst/>
                      </a:prstGeom>
                      <a:noFill/>
                      <a:extLst/>
                    </p:spPr>
                  </p:pic>
                </p:oleObj>
              </mc:Fallback>
            </mc:AlternateContent>
          </a:graphicData>
        </a:graphic>
      </p:graphicFrame>
      <p:sp>
        <p:nvSpPr>
          <p:cNvPr id="1032" name="Rectangle 6"/>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1/12 of 11-14-0971 by Andrew Myles, Cisco</a:t>
            </a:r>
          </a:p>
        </p:txBody>
      </p:sp>
      <p:sp>
        <p:nvSpPr>
          <p:cNvPr id="10"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28</a:t>
            </a:fld>
            <a:endParaRPr lang="en-US"/>
          </a:p>
        </p:txBody>
      </p:sp>
    </p:spTree>
    <p:extLst>
      <p:ext uri="{BB962C8B-B14F-4D97-AF65-F5344CB8AC3E}">
        <p14:creationId xmlns:p14="http://schemas.microsoft.com/office/powerpoint/2010/main" val="583644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GB" smtClean="0"/>
              <a:t>Adrian Stephens, Intel Corporation</a:t>
            </a:r>
            <a:endParaRPr lang="en-GB" smtClean="0"/>
          </a:p>
        </p:txBody>
      </p:sp>
      <p:sp>
        <p:nvSpPr>
          <p:cNvPr id="4101" name="Rectangle 2"/>
          <p:cNvSpPr>
            <a:spLocks noGrp="1" noChangeArrowheads="1"/>
          </p:cNvSpPr>
          <p:nvPr>
            <p:ph type="title"/>
          </p:nvPr>
        </p:nvSpPr>
        <p:spPr>
          <a:noFill/>
        </p:spPr>
        <p:txBody>
          <a:bodyPr/>
          <a:lstStyle/>
          <a:p>
            <a:r>
              <a:rPr lang="en-GB" smtClean="0"/>
              <a:t>Abstract</a:t>
            </a:r>
          </a:p>
        </p:txBody>
      </p:sp>
      <p:sp>
        <p:nvSpPr>
          <p:cNvPr id="4102" name="Rectangle 3"/>
          <p:cNvSpPr>
            <a:spLocks noGrp="1" noChangeArrowheads="1"/>
          </p:cNvSpPr>
          <p:nvPr>
            <p:ph type="body" idx="1"/>
          </p:nvPr>
        </p:nvSpPr>
        <p:spPr>
          <a:noFill/>
        </p:spPr>
        <p:txBody>
          <a:bodyPr/>
          <a:lstStyle/>
          <a:p>
            <a:pPr algn="ctr">
              <a:buFontTx/>
              <a:buNone/>
            </a:pPr>
            <a:r>
              <a:rPr lang="en-GB" sz="3200" dirty="0" smtClean="0"/>
              <a:t> Closing report for IEEE 802 JTC1 SC</a:t>
            </a:r>
            <a:br>
              <a:rPr lang="en-GB" sz="3200" dirty="0" smtClean="0"/>
            </a:br>
            <a:r>
              <a:rPr lang="en-GB" sz="3200" dirty="0" smtClean="0"/>
              <a:t>for July 2014 in San Diego</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2/12 of 11-14-0971 by Andrew Myles, Cisco</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29</a:t>
            </a:fld>
            <a:endParaRPr lang="en-US"/>
          </a:p>
        </p:txBody>
      </p:sp>
    </p:spTree>
    <p:extLst>
      <p:ext uri="{BB962C8B-B14F-4D97-AF65-F5344CB8AC3E}">
        <p14:creationId xmlns:p14="http://schemas.microsoft.com/office/powerpoint/2010/main" val="187094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5" name="Footer Placeholder 4"/>
          <p:cNvSpPr>
            <a:spLocks noGrp="1"/>
          </p:cNvSpPr>
          <p:nvPr>
            <p:ph type="ftr" sz="quarter" idx="11"/>
          </p:nvPr>
        </p:nvSpPr>
        <p:spPr>
          <a:xfrm>
            <a:off x="8077200" y="6523038"/>
            <a:ext cx="466725" cy="182562"/>
          </a:xfrm>
        </p:spPr>
        <p:txBody>
          <a:bodyPr/>
          <a:lstStyle/>
          <a:p>
            <a:pPr>
              <a:defRPr/>
            </a:pPr>
            <a:r>
              <a:rPr lang="en-US" smtClean="0"/>
              <a:t>Adrian Stephens, Intel Corporation</a:t>
            </a:r>
            <a:endParaRPr lang="en-US"/>
          </a:p>
        </p:txBody>
      </p:sp>
      <p:pic>
        <p:nvPicPr>
          <p:cNvPr id="3" name="Picture 2"/>
          <p:cNvPicPr>
            <a:picLocks noChangeAspect="1"/>
          </p:cNvPicPr>
          <p:nvPr/>
        </p:nvPicPr>
        <p:blipFill>
          <a:blip r:embed="rId3"/>
          <a:stretch>
            <a:fillRect/>
          </a:stretch>
        </p:blipFill>
        <p:spPr>
          <a:xfrm>
            <a:off x="3200400" y="581025"/>
            <a:ext cx="5306681" cy="5896110"/>
          </a:xfrm>
          <a:prstGeom prst="rect">
            <a:avLst/>
          </a:prstGeom>
        </p:spPr>
      </p:pic>
      <p:sp>
        <p:nvSpPr>
          <p:cNvPr id="7" name="Date Placeholder 6"/>
          <p:cNvSpPr>
            <a:spLocks noGrp="1"/>
          </p:cNvSpPr>
          <p:nvPr>
            <p:ph type="dt" sz="half" idx="10"/>
          </p:nvPr>
        </p:nvSpPr>
        <p:spPr/>
        <p:txBody>
          <a:bodyPr/>
          <a:lstStyle/>
          <a:p>
            <a:pPr>
              <a:defRPr/>
            </a:pPr>
            <a:r>
              <a:rPr lang="en-US" smtClean="0"/>
              <a:t>July 2014</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Tree>
    <p:extLst>
      <p:ext uri="{BB962C8B-B14F-4D97-AF65-F5344CB8AC3E}">
        <p14:creationId xmlns:p14="http://schemas.microsoft.com/office/powerpoint/2010/main" val="3053923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r>
              <a:rPr lang="en-AU" dirty="0" smtClean="0"/>
              <a:t>IEEE 802 has pushed seven standards completely through the PSDO ratification process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0098575"/>
              </p:ext>
            </p:extLst>
          </p:nvPr>
        </p:nvGraphicFramePr>
        <p:xfrm>
          <a:off x="179512" y="2132856"/>
          <a:ext cx="8839200" cy="3096334"/>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latin typeface="Arial" panose="020B0604020202020204" pitchFamily="34" charset="0"/>
                          <a:cs typeface="Arial" panose="020B0604020202020204" pitchFamily="34" charset="0"/>
                        </a:rPr>
                        <a:t>IEEE 802</a:t>
                      </a:r>
                      <a:br>
                        <a:rPr lang="en-AU" sz="1600" dirty="0" smtClean="0">
                          <a:latin typeface="Arial" panose="020B0604020202020204" pitchFamily="34" charset="0"/>
                          <a:cs typeface="Arial" panose="020B0604020202020204" pitchFamily="34" charset="0"/>
                        </a:rPr>
                      </a:br>
                      <a:r>
                        <a:rPr lang="en-AU" sz="1600" dirty="0" smtClean="0">
                          <a:latin typeface="Arial" panose="020B0604020202020204" pitchFamily="34" charset="0"/>
                          <a:cs typeface="Arial" panose="020B0604020202020204" pitchFamily="34" charset="0"/>
                        </a:rPr>
                        <a:t>standard</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dirty="0" smtClean="0">
                          <a:latin typeface="Arial" panose="020B0604020202020204" pitchFamily="34" charset="0"/>
                          <a:cs typeface="Arial" panose="020B0604020202020204" pitchFamily="34" charset="0"/>
                        </a:rPr>
                        <a:t>60 day</a:t>
                      </a:r>
                      <a:br>
                        <a:rPr lang="en-AU" sz="1600" dirty="0" smtClean="0">
                          <a:latin typeface="Arial" panose="020B0604020202020204" pitchFamily="34" charset="0"/>
                          <a:cs typeface="Arial" panose="020B0604020202020204" pitchFamily="34" charset="0"/>
                        </a:rPr>
                      </a:br>
                      <a:r>
                        <a:rPr lang="en-AU" sz="1600" dirty="0" smtClean="0">
                          <a:latin typeface="Arial" panose="020B0604020202020204" pitchFamily="34" charset="0"/>
                          <a:cs typeface="Arial" panose="020B0604020202020204" pitchFamily="34" charset="0"/>
                        </a:rPr>
                        <a:t>pre-</a:t>
                      </a:r>
                      <a:r>
                        <a:rPr lang="en-AU" sz="1600" dirty="0" err="1" smtClean="0">
                          <a:latin typeface="Arial" panose="020B0604020202020204" pitchFamily="34" charset="0"/>
                          <a:cs typeface="Arial" panose="020B0604020202020204" pitchFamily="34" charset="0"/>
                        </a:rPr>
                        <a:t>balllot</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dirty="0" smtClean="0">
                          <a:latin typeface="Arial" panose="020B0604020202020204" pitchFamily="34" charset="0"/>
                          <a:cs typeface="Arial" panose="020B0604020202020204" pitchFamily="34" charset="0"/>
                        </a:rPr>
                        <a:t>5 month</a:t>
                      </a:r>
                      <a:br>
                        <a:rPr lang="en-AU" sz="1600" dirty="0" smtClean="0">
                          <a:latin typeface="Arial" panose="020B0604020202020204" pitchFamily="34" charset="0"/>
                          <a:cs typeface="Arial" panose="020B0604020202020204" pitchFamily="34" charset="0"/>
                        </a:rPr>
                      </a:br>
                      <a:r>
                        <a:rPr lang="en-AU" sz="1600" dirty="0" smtClean="0">
                          <a:latin typeface="Arial" panose="020B0604020202020204" pitchFamily="34" charset="0"/>
                          <a:cs typeface="Arial" panose="020B0604020202020204" pitchFamily="34" charset="0"/>
                        </a:rPr>
                        <a:t>FDIS ballot</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dirty="0" smtClean="0">
                          <a:latin typeface="Arial" panose="020B0604020202020204" pitchFamily="34" charset="0"/>
                          <a:cs typeface="Arial" panose="020B0604020202020204" pitchFamily="34" charset="0"/>
                        </a:rPr>
                        <a:t>Comments</a:t>
                      </a:r>
                      <a:r>
                        <a:rPr lang="en-AU" sz="1600" baseline="0" dirty="0" smtClean="0">
                          <a:latin typeface="Arial" panose="020B0604020202020204" pitchFamily="34" charset="0"/>
                          <a:cs typeface="Arial" panose="020B0604020202020204" pitchFamily="34" charset="0"/>
                        </a:rPr>
                        <a:t> resolved by IEEE</a:t>
                      </a:r>
                      <a:endParaRPr lang="en-AU" sz="1600" dirty="0">
                        <a:latin typeface="Arial" panose="020B0604020202020204" pitchFamily="34" charset="0"/>
                        <a:cs typeface="Arial" panose="020B0604020202020204" pitchFamily="34" charset="0"/>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802.11</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(2012)</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in 2012</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Liaised in Nov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802.1X</a:t>
                      </a: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Liaised in Jan 2014</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a:t>
                      </a:r>
                      <a:r>
                        <a:rPr lang="en-AU" sz="1600" b="1" baseline="0" dirty="0" smtClean="0">
                          <a:solidFill>
                            <a:srgbClr val="00B050"/>
                          </a:solidFill>
                          <a:latin typeface="Arial" panose="020B0604020202020204" pitchFamily="34" charset="0"/>
                          <a:cs typeface="Arial" panose="020B0604020202020204" pitchFamily="34" charset="0"/>
                        </a:rPr>
                        <a:t>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Liaised in Jan 2014</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802.1AB</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(May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Liaised</a:t>
                      </a:r>
                      <a:r>
                        <a:rPr lang="en-AU" sz="1600" b="1" baseline="0" dirty="0" smtClean="0">
                          <a:solidFill>
                            <a:srgbClr val="00B050"/>
                          </a:solidFill>
                          <a:latin typeface="Arial" panose="020B0604020202020204" pitchFamily="34" charset="0"/>
                          <a:cs typeface="Arial" panose="020B0604020202020204" pitchFamily="34" charset="0"/>
                        </a:rPr>
                        <a:t> in May 2014</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802.1AR</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(May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Liaised</a:t>
                      </a:r>
                      <a:r>
                        <a:rPr lang="en-AU" sz="1600" b="1" baseline="0" dirty="0" smtClean="0">
                          <a:solidFill>
                            <a:srgbClr val="00B050"/>
                          </a:solidFill>
                          <a:latin typeface="Arial" panose="020B0604020202020204" pitchFamily="34" charset="0"/>
                          <a:cs typeface="Arial" panose="020B0604020202020204" pitchFamily="34" charset="0"/>
                        </a:rPr>
                        <a:t> in May 2014</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802.1AS</a:t>
                      </a: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(May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Liaised</a:t>
                      </a:r>
                      <a:r>
                        <a:rPr lang="en-AU" sz="1600" b="1" baseline="0" dirty="0" smtClean="0">
                          <a:solidFill>
                            <a:srgbClr val="00B050"/>
                          </a:solidFill>
                          <a:latin typeface="Arial" panose="020B0604020202020204" pitchFamily="34" charset="0"/>
                          <a:cs typeface="Arial" panose="020B0604020202020204" pitchFamily="34" charset="0"/>
                        </a:rPr>
                        <a:t> in May 2014</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802.3</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Not required</a:t>
                      </a:r>
                    </a:p>
                  </a:txBody>
                  <a:tcPr marL="115147" marR="115147"/>
                </a:tc>
              </a:tr>
            </a:tbl>
          </a:graphicData>
        </a:graphic>
      </p:graphicFrame>
      <p:sp>
        <p:nvSpPr>
          <p:cNvPr id="7" name="Footer Placeholder 4"/>
          <p:cNvSpPr>
            <a:spLocks noGrp="1"/>
          </p:cNvSpPr>
          <p:nvPr>
            <p:ph type="ftr" sz="quarter" idx="11"/>
          </p:nvPr>
        </p:nvSpPr>
        <p:spPr>
          <a:xfrm>
            <a:off x="7133282" y="6475413"/>
            <a:ext cx="1410643" cy="184666"/>
          </a:xfrm>
        </p:spPr>
        <p:txBody>
          <a:bodyPr/>
          <a:lstStyle/>
          <a:p>
            <a:pPr>
              <a:defRPr/>
            </a:pPr>
            <a:r>
              <a:rPr lang="en-GB" smtClean="0"/>
              <a:t>Adrian Stephens, Intel Corporation</a:t>
            </a:r>
            <a:endParaRPr lang="en-GB"/>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3/12 of 11-14-0971 </a:t>
            </a:r>
            <a:r>
              <a:rPr lang="en-US" sz="1200" b="0" dirty="0"/>
              <a:t>by Andrew Myles, Cisco</a:t>
            </a:r>
          </a:p>
        </p:txBody>
      </p:sp>
      <p:sp>
        <p:nvSpPr>
          <p:cNvPr id="5" name="Date Placeholder 4"/>
          <p:cNvSpPr>
            <a:spLocks noGrp="1"/>
          </p:cNvSpPr>
          <p:nvPr>
            <p:ph type="dt" sz="half" idx="10"/>
          </p:nvPr>
        </p:nvSpPr>
        <p:spPr/>
        <p:txBody>
          <a:bodyPr/>
          <a:lstStyle/>
          <a:p>
            <a:pPr>
              <a:defRPr/>
            </a:pPr>
            <a:r>
              <a:rPr lang="en-US" smtClean="0"/>
              <a:t>July 2014</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30</a:t>
            </a:fld>
            <a:endParaRPr lang="en-US"/>
          </a:p>
        </p:txBody>
      </p:sp>
    </p:spTree>
    <p:extLst>
      <p:ext uri="{BB962C8B-B14F-4D97-AF65-F5344CB8AC3E}">
        <p14:creationId xmlns:p14="http://schemas.microsoft.com/office/powerpoint/2010/main" val="4262322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r>
              <a:rPr lang="en-AU" dirty="0" smtClean="0"/>
              <a:t>… and IEEE 802 has six standards in the pipeline for ratification under the PSDO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61823814"/>
              </p:ext>
            </p:extLst>
          </p:nvPr>
        </p:nvGraphicFramePr>
        <p:xfrm>
          <a:off x="197296" y="1981200"/>
          <a:ext cx="8839200" cy="3395286"/>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latin typeface="Arial" panose="020B0604020202020204" pitchFamily="34" charset="0"/>
                          <a:cs typeface="Arial" panose="020B0604020202020204" pitchFamily="34" charset="0"/>
                        </a:rPr>
                        <a:t>IEEE 802</a:t>
                      </a:r>
                      <a:br>
                        <a:rPr lang="en-AU" sz="1600" dirty="0" smtClean="0">
                          <a:latin typeface="Arial" panose="020B0604020202020204" pitchFamily="34" charset="0"/>
                          <a:cs typeface="Arial" panose="020B0604020202020204" pitchFamily="34" charset="0"/>
                        </a:rPr>
                      </a:br>
                      <a:r>
                        <a:rPr lang="en-AU" sz="1600" dirty="0" smtClean="0">
                          <a:latin typeface="Arial" panose="020B0604020202020204" pitchFamily="34" charset="0"/>
                          <a:cs typeface="Arial" panose="020B0604020202020204" pitchFamily="34" charset="0"/>
                        </a:rPr>
                        <a:t>standard</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dirty="0" smtClean="0">
                          <a:latin typeface="Arial" panose="020B0604020202020204" pitchFamily="34" charset="0"/>
                          <a:cs typeface="Arial" panose="020B0604020202020204" pitchFamily="34" charset="0"/>
                        </a:rPr>
                        <a:t>60 day</a:t>
                      </a:r>
                      <a:br>
                        <a:rPr lang="en-AU" sz="1600" dirty="0" smtClean="0">
                          <a:latin typeface="Arial" panose="020B0604020202020204" pitchFamily="34" charset="0"/>
                          <a:cs typeface="Arial" panose="020B0604020202020204" pitchFamily="34" charset="0"/>
                        </a:rPr>
                      </a:br>
                      <a:r>
                        <a:rPr lang="en-AU" sz="1600" dirty="0" smtClean="0">
                          <a:latin typeface="Arial" panose="020B0604020202020204" pitchFamily="34" charset="0"/>
                          <a:cs typeface="Arial" panose="020B0604020202020204" pitchFamily="34" charset="0"/>
                        </a:rPr>
                        <a:t>pre-</a:t>
                      </a:r>
                      <a:r>
                        <a:rPr lang="en-AU" sz="1600" dirty="0" err="1" smtClean="0">
                          <a:latin typeface="Arial" panose="020B0604020202020204" pitchFamily="34" charset="0"/>
                          <a:cs typeface="Arial" panose="020B0604020202020204" pitchFamily="34" charset="0"/>
                        </a:rPr>
                        <a:t>balllot</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dirty="0" smtClean="0">
                          <a:latin typeface="Arial" panose="020B0604020202020204" pitchFamily="34" charset="0"/>
                          <a:cs typeface="Arial" panose="020B0604020202020204" pitchFamily="34" charset="0"/>
                        </a:rPr>
                        <a:t>5 month</a:t>
                      </a:r>
                      <a:br>
                        <a:rPr lang="en-AU" sz="1600" dirty="0" smtClean="0">
                          <a:latin typeface="Arial" panose="020B0604020202020204" pitchFamily="34" charset="0"/>
                          <a:cs typeface="Arial" panose="020B0604020202020204" pitchFamily="34" charset="0"/>
                        </a:rPr>
                      </a:br>
                      <a:r>
                        <a:rPr lang="en-AU" sz="1600" dirty="0" smtClean="0">
                          <a:latin typeface="Arial" panose="020B0604020202020204" pitchFamily="34" charset="0"/>
                          <a:cs typeface="Arial" panose="020B0604020202020204" pitchFamily="34" charset="0"/>
                        </a:rPr>
                        <a:t>FDIS ballot</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dirty="0" smtClean="0">
                          <a:latin typeface="Arial" panose="020B0604020202020204" pitchFamily="34" charset="0"/>
                          <a:cs typeface="Arial" panose="020B0604020202020204" pitchFamily="34" charset="0"/>
                        </a:rPr>
                        <a:t>Comments</a:t>
                      </a:r>
                      <a:r>
                        <a:rPr lang="en-AU" sz="1600" baseline="0" dirty="0" smtClean="0">
                          <a:latin typeface="Arial" panose="020B0604020202020204" pitchFamily="34" charset="0"/>
                          <a:cs typeface="Arial" panose="020B0604020202020204" pitchFamily="34" charset="0"/>
                        </a:rPr>
                        <a:t> resolved</a:t>
                      </a:r>
                      <a:endParaRPr lang="en-AU" sz="1600" dirty="0">
                        <a:latin typeface="Arial" panose="020B0604020202020204" pitchFamily="34" charset="0"/>
                        <a:cs typeface="Arial" panose="020B0604020202020204" pitchFamily="34" charset="0"/>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802.11aa</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(Feb</a:t>
                      </a:r>
                      <a:r>
                        <a:rPr lang="en-AU" sz="1600" b="1" baseline="0" dirty="0" smtClean="0">
                          <a:solidFill>
                            <a:srgbClr val="00B050"/>
                          </a:solidFill>
                          <a:latin typeface="Arial" panose="020B0604020202020204" pitchFamily="34" charset="0"/>
                          <a:cs typeface="Arial" panose="020B0604020202020204" pitchFamily="34" charset="0"/>
                        </a:rPr>
                        <a:t>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Passed (28 Jan 2014)</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6"/>
                          </a:solidFill>
                          <a:latin typeface="Arial" panose="020B0604020202020204" pitchFamily="34" charset="0"/>
                          <a:cs typeface="Arial" panose="020B0604020202020204" pitchFamily="34" charset="0"/>
                        </a:rPr>
                        <a:t>FDIS comments will be liaised next week</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802.11ad</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(Feb</a:t>
                      </a:r>
                      <a:r>
                        <a:rPr lang="en-AU" sz="1600" b="1" baseline="0" dirty="0" smtClean="0">
                          <a:solidFill>
                            <a:srgbClr val="00B050"/>
                          </a:solidFill>
                          <a:latin typeface="Arial" panose="020B0604020202020204" pitchFamily="34" charset="0"/>
                          <a:cs typeface="Arial" panose="020B0604020202020204" pitchFamily="34" charset="0"/>
                        </a:rPr>
                        <a:t>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802.11ae</a:t>
                      </a:r>
                      <a:endParaRPr lang="en-AU" sz="16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Passed </a:t>
                      </a:r>
                      <a:r>
                        <a:rPr lang="en-AU" sz="1600" b="1" baseline="0" dirty="0" smtClean="0">
                          <a:solidFill>
                            <a:srgbClr val="00B050"/>
                          </a:solidFill>
                          <a:latin typeface="Arial" panose="020B0604020202020204" pitchFamily="34" charset="0"/>
                          <a:cs typeface="Arial" panose="020B0604020202020204" pitchFamily="34" charset="0"/>
                        </a:rPr>
                        <a:t>(</a:t>
                      </a:r>
                      <a:r>
                        <a:rPr lang="en-AU" sz="1600" b="1" dirty="0" smtClean="0">
                          <a:solidFill>
                            <a:srgbClr val="00B050"/>
                          </a:solidFill>
                          <a:latin typeface="Arial" panose="020B0604020202020204" pitchFamily="34" charset="0"/>
                          <a:cs typeface="Arial" panose="020B0604020202020204" pitchFamily="34" charset="0"/>
                        </a:rPr>
                        <a:t>Feb</a:t>
                      </a:r>
                      <a:r>
                        <a:rPr lang="en-AU" sz="1600" b="1" baseline="0" dirty="0" smtClean="0">
                          <a:solidFill>
                            <a:srgbClr val="00B050"/>
                          </a:solidFill>
                          <a:latin typeface="Arial" panose="020B0604020202020204" pitchFamily="34" charset="0"/>
                          <a:cs typeface="Arial" panose="020B0604020202020204" pitchFamily="34" charset="0"/>
                        </a:rPr>
                        <a:t> 2013)</a:t>
                      </a:r>
                      <a:endParaRPr lang="en-AU" sz="16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802.1AEbw</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r>
                        <a:rPr lang="en-AU" b="1" dirty="0" smtClean="0">
                          <a:solidFill>
                            <a:schemeClr val="accent2"/>
                          </a:solidFill>
                          <a:latin typeface="Arial" panose="020B0604020202020204" pitchFamily="34" charset="0"/>
                          <a:cs typeface="Arial" panose="020B0604020202020204" pitchFamily="34" charset="0"/>
                        </a:rPr>
                        <a:t>-</a:t>
                      </a:r>
                      <a:endParaRPr lang="en-AU" b="1" dirty="0">
                        <a:solidFill>
                          <a:schemeClr val="accent2"/>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Arial" panose="020B0604020202020204" pitchFamily="34" charset="0"/>
                          <a:cs typeface="Arial" panose="020B0604020202020204" pitchFamily="34" charset="0"/>
                        </a:rPr>
                        <a:t>FDIS ballot</a:t>
                      </a:r>
                      <a:r>
                        <a:rPr lang="en-AU" sz="1600" b="1" baseline="0" dirty="0" smtClean="0">
                          <a:solidFill>
                            <a:schemeClr val="accent2"/>
                          </a:solidFill>
                          <a:latin typeface="Arial" panose="020B0604020202020204" pitchFamily="34" charset="0"/>
                          <a:cs typeface="Arial" panose="020B0604020202020204" pitchFamily="34" charset="0"/>
                        </a:rPr>
                        <a:t>  will start soon</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802.1AEbn</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endParaRPr lang="en-AU" b="1" dirty="0">
                        <a:solidFill>
                          <a:schemeClr val="accent2"/>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Arial" panose="020B0604020202020204" pitchFamily="34" charset="0"/>
                          <a:cs typeface="Arial" panose="020B0604020202020204" pitchFamily="34" charset="0"/>
                        </a:rPr>
                        <a:t>FDIS ballot</a:t>
                      </a:r>
                      <a:r>
                        <a:rPr lang="en-AU" sz="1600" b="1" baseline="0" dirty="0" smtClean="0">
                          <a:solidFill>
                            <a:schemeClr val="accent2"/>
                          </a:solidFill>
                          <a:latin typeface="Arial" panose="020B0604020202020204" pitchFamily="34" charset="0"/>
                          <a:cs typeface="Arial" panose="020B0604020202020204" pitchFamily="34" charset="0"/>
                        </a:rPr>
                        <a:t>  will start soon</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802.22</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(May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Arial" panose="020B0604020202020204" pitchFamily="34" charset="0"/>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panose="020B0604020202020204" pitchFamily="34" charset="0"/>
                          <a:cs typeface="Arial" panose="020B0604020202020204" pitchFamily="34" charset="0"/>
                        </a:rPr>
                        <a:t>Waiting</a:t>
                      </a:r>
                      <a:r>
                        <a:rPr lang="en-AU" sz="1600" b="1" baseline="0" dirty="0" smtClean="0">
                          <a:solidFill>
                            <a:schemeClr val="accent6"/>
                          </a:solidFill>
                          <a:latin typeface="Arial" panose="020B0604020202020204" pitchFamily="34" charset="0"/>
                          <a:cs typeface="Arial" panose="020B0604020202020204" pitchFamily="34" charset="0"/>
                        </a:rPr>
                        <a:t> for comment resolutions</a:t>
                      </a:r>
                      <a:endParaRPr lang="en-AU" sz="1600" b="1" dirty="0" smtClean="0">
                        <a:solidFill>
                          <a:schemeClr val="accent6"/>
                        </a:solidFill>
                        <a:latin typeface="Arial" panose="020B0604020202020204" pitchFamily="34" charset="0"/>
                        <a:cs typeface="Arial" panose="020B0604020202020204" pitchFamily="34" charset="0"/>
                      </a:endParaRPr>
                    </a:p>
                  </a:txBody>
                  <a:tcPr marL="115147" marR="115147"/>
                </a:tc>
              </a:tr>
            </a:tbl>
          </a:graphicData>
        </a:graphic>
      </p:graphicFrame>
      <p:sp>
        <p:nvSpPr>
          <p:cNvPr id="8" name="Footer Placeholder 4"/>
          <p:cNvSpPr>
            <a:spLocks noGrp="1"/>
          </p:cNvSpPr>
          <p:nvPr>
            <p:ph type="ftr" sz="quarter" idx="11"/>
          </p:nvPr>
        </p:nvSpPr>
        <p:spPr>
          <a:xfrm>
            <a:off x="7133282" y="6475413"/>
            <a:ext cx="1410643" cy="184666"/>
          </a:xfrm>
        </p:spPr>
        <p:txBody>
          <a:bodyPr/>
          <a:lstStyle/>
          <a:p>
            <a:pPr>
              <a:defRPr/>
            </a:pPr>
            <a:r>
              <a:rPr lang="en-GB" smtClean="0"/>
              <a:t>Adrian Stephens, Intel Corporation</a:t>
            </a:r>
            <a:endParaRPr lang="en-GB"/>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4/12 of 11-14-0971 </a:t>
            </a:r>
            <a:r>
              <a:rPr kumimoji="0" lang="en-US" sz="1200" b="0" i="0" u="none" strike="noStrike" cap="none" normalizeH="0" baseline="0" dirty="0" smtClean="0">
                <a:ln>
                  <a:noFill/>
                </a:ln>
                <a:solidFill>
                  <a:schemeClr val="tx1"/>
                </a:solidFill>
                <a:effectLst/>
                <a:latin typeface="Times New Roman" pitchFamily="18" charset="0"/>
              </a:rPr>
              <a:t>by</a:t>
            </a:r>
            <a:r>
              <a:rPr lang="en-US" sz="1200" b="0" dirty="0" smtClean="0"/>
              <a:t> </a:t>
            </a:r>
            <a:r>
              <a:rPr lang="en-US" sz="1200" b="0" dirty="0"/>
              <a:t>Andrew Myles, Cisco</a:t>
            </a:r>
          </a:p>
        </p:txBody>
      </p:sp>
      <p:sp>
        <p:nvSpPr>
          <p:cNvPr id="7" name="Date Placeholder 3"/>
          <p:cNvSpPr txBox="1">
            <a:spLocks/>
          </p:cNvSpPr>
          <p:nvPr/>
        </p:nvSpPr>
        <p:spPr bwMode="auto">
          <a:xfrm>
            <a:off x="696913" y="333375"/>
            <a:ext cx="1579562"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9pPr>
          </a:lstStyle>
          <a:p>
            <a:r>
              <a:rPr lang="en-US" sz="1800" smtClean="0"/>
              <a:t>July 2014</a:t>
            </a:r>
          </a:p>
        </p:txBody>
      </p:sp>
      <p:sp>
        <p:nvSpPr>
          <p:cNvPr id="5" name="Date Placeholder 4"/>
          <p:cNvSpPr>
            <a:spLocks noGrp="1"/>
          </p:cNvSpPr>
          <p:nvPr>
            <p:ph type="dt" sz="half" idx="10"/>
          </p:nvPr>
        </p:nvSpPr>
        <p:spPr/>
        <p:txBody>
          <a:bodyPr/>
          <a:lstStyle/>
          <a:p>
            <a:pPr>
              <a:defRPr/>
            </a:pPr>
            <a:r>
              <a:rPr lang="en-US" smtClean="0"/>
              <a:t>July 2014</a:t>
            </a:r>
            <a:endParaRPr lang="en-US" dirty="0"/>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31</a:t>
            </a:fld>
            <a:endParaRPr lang="en-US"/>
          </a:p>
        </p:txBody>
      </p:sp>
    </p:spTree>
    <p:extLst>
      <p:ext uri="{BB962C8B-B14F-4D97-AF65-F5344CB8AC3E}">
        <p14:creationId xmlns:p14="http://schemas.microsoft.com/office/powerpoint/2010/main" val="1969409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with a large number of other standards ready to enter the PSDO pipeline soon</a:t>
            </a:r>
            <a:endParaRPr lang="en-AU" dirty="0"/>
          </a:p>
        </p:txBody>
      </p:sp>
      <p:sp>
        <p:nvSpPr>
          <p:cNvPr id="3" name="Content Placeholder 2"/>
          <p:cNvSpPr>
            <a:spLocks noGrp="1"/>
          </p:cNvSpPr>
          <p:nvPr>
            <p:ph idx="1"/>
          </p:nvPr>
        </p:nvSpPr>
        <p:spPr/>
        <p:txBody>
          <a:bodyPr/>
          <a:lstStyle/>
          <a:p>
            <a:r>
              <a:rPr lang="en-AU" dirty="0" smtClean="0"/>
              <a:t>Documents at liaison stage</a:t>
            </a:r>
          </a:p>
          <a:p>
            <a:pPr lvl="1"/>
            <a:r>
              <a:rPr lang="en-AU" dirty="0" smtClean="0"/>
              <a:t>802.1AXrev draft</a:t>
            </a:r>
            <a:endParaRPr lang="en-AU" dirty="0"/>
          </a:p>
          <a:p>
            <a:pPr lvl="1"/>
            <a:r>
              <a:rPr lang="en-AU" dirty="0"/>
              <a:t>802.1ACrev </a:t>
            </a:r>
            <a:r>
              <a:rPr lang="en-AU" dirty="0" smtClean="0"/>
              <a:t>draft, once in SB</a:t>
            </a:r>
          </a:p>
          <a:p>
            <a:r>
              <a:rPr lang="en-AU" dirty="0" smtClean="0"/>
              <a:t>Documents about to enter the PSDO pipeline</a:t>
            </a:r>
            <a:endParaRPr lang="en-AU" dirty="0"/>
          </a:p>
          <a:p>
            <a:pPr lvl="1"/>
            <a:r>
              <a:rPr lang="en-AU" dirty="0" smtClean="0"/>
              <a:t>802</a:t>
            </a:r>
          </a:p>
          <a:p>
            <a:pPr lvl="1"/>
            <a:r>
              <a:rPr lang="en-AU" dirty="0" smtClean="0"/>
              <a:t>802.1Xbx, once </a:t>
            </a:r>
            <a:r>
              <a:rPr lang="en-AU" dirty="0"/>
              <a:t>published</a:t>
            </a:r>
          </a:p>
          <a:p>
            <a:pPr lvl="1"/>
            <a:r>
              <a:rPr lang="en-AU" dirty="0" smtClean="0"/>
              <a:t>802.1Qrev, once published</a:t>
            </a:r>
          </a:p>
          <a:p>
            <a:pPr lvl="1"/>
            <a:r>
              <a:rPr lang="en-AU" dirty="0" smtClean="0"/>
              <a:t>802.3.1, once published</a:t>
            </a:r>
          </a:p>
          <a:p>
            <a:pPr lvl="1"/>
            <a:r>
              <a:rPr lang="en-AU" dirty="0" smtClean="0"/>
              <a:t>802.11ac, may be approved today</a:t>
            </a:r>
          </a:p>
          <a:p>
            <a:pPr lvl="1"/>
            <a:r>
              <a:rPr lang="en-AU" dirty="0" smtClean="0"/>
              <a:t>802.11af, may be approved today</a:t>
            </a:r>
          </a:p>
          <a:p>
            <a:pPr lvl="1"/>
            <a:r>
              <a:rPr lang="en-AU" dirty="0" smtClean="0"/>
              <a:t>802.22a, once 802.22 is ratified under PSDO (also need to allocate responsibility for maintenance  of 802.22 to WG)</a:t>
            </a:r>
            <a:endParaRPr lang="en-AU" dirty="0"/>
          </a:p>
          <a:p>
            <a:pPr lvl="1"/>
            <a:endParaRPr lang="en-AU" dirty="0"/>
          </a:p>
          <a:p>
            <a:endParaRPr lang="en-AU" dirty="0" smtClean="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5/12 of 11-14-0971 by Andrew Myles, Cisco</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32</a:t>
            </a:fld>
            <a:endParaRPr lang="en-US"/>
          </a:p>
        </p:txBody>
      </p:sp>
    </p:spTree>
    <p:extLst>
      <p:ext uri="{BB962C8B-B14F-4D97-AF65-F5344CB8AC3E}">
        <p14:creationId xmlns:p14="http://schemas.microsoft.com/office/powerpoint/2010/main" val="4270846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discussed other possible proposals in SC6 in preparation for London meeting</a:t>
            </a:r>
            <a:endParaRPr lang="en-AU" dirty="0"/>
          </a:p>
        </p:txBody>
      </p:sp>
      <p:sp>
        <p:nvSpPr>
          <p:cNvPr id="3" name="Content Placeholder 2"/>
          <p:cNvSpPr>
            <a:spLocks noGrp="1"/>
          </p:cNvSpPr>
          <p:nvPr>
            <p:ph idx="1"/>
          </p:nvPr>
        </p:nvSpPr>
        <p:spPr/>
        <p:txBody>
          <a:bodyPr/>
          <a:lstStyle/>
          <a:p>
            <a:r>
              <a:rPr lang="en-AU" dirty="0" smtClean="0"/>
              <a:t>No news on </a:t>
            </a:r>
            <a:r>
              <a:rPr lang="en-AU" dirty="0" err="1" smtClean="0"/>
              <a:t>TePA</a:t>
            </a:r>
            <a:r>
              <a:rPr lang="en-AU" dirty="0" smtClean="0"/>
              <a:t> proposals, including WAPI</a:t>
            </a:r>
          </a:p>
          <a:p>
            <a:r>
              <a:rPr lang="en-AU" dirty="0" smtClean="0"/>
              <a:t>No news on UHT/EUHT proposals</a:t>
            </a:r>
          </a:p>
          <a:p>
            <a:r>
              <a:rPr lang="en-AU" dirty="0" smtClean="0"/>
              <a:t>Discussion in WG7 on “Virtual AP”</a:t>
            </a:r>
          </a:p>
          <a:p>
            <a:pPr lvl="1"/>
            <a:r>
              <a:rPr lang="en-AU" dirty="0" smtClean="0"/>
              <a:t>Allows multiple SPs to share an AP</a:t>
            </a:r>
          </a:p>
          <a:p>
            <a:pPr lvl="1"/>
            <a:r>
              <a:rPr lang="en-AU" dirty="0" smtClean="0"/>
              <a:t>Will consider detailed response in Sept</a:t>
            </a:r>
          </a:p>
          <a:p>
            <a:r>
              <a:rPr lang="en-AU" dirty="0"/>
              <a:t>Discussion in WG7 on </a:t>
            </a:r>
            <a:r>
              <a:rPr lang="en-AU" dirty="0" smtClean="0"/>
              <a:t>“</a:t>
            </a:r>
            <a:r>
              <a:rPr lang="en-GB" dirty="0"/>
              <a:t>Optimization technology in WLAN</a:t>
            </a:r>
            <a:r>
              <a:rPr lang="en-AU" dirty="0" smtClean="0"/>
              <a:t>”</a:t>
            </a:r>
            <a:endParaRPr lang="en-AU" dirty="0"/>
          </a:p>
          <a:p>
            <a:pPr lvl="1"/>
            <a:r>
              <a:rPr lang="en-AU" dirty="0" smtClean="0"/>
              <a:t>Defines a sniffer to server interface</a:t>
            </a:r>
          </a:p>
          <a:p>
            <a:pPr lvl="1"/>
            <a:r>
              <a:rPr lang="en-AU" dirty="0" smtClean="0"/>
              <a:t>Will </a:t>
            </a:r>
            <a:r>
              <a:rPr lang="en-AU" dirty="0"/>
              <a:t>consider detailed response in </a:t>
            </a:r>
            <a:r>
              <a:rPr lang="en-AU" dirty="0" smtClean="0"/>
              <a:t>Sep</a:t>
            </a:r>
          </a:p>
          <a:p>
            <a:r>
              <a:rPr lang="en-AU" dirty="0" smtClean="0"/>
              <a:t>Empowerment of a </a:t>
            </a:r>
            <a:r>
              <a:rPr lang="en-AU" dirty="0" err="1" smtClean="0"/>
              <a:t>HoD</a:t>
            </a:r>
            <a:r>
              <a:rPr lang="en-AU" dirty="0" smtClean="0"/>
              <a:t> for London meeting</a:t>
            </a:r>
            <a:endParaRPr lang="en-AU" dirty="0"/>
          </a:p>
          <a:p>
            <a:pPr lvl="1"/>
            <a:endParaRPr lang="en-AU" dirty="0" smtClean="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6/12 of 11-14-0971 by Andrew Myles, Cisco</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33</a:t>
            </a:fld>
            <a:endParaRPr lang="en-US"/>
          </a:p>
        </p:txBody>
      </p:sp>
    </p:spTree>
    <p:extLst>
      <p:ext uri="{BB962C8B-B14F-4D97-AF65-F5344CB8AC3E}">
        <p14:creationId xmlns:p14="http://schemas.microsoft.com/office/powerpoint/2010/main" val="4284254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focus in Athens on preparing for the SC6 meeting in London</a:t>
            </a:r>
            <a:endParaRPr lang="en-AU" dirty="0"/>
          </a:p>
        </p:txBody>
      </p:sp>
      <p:sp>
        <p:nvSpPr>
          <p:cNvPr id="3" name="Content Placeholder 2"/>
          <p:cNvSpPr>
            <a:spLocks noGrp="1"/>
          </p:cNvSpPr>
          <p:nvPr>
            <p:ph idx="1"/>
          </p:nvPr>
        </p:nvSpPr>
        <p:spPr/>
        <p:txBody>
          <a:bodyPr/>
          <a:lstStyle/>
          <a:p>
            <a:r>
              <a:rPr lang="en-AU" dirty="0" smtClean="0"/>
              <a:t>Prepare status updates for London</a:t>
            </a:r>
          </a:p>
          <a:p>
            <a:pPr lvl="1"/>
            <a:r>
              <a:rPr lang="en-AU" dirty="0" smtClean="0"/>
              <a:t>802, 802.1, 802.3, 802.11,  802.15, 802.22, …</a:t>
            </a:r>
          </a:p>
          <a:p>
            <a:r>
              <a:rPr lang="en-AU" dirty="0" smtClean="0"/>
              <a:t>Deal with “Virtual AP”</a:t>
            </a:r>
          </a:p>
          <a:p>
            <a:r>
              <a:rPr lang="en-AU" dirty="0" smtClean="0"/>
              <a:t>Deal with “</a:t>
            </a:r>
            <a:r>
              <a:rPr lang="en-GB" dirty="0" smtClean="0"/>
              <a:t>Optimization </a:t>
            </a:r>
            <a:r>
              <a:rPr lang="en-GB" dirty="0"/>
              <a:t>technology in WLAN</a:t>
            </a:r>
            <a:r>
              <a:rPr lang="en-AU" dirty="0"/>
              <a:t>”</a:t>
            </a:r>
            <a:endParaRPr lang="en-AU" dirty="0" smtClean="0"/>
          </a:p>
          <a:p>
            <a:r>
              <a:rPr lang="en-AU" dirty="0" smtClean="0"/>
              <a:t>Respond to any new documents on SC6 server</a:t>
            </a:r>
          </a:p>
          <a:p>
            <a:r>
              <a:rPr lang="en-AU" dirty="0" smtClean="0"/>
              <a:t>Appoint IEEE 802 delegation</a:t>
            </a:r>
          </a:p>
          <a:p>
            <a:r>
              <a:rPr lang="en-AU" dirty="0" smtClean="0"/>
              <a:t>…</a:t>
            </a:r>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7/12 of 11-14-0971 by Andrew Myles, Cisco</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34</a:t>
            </a:fld>
            <a:endParaRPr lang="en-US"/>
          </a:p>
        </p:txBody>
      </p:sp>
    </p:spTree>
    <p:extLst>
      <p:ext uri="{BB962C8B-B14F-4D97-AF65-F5344CB8AC3E}">
        <p14:creationId xmlns:p14="http://schemas.microsoft.com/office/powerpoint/2010/main" val="2260161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802.11 WG will consider sending 802.11ac/</a:t>
            </a:r>
            <a:r>
              <a:rPr lang="en-AU" dirty="0" err="1" smtClean="0"/>
              <a:t>af</a:t>
            </a:r>
            <a:r>
              <a:rPr lang="en-AU" dirty="0" smtClean="0"/>
              <a:t> through PSDO</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802.11 WG recommends to the IEEE 802 EC that IEEE 802.11ac-2013 and IEEE 802.11af-2013 be submitted to ISO/IEC JTC1/SC6 for ratification under the PSDO process</a:t>
            </a:r>
          </a:p>
          <a:p>
            <a:pPr lvl="1"/>
            <a:r>
              <a:rPr lang="en-AU" dirty="0" smtClean="0"/>
              <a:t>Moved:</a:t>
            </a:r>
          </a:p>
          <a:p>
            <a:pPr lvl="1"/>
            <a:r>
              <a:rPr lang="en-AU" dirty="0" smtClean="0"/>
              <a:t>Seconded:</a:t>
            </a:r>
          </a:p>
          <a:p>
            <a:r>
              <a:rPr lang="en-AU" dirty="0" smtClean="0"/>
              <a:t>Notes</a:t>
            </a:r>
          </a:p>
          <a:p>
            <a:pPr lvl="1"/>
            <a:r>
              <a:rPr lang="en-AU" dirty="0" smtClean="0"/>
              <a:t>Approved </a:t>
            </a:r>
            <a:r>
              <a:rPr lang="en-AU" dirty="0"/>
              <a:t>by IEEE 802 JTC1 </a:t>
            </a:r>
            <a:r>
              <a:rPr lang="en-AU" dirty="0" smtClean="0"/>
              <a:t>SC</a:t>
            </a:r>
          </a:p>
          <a:p>
            <a:pPr lvl="1"/>
            <a:r>
              <a:rPr lang="en-AU" dirty="0" smtClean="0"/>
              <a:t>Will hopefully be considered by IEEE 802 EC today</a:t>
            </a:r>
            <a:endParaRPr lang="en-AU" dirty="0"/>
          </a:p>
          <a:p>
            <a:endParaRPr lang="en-AU" dirty="0" smtClean="0"/>
          </a:p>
          <a:p>
            <a:endParaRPr lang="en-AU" dirty="0"/>
          </a:p>
        </p:txBody>
      </p:sp>
      <p:sp>
        <p:nvSpPr>
          <p:cNvPr id="5" name="Footer Placeholder 4"/>
          <p:cNvSpPr>
            <a:spLocks noGrp="1"/>
          </p:cNvSpPr>
          <p:nvPr>
            <p:ph type="ftr" sz="quarter" idx="11"/>
          </p:nvPr>
        </p:nvSpPr>
        <p:spPr/>
        <p:txBody>
          <a:bodyPr/>
          <a:lstStyle/>
          <a:p>
            <a:r>
              <a:rPr lang="en-GB" smtClean="0"/>
              <a:t>Adrian Stephens, Intel Corporation</a:t>
            </a:r>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8/12 of 11-14-0971 by Andrew Myles, Cisco</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35</a:t>
            </a:fld>
            <a:endParaRPr lang="en-US"/>
          </a:p>
        </p:txBody>
      </p:sp>
    </p:spTree>
    <p:extLst>
      <p:ext uri="{BB962C8B-B14F-4D97-AF65-F5344CB8AC3E}">
        <p14:creationId xmlns:p14="http://schemas.microsoft.com/office/powerpoint/2010/main" val="1080622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EC will consider various motions related to JTC1</a:t>
            </a:r>
            <a:endParaRPr lang="en-AU" dirty="0"/>
          </a:p>
        </p:txBody>
      </p:sp>
      <p:sp>
        <p:nvSpPr>
          <p:cNvPr id="3" name="Content Placeholder 2"/>
          <p:cNvSpPr>
            <a:spLocks noGrp="1"/>
          </p:cNvSpPr>
          <p:nvPr>
            <p:ph idx="1"/>
          </p:nvPr>
        </p:nvSpPr>
        <p:spPr/>
        <p:txBody>
          <a:bodyPr/>
          <a:lstStyle/>
          <a:p>
            <a:r>
              <a:rPr lang="en-AU" dirty="0" smtClean="0"/>
              <a:t>IEEE 802.1 WG will provide motions to</a:t>
            </a:r>
          </a:p>
          <a:p>
            <a:pPr lvl="1"/>
            <a:r>
              <a:rPr lang="en-AU" dirty="0" smtClean="0"/>
              <a:t>Liaise 802.1AXrev draft to SC6</a:t>
            </a:r>
            <a:endParaRPr lang="en-AU" dirty="0"/>
          </a:p>
          <a:p>
            <a:pPr lvl="1"/>
            <a:r>
              <a:rPr lang="en-AU" dirty="0" smtClean="0"/>
              <a:t>Forward 802 through PSDO</a:t>
            </a:r>
          </a:p>
          <a:p>
            <a:r>
              <a:rPr lang="en-AU" dirty="0" smtClean="0"/>
              <a:t>IEEE 802.11 WG </a:t>
            </a:r>
            <a:r>
              <a:rPr lang="en-AU" dirty="0"/>
              <a:t>will provide motions </a:t>
            </a:r>
            <a:r>
              <a:rPr lang="en-AU" dirty="0" smtClean="0"/>
              <a:t>to</a:t>
            </a:r>
          </a:p>
          <a:p>
            <a:pPr lvl="1"/>
            <a:r>
              <a:rPr lang="en-AU" dirty="0" smtClean="0"/>
              <a:t>Approve FDIS comment responses for 802.11aa/ad/</a:t>
            </a:r>
            <a:r>
              <a:rPr lang="en-AU" dirty="0" err="1" smtClean="0"/>
              <a:t>ae</a:t>
            </a:r>
            <a:endParaRPr lang="en-AU" dirty="0" smtClean="0"/>
          </a:p>
          <a:p>
            <a:pPr lvl="1"/>
            <a:r>
              <a:rPr lang="en-AU" dirty="0" smtClean="0"/>
              <a:t>Forward 802.11ac  </a:t>
            </a:r>
            <a:r>
              <a:rPr lang="en-AU" dirty="0"/>
              <a:t>through </a:t>
            </a:r>
            <a:r>
              <a:rPr lang="en-AU" dirty="0" smtClean="0"/>
              <a:t>PSDO</a:t>
            </a:r>
          </a:p>
          <a:p>
            <a:pPr lvl="1"/>
            <a:r>
              <a:rPr lang="en-AU" dirty="0" smtClean="0"/>
              <a:t>Forward 802.11af  </a:t>
            </a:r>
            <a:r>
              <a:rPr lang="en-AU" dirty="0"/>
              <a:t>through </a:t>
            </a:r>
            <a:r>
              <a:rPr lang="en-AU" dirty="0" smtClean="0"/>
              <a:t>PSDO</a:t>
            </a:r>
            <a:endParaRPr lang="en-AU"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9/12 of 11-14-0971 by Andrew Myles, Cisco</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36</a:t>
            </a:fld>
            <a:endParaRPr lang="en-US"/>
          </a:p>
        </p:txBody>
      </p:sp>
    </p:spTree>
    <p:extLst>
      <p:ext uri="{BB962C8B-B14F-4D97-AF65-F5344CB8AC3E}">
        <p14:creationId xmlns:p14="http://schemas.microsoft.com/office/powerpoint/2010/main" val="2612954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EC will consider various motions related to JTC1</a:t>
            </a:r>
            <a:endParaRPr lang="en-AU" dirty="0"/>
          </a:p>
        </p:txBody>
      </p:sp>
      <p:sp>
        <p:nvSpPr>
          <p:cNvPr id="3" name="Content Placeholder 2"/>
          <p:cNvSpPr>
            <a:spLocks noGrp="1"/>
          </p:cNvSpPr>
          <p:nvPr>
            <p:ph idx="1"/>
          </p:nvPr>
        </p:nvSpPr>
        <p:spPr/>
        <p:txBody>
          <a:bodyPr/>
          <a:lstStyle/>
          <a:p>
            <a:r>
              <a:rPr lang="en-AU" dirty="0" smtClean="0"/>
              <a:t>IEEE 802.3 WG will provide motions to</a:t>
            </a:r>
          </a:p>
          <a:p>
            <a:pPr lvl="1"/>
            <a:r>
              <a:rPr lang="en-AU" dirty="0" smtClean="0"/>
              <a:t>Forward 802.3.1 through PSDO</a:t>
            </a:r>
          </a:p>
          <a:p>
            <a:r>
              <a:rPr lang="en-AU" smtClean="0"/>
              <a:t>IEEE </a:t>
            </a:r>
            <a:r>
              <a:rPr lang="en-AU" dirty="0" smtClean="0"/>
              <a:t>802.22 WG will provide motions to:</a:t>
            </a:r>
          </a:p>
          <a:p>
            <a:pPr lvl="1"/>
            <a:r>
              <a:rPr lang="en-AU" dirty="0" smtClean="0"/>
              <a:t>Forward responses to SC6 on pre-ballot by SC6 on IEEE 802.22 </a:t>
            </a:r>
          </a:p>
          <a:p>
            <a:pPr lvl="1"/>
            <a:r>
              <a:rPr lang="en-AU" dirty="0" smtClean="0"/>
              <a:t>Send liaison to SC6 asking that 802.22 WG have ongoing maintenance responsibility for 8802-22 series</a:t>
            </a:r>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10/12 of 11-14-0971 by Andrew Myles, Cisco</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37</a:t>
            </a:fld>
            <a:endParaRPr lang="en-US"/>
          </a:p>
        </p:txBody>
      </p:sp>
    </p:spTree>
    <p:extLst>
      <p:ext uri="{BB962C8B-B14F-4D97-AF65-F5344CB8AC3E}">
        <p14:creationId xmlns:p14="http://schemas.microsoft.com/office/powerpoint/2010/main" val="786227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EC will consider </a:t>
            </a:r>
            <a:r>
              <a:rPr lang="en-AU" dirty="0" err="1" smtClean="0"/>
              <a:t>HoD</a:t>
            </a:r>
            <a:r>
              <a:rPr lang="en-AU" dirty="0" smtClean="0"/>
              <a:t> appointment process</a:t>
            </a:r>
            <a:endParaRPr lang="en-AU" dirty="0"/>
          </a:p>
        </p:txBody>
      </p:sp>
      <p:sp>
        <p:nvSpPr>
          <p:cNvPr id="3" name="Content Placeholder 2"/>
          <p:cNvSpPr>
            <a:spLocks noGrp="1"/>
          </p:cNvSpPr>
          <p:nvPr>
            <p:ph idx="1"/>
          </p:nvPr>
        </p:nvSpPr>
        <p:spPr/>
        <p:txBody>
          <a:bodyPr/>
          <a:lstStyle/>
          <a:p>
            <a:r>
              <a:rPr lang="en-AU" dirty="0"/>
              <a:t>Motion</a:t>
            </a:r>
          </a:p>
          <a:p>
            <a:pPr lvl="1"/>
            <a:r>
              <a:rPr lang="en-AU" i="1" dirty="0"/>
              <a:t>The </a:t>
            </a:r>
            <a:r>
              <a:rPr lang="en-AU" i="1" dirty="0" smtClean="0"/>
              <a:t>IEEE </a:t>
            </a:r>
            <a:r>
              <a:rPr lang="en-AU" i="1" dirty="0"/>
              <a:t>802 EC </a:t>
            </a:r>
            <a:r>
              <a:rPr lang="en-AU" i="1" dirty="0" smtClean="0"/>
              <a:t> empowers </a:t>
            </a:r>
            <a:r>
              <a:rPr lang="en-AU" i="1" dirty="0"/>
              <a:t>t</a:t>
            </a:r>
            <a:r>
              <a:rPr lang="en-AU" i="1" dirty="0" smtClean="0"/>
              <a:t>he </a:t>
            </a:r>
            <a:r>
              <a:rPr lang="en-AU" i="1" dirty="0"/>
              <a:t>IEEE 802 Chair be </a:t>
            </a:r>
            <a:r>
              <a:rPr lang="en-AU" i="1" dirty="0" smtClean="0"/>
              <a:t>to </a:t>
            </a:r>
            <a:r>
              <a:rPr lang="en-AU" i="1" dirty="0"/>
              <a:t>appoint the IEEE 802 </a:t>
            </a:r>
            <a:r>
              <a:rPr lang="en-AU" i="1" dirty="0" err="1"/>
              <a:t>HoD</a:t>
            </a:r>
            <a:r>
              <a:rPr lang="en-AU" i="1" dirty="0"/>
              <a:t> to the ISO/IEC JTC1/SC6 meeting in London in October 2014</a:t>
            </a:r>
          </a:p>
          <a:p>
            <a:pPr lvl="1"/>
            <a:r>
              <a:rPr lang="en-AU" dirty="0"/>
              <a:t>Moved</a:t>
            </a:r>
          </a:p>
          <a:p>
            <a:pPr lvl="1"/>
            <a:r>
              <a:rPr lang="en-AU" dirty="0" smtClean="0"/>
              <a:t>Seconded</a:t>
            </a:r>
            <a:endParaRPr lang="en-AU" dirty="0"/>
          </a:p>
          <a:p>
            <a:r>
              <a:rPr lang="en-AU" dirty="0"/>
              <a:t>Notes:</a:t>
            </a:r>
          </a:p>
          <a:p>
            <a:pPr lvl="1"/>
            <a:r>
              <a:rPr lang="en-AU" dirty="0"/>
              <a:t>Approved by IEEE 802 JTC1 SC by ~</a:t>
            </a:r>
            <a:r>
              <a:rPr lang="en-AU" dirty="0" smtClean="0"/>
              <a:t>16/0/2</a:t>
            </a:r>
          </a:p>
          <a:p>
            <a:pPr lvl="1"/>
            <a:r>
              <a:rPr lang="en-AU" dirty="0" smtClean="0"/>
              <a:t>Likely appointee is Bruce Kraemer</a:t>
            </a:r>
          </a:p>
          <a:p>
            <a:pPr lvl="1"/>
            <a:r>
              <a:rPr lang="en-AU" dirty="0" smtClean="0"/>
              <a:t>Hoping to include a </a:t>
            </a:r>
            <a:r>
              <a:rPr lang="en-AU" dirty="0" err="1" smtClean="0"/>
              <a:t>HoD</a:t>
            </a:r>
            <a:r>
              <a:rPr lang="en-AU" dirty="0" smtClean="0"/>
              <a:t>-in-training in delegation</a:t>
            </a:r>
            <a:endParaRPr lang="en-AU" dirty="0"/>
          </a:p>
          <a:p>
            <a:endParaRPr lang="en-AU"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11/12 of 11-14-0971 by Andrew Myles, Cisco</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38</a:t>
            </a:fld>
            <a:endParaRPr lang="en-US"/>
          </a:p>
        </p:txBody>
      </p:sp>
    </p:spTree>
    <p:extLst>
      <p:ext uri="{BB962C8B-B14F-4D97-AF65-F5344CB8AC3E}">
        <p14:creationId xmlns:p14="http://schemas.microsoft.com/office/powerpoint/2010/main" val="3498137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EC will consider </a:t>
            </a:r>
            <a:r>
              <a:rPr lang="en-AU" dirty="0" err="1"/>
              <a:t>HoD</a:t>
            </a:r>
            <a:r>
              <a:rPr lang="en-AU" dirty="0"/>
              <a:t> </a:t>
            </a:r>
            <a:r>
              <a:rPr lang="en-AU" dirty="0" smtClean="0"/>
              <a:t>empowerment</a:t>
            </a:r>
            <a:endParaRPr lang="en-AU" dirty="0"/>
          </a:p>
        </p:txBody>
      </p:sp>
      <p:sp>
        <p:nvSpPr>
          <p:cNvPr id="3" name="Content Placeholder 2"/>
          <p:cNvSpPr>
            <a:spLocks noGrp="1"/>
          </p:cNvSpPr>
          <p:nvPr>
            <p:ph idx="1"/>
          </p:nvPr>
        </p:nvSpPr>
        <p:spPr/>
        <p:txBody>
          <a:bodyPr/>
          <a:lstStyle/>
          <a:p>
            <a:r>
              <a:rPr lang="en-AU" dirty="0"/>
              <a:t>Motion</a:t>
            </a:r>
          </a:p>
          <a:p>
            <a:pPr lvl="1"/>
            <a:r>
              <a:rPr lang="en-AU" i="1" dirty="0" smtClean="0"/>
              <a:t>The IEEE 802 EC authorises the IEEE </a:t>
            </a:r>
            <a:r>
              <a:rPr lang="en-AU" i="1" dirty="0"/>
              <a:t>802 </a:t>
            </a:r>
            <a:r>
              <a:rPr lang="en-AU" i="1" dirty="0" err="1"/>
              <a:t>HoD</a:t>
            </a:r>
            <a:r>
              <a:rPr lang="en-AU" i="1" dirty="0"/>
              <a:t> to the ISO/IEC JTC1/SC6 meeting in London </a:t>
            </a:r>
            <a:r>
              <a:rPr lang="en-AU" i="1" dirty="0" smtClean="0"/>
              <a:t>in </a:t>
            </a:r>
            <a:r>
              <a:rPr lang="en-AU" i="1" dirty="0"/>
              <a:t>October 2014 </a:t>
            </a:r>
            <a:r>
              <a:rPr lang="en-AU" i="1" dirty="0" smtClean="0"/>
              <a:t>to</a:t>
            </a:r>
            <a:r>
              <a:rPr lang="en-AU" i="1" dirty="0"/>
              <a:t>:</a:t>
            </a:r>
          </a:p>
          <a:p>
            <a:pPr lvl="2"/>
            <a:r>
              <a:rPr lang="en-AU" i="1" dirty="0"/>
              <a:t>Appoint the IEEE 802 delegation</a:t>
            </a:r>
          </a:p>
          <a:p>
            <a:pPr lvl="2"/>
            <a:r>
              <a:rPr lang="en-AU" i="1" dirty="0"/>
              <a:t>Approve any necessary submissions</a:t>
            </a:r>
          </a:p>
          <a:p>
            <a:pPr lvl="2"/>
            <a:r>
              <a:rPr lang="en-AU" i="1" dirty="0"/>
              <a:t>Call any necessary preparation </a:t>
            </a:r>
            <a:r>
              <a:rPr lang="en-AU" i="1" dirty="0" smtClean="0"/>
              <a:t>teleconferences</a:t>
            </a:r>
          </a:p>
          <a:p>
            <a:pPr lvl="1"/>
            <a:r>
              <a:rPr lang="en-AU" dirty="0" smtClean="0"/>
              <a:t>Moved</a:t>
            </a:r>
          </a:p>
          <a:p>
            <a:pPr lvl="1"/>
            <a:r>
              <a:rPr lang="en-AU" dirty="0" smtClean="0"/>
              <a:t>Seconded</a:t>
            </a:r>
          </a:p>
          <a:p>
            <a:r>
              <a:rPr lang="en-AU" dirty="0" smtClean="0"/>
              <a:t>Notes:</a:t>
            </a:r>
          </a:p>
          <a:p>
            <a:pPr lvl="1"/>
            <a:r>
              <a:rPr lang="en-AU" dirty="0" smtClean="0"/>
              <a:t>Approved by IEEE 802 JTC1 SC by ~16/0/2</a:t>
            </a:r>
          </a:p>
          <a:p>
            <a:pPr lvl="1"/>
            <a:r>
              <a:rPr lang="en-AU" dirty="0" smtClean="0"/>
              <a:t>This is similar to previous motions</a:t>
            </a:r>
            <a:endParaRPr lang="en-AU" dirty="0"/>
          </a:p>
          <a:p>
            <a:endParaRPr lang="en-AU"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12/12 of 11-14-0971 by Andrew Myles, Cisco</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39</a:t>
            </a:fld>
            <a:endParaRPr lang="en-US"/>
          </a:p>
        </p:txBody>
      </p:sp>
    </p:spTree>
    <p:extLst>
      <p:ext uri="{BB962C8B-B14F-4D97-AF65-F5344CB8AC3E}">
        <p14:creationId xmlns:p14="http://schemas.microsoft.com/office/powerpoint/2010/main" val="322678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4" name="Date Placeholder 3"/>
          <p:cNvSpPr>
            <a:spLocks noGrp="1"/>
          </p:cNvSpPr>
          <p:nvPr>
            <p:ph type="dt" sz="half" idx="10"/>
          </p:nvPr>
        </p:nvSpPr>
        <p:spPr/>
        <p:txBody>
          <a:bodyPr/>
          <a:lstStyle/>
          <a:p>
            <a:pPr>
              <a:defRPr/>
            </a:pPr>
            <a:r>
              <a:rPr lang="en-US" smtClean="0"/>
              <a:t>July 2014</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pic>
        <p:nvPicPr>
          <p:cNvPr id="3" name="Picture 2"/>
          <p:cNvPicPr>
            <a:picLocks noChangeAspect="1"/>
          </p:cNvPicPr>
          <p:nvPr/>
        </p:nvPicPr>
        <p:blipFill>
          <a:blip r:embed="rId3"/>
          <a:stretch>
            <a:fillRect/>
          </a:stretch>
        </p:blipFill>
        <p:spPr>
          <a:xfrm>
            <a:off x="2590799" y="685800"/>
            <a:ext cx="6349035" cy="5732364"/>
          </a:xfrm>
          <a:prstGeom prst="rect">
            <a:avLst/>
          </a:prstGeom>
        </p:spPr>
      </p:pic>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Tree>
    <p:extLst>
      <p:ext uri="{BB962C8B-B14F-4D97-AF65-F5344CB8AC3E}">
        <p14:creationId xmlns:p14="http://schemas.microsoft.com/office/powerpoint/2010/main" val="3781856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27652" name="Rectangle 2"/>
          <p:cNvSpPr>
            <a:spLocks noGrp="1" noChangeArrowheads="1"/>
          </p:cNvSpPr>
          <p:nvPr>
            <p:ph type="title"/>
          </p:nvPr>
        </p:nvSpPr>
        <p:spPr>
          <a:xfrm>
            <a:off x="685800" y="838200"/>
            <a:ext cx="7772400" cy="1066800"/>
          </a:xfrm>
        </p:spPr>
        <p:txBody>
          <a:bodyPr/>
          <a:lstStyle/>
          <a:p>
            <a:r>
              <a:rPr lang="en-US" sz="2800" dirty="0">
                <a:latin typeface="Times New Roman" charset="0"/>
              </a:rPr>
              <a:t>IEEE </a:t>
            </a:r>
            <a:r>
              <a:rPr lang="en-US" sz="2800" dirty="0" smtClean="0">
                <a:latin typeface="Times New Roman" charset="0"/>
              </a:rPr>
              <a:t>802.11/15 </a:t>
            </a:r>
            <a:r>
              <a:rPr lang="en-US" sz="2800" dirty="0">
                <a:latin typeface="Times New Roman" charset="0"/>
              </a:rPr>
              <a:t>Regulatory SC</a:t>
            </a:r>
            <a:br>
              <a:rPr lang="en-US" sz="2800" dirty="0">
                <a:latin typeface="Times New Roman" charset="0"/>
              </a:rPr>
            </a:br>
            <a:r>
              <a:rPr lang="en-US" sz="2800" dirty="0" smtClean="0">
                <a:latin typeface="Times New Roman" charset="0"/>
              </a:rPr>
              <a:t>San Diego </a:t>
            </a:r>
            <a:r>
              <a:rPr lang="en-US" sz="2800" dirty="0">
                <a:latin typeface="Times New Roman" charset="0"/>
              </a:rPr>
              <a:t>Closing 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2014-07-18</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2404593887"/>
              </p:ext>
            </p:extLst>
          </p:nvPr>
        </p:nvGraphicFramePr>
        <p:xfrm>
          <a:off x="500063" y="3136900"/>
          <a:ext cx="7926387" cy="2376488"/>
        </p:xfrm>
        <a:graphic>
          <a:graphicData uri="http://schemas.openxmlformats.org/presentationml/2006/ole">
            <mc:AlternateContent xmlns:mc="http://schemas.openxmlformats.org/markup-compatibility/2006">
              <mc:Choice xmlns:v="urn:schemas-microsoft-com:vml" Requires="v">
                <p:oleObj spid="_x0000_s9226" name="Document" r:id="rId4" imgW="8369300" imgH="2514600" progId="Word.Document.8">
                  <p:embed/>
                </p:oleObj>
              </mc:Choice>
              <mc:Fallback>
                <p:oleObj name="Document" r:id="rId4" imgW="8369300" imgH="2514600" progId="Word.Document.8">
                  <p:embed/>
                  <p:pic>
                    <p:nvPicPr>
                      <p:cNvPr id="0" name=""/>
                      <p:cNvPicPr>
                        <a:picLocks noChangeAspect="1" noChangeArrowheads="1"/>
                      </p:cNvPicPr>
                      <p:nvPr/>
                    </p:nvPicPr>
                    <p:blipFill>
                      <a:blip r:embed="rId5"/>
                      <a:srcRect/>
                      <a:stretch>
                        <a:fillRect/>
                      </a:stretch>
                    </p:blipFill>
                    <p:spPr bwMode="auto">
                      <a:xfrm>
                        <a:off x="500063" y="3136900"/>
                        <a:ext cx="79263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11-14-0808 by Rich Kennedy, MediaTek</a:t>
            </a:r>
          </a:p>
        </p:txBody>
      </p:sp>
      <p:sp>
        <p:nvSpPr>
          <p:cNvPr id="10"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40</a:t>
            </a:fld>
            <a:endParaRPr lang="en-US"/>
          </a:p>
        </p:txBody>
      </p:sp>
    </p:spTree>
    <p:extLst>
      <p:ext uri="{BB962C8B-B14F-4D97-AF65-F5344CB8AC3E}">
        <p14:creationId xmlns:p14="http://schemas.microsoft.com/office/powerpoint/2010/main" val="7394370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9700" name="Rectangle 2"/>
          <p:cNvSpPr>
            <a:spLocks noGrp="1" noChangeArrowheads="1"/>
          </p:cNvSpPr>
          <p:nvPr>
            <p:ph type="title"/>
          </p:nvPr>
        </p:nvSpPr>
        <p:spPr/>
        <p:txBody>
          <a:bodyPr/>
          <a:lstStyle/>
          <a:p>
            <a:r>
              <a:rPr lang="en-US">
                <a:latin typeface="Times New Roman" charset="0"/>
              </a:rPr>
              <a:t>Abstract</a:t>
            </a:r>
          </a:p>
        </p:txBody>
      </p:sp>
      <p:sp>
        <p:nvSpPr>
          <p:cNvPr id="29701" name="Rectangle 3"/>
          <p:cNvSpPr>
            <a:spLocks noGrp="1" noChangeArrowheads="1"/>
          </p:cNvSpPr>
          <p:nvPr>
            <p:ph type="body" idx="1"/>
          </p:nvPr>
        </p:nvSpPr>
        <p:spPr>
          <a:xfrm>
            <a:off x="685800" y="1752600"/>
            <a:ext cx="7772400" cy="4114800"/>
          </a:xfrm>
        </p:spPr>
        <p:txBody>
          <a:bodyPr/>
          <a:lstStyle/>
          <a:p>
            <a:pPr>
              <a:buFontTx/>
              <a:buNone/>
            </a:pPr>
            <a:r>
              <a:rPr lang="en-US" dirty="0">
                <a:latin typeface="Times New Roman" charset="0"/>
              </a:rPr>
              <a:t>This presentation is the closing report for the </a:t>
            </a:r>
            <a:r>
              <a:rPr lang="en-US" dirty="0" smtClean="0">
                <a:latin typeface="Times New Roman" charset="0"/>
              </a:rPr>
              <a:t>July 2014 </a:t>
            </a:r>
            <a:r>
              <a:rPr lang="en-US" dirty="0">
                <a:latin typeface="Times New Roman" charset="0"/>
              </a:rPr>
              <a:t>IEEE </a:t>
            </a:r>
            <a:r>
              <a:rPr lang="en-US" dirty="0" smtClean="0">
                <a:latin typeface="Times New Roman" charset="0"/>
              </a:rPr>
              <a:t>802.11/15 </a:t>
            </a:r>
            <a:r>
              <a:rPr lang="en-US" dirty="0">
                <a:latin typeface="Times New Roman" charset="0"/>
              </a:rPr>
              <a:t>Regulatory Standing Committee meeting in </a:t>
            </a:r>
            <a:r>
              <a:rPr lang="en-US" dirty="0" smtClean="0">
                <a:latin typeface="Times New Roman" charset="0"/>
              </a:rPr>
              <a:t>San Diego.</a:t>
            </a:r>
            <a:endParaRPr lang="en-US" dirty="0">
              <a:latin typeface="Times New Roman"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11-14-0808 by Rich Kennedy, MediaTek</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41</a:t>
            </a:fld>
            <a:endParaRPr lang="en-US"/>
          </a:p>
        </p:txBody>
      </p:sp>
    </p:spTree>
    <p:extLst>
      <p:ext uri="{BB962C8B-B14F-4D97-AF65-F5344CB8AC3E}">
        <p14:creationId xmlns:p14="http://schemas.microsoft.com/office/powerpoint/2010/main" val="95658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latin typeface="Times New Roman" charset="0"/>
              </a:rPr>
              <a:t>Agenda</a:t>
            </a:r>
          </a:p>
        </p:txBody>
      </p:sp>
      <p:sp>
        <p:nvSpPr>
          <p:cNvPr id="31746" name="Content Placeholder 2"/>
          <p:cNvSpPr>
            <a:spLocks noGrp="1"/>
          </p:cNvSpPr>
          <p:nvPr>
            <p:ph idx="1"/>
          </p:nvPr>
        </p:nvSpPr>
        <p:spPr/>
        <p:txBody>
          <a:bodyPr/>
          <a:lstStyle/>
          <a:p>
            <a:pPr eaLnBrk="1" hangingPunct="1"/>
            <a:r>
              <a:rPr lang="en-US" altLang="en-US" sz="2800" dirty="0" smtClean="0"/>
              <a:t>Introduction – just expanded to add 802.15</a:t>
            </a:r>
            <a:endParaRPr lang="en-US" altLang="en-US" sz="2800" dirty="0"/>
          </a:p>
          <a:p>
            <a:pPr eaLnBrk="1" hangingPunct="1"/>
            <a:r>
              <a:rPr lang="en-US" altLang="en-US" sz="2800" dirty="0" smtClean="0"/>
              <a:t>Regulatory </a:t>
            </a:r>
            <a:r>
              <a:rPr lang="en-US" altLang="en-US" sz="2800" dirty="0"/>
              <a:t>summaries</a:t>
            </a:r>
          </a:p>
          <a:p>
            <a:pPr eaLnBrk="1" hangingPunct="1"/>
            <a:r>
              <a:rPr lang="en-US" altLang="en-US" sz="2800" dirty="0"/>
              <a:t>[Potential] Action items</a:t>
            </a:r>
          </a:p>
          <a:p>
            <a:pPr eaLnBrk="1" hangingPunct="1"/>
            <a:r>
              <a:rPr lang="en-US" altLang="en-US" sz="2800" dirty="0"/>
              <a:t>DSRC </a:t>
            </a:r>
            <a:r>
              <a:rPr lang="en-US" altLang="en-US" sz="2800" dirty="0" smtClean="0"/>
              <a:t>Coexistence</a:t>
            </a:r>
            <a:endParaRPr lang="en-US" altLang="en-US" sz="2800" dirty="0"/>
          </a:p>
          <a:p>
            <a:pPr eaLnBrk="1" hangingPunct="1">
              <a:spcBef>
                <a:spcPct val="0"/>
              </a:spcBef>
            </a:pPr>
            <a:r>
              <a:rPr lang="en-US" altLang="en-US" sz="2800" dirty="0"/>
              <a:t>AOB </a:t>
            </a:r>
          </a:p>
          <a:p>
            <a:pPr eaLnBrk="1" hangingPunct="1">
              <a:spcBef>
                <a:spcPct val="0"/>
              </a:spcBef>
            </a:pPr>
            <a:r>
              <a:rPr lang="en-US" sz="2800" dirty="0" smtClean="0">
                <a:latin typeface="Times New Roman" charset="0"/>
                <a:ea typeface="MS PGothic" charset="0"/>
              </a:rPr>
              <a:t>Adjourn</a:t>
            </a:r>
            <a:endParaRPr lang="en-US" sz="2800" dirty="0">
              <a:latin typeface="Times New Roman" charset="0"/>
            </a:endParaRP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11-14-0808 by Rich Kennedy, MediaTek</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42</a:t>
            </a:fld>
            <a:endParaRPr lang="en-US"/>
          </a:p>
        </p:txBody>
      </p:sp>
    </p:spTree>
    <p:extLst>
      <p:ext uri="{BB962C8B-B14F-4D97-AF65-F5344CB8AC3E}">
        <p14:creationId xmlns:p14="http://schemas.microsoft.com/office/powerpoint/2010/main" val="1875488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Times New Roman" charset="0"/>
              </a:rPr>
              <a:t>Accomplishments</a:t>
            </a:r>
          </a:p>
        </p:txBody>
      </p:sp>
      <p:sp>
        <p:nvSpPr>
          <p:cNvPr id="32770" name="Content Placeholder 2"/>
          <p:cNvSpPr>
            <a:spLocks noGrp="1"/>
          </p:cNvSpPr>
          <p:nvPr>
            <p:ph idx="1"/>
          </p:nvPr>
        </p:nvSpPr>
        <p:spPr>
          <a:xfrm>
            <a:off x="685800" y="1447799"/>
            <a:ext cx="7772400" cy="5027613"/>
          </a:xfrm>
        </p:spPr>
        <p:txBody>
          <a:bodyPr/>
          <a:lstStyle/>
          <a:p>
            <a:pPr eaLnBrk="1" hangingPunct="1"/>
            <a:r>
              <a:rPr lang="en-US" sz="2000" dirty="0" smtClean="0">
                <a:latin typeface="Times New Roman" charset="0"/>
              </a:rPr>
              <a:t>Regulatory </a:t>
            </a:r>
            <a:r>
              <a:rPr lang="en-US" sz="2000" dirty="0">
                <a:latin typeface="Times New Roman" charset="0"/>
              </a:rPr>
              <a:t>summaries</a:t>
            </a:r>
          </a:p>
          <a:p>
            <a:pPr lvl="1" eaLnBrk="1" hangingPunct="1"/>
            <a:r>
              <a:rPr lang="en-US" sz="1800" b="1" dirty="0" smtClean="0">
                <a:latin typeface="Times New Roman" charset="0"/>
              </a:rPr>
              <a:t>Asia</a:t>
            </a:r>
          </a:p>
          <a:p>
            <a:pPr lvl="2" eaLnBrk="1" hangingPunct="1"/>
            <a:r>
              <a:rPr lang="en-US" sz="1400" dirty="0" smtClean="0">
                <a:latin typeface="Times New Roman" charset="0"/>
              </a:rPr>
              <a:t>Japan 5.1 GHz band</a:t>
            </a:r>
            <a:endParaRPr lang="en-US" sz="1400" dirty="0">
              <a:latin typeface="Times New Roman" charset="0"/>
            </a:endParaRPr>
          </a:p>
          <a:p>
            <a:pPr lvl="1"/>
            <a:r>
              <a:rPr lang="en-US" sz="1800" b="1" dirty="0" smtClean="0">
                <a:latin typeface="Times New Roman" charset="0"/>
              </a:rPr>
              <a:t>EU</a:t>
            </a:r>
          </a:p>
          <a:p>
            <a:pPr lvl="2"/>
            <a:r>
              <a:rPr lang="en-US" altLang="en-US" sz="1400" dirty="0" smtClean="0"/>
              <a:t>Ofcom </a:t>
            </a:r>
            <a:r>
              <a:rPr lang="en-US" altLang="en-US" sz="1400" dirty="0"/>
              <a:t>PSSR consultation results (responses just now posted)</a:t>
            </a:r>
          </a:p>
          <a:p>
            <a:pPr lvl="2"/>
            <a:r>
              <a:rPr lang="en-US" altLang="en-US" sz="1400" dirty="0"/>
              <a:t>EN 300 328 </a:t>
            </a:r>
            <a:r>
              <a:rPr lang="en-US" altLang="en-US" sz="1400" dirty="0" smtClean="0"/>
              <a:t>v1.9.1</a:t>
            </a:r>
          </a:p>
          <a:p>
            <a:pPr lvl="2"/>
            <a:r>
              <a:rPr lang="en-US" altLang="en-US" sz="1400" dirty="0" smtClean="0"/>
              <a:t>TVWS </a:t>
            </a:r>
            <a:r>
              <a:rPr lang="en-US" altLang="en-US" sz="1400" dirty="0"/>
              <a:t>Report to ECC from WG </a:t>
            </a:r>
            <a:r>
              <a:rPr lang="en-US" altLang="en-US" sz="1400" dirty="0" smtClean="0"/>
              <a:t>FM</a:t>
            </a:r>
          </a:p>
          <a:p>
            <a:pPr lvl="2"/>
            <a:r>
              <a:rPr lang="en-US" altLang="en-US" sz="1400" dirty="0" smtClean="0"/>
              <a:t>Ofcom </a:t>
            </a:r>
            <a:r>
              <a:rPr lang="en-US" altLang="en-US" sz="1400" dirty="0"/>
              <a:t>WRC-15 Preparation </a:t>
            </a:r>
            <a:r>
              <a:rPr lang="en-US" altLang="en-US" sz="1400" dirty="0" smtClean="0"/>
              <a:t>consultation</a:t>
            </a:r>
          </a:p>
          <a:p>
            <a:pPr lvl="2"/>
            <a:r>
              <a:rPr lang="en-US" altLang="en-US" sz="1400" dirty="0" smtClean="0"/>
              <a:t>Ofcom </a:t>
            </a:r>
            <a:r>
              <a:rPr lang="en-US" altLang="en-US" sz="1400" dirty="0"/>
              <a:t>TVWS trial </a:t>
            </a:r>
            <a:r>
              <a:rPr lang="en-US" altLang="en-US" sz="1400" dirty="0" smtClean="0"/>
              <a:t>extension, and SE24 </a:t>
            </a:r>
            <a:r>
              <a:rPr lang="en-US" altLang="en-US" sz="1400" dirty="0"/>
              <a:t>WI52 on sharing in 5725-5925 </a:t>
            </a:r>
            <a:r>
              <a:rPr lang="en-US" altLang="en-US" sz="1400" dirty="0" smtClean="0"/>
              <a:t>MHz</a:t>
            </a:r>
            <a:endParaRPr lang="en-US" dirty="0">
              <a:latin typeface="Times New Roman" charset="0"/>
            </a:endParaRPr>
          </a:p>
          <a:p>
            <a:pPr lvl="1" eaLnBrk="1" hangingPunct="1"/>
            <a:r>
              <a:rPr lang="en-US" sz="1800" b="1" dirty="0" smtClean="0">
                <a:latin typeface="Times New Roman" charset="0"/>
              </a:rPr>
              <a:t>North America</a:t>
            </a:r>
          </a:p>
          <a:p>
            <a:pPr lvl="2" eaLnBrk="1" hangingPunct="1">
              <a:spcBef>
                <a:spcPct val="0"/>
              </a:spcBef>
            </a:pPr>
            <a:r>
              <a:rPr lang="en-US" altLang="en-US" sz="1600" dirty="0"/>
              <a:t>Globalstar NPRM Reply Comments [due June 4]</a:t>
            </a:r>
          </a:p>
          <a:p>
            <a:pPr lvl="2" eaLnBrk="1" hangingPunct="1">
              <a:spcBef>
                <a:spcPct val="0"/>
              </a:spcBef>
            </a:pPr>
            <a:r>
              <a:rPr lang="en-US" altLang="en-US" sz="1600" dirty="0"/>
              <a:t>NPRM 13-22 – R&amp;O (FCC 14-30)</a:t>
            </a:r>
          </a:p>
          <a:p>
            <a:pPr lvl="3" eaLnBrk="1" hangingPunct="1">
              <a:spcBef>
                <a:spcPct val="0"/>
              </a:spcBef>
            </a:pPr>
            <a:r>
              <a:rPr lang="en-US" altLang="en-US" sz="1400" dirty="0"/>
              <a:t>Many Ex </a:t>
            </a:r>
            <a:r>
              <a:rPr lang="en-US" altLang="en-US" sz="1400" dirty="0" err="1"/>
              <a:t>Partes</a:t>
            </a:r>
            <a:r>
              <a:rPr lang="en-US" altLang="en-US" sz="1400" dirty="0"/>
              <a:t> from WISPs</a:t>
            </a:r>
          </a:p>
          <a:p>
            <a:pPr lvl="3" eaLnBrk="1" hangingPunct="1">
              <a:spcBef>
                <a:spcPct val="0"/>
              </a:spcBef>
            </a:pPr>
            <a:r>
              <a:rPr lang="en-US" altLang="en-US" sz="1400" dirty="0"/>
              <a:t>Prep for WRC15 complete(?)</a:t>
            </a:r>
          </a:p>
          <a:p>
            <a:pPr lvl="2" eaLnBrk="1" hangingPunct="1">
              <a:spcBef>
                <a:spcPct val="0"/>
              </a:spcBef>
            </a:pPr>
            <a:r>
              <a:rPr lang="en-US" altLang="en-US" sz="1600" dirty="0"/>
              <a:t>FCC 3.5 GHz FNPRM [Comments were due July 14]</a:t>
            </a:r>
          </a:p>
          <a:p>
            <a:pPr lvl="2" eaLnBrk="1" hangingPunct="1">
              <a:spcBef>
                <a:spcPct val="0"/>
              </a:spcBef>
            </a:pPr>
            <a:r>
              <a:rPr lang="en-US" altLang="en-US" sz="1600" dirty="0"/>
              <a:t>FCC/NTIA “Model City</a:t>
            </a:r>
            <a:r>
              <a:rPr lang="en-US" altLang="en-US" sz="1600" dirty="0" smtClean="0"/>
              <a:t>”</a:t>
            </a:r>
            <a:endParaRPr lang="en-US" dirty="0" smtClean="0">
              <a:latin typeface="Times New Roman" charset="0"/>
            </a:endParaRPr>
          </a:p>
          <a:p>
            <a:pPr eaLnBrk="1" hangingPunct="1"/>
            <a:r>
              <a:rPr lang="en-US" sz="2000" dirty="0" smtClean="0">
                <a:latin typeface="Times New Roman" charset="0"/>
              </a:rPr>
              <a:t>DSRC Coexistence Tiger Team update</a:t>
            </a:r>
          </a:p>
          <a:p>
            <a:pPr eaLnBrk="1" hangingPunct="1"/>
            <a:r>
              <a:rPr lang="en-US" sz="2000" dirty="0" smtClean="0">
                <a:latin typeface="Times New Roman" charset="0"/>
              </a:rPr>
              <a:t>No action items</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11-14-0808 by Rich Kennedy, MediaTek</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43</a:t>
            </a:fld>
            <a:endParaRPr lang="en-US"/>
          </a:p>
        </p:txBody>
      </p:sp>
    </p:spTree>
    <p:extLst>
      <p:ext uri="{BB962C8B-B14F-4D97-AF65-F5344CB8AC3E}">
        <p14:creationId xmlns:p14="http://schemas.microsoft.com/office/powerpoint/2010/main" val="1260732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Times New Roman" charset="0"/>
              </a:rPr>
              <a:t>Teleconferences</a:t>
            </a:r>
          </a:p>
        </p:txBody>
      </p:sp>
      <p:sp>
        <p:nvSpPr>
          <p:cNvPr id="37890" name="Content Placeholder 2"/>
          <p:cNvSpPr>
            <a:spLocks noGrp="1"/>
          </p:cNvSpPr>
          <p:nvPr>
            <p:ph idx="1"/>
          </p:nvPr>
        </p:nvSpPr>
        <p:spPr/>
        <p:txBody>
          <a:bodyPr/>
          <a:lstStyle/>
          <a:p>
            <a:r>
              <a:rPr lang="en-US" dirty="0">
                <a:latin typeface="Times New Roman" charset="0"/>
              </a:rPr>
              <a:t>Regulatory SC</a:t>
            </a:r>
          </a:p>
          <a:p>
            <a:pPr lvl="1"/>
            <a:r>
              <a:rPr lang="en-US" dirty="0">
                <a:latin typeface="Times New Roman" charset="0"/>
              </a:rPr>
              <a:t>Bi-weekly on Thursdays, 12:30 to </a:t>
            </a:r>
            <a:r>
              <a:rPr lang="en-US" dirty="0" smtClean="0">
                <a:latin typeface="Times New Roman" charset="0"/>
              </a:rPr>
              <a:t>13:30 </a:t>
            </a:r>
            <a:r>
              <a:rPr lang="en-US" dirty="0">
                <a:latin typeface="Times New Roman" charset="0"/>
              </a:rPr>
              <a:t>ET</a:t>
            </a:r>
          </a:p>
          <a:p>
            <a:pPr lvl="1"/>
            <a:r>
              <a:rPr lang="en-US" dirty="0">
                <a:latin typeface="Times New Roman" charset="0"/>
              </a:rPr>
              <a:t>Through </a:t>
            </a:r>
            <a:r>
              <a:rPr lang="en-US" dirty="0" smtClean="0">
                <a:latin typeface="Times New Roman" charset="0"/>
              </a:rPr>
              <a:t>November 30</a:t>
            </a:r>
            <a:r>
              <a:rPr lang="en-US" baseline="30000" dirty="0" smtClean="0">
                <a:latin typeface="Times New Roman" charset="0"/>
              </a:rPr>
              <a:t>th</a:t>
            </a:r>
            <a:r>
              <a:rPr lang="en-US" dirty="0" smtClean="0">
                <a:latin typeface="Times New Roman" charset="0"/>
              </a:rPr>
              <a:t> </a:t>
            </a:r>
            <a:endParaRPr lang="en-US" dirty="0">
              <a:latin typeface="Times New Roman" charset="0"/>
            </a:endParaRPr>
          </a:p>
          <a:p>
            <a:r>
              <a:rPr lang="en-US" dirty="0" smtClean="0">
                <a:latin typeface="Times New Roman" charset="0"/>
              </a:rPr>
              <a:t>DSRC </a:t>
            </a:r>
            <a:r>
              <a:rPr lang="en-US" dirty="0">
                <a:latin typeface="Times New Roman" charset="0"/>
              </a:rPr>
              <a:t>Coexistence Tiger Team</a:t>
            </a:r>
          </a:p>
          <a:p>
            <a:pPr lvl="1"/>
            <a:r>
              <a:rPr lang="en-US" dirty="0">
                <a:latin typeface="Times New Roman" charset="0"/>
              </a:rPr>
              <a:t>Weekly on Fridays, 13:00 to 14:00 ET</a:t>
            </a:r>
          </a:p>
          <a:p>
            <a:pPr lvl="1"/>
            <a:r>
              <a:rPr lang="en-US" dirty="0">
                <a:latin typeface="Times New Roman" charset="0"/>
              </a:rPr>
              <a:t>Through </a:t>
            </a:r>
            <a:r>
              <a:rPr lang="en-US" dirty="0" smtClean="0">
                <a:latin typeface="Times New Roman" charset="0"/>
              </a:rPr>
              <a:t>November 30</a:t>
            </a:r>
            <a:r>
              <a:rPr lang="en-US" baseline="30000" dirty="0" smtClean="0">
                <a:latin typeface="Times New Roman" charset="0"/>
              </a:rPr>
              <a:t>th</a:t>
            </a:r>
            <a:r>
              <a:rPr lang="en-US" dirty="0" smtClean="0">
                <a:latin typeface="Times New Roman" charset="0"/>
              </a:rPr>
              <a:t> </a:t>
            </a:r>
            <a:endParaRPr lang="en-US" dirty="0">
              <a:latin typeface="Times New Roman" charset="0"/>
            </a:endParaRP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11-14-0808 by Rich Kennedy, MediaTek</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44</a:t>
            </a:fld>
            <a:endParaRPr lang="en-US"/>
          </a:p>
        </p:txBody>
      </p:sp>
    </p:spTree>
    <p:extLst>
      <p:ext uri="{BB962C8B-B14F-4D97-AF65-F5344CB8AC3E}">
        <p14:creationId xmlns:p14="http://schemas.microsoft.com/office/powerpoint/2010/main" val="8357836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References</a:t>
            </a:r>
          </a:p>
        </p:txBody>
      </p:sp>
      <p:sp>
        <p:nvSpPr>
          <p:cNvPr id="23555" name="Content Placeholder 2"/>
          <p:cNvSpPr>
            <a:spLocks noGrp="1"/>
          </p:cNvSpPr>
          <p:nvPr>
            <p:ph idx="1"/>
          </p:nvPr>
        </p:nvSpPr>
        <p:spPr>
          <a:xfrm>
            <a:off x="228600" y="1752600"/>
            <a:ext cx="8594725" cy="4743450"/>
          </a:xfrm>
        </p:spPr>
        <p:txBody>
          <a:bodyPr/>
          <a:lstStyle/>
          <a:p>
            <a:pPr marL="342900" lvl="1" indent="-342900" eaLnBrk="1" hangingPunct="1">
              <a:buFontTx/>
              <a:buChar char="•"/>
            </a:pPr>
            <a:r>
              <a:rPr lang="en-US" altLang="en-US" sz="1600" b="1" dirty="0"/>
              <a:t>Globalstar TLPS NPRM</a:t>
            </a:r>
          </a:p>
          <a:p>
            <a:pPr marL="685800" lvl="2" indent="-342900" eaLnBrk="1" hangingPunct="1">
              <a:buFont typeface="Courier New" panose="02070309020205020404" pitchFamily="49" charset="0"/>
              <a:buChar char="o"/>
            </a:pPr>
            <a:r>
              <a:rPr lang="en-US" altLang="en-US" sz="1400" dirty="0">
                <a:hlinkClick r:id="rId3"/>
              </a:rPr>
              <a:t>http://transition.fcc.gov/Daily_Releases/Daily_Business/2013/db1126/FCC-13-147A1.pdf</a:t>
            </a:r>
            <a:r>
              <a:rPr lang="en-US" altLang="en-US" sz="1400" dirty="0"/>
              <a:t> </a:t>
            </a:r>
          </a:p>
          <a:p>
            <a:pPr marL="342900" lvl="1" indent="-342900" eaLnBrk="1" hangingPunct="1">
              <a:buFontTx/>
              <a:buChar char="•"/>
            </a:pPr>
            <a:r>
              <a:rPr lang="en-US" altLang="en-US" sz="1600" b="1" dirty="0"/>
              <a:t>5 GHz R&amp;O FCC 14-30</a:t>
            </a:r>
          </a:p>
          <a:p>
            <a:pPr marL="685800" lvl="2" indent="-342900" eaLnBrk="1" hangingPunct="1">
              <a:buFont typeface="Courier New" panose="02070309020205020404" pitchFamily="49" charset="0"/>
              <a:buChar char="o"/>
            </a:pPr>
            <a:r>
              <a:rPr lang="en-US" altLang="en-US" sz="1400" dirty="0">
                <a:hlinkClick r:id="rId4"/>
              </a:rPr>
              <a:t>http://transition.fcc.gov/Daily_Releases/Daily_Business/2014/db0401/FCC-14-30A1.pdf</a:t>
            </a:r>
            <a:endParaRPr lang="en-US" altLang="en-US" sz="1400" dirty="0"/>
          </a:p>
          <a:p>
            <a:pPr marL="342900" lvl="1" indent="-342900" eaLnBrk="1" hangingPunct="1">
              <a:buFont typeface="Arial" panose="020B0604020202020204" pitchFamily="34" charset="0"/>
              <a:buChar char="•"/>
            </a:pPr>
            <a:r>
              <a:rPr lang="en-US" altLang="en-US" sz="1600" b="1" dirty="0"/>
              <a:t>FCC 3.5 GHz band FNPRM</a:t>
            </a:r>
            <a:r>
              <a:rPr lang="en-US" altLang="en-US" b="1" dirty="0"/>
              <a:t> </a:t>
            </a:r>
          </a:p>
          <a:p>
            <a:pPr marL="685800" lvl="2" indent="-342900" eaLnBrk="1" hangingPunct="1">
              <a:buFont typeface="Courier New" panose="02070309020205020404" pitchFamily="49" charset="0"/>
              <a:buChar char="o"/>
            </a:pPr>
            <a:r>
              <a:rPr lang="en-US" altLang="en-US" sz="1400" dirty="0">
                <a:hlinkClick r:id="rId5"/>
              </a:rPr>
              <a:t>http://transition.fcc.gov/Daily_Releases/Daily_Business/2014/db0425/FCC-14-49A1.pdf</a:t>
            </a:r>
            <a:endParaRPr lang="en-US" altLang="en-US" sz="1400" dirty="0"/>
          </a:p>
          <a:p>
            <a:pPr marL="342900" lvl="1" indent="-342900" eaLnBrk="1" hangingPunct="1">
              <a:buFont typeface="Arial" panose="020B0604020202020204" pitchFamily="34" charset="0"/>
              <a:buChar char="•"/>
            </a:pPr>
            <a:r>
              <a:rPr lang="en-US" altLang="en-US" sz="1600" b="1" dirty="0"/>
              <a:t>Ofcom Public Sector Spectrum Release consultation</a:t>
            </a:r>
          </a:p>
          <a:p>
            <a:pPr marL="685800" lvl="2" indent="-342900" eaLnBrk="1" hangingPunct="1">
              <a:buFont typeface="Courier New" panose="02070309020205020404" pitchFamily="49" charset="0"/>
              <a:buChar char="o"/>
            </a:pPr>
            <a:r>
              <a:rPr lang="en-US" altLang="en-US" sz="1400" dirty="0">
                <a:hlinkClick r:id="rId6"/>
              </a:rPr>
              <a:t>http://stakeholders.ofcom.org.uk/binaries/consultations/pssr-2014/summary/pssr.pdf</a:t>
            </a:r>
            <a:r>
              <a:rPr lang="en-US" altLang="en-US" sz="1400" dirty="0"/>
              <a:t> </a:t>
            </a:r>
          </a:p>
          <a:p>
            <a:pPr marL="342900" lvl="1" indent="-342900" eaLnBrk="1" hangingPunct="1">
              <a:buFont typeface="Arial" panose="020B0604020202020204" pitchFamily="34" charset="0"/>
              <a:buChar char="•"/>
            </a:pPr>
            <a:r>
              <a:rPr lang="en-US" altLang="en-US" sz="1600" b="1" dirty="0"/>
              <a:t>DSRC Coexistence Tiger Team update</a:t>
            </a:r>
          </a:p>
          <a:p>
            <a:pPr marL="685800" lvl="2" indent="-342900" eaLnBrk="1" hangingPunct="1">
              <a:buFont typeface="Courier New" panose="02070309020205020404" pitchFamily="49" charset="0"/>
              <a:buChar char="o"/>
            </a:pPr>
            <a:r>
              <a:rPr lang="en-US" altLang="en-US" sz="1400" dirty="0">
                <a:hlinkClick r:id="rId7"/>
              </a:rPr>
              <a:t>https://mentor.ieee.org/802.11/dcn/14/11-14-0675-00-0reg-dsrc-tt-activities-mar-may-2014.ppt</a:t>
            </a:r>
            <a:endParaRPr lang="en-US" altLang="en-US" sz="1400" dirty="0"/>
          </a:p>
          <a:p>
            <a:pPr marL="342900" lvl="1" indent="-342900" eaLnBrk="1" hangingPunct="1">
              <a:buFont typeface="Arial" panose="020B0604020202020204" pitchFamily="34" charset="0"/>
              <a:buChar char="•"/>
            </a:pPr>
            <a:r>
              <a:rPr lang="en-US" altLang="en-US" sz="1600" b="1" dirty="0"/>
              <a:t>FCC/NTIA Model City Initiative</a:t>
            </a:r>
          </a:p>
          <a:p>
            <a:pPr marL="685800" lvl="2" indent="-342900" eaLnBrk="1" hangingPunct="1">
              <a:buFont typeface="Courier New" panose="02070309020205020404" pitchFamily="49" charset="0"/>
              <a:buChar char="o"/>
            </a:pPr>
            <a:r>
              <a:rPr lang="en-US" altLang="en-US" sz="1400" dirty="0">
                <a:hlinkClick r:id="rId8"/>
              </a:rPr>
              <a:t>http://transition.fcc.gov/Daily_Releases/Daily_Business/2014/db0711/DA-14-981A1.pdf</a:t>
            </a:r>
            <a:r>
              <a:rPr lang="en-US" altLang="en-US" sz="1400" dirty="0"/>
              <a:t>  </a:t>
            </a:r>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11-14-0808 by Rich Kennedy, MediaTek</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45</a:t>
            </a:fld>
            <a:endParaRPr lang="en-US"/>
          </a:p>
        </p:txBody>
      </p:sp>
    </p:spTree>
    <p:extLst>
      <p:ext uri="{BB962C8B-B14F-4D97-AF65-F5344CB8AC3E}">
        <p14:creationId xmlns:p14="http://schemas.microsoft.com/office/powerpoint/2010/main" val="27617077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802.11mc Closing Report for</a:t>
            </a:r>
            <a:br>
              <a:rPr lang="en-US" dirty="0" smtClean="0"/>
            </a:br>
            <a:r>
              <a:rPr lang="en-US" dirty="0" smtClean="0"/>
              <a:t>July 2014</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2014-07-17</a:t>
            </a:r>
          </a:p>
        </p:txBody>
      </p:sp>
      <p:graphicFrame>
        <p:nvGraphicFramePr>
          <p:cNvPr id="1026" name="Object 11"/>
          <p:cNvGraphicFramePr>
            <a:graphicFrameLocks noChangeAspect="1"/>
          </p:cNvGraphicFramePr>
          <p:nvPr>
            <p:extLst>
              <p:ext uri="{D42A27DB-BD31-4B8C-83A1-F6EECF244321}">
                <p14:modId xmlns:p14="http://schemas.microsoft.com/office/powerpoint/2010/main" val="1374563929"/>
              </p:ext>
            </p:extLst>
          </p:nvPr>
        </p:nvGraphicFramePr>
        <p:xfrm>
          <a:off x="534988" y="2327275"/>
          <a:ext cx="7683500" cy="3657600"/>
        </p:xfrm>
        <a:graphic>
          <a:graphicData uri="http://schemas.openxmlformats.org/presentationml/2006/ole">
            <mc:AlternateContent xmlns:mc="http://schemas.openxmlformats.org/markup-compatibility/2006">
              <mc:Choice xmlns:v="urn:schemas-microsoft-com:vml" Requires="v">
                <p:oleObj spid="_x0000_s10250" name="Document" r:id="rId4" imgW="8696800" imgH="4136102" progId="Word.Document.8">
                  <p:embed/>
                </p:oleObj>
              </mc:Choice>
              <mc:Fallback>
                <p:oleObj name="Document" r:id="rId4" imgW="8696800" imgH="4136102" progId="Word.Document.8">
                  <p:embed/>
                  <p:pic>
                    <p:nvPicPr>
                      <p:cNvPr id="0" name=""/>
                      <p:cNvPicPr>
                        <a:picLocks noChangeAspect="1" noChangeArrowheads="1"/>
                      </p:cNvPicPr>
                      <p:nvPr/>
                    </p:nvPicPr>
                    <p:blipFill>
                      <a:blip r:embed="rId5"/>
                      <a:srcRect/>
                      <a:stretch>
                        <a:fillRect/>
                      </a:stretch>
                    </p:blipFill>
                    <p:spPr bwMode="auto">
                      <a:xfrm>
                        <a:off x="534988" y="2327275"/>
                        <a:ext cx="76835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1/10 of 11-14-0986 by Dorothy Stanley (Aruba Networks)</a:t>
            </a:r>
          </a:p>
        </p:txBody>
      </p:sp>
      <p:sp>
        <p:nvSpPr>
          <p:cNvPr id="10"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46</a:t>
            </a:fld>
            <a:endParaRPr lang="en-US"/>
          </a:p>
        </p:txBody>
      </p:sp>
    </p:spTree>
    <p:extLst>
      <p:ext uri="{BB962C8B-B14F-4D97-AF65-F5344CB8AC3E}">
        <p14:creationId xmlns:p14="http://schemas.microsoft.com/office/powerpoint/2010/main" val="29430220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This document contains the </a:t>
            </a:r>
            <a:r>
              <a:rPr lang="en-US" dirty="0" err="1" smtClean="0"/>
              <a:t>TGmc</a:t>
            </a:r>
            <a:r>
              <a:rPr lang="en-US" dirty="0" smtClean="0"/>
              <a:t> closing report for July 2014.</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2/10 of 11-14-0986 by Dorothy Stanley (Aruba Networks)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47</a:t>
            </a:fld>
            <a:endParaRPr lang="en-US"/>
          </a:p>
        </p:txBody>
      </p:sp>
    </p:spTree>
    <p:extLst>
      <p:ext uri="{BB962C8B-B14F-4D97-AF65-F5344CB8AC3E}">
        <p14:creationId xmlns:p14="http://schemas.microsoft.com/office/powerpoint/2010/main" val="3915967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Status</a:t>
            </a:r>
            <a:r>
              <a:rPr lang="en-US" dirty="0"/>
              <a:t/>
            </a:r>
            <a:br>
              <a:rPr lang="en-US" dirty="0"/>
            </a:br>
            <a:endParaRPr lang="en-US" dirty="0"/>
          </a:p>
        </p:txBody>
      </p:sp>
      <p:sp>
        <p:nvSpPr>
          <p:cNvPr id="3" name="Content Placeholder 2"/>
          <p:cNvSpPr>
            <a:spLocks noGrp="1"/>
          </p:cNvSpPr>
          <p:nvPr>
            <p:ph idx="1"/>
          </p:nvPr>
        </p:nvSpPr>
        <p:spPr>
          <a:xfrm>
            <a:off x="533400" y="1447800"/>
            <a:ext cx="8382000" cy="4724400"/>
          </a:xfrm>
        </p:spPr>
        <p:txBody>
          <a:bodyPr/>
          <a:lstStyle/>
          <a:p>
            <a:r>
              <a:rPr lang="en-US" dirty="0" smtClean="0"/>
              <a:t>Began processing comments received in LB 202 – Second recirculation  (779 comments, approximately 400 editorial)</a:t>
            </a:r>
            <a:r>
              <a:rPr lang="en-US" altLang="ja-JP" sz="2200" dirty="0" smtClean="0"/>
              <a:t> </a:t>
            </a:r>
          </a:p>
          <a:p>
            <a:pPr lvl="1"/>
            <a:r>
              <a:rPr lang="en-US" altLang="ja-JP" dirty="0" smtClean="0"/>
              <a:t>Approximately 60 CID resolutions approved; many more developed and ready for review. Also considered MDR comments (11-14-781).</a:t>
            </a:r>
            <a:endParaRPr lang="en-US" altLang="ja-JP" dirty="0"/>
          </a:p>
          <a:p>
            <a:r>
              <a:rPr lang="en-US" dirty="0" smtClean="0"/>
              <a:t>Developed </a:t>
            </a:r>
          </a:p>
          <a:p>
            <a:pPr lvl="1"/>
            <a:r>
              <a:rPr lang="en-US" dirty="0" smtClean="0"/>
              <a:t>3GPP Liaison </a:t>
            </a:r>
            <a:r>
              <a:rPr lang="en-US" dirty="0"/>
              <a:t>response </a:t>
            </a:r>
            <a:r>
              <a:rPr lang="en-US" dirty="0">
                <a:hlinkClick r:id="rId3"/>
              </a:rPr>
              <a:t>https://</a:t>
            </a:r>
            <a:r>
              <a:rPr lang="en-US" dirty="0" smtClean="0">
                <a:hlinkClick r:id="rId3"/>
              </a:rPr>
              <a:t>mentor.ieee.org/802.11/dcn/14/11-14-0936-03-000m-liaison-response-followup-to-3gpp-tsg-ran-wg2.docx</a:t>
            </a:r>
            <a:r>
              <a:rPr lang="en-US" dirty="0" smtClean="0"/>
              <a:t> </a:t>
            </a:r>
          </a:p>
          <a:p>
            <a:pPr lvl="1"/>
            <a:r>
              <a:rPr lang="en-US" dirty="0" smtClean="0"/>
              <a:t>Changes for </a:t>
            </a:r>
            <a:r>
              <a:rPr lang="en-US" dirty="0" err="1" smtClean="0"/>
              <a:t>shwmp</a:t>
            </a:r>
            <a:r>
              <a:rPr lang="en-US" dirty="0" smtClean="0"/>
              <a:t> code </a:t>
            </a:r>
            <a:r>
              <a:rPr lang="en-US" dirty="0"/>
              <a:t>point request, </a:t>
            </a:r>
            <a:r>
              <a:rPr lang="en-US" dirty="0">
                <a:hlinkClick r:id="rId4"/>
              </a:rPr>
              <a:t>https://</a:t>
            </a:r>
            <a:r>
              <a:rPr lang="en-US" dirty="0" smtClean="0">
                <a:hlinkClick r:id="rId4"/>
              </a:rPr>
              <a:t>mentor.ieee.org/802.11/dcn/14/11-14-0848-01-000m-shwmp-text-changes-and-ana-allocation.docx</a:t>
            </a:r>
            <a:r>
              <a:rPr lang="en-US" dirty="0" smtClean="0"/>
              <a:t> </a:t>
            </a:r>
          </a:p>
          <a:p>
            <a:r>
              <a:rPr lang="en-US" dirty="0" smtClean="0"/>
              <a:t>Agenda, includes motions and list of comment submissions ready to review</a:t>
            </a:r>
          </a:p>
          <a:p>
            <a:pPr lvl="1"/>
            <a:r>
              <a:rPr lang="en-US" dirty="0" smtClean="0"/>
              <a:t>in </a:t>
            </a:r>
            <a:r>
              <a:rPr lang="en-US" dirty="0">
                <a:hlinkClick r:id="rId5"/>
              </a:rPr>
              <a:t>https://</a:t>
            </a:r>
            <a:r>
              <a:rPr lang="en-US" dirty="0" smtClean="0">
                <a:hlinkClick r:id="rId5"/>
              </a:rPr>
              <a:t>mentor.ieee.org/802.11/dcn/14/11-14-0747-06-000m-tgmc-july-2014-agenda.pptx</a:t>
            </a:r>
            <a:r>
              <a:rPr lang="en-US" dirty="0" smtClean="0"/>
              <a:t> </a:t>
            </a:r>
          </a:p>
          <a:p>
            <a:pPr lvl="1"/>
            <a:endParaRPr lang="en-US"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3/10 of 11-14-0986 by Dorothy Stanley (Aruba Networks)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48</a:t>
            </a:fld>
            <a:endParaRPr lang="en-US"/>
          </a:p>
        </p:txBody>
      </p:sp>
    </p:spTree>
    <p:extLst>
      <p:ext uri="{BB962C8B-B14F-4D97-AF65-F5344CB8AC3E}">
        <p14:creationId xmlns:p14="http://schemas.microsoft.com/office/powerpoint/2010/main" val="1019072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609600"/>
            <a:ext cx="7772400" cy="1066800"/>
          </a:xfrm>
        </p:spPr>
        <p:txBody>
          <a:bodyPr lIns="91440" tIns="45720" rIns="91440" bIns="45720"/>
          <a:lstStyle/>
          <a:p>
            <a:r>
              <a:rPr lang="en-US" altLang="ja-JP" dirty="0" smtClean="0"/>
              <a:t>LB 202 CID Assignees – more to be added</a:t>
            </a:r>
          </a:p>
        </p:txBody>
      </p:sp>
      <p:sp>
        <p:nvSpPr>
          <p:cNvPr id="3075" name="Content Placeholder 2"/>
          <p:cNvSpPr>
            <a:spLocks noGrp="1"/>
          </p:cNvSpPr>
          <p:nvPr>
            <p:ph idx="1"/>
          </p:nvPr>
        </p:nvSpPr>
        <p:spPr>
          <a:xfrm>
            <a:off x="685800" y="1752600"/>
            <a:ext cx="3581400" cy="4800600"/>
          </a:xfrm>
        </p:spPr>
        <p:txBody>
          <a:bodyPr lIns="91440" tIns="45720" rIns="91440" bIns="45720"/>
          <a:lstStyle/>
          <a:p>
            <a:pPr>
              <a:defRPr/>
            </a:pPr>
            <a:r>
              <a:rPr lang="en-US" altLang="ja-JP" sz="2000" dirty="0"/>
              <a:t>Gabor Bajko</a:t>
            </a:r>
          </a:p>
          <a:p>
            <a:pPr>
              <a:defRPr/>
            </a:pPr>
            <a:r>
              <a:rPr lang="en-US" altLang="ja-JP" sz="2000" dirty="0" smtClean="0"/>
              <a:t>Carlos </a:t>
            </a:r>
            <a:r>
              <a:rPr lang="en-US" altLang="ja-JP" sz="2000" dirty="0" err="1"/>
              <a:t>Cordiero</a:t>
            </a:r>
            <a:endParaRPr lang="en-US" altLang="ja-JP" sz="2000" dirty="0"/>
          </a:p>
          <a:p>
            <a:pPr>
              <a:defRPr/>
            </a:pPr>
            <a:r>
              <a:rPr lang="en-US" altLang="ja-JP" sz="2000" dirty="0"/>
              <a:t>Peter Ecclesine</a:t>
            </a:r>
          </a:p>
          <a:p>
            <a:pPr>
              <a:defRPr/>
            </a:pPr>
            <a:r>
              <a:rPr lang="en-US" altLang="ja-JP" sz="2000" dirty="0" smtClean="0"/>
              <a:t>Vinko </a:t>
            </a:r>
            <a:r>
              <a:rPr lang="en-US" altLang="ja-JP" sz="2000" dirty="0"/>
              <a:t>Erceg</a:t>
            </a:r>
          </a:p>
          <a:p>
            <a:pPr>
              <a:defRPr/>
            </a:pPr>
            <a:r>
              <a:rPr lang="en-US" altLang="ja-JP" sz="2000" dirty="0"/>
              <a:t>Matthew Fischer</a:t>
            </a:r>
          </a:p>
          <a:p>
            <a:pPr>
              <a:defRPr/>
            </a:pPr>
            <a:r>
              <a:rPr lang="en-US" altLang="ja-JP" sz="2000" dirty="0" smtClean="0"/>
              <a:t>Mark </a:t>
            </a:r>
            <a:r>
              <a:rPr lang="en-US" altLang="ja-JP" sz="2000" dirty="0"/>
              <a:t>Hamilton</a:t>
            </a:r>
          </a:p>
          <a:p>
            <a:pPr>
              <a:defRPr/>
            </a:pPr>
            <a:r>
              <a:rPr lang="en-US" altLang="ja-JP" sz="2000" dirty="0" smtClean="0"/>
              <a:t>Dan Harkins</a:t>
            </a:r>
          </a:p>
          <a:p>
            <a:pPr>
              <a:defRPr/>
            </a:pPr>
            <a:r>
              <a:rPr lang="en-US" altLang="ja-JP" sz="2000" dirty="0" smtClean="0"/>
              <a:t>Brian Hart</a:t>
            </a:r>
          </a:p>
          <a:p>
            <a:pPr>
              <a:defRPr/>
            </a:pPr>
            <a:r>
              <a:rPr lang="en-US" altLang="ja-JP" sz="2000" dirty="0"/>
              <a:t>VK Jones</a:t>
            </a:r>
          </a:p>
          <a:p>
            <a:pPr>
              <a:defRPr/>
            </a:pPr>
            <a:r>
              <a:rPr lang="en-US" altLang="ja-JP" sz="2000" dirty="0" smtClean="0"/>
              <a:t>Stephen McCann</a:t>
            </a:r>
          </a:p>
          <a:p>
            <a:pPr>
              <a:defRPr/>
            </a:pPr>
            <a:r>
              <a:rPr lang="en-US" altLang="ja-JP" sz="2000" dirty="0"/>
              <a:t>Michael Montemurro</a:t>
            </a:r>
          </a:p>
          <a:p>
            <a:pPr>
              <a:defRPr/>
            </a:pPr>
            <a:r>
              <a:rPr lang="en-US" altLang="ja-JP" sz="2000" dirty="0"/>
              <a:t>Eldad Perahia</a:t>
            </a:r>
          </a:p>
          <a:p>
            <a:pPr>
              <a:defRPr/>
            </a:pPr>
            <a:endParaRPr lang="en-US" altLang="ja-JP" sz="2000" dirty="0"/>
          </a:p>
          <a:p>
            <a:pPr>
              <a:defRPr/>
            </a:pPr>
            <a:endParaRPr lang="en-US" altLang="ja-JP" dirty="0"/>
          </a:p>
          <a:p>
            <a:pPr marL="457200" lvl="1" indent="0">
              <a:buFontTx/>
              <a:buNone/>
              <a:defRPr/>
            </a:pPr>
            <a:endParaRPr lang="en-US" altLang="ja-JP" sz="2600" dirty="0" smtClean="0"/>
          </a:p>
        </p:txBody>
      </p:sp>
      <p:sp>
        <p:nvSpPr>
          <p:cNvPr id="307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ja-JP" sz="1200" smtClean="0"/>
              <a:t>Adrian Stephens, Intel Corporation</a:t>
            </a:r>
            <a:endParaRPr lang="en-US" altLang="ja-JP" sz="1200" smtClean="0"/>
          </a:p>
        </p:txBody>
      </p:sp>
      <p:sp>
        <p:nvSpPr>
          <p:cNvPr id="7" name="Content Placeholder 2"/>
          <p:cNvSpPr txBox="1">
            <a:spLocks/>
          </p:cNvSpPr>
          <p:nvPr/>
        </p:nvSpPr>
        <p:spPr bwMode="auto">
          <a:xfrm>
            <a:off x="4869094" y="1752600"/>
            <a:ext cx="358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ja-JP" sz="2000" kern="0" dirty="0" smtClean="0"/>
              <a:t>Ron </a:t>
            </a:r>
            <a:r>
              <a:rPr lang="en-US" altLang="ja-JP" sz="2000" kern="0" dirty="0"/>
              <a:t>Porat</a:t>
            </a:r>
          </a:p>
          <a:p>
            <a:pPr>
              <a:defRPr/>
            </a:pPr>
            <a:r>
              <a:rPr lang="en-US" altLang="ja-JP" sz="2000" dirty="0" smtClean="0"/>
              <a:t>Mark </a:t>
            </a:r>
            <a:r>
              <a:rPr lang="en-US" altLang="ja-JP" sz="2000" dirty="0"/>
              <a:t>Rison</a:t>
            </a:r>
          </a:p>
          <a:p>
            <a:pPr>
              <a:defRPr/>
            </a:pPr>
            <a:r>
              <a:rPr lang="en-US" altLang="ja-JP" sz="2000" dirty="0"/>
              <a:t>Jon Rosdahl</a:t>
            </a:r>
          </a:p>
          <a:p>
            <a:pPr>
              <a:defRPr/>
            </a:pPr>
            <a:r>
              <a:rPr lang="en-US" altLang="ja-JP" sz="2000" kern="0" dirty="0" err="1"/>
              <a:t>Yongho</a:t>
            </a:r>
            <a:r>
              <a:rPr lang="en-US" altLang="ja-JP" sz="2000" kern="0" dirty="0"/>
              <a:t> </a:t>
            </a:r>
            <a:r>
              <a:rPr lang="en-US" altLang="ja-JP" sz="2000" kern="0" dirty="0" err="1"/>
              <a:t>Seok</a:t>
            </a:r>
            <a:endParaRPr lang="en-US" altLang="ja-JP" sz="2000" kern="0" dirty="0"/>
          </a:p>
          <a:p>
            <a:pPr>
              <a:defRPr/>
            </a:pPr>
            <a:r>
              <a:rPr lang="en-US" altLang="ja-JP" sz="2000" dirty="0" smtClean="0"/>
              <a:t>Graham Smith</a:t>
            </a:r>
          </a:p>
          <a:p>
            <a:pPr>
              <a:defRPr/>
            </a:pPr>
            <a:r>
              <a:rPr lang="en-US" altLang="ja-JP" sz="2000" dirty="0" smtClean="0"/>
              <a:t>Dorothy Stanley</a:t>
            </a:r>
          </a:p>
          <a:p>
            <a:pPr>
              <a:defRPr/>
            </a:pPr>
            <a:r>
              <a:rPr lang="en-US" altLang="ja-JP" sz="2000" dirty="0" smtClean="0"/>
              <a:t>Adrian Stephens</a:t>
            </a:r>
          </a:p>
          <a:p>
            <a:pPr>
              <a:defRPr/>
            </a:pPr>
            <a:r>
              <a:rPr lang="en-US" altLang="ja-JP" sz="2000" kern="0" dirty="0" smtClean="0"/>
              <a:t>Bo Sun</a:t>
            </a:r>
          </a:p>
          <a:p>
            <a:pPr>
              <a:defRPr/>
            </a:pPr>
            <a:r>
              <a:rPr lang="en-US" altLang="ja-JP" sz="2000" kern="0" dirty="0" err="1" smtClean="0"/>
              <a:t>Fei</a:t>
            </a:r>
            <a:r>
              <a:rPr lang="en-US" altLang="ja-JP" sz="2000" kern="0" dirty="0" smtClean="0"/>
              <a:t> Tong</a:t>
            </a:r>
          </a:p>
          <a:p>
            <a:pPr>
              <a:defRPr/>
            </a:pPr>
            <a:r>
              <a:rPr lang="en-US" altLang="ja-JP" sz="2000" kern="0" dirty="0" smtClean="0"/>
              <a:t>Qi Wang</a:t>
            </a:r>
          </a:p>
          <a:p>
            <a:pPr>
              <a:defRPr/>
            </a:pPr>
            <a:r>
              <a:rPr lang="en-US" altLang="ja-JP" sz="2000" dirty="0" smtClean="0"/>
              <a:t>Menzo </a:t>
            </a:r>
            <a:r>
              <a:rPr lang="en-US" altLang="ja-JP" sz="2000" dirty="0"/>
              <a:t>Wentink</a:t>
            </a:r>
          </a:p>
          <a:p>
            <a:pPr>
              <a:defRPr/>
            </a:pPr>
            <a:endParaRPr lang="en-US" altLang="ja-JP" kern="0" dirty="0" smtClean="0"/>
          </a:p>
          <a:p>
            <a:pPr marL="457200" lvl="1" indent="0">
              <a:buFontTx/>
              <a:buNone/>
              <a:defRPr/>
            </a:pPr>
            <a:endParaRPr lang="en-US" altLang="ja-JP" sz="2600" kern="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4/10 of 11-14-0986 by D. Stanley, Aruba Networks</a:t>
            </a:r>
          </a:p>
        </p:txBody>
      </p:sp>
      <p:sp>
        <p:nvSpPr>
          <p:cNvPr id="9"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49</a:t>
            </a:fld>
            <a:endParaRPr lang="en-US"/>
          </a:p>
        </p:txBody>
      </p:sp>
    </p:spTree>
    <p:extLst>
      <p:ext uri="{BB962C8B-B14F-4D97-AF65-F5344CB8AC3E}">
        <p14:creationId xmlns:p14="http://schemas.microsoft.com/office/powerpoint/2010/main" val="3257031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 (Thu)</a:t>
            </a:r>
            <a:r>
              <a:rPr lang="en-GB" dirty="0"/>
              <a:t/>
            </a:r>
            <a:br>
              <a:rPr lang="en-GB" dirty="0"/>
            </a:br>
            <a:endParaRPr lang="en-GB" sz="2800" dirty="0"/>
          </a:p>
        </p:txBody>
      </p:sp>
      <p:sp>
        <p:nvSpPr>
          <p:cNvPr id="4" name="Date Placeholder 3"/>
          <p:cNvSpPr>
            <a:spLocks noGrp="1"/>
          </p:cNvSpPr>
          <p:nvPr>
            <p:ph type="dt" sz="half" idx="10"/>
          </p:nvPr>
        </p:nvSpPr>
        <p:spPr/>
        <p:txBody>
          <a:bodyPr/>
          <a:lstStyle/>
          <a:p>
            <a:pPr>
              <a:defRPr/>
            </a:pPr>
            <a:r>
              <a:rPr lang="en-US" smtClean="0"/>
              <a:t>July 2014</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pic>
        <p:nvPicPr>
          <p:cNvPr id="3" name="Picture 2"/>
          <p:cNvPicPr>
            <a:picLocks noChangeAspect="1"/>
          </p:cNvPicPr>
          <p:nvPr/>
        </p:nvPicPr>
        <p:blipFill>
          <a:blip r:embed="rId3"/>
          <a:stretch>
            <a:fillRect/>
          </a:stretch>
        </p:blipFill>
        <p:spPr>
          <a:xfrm>
            <a:off x="304799" y="1242920"/>
            <a:ext cx="8550659" cy="5081679"/>
          </a:xfrm>
          <a:prstGeom prst="rect">
            <a:avLst/>
          </a:prstGeom>
        </p:spPr>
      </p:pic>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Tree>
    <p:extLst>
      <p:ext uri="{BB962C8B-B14F-4D97-AF65-F5344CB8AC3E}">
        <p14:creationId xmlns:p14="http://schemas.microsoft.com/office/powerpoint/2010/main" val="14586637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2"/>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endParaRPr lang="en-US" smtClean="0"/>
          </a:p>
        </p:txBody>
      </p:sp>
      <p:sp>
        <p:nvSpPr>
          <p:cNvPr id="9221" name="Slide Number Placeholder 5"/>
          <p:cNvSpPr txBox="1">
            <a:spLocks noGrp="1"/>
          </p:cNvSpPr>
          <p:nvPr/>
        </p:nvSpPr>
        <p:spPr bwMode="auto">
          <a:xfrm>
            <a:off x="4344988" y="6475413"/>
            <a:ext cx="530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72306BAF-C4E2-4C75-A8B2-F7971A6BCDA8}" type="slidenum">
              <a:rPr lang="en-US" altLang="en-US" sz="1200" b="0"/>
              <a:pPr algn="ctr">
                <a:spcBef>
                  <a:spcPct val="0"/>
                </a:spcBef>
                <a:buFontTx/>
                <a:buNone/>
              </a:pPr>
              <a:t>50</a:t>
            </a:fld>
            <a:endParaRPr lang="en-US" altLang="en-US" sz="1200" b="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smtClean="0"/>
              <a:t>TGmc Plan of Record</a:t>
            </a:r>
            <a:endParaRPr lang="en-US" altLang="en-US" sz="2000" smtClean="0">
              <a:solidFill>
                <a:srgbClr val="FF0000"/>
              </a:solidFill>
            </a:endParaRPr>
          </a:p>
        </p:txBody>
      </p:sp>
      <p:sp>
        <p:nvSpPr>
          <p:cNvPr id="9223" name="Rectangle 3"/>
          <p:cNvSpPr>
            <a:spLocks noGrp="1" noChangeArrowheads="1"/>
          </p:cNvSpPr>
          <p:nvPr>
            <p:ph type="body" idx="4294967295"/>
          </p:nvPr>
        </p:nvSpPr>
        <p:spPr>
          <a:xfrm>
            <a:off x="685800" y="1447800"/>
            <a:ext cx="7772400" cy="4876800"/>
          </a:xfrm>
        </p:spPr>
        <p:txBody>
          <a:bodyPr/>
          <a:lstStyle/>
          <a:p>
            <a:pPr>
              <a:lnSpc>
                <a:spcPct val="80000"/>
              </a:lnSpc>
              <a:defRPr/>
            </a:pPr>
            <a:r>
              <a:rPr lang="en-US" altLang="en-US" sz="2000" dirty="0" smtClean="0">
                <a:solidFill>
                  <a:schemeClr val="tx1">
                    <a:lumMod val="50000"/>
                    <a:lumOff val="50000"/>
                  </a:schemeClr>
                </a:solidFill>
              </a:rPr>
              <a:t>20 July 2012 – 12 Sept 2012 – Call for Comment/Input</a:t>
            </a:r>
          </a:p>
          <a:p>
            <a:pPr>
              <a:lnSpc>
                <a:spcPct val="80000"/>
              </a:lnSpc>
              <a:defRPr/>
            </a:pPr>
            <a:r>
              <a:rPr lang="en-US" altLang="en-US" sz="2000" dirty="0" smtClean="0">
                <a:solidFill>
                  <a:schemeClr val="tx1">
                    <a:lumMod val="50000"/>
                    <a:lumOff val="50000"/>
                  </a:schemeClr>
                </a:solidFill>
              </a:rPr>
              <a:t>29-30 Aug 2012 – </a:t>
            </a:r>
            <a:r>
              <a:rPr lang="en-US" altLang="en-US" sz="2000" dirty="0" err="1" smtClean="0">
                <a:solidFill>
                  <a:schemeClr val="tx1">
                    <a:lumMod val="50000"/>
                    <a:lumOff val="50000"/>
                  </a:schemeClr>
                </a:solidFill>
              </a:rPr>
              <a:t>NesCom</a:t>
            </a:r>
            <a:r>
              <a:rPr lang="en-US" altLang="en-US" sz="2000" dirty="0" smtClean="0">
                <a:solidFill>
                  <a:schemeClr val="tx1">
                    <a:lumMod val="50000"/>
                    <a:lumOff val="50000"/>
                  </a:schemeClr>
                </a:solidFill>
              </a:rPr>
              <a:t>, SASB PAR Approval</a:t>
            </a:r>
          </a:p>
          <a:p>
            <a:pPr>
              <a:lnSpc>
                <a:spcPct val="80000"/>
              </a:lnSpc>
              <a:defRPr/>
            </a:pPr>
            <a:r>
              <a:rPr lang="en-US" altLang="en-US" sz="2000" dirty="0" smtClean="0">
                <a:solidFill>
                  <a:schemeClr val="tx1">
                    <a:lumMod val="50000"/>
                    <a:lumOff val="50000"/>
                  </a:schemeClr>
                </a:solidFill>
              </a:rPr>
              <a:t>Sept 2012 – Begin to process input </a:t>
            </a:r>
          </a:p>
          <a:p>
            <a:pPr>
              <a:lnSpc>
                <a:spcPct val="80000"/>
              </a:lnSpc>
              <a:defRPr/>
            </a:pPr>
            <a:r>
              <a:rPr lang="en-US" altLang="en-US" sz="2000" dirty="0" smtClean="0">
                <a:solidFill>
                  <a:schemeClr val="tx1">
                    <a:lumMod val="50000"/>
                    <a:lumOff val="50000"/>
                  </a:schemeClr>
                </a:solidFill>
              </a:rPr>
              <a:t>Sept 2012 – 11aa, 11ae integration</a:t>
            </a:r>
          </a:p>
          <a:p>
            <a:pPr>
              <a:lnSpc>
                <a:spcPct val="80000"/>
              </a:lnSpc>
              <a:defRPr/>
            </a:pPr>
            <a:r>
              <a:rPr lang="en-US" altLang="en-US" sz="2000" dirty="0" smtClean="0">
                <a:solidFill>
                  <a:schemeClr val="tx1">
                    <a:lumMod val="50000"/>
                    <a:lumOff val="50000"/>
                  </a:schemeClr>
                </a:solidFill>
              </a:rPr>
              <a:t>Jan – First WG Letter ballot  - without 11ad</a:t>
            </a:r>
          </a:p>
          <a:p>
            <a:pPr>
              <a:lnSpc>
                <a:spcPct val="80000"/>
              </a:lnSpc>
              <a:defRPr/>
            </a:pPr>
            <a:r>
              <a:rPr lang="en-US" altLang="en-US" sz="2000" dirty="0" smtClean="0">
                <a:solidFill>
                  <a:schemeClr val="tx1">
                    <a:lumMod val="50000"/>
                    <a:lumOff val="50000"/>
                  </a:schemeClr>
                </a:solidFill>
              </a:rPr>
              <a:t>Dec 2012 – March/May 2013  – 11ad integration </a:t>
            </a:r>
          </a:p>
          <a:p>
            <a:pPr>
              <a:lnSpc>
                <a:spcPct val="80000"/>
              </a:lnSpc>
              <a:defRPr/>
            </a:pPr>
            <a:r>
              <a:rPr lang="en-US" altLang="en-US" sz="2000" dirty="0" smtClean="0">
                <a:solidFill>
                  <a:schemeClr val="tx1">
                    <a:lumMod val="50000"/>
                    <a:lumOff val="50000"/>
                  </a:schemeClr>
                </a:solidFill>
              </a:rPr>
              <a:t>Sept 2013 – Letter ballot on D2.0</a:t>
            </a:r>
          </a:p>
          <a:p>
            <a:pPr>
              <a:lnSpc>
                <a:spcPct val="80000"/>
              </a:lnSpc>
              <a:defRPr/>
            </a:pPr>
            <a:r>
              <a:rPr lang="en-US" altLang="en-US" sz="2000" dirty="0" smtClean="0">
                <a:solidFill>
                  <a:schemeClr val="tx1">
                    <a:lumMod val="50000"/>
                    <a:lumOff val="50000"/>
                  </a:schemeClr>
                </a:solidFill>
              </a:rPr>
              <a:t>Dec 2013 – May 2014 – 11ac, 11af integration – D3.0 in May 2014</a:t>
            </a:r>
          </a:p>
          <a:p>
            <a:pPr>
              <a:lnSpc>
                <a:spcPct val="80000"/>
              </a:lnSpc>
              <a:defRPr/>
            </a:pPr>
            <a:r>
              <a:rPr lang="en-US" altLang="en-US" sz="2000" dirty="0" smtClean="0">
                <a:solidFill>
                  <a:schemeClr val="tx1">
                    <a:lumMod val="50000"/>
                    <a:lumOff val="50000"/>
                  </a:schemeClr>
                </a:solidFill>
              </a:rPr>
              <a:t>July 2014 – Mandatory Draft Review</a:t>
            </a:r>
          </a:p>
          <a:p>
            <a:pPr>
              <a:lnSpc>
                <a:spcPct val="80000"/>
              </a:lnSpc>
              <a:defRPr/>
            </a:pPr>
            <a:r>
              <a:rPr lang="en-US" altLang="en-US" sz="2000" dirty="0" smtClean="0"/>
              <a:t>Jul - Aug 2014 – Form Sponsor Pool (45 days) </a:t>
            </a:r>
          </a:p>
          <a:p>
            <a:pPr>
              <a:lnSpc>
                <a:spcPct val="80000"/>
              </a:lnSpc>
              <a:defRPr/>
            </a:pPr>
            <a:r>
              <a:rPr lang="en-US" altLang="en-US" sz="2000" dirty="0" smtClean="0"/>
              <a:t>Nov 14 – Initial Sponsor Ballot </a:t>
            </a:r>
          </a:p>
          <a:p>
            <a:pPr>
              <a:lnSpc>
                <a:spcPct val="80000"/>
              </a:lnSpc>
              <a:defRPr/>
            </a:pPr>
            <a:r>
              <a:rPr lang="en-US" altLang="en-US" sz="2000" dirty="0" smtClean="0"/>
              <a:t>July 2015– WG/EC Final Approval</a:t>
            </a:r>
          </a:p>
          <a:p>
            <a:pPr>
              <a:lnSpc>
                <a:spcPct val="80000"/>
              </a:lnSpc>
              <a:defRPr/>
            </a:pPr>
            <a:r>
              <a:rPr lang="en-US" altLang="en-US" sz="2000" dirty="0" smtClean="0"/>
              <a:t>Dec 2015 – </a:t>
            </a:r>
            <a:r>
              <a:rPr lang="en-US" altLang="en-US" sz="2000" dirty="0" err="1" smtClean="0"/>
              <a:t>RevCom</a:t>
            </a:r>
            <a:r>
              <a:rPr lang="en-US" altLang="en-US" sz="2000" dirty="0" smtClean="0"/>
              <a:t>/SASB Approval</a:t>
            </a:r>
            <a:endParaRPr lang="en-US" altLang="en-US" sz="2000" dirty="0" smtClean="0">
              <a:solidFill>
                <a:schemeClr val="accent2"/>
              </a:solidFill>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5/10 of 11-14-0986 by Dorothy Stanley (Aruba Networks)</a:t>
            </a:r>
          </a:p>
        </p:txBody>
      </p:sp>
      <p:sp>
        <p:nvSpPr>
          <p:cNvPr id="9"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0A3E2874-852B-40F2-A72B-30C3B22A2F27}" type="slidenum">
              <a:rPr lang="en-US" smtClean="0"/>
              <a:pPr>
                <a:defRPr/>
              </a:pPr>
              <a:t>50</a:t>
            </a:fld>
            <a:endParaRPr lang="en-US"/>
          </a:p>
        </p:txBody>
      </p:sp>
    </p:spTree>
    <p:extLst>
      <p:ext uri="{BB962C8B-B14F-4D97-AF65-F5344CB8AC3E}">
        <p14:creationId xmlns:p14="http://schemas.microsoft.com/office/powerpoint/2010/main" val="2767467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2"/>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endParaRPr lang="en-US" smtClean="0"/>
          </a:p>
        </p:txBody>
      </p:sp>
      <p:sp>
        <p:nvSpPr>
          <p:cNvPr id="9221" name="Slide Number Placeholder 5"/>
          <p:cNvSpPr txBox="1">
            <a:spLocks noGrp="1"/>
          </p:cNvSpPr>
          <p:nvPr/>
        </p:nvSpPr>
        <p:spPr bwMode="auto">
          <a:xfrm>
            <a:off x="4344988" y="6475413"/>
            <a:ext cx="530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72306BAF-C4E2-4C75-A8B2-F7971A6BCDA8}" type="slidenum">
              <a:rPr lang="en-US" altLang="en-US" sz="1200" b="0"/>
              <a:pPr algn="ctr">
                <a:spcBef>
                  <a:spcPct val="0"/>
                </a:spcBef>
                <a:buFontTx/>
                <a:buNone/>
              </a:pPr>
              <a:t>51</a:t>
            </a:fld>
            <a:endParaRPr lang="en-US" altLang="en-US" sz="1200" b="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dirty="0" err="1" smtClean="0"/>
              <a:t>TGmc</a:t>
            </a:r>
            <a:r>
              <a:rPr lang="en-US" altLang="en-US" dirty="0" smtClean="0"/>
              <a:t> Plan of Record – changes</a:t>
            </a:r>
            <a:endParaRPr lang="en-US" altLang="en-US" sz="2000" dirty="0" smtClean="0">
              <a:solidFill>
                <a:srgbClr val="FF0000"/>
              </a:solidFill>
            </a:endParaRPr>
          </a:p>
        </p:txBody>
      </p:sp>
      <p:sp>
        <p:nvSpPr>
          <p:cNvPr id="9223" name="Rectangle 3"/>
          <p:cNvSpPr>
            <a:spLocks noGrp="1" noChangeArrowheads="1"/>
          </p:cNvSpPr>
          <p:nvPr>
            <p:ph type="body" idx="4294967295"/>
          </p:nvPr>
        </p:nvSpPr>
        <p:spPr>
          <a:xfrm>
            <a:off x="685800" y="1447800"/>
            <a:ext cx="7772400" cy="4876800"/>
          </a:xfrm>
        </p:spPr>
        <p:txBody>
          <a:bodyPr/>
          <a:lstStyle/>
          <a:p>
            <a:pPr>
              <a:lnSpc>
                <a:spcPct val="80000"/>
              </a:lnSpc>
            </a:pPr>
            <a:r>
              <a:rPr lang="en-US" altLang="en-US" dirty="0" smtClean="0"/>
              <a:t>Form Sponsor Ballot Pool: Open </a:t>
            </a:r>
            <a:r>
              <a:rPr lang="en-US" altLang="en-US" dirty="0"/>
              <a:t>Sept 15</a:t>
            </a:r>
            <a:r>
              <a:rPr lang="en-US" altLang="en-US" baseline="30000" dirty="0"/>
              <a:t>th</a:t>
            </a:r>
            <a:r>
              <a:rPr lang="en-US" altLang="en-US" dirty="0"/>
              <a:t>, Close end Oct 2014 – Form Sponsor Pool (45 days); good for 6 months (end of April 2015) </a:t>
            </a:r>
          </a:p>
          <a:p>
            <a:pPr>
              <a:lnSpc>
                <a:spcPct val="80000"/>
              </a:lnSpc>
            </a:pPr>
            <a:r>
              <a:rPr lang="en-US" altLang="en-US" dirty="0"/>
              <a:t>Nov 2014 – D4.0 Recirculation, follow with D5.0 changed if needed, D6.0 unchanged</a:t>
            </a:r>
          </a:p>
          <a:p>
            <a:pPr>
              <a:lnSpc>
                <a:spcPct val="80000"/>
              </a:lnSpc>
            </a:pPr>
            <a:r>
              <a:rPr lang="en-US" altLang="en-US" dirty="0"/>
              <a:t>EC unconditional SB approval March 2015</a:t>
            </a:r>
          </a:p>
          <a:p>
            <a:pPr>
              <a:lnSpc>
                <a:spcPct val="80000"/>
              </a:lnSpc>
            </a:pPr>
            <a:r>
              <a:rPr lang="en-US" altLang="en-US" dirty="0"/>
              <a:t>Initial SB March 2015</a:t>
            </a:r>
          </a:p>
          <a:p>
            <a:pPr>
              <a:lnSpc>
                <a:spcPct val="80000"/>
              </a:lnSpc>
            </a:pPr>
            <a:r>
              <a:rPr lang="en-US" altLang="en-US" dirty="0"/>
              <a:t>Nov 2015/March 2016 – WG/EC Final Approval</a:t>
            </a:r>
          </a:p>
          <a:p>
            <a:pPr>
              <a:lnSpc>
                <a:spcPct val="80000"/>
              </a:lnSpc>
            </a:pPr>
            <a:r>
              <a:rPr lang="en-US" altLang="en-US" dirty="0"/>
              <a:t>March 2016 – </a:t>
            </a:r>
            <a:r>
              <a:rPr lang="en-US" altLang="en-US" dirty="0" err="1"/>
              <a:t>RevCom</a:t>
            </a:r>
            <a:r>
              <a:rPr lang="en-US" altLang="en-US" dirty="0"/>
              <a:t>/SASB </a:t>
            </a:r>
            <a:r>
              <a:rPr lang="en-US" altLang="en-US" dirty="0" smtClean="0"/>
              <a:t>Approval</a:t>
            </a:r>
          </a:p>
          <a:p>
            <a:pPr>
              <a:lnSpc>
                <a:spcPct val="80000"/>
              </a:lnSpc>
            </a:pPr>
            <a:endParaRPr lang="en-US" altLang="en-US" dirty="0"/>
          </a:p>
          <a:p>
            <a:pPr marL="0" indent="0">
              <a:lnSpc>
                <a:spcPct val="80000"/>
              </a:lnSpc>
              <a:buNone/>
            </a:pPr>
            <a:endParaRPr lang="en-US" alt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6/10 of 11-14-0986 by Dorothy Stanley (Aruba Networks)</a:t>
            </a:r>
          </a:p>
        </p:txBody>
      </p:sp>
      <p:sp>
        <p:nvSpPr>
          <p:cNvPr id="9"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0A3E2874-852B-40F2-A72B-30C3B22A2F27}" type="slidenum">
              <a:rPr lang="en-US" smtClean="0"/>
              <a:pPr>
                <a:defRPr/>
              </a:pPr>
              <a:t>51</a:t>
            </a:fld>
            <a:endParaRPr lang="en-US"/>
          </a:p>
        </p:txBody>
      </p:sp>
    </p:spTree>
    <p:extLst>
      <p:ext uri="{BB962C8B-B14F-4D97-AF65-F5344CB8AC3E}">
        <p14:creationId xmlns:p14="http://schemas.microsoft.com/office/powerpoint/2010/main" val="16314006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Teleconferences</a:t>
            </a:r>
            <a:endParaRPr lang="en-US" dirty="0"/>
          </a:p>
        </p:txBody>
      </p:sp>
      <p:sp>
        <p:nvSpPr>
          <p:cNvPr id="3" name="Content Placeholder 2"/>
          <p:cNvSpPr>
            <a:spLocks noGrp="1"/>
          </p:cNvSpPr>
          <p:nvPr>
            <p:ph idx="1"/>
          </p:nvPr>
        </p:nvSpPr>
        <p:spPr/>
        <p:txBody>
          <a:bodyPr/>
          <a:lstStyle/>
          <a:p>
            <a:r>
              <a:rPr lang="en-US" dirty="0"/>
              <a:t>Conference Calls 10am </a:t>
            </a:r>
            <a:r>
              <a:rPr lang="en-US" dirty="0" smtClean="0"/>
              <a:t>Eastern (2 hours)  </a:t>
            </a:r>
            <a:endParaRPr lang="en-US" dirty="0"/>
          </a:p>
          <a:p>
            <a:pPr lvl="1"/>
            <a:r>
              <a:rPr lang="en-US" altLang="en-US" sz="2400" dirty="0" smtClean="0"/>
              <a:t>August 1, 8, 15, 22, 29</a:t>
            </a:r>
          </a:p>
          <a:p>
            <a:pPr lvl="1"/>
            <a:r>
              <a:rPr lang="en-US" altLang="en-US" sz="2400" dirty="0" smtClean="0"/>
              <a:t>September 5</a:t>
            </a:r>
            <a:endParaRPr lang="en-US" altLang="en-US" sz="2400" dirty="0"/>
          </a:p>
          <a:p>
            <a:pPr marL="457200" lvl="1" indent="0">
              <a:buNone/>
            </a:pPr>
            <a:endParaRPr lang="en-US" sz="2400" dirty="0"/>
          </a:p>
          <a:p>
            <a:pPr marL="0" indent="0">
              <a:buNone/>
            </a:pPr>
            <a:endParaRPr lang="en-US" dirty="0"/>
          </a:p>
          <a:p>
            <a:pPr marL="609600" indent="-609600"/>
            <a:endParaRPr lang="en-US" dirty="0"/>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7/10 of 11-14-0986 by Dorothy Stanley (Aruba Networks)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52</a:t>
            </a:fld>
            <a:endParaRPr lang="en-US"/>
          </a:p>
        </p:txBody>
      </p:sp>
    </p:spTree>
    <p:extLst>
      <p:ext uri="{BB962C8B-B14F-4D97-AF65-F5344CB8AC3E}">
        <p14:creationId xmlns:p14="http://schemas.microsoft.com/office/powerpoint/2010/main" val="13396821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endParaRPr lang="en-US" smtClean="0"/>
          </a:p>
        </p:txBody>
      </p:sp>
      <p:sp>
        <p:nvSpPr>
          <p:cNvPr id="17413" name="Rectangle 2"/>
          <p:cNvSpPr>
            <a:spLocks noGrp="1" noChangeArrowheads="1"/>
          </p:cNvSpPr>
          <p:nvPr>
            <p:ph type="title"/>
          </p:nvPr>
        </p:nvSpPr>
        <p:spPr/>
        <p:txBody>
          <a:bodyPr/>
          <a:lstStyle/>
          <a:p>
            <a:r>
              <a:rPr lang="en-US" altLang="en-US" dirty="0" smtClean="0"/>
              <a:t>Motion – </a:t>
            </a:r>
            <a:r>
              <a:rPr lang="en-US" altLang="en-US" dirty="0" err="1" smtClean="0"/>
              <a:t>shwmp</a:t>
            </a:r>
            <a:r>
              <a:rPr lang="en-US" altLang="en-US" dirty="0" smtClean="0"/>
              <a:t> liaison text changes and ANA allocation</a:t>
            </a:r>
          </a:p>
        </p:txBody>
      </p:sp>
      <p:sp>
        <p:nvSpPr>
          <p:cNvPr id="17414" name="Rectangle 3"/>
          <p:cNvSpPr>
            <a:spLocks noGrp="1" noChangeArrowheads="1"/>
          </p:cNvSpPr>
          <p:nvPr>
            <p:ph type="body" idx="1"/>
          </p:nvPr>
        </p:nvSpPr>
        <p:spPr>
          <a:xfrm>
            <a:off x="685800" y="1676400"/>
            <a:ext cx="7772400" cy="4267200"/>
          </a:xfrm>
        </p:spPr>
        <p:txBody>
          <a:bodyPr/>
          <a:lstStyle/>
          <a:p>
            <a:pPr marL="342900" lvl="1" indent="-342900">
              <a:buFontTx/>
              <a:buChar char="•"/>
            </a:pPr>
            <a:r>
              <a:rPr lang="en-US" altLang="en-US" dirty="0" smtClean="0"/>
              <a:t>Move to approve the text changes in </a:t>
            </a:r>
            <a:r>
              <a:rPr lang="en-US" altLang="en-US" dirty="0" smtClean="0">
                <a:hlinkClick r:id="rId3"/>
              </a:rPr>
              <a:t>https</a:t>
            </a:r>
            <a:r>
              <a:rPr lang="en-US" altLang="en-US" dirty="0">
                <a:hlinkClick r:id="rId3"/>
              </a:rPr>
              <a:t>://</a:t>
            </a:r>
            <a:r>
              <a:rPr lang="en-US" altLang="en-US" dirty="0" smtClean="0">
                <a:hlinkClick r:id="rId3"/>
              </a:rPr>
              <a:t>mentor.ieee.org/802.11/dcn/14/11-14-0848-01-000m-shwmp-text-changes-and-ana-allocation.docx</a:t>
            </a:r>
            <a:r>
              <a:rPr lang="en-US" altLang="en-US" dirty="0" smtClean="0"/>
              <a:t> </a:t>
            </a:r>
          </a:p>
          <a:p>
            <a:pPr marL="342900" lvl="1" indent="-342900">
              <a:buFontTx/>
              <a:buChar char="•"/>
            </a:pPr>
            <a:r>
              <a:rPr lang="en-US" altLang="en-US" dirty="0" smtClean="0"/>
              <a:t>And approve the </a:t>
            </a:r>
            <a:r>
              <a:rPr lang="en-US" altLang="en-US" dirty="0"/>
              <a:t>r</a:t>
            </a:r>
            <a:r>
              <a:rPr lang="en-US" dirty="0" smtClean="0"/>
              <a:t>equest </a:t>
            </a:r>
            <a:r>
              <a:rPr lang="en-US" dirty="0"/>
              <a:t>that the ANA administer the Active Path Selection Protocol Identifier values, and assign the </a:t>
            </a:r>
            <a:r>
              <a:rPr lang="en-US" dirty="0" smtClean="0"/>
              <a:t>reserved </a:t>
            </a:r>
            <a:r>
              <a:rPr lang="en-US" dirty="0" err="1" smtClean="0"/>
              <a:t>shwmp</a:t>
            </a:r>
            <a:r>
              <a:rPr lang="en-US" dirty="0" smtClean="0"/>
              <a:t> </a:t>
            </a:r>
            <a:r>
              <a:rPr lang="en-US" dirty="0"/>
              <a:t>value</a:t>
            </a:r>
            <a:r>
              <a:rPr lang="en-US" dirty="0" smtClean="0"/>
              <a:t>.</a:t>
            </a:r>
            <a:endParaRPr lang="en-US" dirty="0"/>
          </a:p>
          <a:p>
            <a:pPr marL="685800" lvl="2" indent="-342900"/>
            <a:endParaRPr lang="en-US" altLang="en-US" dirty="0" smtClean="0"/>
          </a:p>
          <a:p>
            <a:r>
              <a:rPr lang="en-US" altLang="en-US" dirty="0" smtClean="0"/>
              <a:t>Moved: Stephen McCann</a:t>
            </a:r>
          </a:p>
          <a:p>
            <a:r>
              <a:rPr lang="en-US" altLang="en-US" dirty="0" smtClean="0"/>
              <a:t>Seconded: Guido Hiertz</a:t>
            </a:r>
          </a:p>
          <a:p>
            <a:r>
              <a:rPr lang="en-US" altLang="en-US" dirty="0" smtClean="0"/>
              <a:t>Result: 29-0-2 Passes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8/10 of 11-14-0986 by Dorothy Stanley, Aruba Networks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53</a:t>
            </a:fld>
            <a:endParaRPr lang="en-US"/>
          </a:p>
        </p:txBody>
      </p:sp>
    </p:spTree>
    <p:extLst>
      <p:ext uri="{BB962C8B-B14F-4D97-AF65-F5344CB8AC3E}">
        <p14:creationId xmlns:p14="http://schemas.microsoft.com/office/powerpoint/2010/main" val="695072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endParaRPr lang="en-US" smtClean="0"/>
          </a:p>
        </p:txBody>
      </p:sp>
      <p:sp>
        <p:nvSpPr>
          <p:cNvPr id="17413" name="Rectangle 2"/>
          <p:cNvSpPr>
            <a:spLocks noGrp="1" noChangeArrowheads="1"/>
          </p:cNvSpPr>
          <p:nvPr>
            <p:ph type="title"/>
          </p:nvPr>
        </p:nvSpPr>
        <p:spPr/>
        <p:txBody>
          <a:bodyPr/>
          <a:lstStyle/>
          <a:p>
            <a:r>
              <a:rPr lang="en-US" altLang="en-US" dirty="0" smtClean="0"/>
              <a:t>Motion – 3GPP liaison</a:t>
            </a:r>
          </a:p>
        </p:txBody>
      </p:sp>
      <p:sp>
        <p:nvSpPr>
          <p:cNvPr id="17414" name="Rectangle 3"/>
          <p:cNvSpPr>
            <a:spLocks noGrp="1" noChangeArrowheads="1"/>
          </p:cNvSpPr>
          <p:nvPr>
            <p:ph type="body" idx="1"/>
          </p:nvPr>
        </p:nvSpPr>
        <p:spPr>
          <a:xfrm>
            <a:off x="685800" y="1676400"/>
            <a:ext cx="7772400" cy="4267200"/>
          </a:xfrm>
        </p:spPr>
        <p:txBody>
          <a:bodyPr/>
          <a:lstStyle/>
          <a:p>
            <a:pPr marL="342900" lvl="1" indent="-342900">
              <a:buFontTx/>
              <a:buChar char="•"/>
            </a:pPr>
            <a:r>
              <a:rPr lang="en-US" altLang="en-US" dirty="0" smtClean="0"/>
              <a:t>Approve the liaison statement in </a:t>
            </a:r>
            <a:r>
              <a:rPr lang="en-US" altLang="en-US" dirty="0">
                <a:hlinkClick r:id="rId3"/>
              </a:rPr>
              <a:t>https://</a:t>
            </a:r>
            <a:r>
              <a:rPr lang="en-US" altLang="en-US" dirty="0" smtClean="0">
                <a:hlinkClick r:id="rId3"/>
              </a:rPr>
              <a:t>mentor.ieee.org/802.11/dcn/14/11-14-0936-03-000m-liaison-response-followup-to-3gpp-tsg-ran-wg2.docx</a:t>
            </a:r>
            <a:r>
              <a:rPr lang="en-US" altLang="en-US" dirty="0" smtClean="0"/>
              <a:t> </a:t>
            </a:r>
          </a:p>
          <a:p>
            <a:pPr marL="342900" lvl="1" indent="-342900">
              <a:buFontTx/>
              <a:buChar char="•"/>
            </a:pPr>
            <a:r>
              <a:rPr lang="en-US" altLang="en-US" dirty="0" smtClean="0"/>
              <a:t>And request that the WG chair send the liaison as indicated, with editorial license.</a:t>
            </a:r>
            <a:endParaRPr lang="en-US" dirty="0"/>
          </a:p>
          <a:p>
            <a:pPr marL="685800" lvl="2" indent="-342900"/>
            <a:endParaRPr lang="en-US" altLang="en-US" dirty="0" smtClean="0"/>
          </a:p>
          <a:p>
            <a:r>
              <a:rPr lang="en-US" altLang="en-US" dirty="0" smtClean="0"/>
              <a:t>Moved: Youhan Kim</a:t>
            </a:r>
          </a:p>
          <a:p>
            <a:r>
              <a:rPr lang="en-US" altLang="en-US" dirty="0" smtClean="0"/>
              <a:t>Seconded:  Matthew Fischer</a:t>
            </a:r>
          </a:p>
          <a:p>
            <a:r>
              <a:rPr lang="en-US" altLang="en-US" dirty="0" smtClean="0"/>
              <a:t>Result: 30-7-7 Passes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9/10 of 11-14-0986 by Dorothy Stanley, Aruba Networks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54</a:t>
            </a:fld>
            <a:endParaRPr lang="en-US"/>
          </a:p>
        </p:txBody>
      </p:sp>
    </p:spTree>
    <p:extLst>
      <p:ext uri="{BB962C8B-B14F-4D97-AF65-F5344CB8AC3E}">
        <p14:creationId xmlns:p14="http://schemas.microsoft.com/office/powerpoint/2010/main" val="15737196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Complete comment </a:t>
            </a:r>
            <a:r>
              <a:rPr lang="en-US" dirty="0"/>
              <a:t>r</a:t>
            </a:r>
            <a:r>
              <a:rPr lang="en-US" dirty="0" smtClean="0"/>
              <a:t>esolution of comments received from  WGLB on P802.11REVmc D3.0</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10/10 of 11-14-0986 by Dorothy Stanley (Aruba Networks)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55</a:t>
            </a:fld>
            <a:endParaRPr lang="en-US"/>
          </a:p>
        </p:txBody>
      </p:sp>
    </p:spTree>
    <p:extLst>
      <p:ext uri="{BB962C8B-B14F-4D97-AF65-F5344CB8AC3E}">
        <p14:creationId xmlns:p14="http://schemas.microsoft.com/office/powerpoint/2010/main" val="10532518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pPr eaLnBrk="1" hangingPunct="1"/>
            <a:r>
              <a:rPr lang="en-US" dirty="0" smtClean="0"/>
              <a:t>IEEE 802.11ah Closing Report for</a:t>
            </a:r>
            <a:br>
              <a:rPr lang="en-US" dirty="0" smtClean="0"/>
            </a:br>
            <a:r>
              <a:rPr lang="en-US" dirty="0" smtClean="0"/>
              <a:t>July 2014</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2014-07-18</a:t>
            </a:r>
          </a:p>
        </p:txBody>
      </p:sp>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graphicFrame>
        <p:nvGraphicFramePr>
          <p:cNvPr id="2" name="개체 1"/>
          <p:cNvGraphicFramePr>
            <a:graphicFrameLocks noChangeAspect="1"/>
          </p:cNvGraphicFramePr>
          <p:nvPr>
            <p:extLst>
              <p:ext uri="{D42A27DB-BD31-4B8C-83A1-F6EECF244321}">
                <p14:modId xmlns:p14="http://schemas.microsoft.com/office/powerpoint/2010/main" val="3376474515"/>
              </p:ext>
            </p:extLst>
          </p:nvPr>
        </p:nvGraphicFramePr>
        <p:xfrm>
          <a:off x="533400" y="2667000"/>
          <a:ext cx="8153400" cy="3644900"/>
        </p:xfrm>
        <a:graphic>
          <a:graphicData uri="http://schemas.openxmlformats.org/presentationml/2006/ole">
            <mc:AlternateContent xmlns:mc="http://schemas.openxmlformats.org/markup-compatibility/2006">
              <mc:Choice xmlns:v="urn:schemas-microsoft-com:vml" Requires="v">
                <p:oleObj spid="_x0000_s11274" name="Document" r:id="rId4" imgW="8685293" imgH="4149881" progId="Word.Document.8">
                  <p:embed/>
                </p:oleObj>
              </mc:Choice>
              <mc:Fallback>
                <p:oleObj name="Document" r:id="rId4" imgW="8685293" imgH="4149881" progId="Word.Document.8">
                  <p:embed/>
                  <p:pic>
                    <p:nvPicPr>
                      <p:cNvPr id="0" name=""/>
                      <p:cNvPicPr>
                        <a:picLocks noChangeAspect="1" noChangeArrowheads="1"/>
                      </p:cNvPicPr>
                      <p:nvPr/>
                    </p:nvPicPr>
                    <p:blipFill>
                      <a:blip r:embed="rId5"/>
                      <a:srcRect/>
                      <a:stretch>
                        <a:fillRect/>
                      </a:stretch>
                    </p:blipFill>
                    <p:spPr bwMode="auto">
                      <a:xfrm>
                        <a:off x="533400" y="2667000"/>
                        <a:ext cx="8153400" cy="3644900"/>
                      </a:xfrm>
                      <a:prstGeom prst="rect">
                        <a:avLst/>
                      </a:prstGeom>
                      <a:noFill/>
                      <a:ln>
                        <a:noFill/>
                      </a:ln>
                      <a:extLst/>
                    </p:spPr>
                  </p:pic>
                </p:oleObj>
              </mc:Fallback>
            </mc:AlternateContent>
          </a:graphicData>
        </a:graphic>
      </p:graphicFrame>
      <p:sp>
        <p:nvSpPr>
          <p:cNvPr id="10" name="Footer Placeholder 4"/>
          <p:cNvSpPr>
            <a:spLocks noGrp="1"/>
          </p:cNvSpPr>
          <p:nvPr>
            <p:ph type="ftr" sz="quarter" idx="11"/>
          </p:nvPr>
        </p:nvSpPr>
        <p:spPr>
          <a:xfrm>
            <a:off x="7328208" y="6475413"/>
            <a:ext cx="1215717" cy="184666"/>
          </a:xfrm>
          <a:noFill/>
        </p:spPr>
        <p:txBody>
          <a:bodyPr/>
          <a:lstStyle/>
          <a:p>
            <a:r>
              <a:rPr lang="en-US" smtClean="0"/>
              <a:t>Adrian Stephens, Intel Corporation</a:t>
            </a:r>
            <a:endParaRPr lang="en-US" dirty="0" smtClean="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11-14-0987 by Yongho Seok (Self)</a:t>
            </a:r>
          </a:p>
        </p:txBody>
      </p:sp>
      <p:sp>
        <p:nvSpPr>
          <p:cNvPr id="11"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56</a:t>
            </a:fld>
            <a:endParaRPr lang="en-US"/>
          </a:p>
        </p:txBody>
      </p:sp>
    </p:spTree>
    <p:extLst>
      <p:ext uri="{BB962C8B-B14F-4D97-AF65-F5344CB8AC3E}">
        <p14:creationId xmlns:p14="http://schemas.microsoft.com/office/powerpoint/2010/main" val="2782822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San Diego meeting </a:t>
            </a:r>
            <a:r>
              <a:rPr lang="en-US" altLang="ja-JP" dirty="0">
                <a:ea typeface="ＭＳ Ｐゴシック" pitchFamily="-84" charset="-128"/>
                <a:cs typeface="ＭＳ Ｐゴシック" pitchFamily="-84" charset="-128"/>
              </a:rPr>
              <a:t>of the IEEE 802.11 </a:t>
            </a:r>
            <a:r>
              <a:rPr lang="en-US" altLang="ja-JP" dirty="0" err="1" smtClean="0">
                <a:ea typeface="ＭＳ Ｐゴシック" pitchFamily="-84" charset="-128"/>
                <a:cs typeface="ＭＳ Ｐゴシック" pitchFamily="-84" charset="-128"/>
              </a:rPr>
              <a:t>TGah</a:t>
            </a:r>
            <a:r>
              <a:rPr lang="en-US" altLang="ja-JP" dirty="0" smtClean="0">
                <a:ea typeface="ＭＳ Ｐゴシック" pitchFamily="-84" charset="-128"/>
                <a:cs typeface="ＭＳ Ｐゴシック" pitchFamily="-84" charset="-128"/>
              </a:rPr>
              <a:t>.</a:t>
            </a:r>
            <a:endParaRPr lang="en-US" altLang="ja-JP" dirty="0">
              <a:ea typeface="ＭＳ Ｐゴシック" pitchFamily="-84" charset="-128"/>
              <a:cs typeface="ＭＳ Ｐゴシック" pitchFamily="-84" charset="-128"/>
            </a:endParaRPr>
          </a:p>
        </p:txBody>
      </p:sp>
      <p:sp>
        <p:nvSpPr>
          <p:cNvPr id="7" name="日付プレースホルダ 6"/>
          <p:cNvSpPr>
            <a:spLocks noGrp="1"/>
          </p:cNvSpPr>
          <p:nvPr>
            <p:ph type="dt" sz="half" idx="10"/>
          </p:nvPr>
        </p:nvSpPr>
        <p:spPr>
          <a:xfrm>
            <a:off x="696913" y="332601"/>
            <a:ext cx="968214" cy="276999"/>
          </a:xfrm>
        </p:spPr>
        <p:txBody>
          <a:bodyPr/>
          <a:lstStyle/>
          <a:p>
            <a:r>
              <a:rPr lang="en-US" altLang="ko-KR" smtClean="0"/>
              <a:t>July 2014</a:t>
            </a:r>
            <a:endParaRPr lang="en-US" altLang="ko-KR" dirty="0"/>
          </a:p>
        </p:txBody>
      </p:sp>
      <p:sp>
        <p:nvSpPr>
          <p:cNvPr id="9" name="フッター プレースホルダ 8"/>
          <p:cNvSpPr>
            <a:spLocks noGrp="1"/>
          </p:cNvSpPr>
          <p:nvPr>
            <p:ph type="ftr" sz="quarter" idx="11"/>
          </p:nvPr>
        </p:nvSpPr>
        <p:spPr>
          <a:xfrm>
            <a:off x="7328208" y="6475413"/>
            <a:ext cx="1215717" cy="184666"/>
          </a:xfrm>
        </p:spPr>
        <p:txBody>
          <a:bodyPr/>
          <a:lstStyle/>
          <a:p>
            <a:r>
              <a:rPr lang="en-US" altLang="ko-KR" smtClean="0"/>
              <a:t>Adrian Stephens, Intel Corporation</a:t>
            </a:r>
            <a:endParaRPr lang="en-US" altLang="ko-KR"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11-14-0987 by Yongho Seok (Self)</a:t>
            </a:r>
          </a:p>
        </p:txBody>
      </p:sp>
      <p:sp>
        <p:nvSpPr>
          <p:cNvPr id="10" name="Date Placeholder 3"/>
          <p:cNvSpPr txBox="1">
            <a:spLocks/>
          </p:cNvSpPr>
          <p:nvPr/>
        </p:nvSpPr>
        <p:spPr bwMode="auto">
          <a:xfrm>
            <a:off x="696913" y="333375"/>
            <a:ext cx="1579562"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9pPr>
          </a:lstStyle>
          <a:p>
            <a:r>
              <a:rPr lang="en-US" sz="1800" smtClean="0"/>
              <a:t>July 2014</a:t>
            </a:r>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57</a:t>
            </a:fld>
            <a:endParaRPr lang="en-US"/>
          </a:p>
        </p:txBody>
      </p:sp>
    </p:spTree>
    <p:extLst>
      <p:ext uri="{BB962C8B-B14F-4D97-AF65-F5344CB8AC3E}">
        <p14:creationId xmlns:p14="http://schemas.microsoft.com/office/powerpoint/2010/main" val="35457965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in </a:t>
            </a:r>
            <a:r>
              <a:rPr lang="en-US" dirty="0" err="1" smtClean="0"/>
              <a:t>TGah</a:t>
            </a:r>
            <a:endParaRPr lang="en-US" dirty="0"/>
          </a:p>
        </p:txBody>
      </p:sp>
      <p:sp>
        <p:nvSpPr>
          <p:cNvPr id="3" name="Content Placeholder 2"/>
          <p:cNvSpPr>
            <a:spLocks noGrp="1"/>
          </p:cNvSpPr>
          <p:nvPr>
            <p:ph idx="1"/>
          </p:nvPr>
        </p:nvSpPr>
        <p:spPr/>
        <p:txBody>
          <a:bodyPr/>
          <a:lstStyle/>
          <a:p>
            <a:r>
              <a:rPr lang="en-US" dirty="0" smtClean="0"/>
              <a:t>Letter Ballot 203 for Draft 2.0 closed July 7</a:t>
            </a:r>
            <a:r>
              <a:rPr lang="en-US" baseline="30000" dirty="0" smtClean="0"/>
              <a:t>th</a:t>
            </a:r>
          </a:p>
          <a:p>
            <a:pPr lvl="1"/>
            <a:r>
              <a:rPr lang="en-US" dirty="0" smtClean="0"/>
              <a:t>1214 comments received</a:t>
            </a:r>
          </a:p>
          <a:p>
            <a:pPr lvl="1"/>
            <a:endParaRPr lang="en-US" altLang="ko-KR" dirty="0" smtClean="0"/>
          </a:p>
          <a:p>
            <a:r>
              <a:rPr lang="en-US" altLang="ko-KR" dirty="0"/>
              <a:t>Total </a:t>
            </a:r>
            <a:r>
              <a:rPr lang="en-US" altLang="ko-KR" dirty="0" smtClean="0"/>
              <a:t>366 comments with 12 </a:t>
            </a:r>
            <a:r>
              <a:rPr lang="en-US" altLang="ko-KR" dirty="0"/>
              <a:t>submissions addressed in this week)</a:t>
            </a:r>
          </a:p>
          <a:p>
            <a:pPr lvl="1"/>
            <a:r>
              <a:rPr lang="en-US" altLang="ko-KR" dirty="0" smtClean="0"/>
              <a:t>848 comments </a:t>
            </a:r>
            <a:r>
              <a:rPr lang="en-US" altLang="ko-KR" dirty="0"/>
              <a:t>unresolved after </a:t>
            </a:r>
            <a:r>
              <a:rPr lang="en-US" altLang="ko-KR" dirty="0" smtClean="0"/>
              <a:t>July F2F meeting</a:t>
            </a:r>
          </a:p>
          <a:p>
            <a:pPr lvl="1"/>
            <a:r>
              <a:rPr lang="en-US" altLang="ko-KR" dirty="0" smtClean="0"/>
              <a:t>LB203 comment spreadsheet: 11-14/79r3</a:t>
            </a:r>
          </a:p>
          <a:p>
            <a:pPr marL="457200" lvl="1" indent="0">
              <a:buNone/>
            </a:pPr>
            <a:endParaRPr lang="en-US" altLang="ko-KR" dirty="0"/>
          </a:p>
          <a:p>
            <a:r>
              <a:rPr lang="en-US" altLang="ko-KR" dirty="0"/>
              <a:t>Instructed the editor to generate Draft </a:t>
            </a:r>
            <a:r>
              <a:rPr lang="en-US" altLang="ko-KR" dirty="0" smtClean="0"/>
              <a:t>2.1</a:t>
            </a:r>
            <a:endParaRPr lang="en-US" altLang="ko-KR" dirty="0"/>
          </a:p>
          <a:p>
            <a:pPr marL="0" indent="0">
              <a:buNone/>
            </a:pPr>
            <a:endParaRPr lang="en-US" altLang="ko-KR" dirty="0" smtClean="0"/>
          </a:p>
        </p:txBody>
      </p:sp>
      <p:sp>
        <p:nvSpPr>
          <p:cNvPr id="8" name="Footer Placeholder 4"/>
          <p:cNvSpPr>
            <a:spLocks noGrp="1"/>
          </p:cNvSpPr>
          <p:nvPr>
            <p:ph type="ftr" sz="quarter" idx="11"/>
          </p:nvPr>
        </p:nvSpPr>
        <p:spPr>
          <a:xfrm>
            <a:off x="7328208" y="6475413"/>
            <a:ext cx="1215717" cy="184666"/>
          </a:xfrm>
          <a:noFill/>
        </p:spPr>
        <p:txBody>
          <a:bodyPr/>
          <a:lstStyle/>
          <a:p>
            <a:r>
              <a:rPr lang="en-US" altLang="ko-KR" smtClean="0"/>
              <a:t>Adrian Stephens, Intel Corporation</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11-14-0987 by Yongho Seok (Self)</a:t>
            </a:r>
          </a:p>
        </p:txBody>
      </p:sp>
      <p:sp>
        <p:nvSpPr>
          <p:cNvPr id="9"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58</a:t>
            </a:fld>
            <a:endParaRPr lang="en-US"/>
          </a:p>
        </p:txBody>
      </p:sp>
    </p:spTree>
    <p:extLst>
      <p:ext uri="{BB962C8B-B14F-4D97-AF65-F5344CB8AC3E}">
        <p14:creationId xmlns:p14="http://schemas.microsoft.com/office/powerpoint/2010/main" val="3595300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altLang="ko-KR" dirty="0" smtClean="0"/>
              <a:t>Continue to address LB203 comments and start Initial WG Recirculation Letter Ballot in September</a:t>
            </a:r>
          </a:p>
          <a:p>
            <a:endParaRPr lang="en-US" dirty="0" smtClean="0"/>
          </a:p>
        </p:txBody>
      </p:sp>
      <p:sp>
        <p:nvSpPr>
          <p:cNvPr id="7" name="Footer Placeholder 4"/>
          <p:cNvSpPr>
            <a:spLocks noGrp="1"/>
          </p:cNvSpPr>
          <p:nvPr>
            <p:ph type="ftr" sz="quarter" idx="11"/>
          </p:nvPr>
        </p:nvSpPr>
        <p:spPr>
          <a:xfrm>
            <a:off x="7328208" y="6475413"/>
            <a:ext cx="1215717" cy="184666"/>
          </a:xfrm>
          <a:noFill/>
        </p:spPr>
        <p:txBody>
          <a:bodyPr/>
          <a:lstStyle/>
          <a:p>
            <a:r>
              <a:rPr lang="en-US" altLang="ko-KR" smtClean="0"/>
              <a:t>Adrian Stephens, Intel Corporation</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11-14-0987 by Yongho Seok (Self)</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59</a:t>
            </a:fld>
            <a:endParaRPr lang="en-US"/>
          </a:p>
        </p:txBody>
      </p:sp>
    </p:spTree>
    <p:extLst>
      <p:ext uri="{BB962C8B-B14F-4D97-AF65-F5344CB8AC3E}">
        <p14:creationId xmlns:p14="http://schemas.microsoft.com/office/powerpoint/2010/main" val="2780209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629400" cy="533400"/>
          </a:xfrm>
        </p:spPr>
        <p:txBody>
          <a:bodyPr/>
          <a:lstStyle/>
          <a:p>
            <a:r>
              <a:rPr lang="en-GB" dirty="0" smtClean="0"/>
              <a:t>Attendance by Country</a:t>
            </a:r>
            <a:endParaRPr lang="en-GB" dirty="0"/>
          </a:p>
        </p:txBody>
      </p:sp>
      <p:sp>
        <p:nvSpPr>
          <p:cNvPr id="4" name="Date Placeholder 3"/>
          <p:cNvSpPr>
            <a:spLocks noGrp="1"/>
          </p:cNvSpPr>
          <p:nvPr>
            <p:ph type="dt" sz="half" idx="10"/>
          </p:nvPr>
        </p:nvSpPr>
        <p:spPr/>
        <p:txBody>
          <a:bodyPr/>
          <a:lstStyle/>
          <a:p>
            <a:pPr>
              <a:defRPr/>
            </a:pPr>
            <a:r>
              <a:rPr lang="en-US" smtClean="0"/>
              <a:t>July 2014</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pic>
        <p:nvPicPr>
          <p:cNvPr id="8" name="Picture 7"/>
          <p:cNvPicPr>
            <a:picLocks noChangeAspect="1"/>
          </p:cNvPicPr>
          <p:nvPr/>
        </p:nvPicPr>
        <p:blipFill>
          <a:blip r:embed="rId3"/>
          <a:stretch>
            <a:fillRect/>
          </a:stretch>
        </p:blipFill>
        <p:spPr>
          <a:xfrm>
            <a:off x="1142999" y="736859"/>
            <a:ext cx="7309237" cy="5738554"/>
          </a:xfrm>
          <a:prstGeom prst="rect">
            <a:avLst/>
          </a:prstGeom>
        </p:spPr>
      </p:pic>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Tree>
    <p:extLst>
      <p:ext uri="{BB962C8B-B14F-4D97-AF65-F5344CB8AC3E}">
        <p14:creationId xmlns:p14="http://schemas.microsoft.com/office/powerpoint/2010/main" val="31833978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a:t>
            </a:r>
            <a:endParaRPr lang="en-US" dirty="0"/>
          </a:p>
        </p:txBody>
      </p:sp>
      <p:sp>
        <p:nvSpPr>
          <p:cNvPr id="3" name="Content Placeholder 2"/>
          <p:cNvSpPr>
            <a:spLocks noGrp="1"/>
          </p:cNvSpPr>
          <p:nvPr>
            <p:ph idx="1"/>
          </p:nvPr>
        </p:nvSpPr>
        <p:spPr/>
        <p:txBody>
          <a:bodyPr/>
          <a:lstStyle/>
          <a:p>
            <a:pPr marL="609600" indent="-609600"/>
            <a:r>
              <a:rPr lang="en-US" altLang="ko-KR" dirty="0"/>
              <a:t>July 29 (Tuesday), 8PM ET for 2 hour</a:t>
            </a:r>
          </a:p>
          <a:p>
            <a:pPr marL="609600" indent="-609600"/>
            <a:r>
              <a:rPr lang="en-US" altLang="ko-KR" dirty="0"/>
              <a:t>August 5 (Tuesday), 8PM ET for 2 hour</a:t>
            </a:r>
          </a:p>
          <a:p>
            <a:pPr marL="609600" indent="-609600"/>
            <a:r>
              <a:rPr lang="en-US" altLang="ko-KR" dirty="0"/>
              <a:t>August 12 (Tuesday), 8PM ET for 2 hour</a:t>
            </a:r>
          </a:p>
          <a:p>
            <a:pPr marL="609600" indent="-609600"/>
            <a:r>
              <a:rPr lang="en-US" altLang="ko-KR" dirty="0"/>
              <a:t>August 19 (Tuesday), 8PM ET for 2 hour</a:t>
            </a:r>
          </a:p>
          <a:p>
            <a:pPr marL="609600" indent="-609600"/>
            <a:r>
              <a:rPr lang="en-US" altLang="ko-KR" dirty="0"/>
              <a:t>August 26 (Tuesday), 8PM ET for 2 hour</a:t>
            </a:r>
          </a:p>
          <a:p>
            <a:pPr marL="609600" indent="-609600"/>
            <a:r>
              <a:rPr lang="en-US" altLang="ko-KR" dirty="0"/>
              <a:t>September 2 (Tuesday), 8PM ET for 2 hour</a:t>
            </a:r>
          </a:p>
          <a:p>
            <a:pPr marL="609600" indent="-609600"/>
            <a:r>
              <a:rPr lang="en-US" altLang="ko-KR" dirty="0"/>
              <a:t>September 9 (Tuesday), 8PM ET for 2 hour</a:t>
            </a:r>
          </a:p>
        </p:txBody>
      </p:sp>
      <p:sp>
        <p:nvSpPr>
          <p:cNvPr id="7" name="Footer Placeholder 4"/>
          <p:cNvSpPr>
            <a:spLocks noGrp="1"/>
          </p:cNvSpPr>
          <p:nvPr>
            <p:ph type="ftr" sz="quarter" idx="11"/>
          </p:nvPr>
        </p:nvSpPr>
        <p:spPr>
          <a:xfrm>
            <a:off x="7328208" y="6475413"/>
            <a:ext cx="1215717" cy="184666"/>
          </a:xfrm>
          <a:noFill/>
        </p:spPr>
        <p:txBody>
          <a:bodyPr/>
          <a:lstStyle/>
          <a:p>
            <a:r>
              <a:rPr lang="en-US" altLang="ko-KR" smtClean="0"/>
              <a:t>Adrian Stephens, Intel Corporation</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11-14-0987 by Yongho Seok (Self)</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60</a:t>
            </a:fld>
            <a:endParaRPr lang="en-US"/>
          </a:p>
        </p:txBody>
      </p:sp>
    </p:spTree>
    <p:extLst>
      <p:ext uri="{BB962C8B-B14F-4D97-AF65-F5344CB8AC3E}">
        <p14:creationId xmlns:p14="http://schemas.microsoft.com/office/powerpoint/2010/main" val="7843492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TGah</a:t>
            </a:r>
            <a:r>
              <a:rPr lang="en-US" dirty="0" smtClean="0"/>
              <a:t> Timeline – No change</a:t>
            </a:r>
            <a:endParaRPr lang="en-US" dirty="0"/>
          </a:p>
        </p:txBody>
      </p:sp>
      <p:sp>
        <p:nvSpPr>
          <p:cNvPr id="3" name="Content Placeholder 2"/>
          <p:cNvSpPr>
            <a:spLocks noGrp="1"/>
          </p:cNvSpPr>
          <p:nvPr>
            <p:ph idx="1"/>
          </p:nvPr>
        </p:nvSpPr>
        <p:spPr>
          <a:xfrm>
            <a:off x="685800" y="1981200"/>
            <a:ext cx="7772400" cy="3200400"/>
          </a:xfrm>
        </p:spPr>
        <p:txBody>
          <a:bodyPr/>
          <a:lstStyle/>
          <a:p>
            <a:r>
              <a:rPr lang="en-US" altLang="ko-KR" dirty="0" smtClean="0"/>
              <a:t>Internal </a:t>
            </a:r>
            <a:r>
              <a:rPr lang="en-US" altLang="ko-KR" dirty="0"/>
              <a:t>Task Group Ballot : May 2013</a:t>
            </a:r>
          </a:p>
          <a:p>
            <a:r>
              <a:rPr lang="en-US" altLang="ko-KR" dirty="0"/>
              <a:t>Initial Letter Ballot : September 2013</a:t>
            </a:r>
          </a:p>
          <a:p>
            <a:r>
              <a:rPr lang="en-US" altLang="ko-KR" dirty="0"/>
              <a:t>Initial Recirculation Letter Ballot : </a:t>
            </a:r>
            <a:r>
              <a:rPr lang="en-US" altLang="ko-KR" dirty="0" smtClean="0"/>
              <a:t>September </a:t>
            </a:r>
            <a:r>
              <a:rPr lang="en-US" altLang="ko-KR" dirty="0"/>
              <a:t>2014 </a:t>
            </a:r>
          </a:p>
          <a:p>
            <a:r>
              <a:rPr lang="en-US" altLang="ko-KR" dirty="0"/>
              <a:t>Initial Sponsor Ballot : February 2015</a:t>
            </a:r>
          </a:p>
          <a:p>
            <a:r>
              <a:rPr lang="en-US" altLang="ko-KR" dirty="0"/>
              <a:t>Initial Recirculation Sponsor Ballot : November 2015</a:t>
            </a:r>
          </a:p>
          <a:p>
            <a:r>
              <a:rPr lang="en-US" altLang="ko-KR" dirty="0"/>
              <a:t>EC Approval : January 2016</a:t>
            </a:r>
          </a:p>
          <a:p>
            <a:r>
              <a:rPr lang="en-US" altLang="ko-KR" dirty="0" err="1"/>
              <a:t>Revcom</a:t>
            </a:r>
            <a:r>
              <a:rPr lang="en-US" altLang="ko-KR" dirty="0"/>
              <a:t> Approval : March </a:t>
            </a:r>
            <a:r>
              <a:rPr lang="en-US" altLang="ko-KR" dirty="0" smtClean="0"/>
              <a:t>2016</a:t>
            </a:r>
            <a:endParaRPr lang="en-US" altLang="ko-KR" dirty="0"/>
          </a:p>
        </p:txBody>
      </p:sp>
      <p:sp>
        <p:nvSpPr>
          <p:cNvPr id="7" name="Footer Placeholder 4"/>
          <p:cNvSpPr>
            <a:spLocks noGrp="1"/>
          </p:cNvSpPr>
          <p:nvPr>
            <p:ph type="ftr" sz="quarter" idx="11"/>
          </p:nvPr>
        </p:nvSpPr>
        <p:spPr>
          <a:xfrm>
            <a:off x="7328208" y="6475413"/>
            <a:ext cx="1215717" cy="184666"/>
          </a:xfrm>
          <a:noFill/>
        </p:spPr>
        <p:txBody>
          <a:bodyPr/>
          <a:lstStyle/>
          <a:p>
            <a:r>
              <a:rPr lang="en-US" altLang="ko-KR" smtClean="0"/>
              <a:t>Adrian Stephens, Intel Corporation</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11-14-0987 by Yongho Seok (Self)</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61</a:t>
            </a:fld>
            <a:endParaRPr lang="en-US"/>
          </a:p>
        </p:txBody>
      </p:sp>
    </p:spTree>
    <p:extLst>
      <p:ext uri="{BB962C8B-B14F-4D97-AF65-F5344CB8AC3E}">
        <p14:creationId xmlns:p14="http://schemas.microsoft.com/office/powerpoint/2010/main" val="15158369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838200"/>
            <a:ext cx="7772400" cy="1066800"/>
          </a:xfrm>
        </p:spPr>
        <p:txBody>
          <a:bodyPr/>
          <a:lstStyle/>
          <a:p>
            <a:r>
              <a:rPr lang="en-US" altLang="ja-JP" dirty="0">
                <a:ea typeface="ＭＳ Ｐゴシック" pitchFamily="-84" charset="-128"/>
                <a:cs typeface="ＭＳ Ｐゴシック" pitchFamily="-84" charset="-128"/>
              </a:rPr>
              <a:t>IEEE 802.11TGai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Closing Report</a:t>
            </a:r>
          </a:p>
        </p:txBody>
      </p:sp>
      <p:sp>
        <p:nvSpPr>
          <p:cNvPr id="15366" name="Rectangle 6"/>
          <p:cNvSpPr>
            <a:spLocks noGrp="1" noChangeArrowheads="1"/>
          </p:cNvSpPr>
          <p:nvPr>
            <p:ph type="body" idx="1"/>
          </p:nvPr>
        </p:nvSpPr>
        <p:spPr>
          <a:xfrm>
            <a:off x="685800" y="2286000"/>
            <a:ext cx="7772400" cy="381000"/>
          </a:xfrm>
        </p:spPr>
        <p:txBody>
          <a:bodyPr/>
          <a:lstStyle/>
          <a:p>
            <a:pPr algn="ctr">
              <a:buFontTx/>
              <a:buNone/>
            </a:pPr>
            <a:r>
              <a:rPr lang="en-US" altLang="ja-JP" sz="2000" dirty="0" smtClean="0">
                <a:ea typeface="ＭＳ Ｐゴシック" pitchFamily="-84" charset="-128"/>
                <a:cs typeface="ＭＳ Ｐゴシック" pitchFamily="-84" charset="-128"/>
              </a:rPr>
              <a:t>Date:</a:t>
            </a:r>
            <a:r>
              <a:rPr lang="en-US" altLang="ja-JP" sz="2000" b="0" dirty="0" smtClean="0">
                <a:ea typeface="ＭＳ Ｐゴシック" pitchFamily="-84" charset="-128"/>
                <a:cs typeface="ＭＳ Ｐゴシック" pitchFamily="-84" charset="-128"/>
              </a:rPr>
              <a:t> 2014-7-18</a:t>
            </a: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eaLnBrk="0" hangingPunct="0">
              <a:spcBef>
                <a:spcPct val="20000"/>
              </a:spcBef>
            </a:pPr>
            <a:r>
              <a:rPr kumimoji="0" lang="en-US" altLang="ja-JP" sz="2000" b="1"/>
              <a:t>Authors:</a:t>
            </a:r>
            <a:endParaRPr kumimoji="0" lang="en-US" altLang="ja-JP" sz="2000"/>
          </a:p>
        </p:txBody>
      </p:sp>
      <p:graphicFrame>
        <p:nvGraphicFramePr>
          <p:cNvPr id="9" name="Group 80"/>
          <p:cNvGraphicFramePr>
            <a:graphicFrameLocks noGrp="1"/>
          </p:cNvGraphicFramePr>
          <p:nvPr/>
        </p:nvGraphicFramePr>
        <p:xfrm>
          <a:off x="533400" y="3429000"/>
          <a:ext cx="8085859" cy="968693"/>
        </p:xfrm>
        <a:graphic>
          <a:graphicData uri="http://schemas.openxmlformats.org/drawingml/2006/table">
            <a:tbl>
              <a:tblPr/>
              <a:tblGrid>
                <a:gridCol w="1616075"/>
                <a:gridCol w="1000125"/>
                <a:gridCol w="2306637"/>
                <a:gridCol w="1392959"/>
                <a:gridCol w="1770063"/>
              </a:tblGrid>
              <a:tr h="3286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Name</a:t>
                      </a:r>
                      <a:endParaRPr kumimoji="1" lang="ja-JP" sz="1600" b="1"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Company</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charset="0"/>
                          <a:ea typeface="Times New Roman" charset="0"/>
                          <a:cs typeface="Times New Roman" charset="0"/>
                        </a:rPr>
                        <a:t>Address</a:t>
                      </a:r>
                      <a:endParaRPr kumimoji="1" lang="ja-JP" sz="1600" b="0" i="0" u="none" strike="noStrike" cap="none" normalizeH="0" baseline="0" dirty="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Phone</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email</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日付プレースホルダ 9"/>
          <p:cNvSpPr>
            <a:spLocks noGrp="1"/>
          </p:cNvSpPr>
          <p:nvPr>
            <p:ph type="dt" sz="half" idx="10"/>
          </p:nvPr>
        </p:nvSpPr>
        <p:spPr>
          <a:xfrm>
            <a:off x="696913" y="332601"/>
            <a:ext cx="1181776" cy="276999"/>
          </a:xfrm>
        </p:spPr>
        <p:txBody>
          <a:bodyPr/>
          <a:lstStyle/>
          <a:p>
            <a:pPr>
              <a:defRPr/>
            </a:pPr>
            <a:r>
              <a:rPr lang="en-US" smtClean="0"/>
              <a:t>July 2014</a:t>
            </a:r>
            <a:endParaRPr lang="en-US" dirty="0"/>
          </a:p>
        </p:txBody>
      </p:sp>
      <p:sp>
        <p:nvSpPr>
          <p:cNvPr id="12" name="フッター プレースホルダ 11"/>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1/9 of 11-14-0978 by Hiroshi Mano (KDTI)</a:t>
            </a:r>
          </a:p>
        </p:txBody>
      </p:sp>
      <p:sp>
        <p:nvSpPr>
          <p:cNvPr id="13" name="Date Placeholder 3"/>
          <p:cNvSpPr txBox="1">
            <a:spLocks/>
          </p:cNvSpPr>
          <p:nvPr/>
        </p:nvSpPr>
        <p:spPr bwMode="auto">
          <a:xfrm>
            <a:off x="696913" y="333375"/>
            <a:ext cx="1579562"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9pPr>
          </a:lstStyle>
          <a:p>
            <a:r>
              <a:rPr lang="en-US" sz="1800" smtClean="0"/>
              <a:t>July 2014</a:t>
            </a:r>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62</a:t>
            </a:fld>
            <a:endParaRPr lang="en-US"/>
          </a:p>
        </p:txBody>
      </p:sp>
    </p:spTree>
    <p:extLst>
      <p:ext uri="{BB962C8B-B14F-4D97-AF65-F5344CB8AC3E}">
        <p14:creationId xmlns:p14="http://schemas.microsoft.com/office/powerpoint/2010/main" val="1790058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San Diego meeting </a:t>
            </a:r>
            <a:r>
              <a:rPr lang="en-US" altLang="ja-JP" dirty="0">
                <a:ea typeface="ＭＳ Ｐゴシック" pitchFamily="-84" charset="-128"/>
                <a:cs typeface="ＭＳ Ｐゴシック" pitchFamily="-84" charset="-128"/>
              </a:rPr>
              <a:t>of the IEEE 802.11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a:t>
            </a:r>
          </a:p>
        </p:txBody>
      </p:sp>
      <p:sp>
        <p:nvSpPr>
          <p:cNvPr id="7" name="日付プレースホルダ 6"/>
          <p:cNvSpPr>
            <a:spLocks noGrp="1"/>
          </p:cNvSpPr>
          <p:nvPr>
            <p:ph type="dt" sz="half" idx="10"/>
          </p:nvPr>
        </p:nvSpPr>
        <p:spPr/>
        <p:txBody>
          <a:bodyPr/>
          <a:lstStyle/>
          <a:p>
            <a:pPr>
              <a:defRPr/>
            </a:pPr>
            <a:r>
              <a:rPr lang="en-US" smtClean="0"/>
              <a:t>July 2014</a:t>
            </a:r>
            <a:endParaRPr lang="en-US" dirty="0"/>
          </a:p>
        </p:txBody>
      </p:sp>
      <p:sp>
        <p:nvSpPr>
          <p:cNvPr id="9" name="フッター プレースホルダ 8"/>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2/9 of 11-14-0978 by Hiroshi Mano (KDTI)</a:t>
            </a:r>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63</a:t>
            </a:fld>
            <a:endParaRPr lang="en-US"/>
          </a:p>
        </p:txBody>
      </p:sp>
    </p:spTree>
    <p:extLst>
      <p:ext uri="{BB962C8B-B14F-4D97-AF65-F5344CB8AC3E}">
        <p14:creationId xmlns:p14="http://schemas.microsoft.com/office/powerpoint/2010/main" val="27753447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7772400" cy="762000"/>
          </a:xfrm>
        </p:spPr>
        <p:txBody>
          <a:bodyPr lIns="91440" tIns="45720" rIns="91440" bIns="45720"/>
          <a:lstStyle/>
          <a:p>
            <a:r>
              <a:rPr lang="en-US" altLang="ja-JP" sz="2900" dirty="0" smtClean="0">
                <a:ea typeface="ＭＳ Ｐゴシック" pitchFamily="-65" charset="-128"/>
                <a:cs typeface="ＭＳ Ｐゴシック" pitchFamily="-65" charset="-128"/>
              </a:rPr>
              <a:t>IEEE 802.11 FILS </a:t>
            </a:r>
            <a:r>
              <a:rPr lang="en-US" altLang="ja-JP" sz="2900" dirty="0" err="1" smtClean="0">
                <a:ea typeface="ＭＳ Ｐゴシック" pitchFamily="-65" charset="-128"/>
                <a:cs typeface="ＭＳ Ｐゴシック" pitchFamily="-65" charset="-128"/>
              </a:rPr>
              <a:t>TGai</a:t>
            </a:r>
            <a:r>
              <a:rPr lang="en-US" altLang="ja-JP" sz="2900" dirty="0" smtClean="0">
                <a:ea typeface="ＭＳ Ｐゴシック" pitchFamily="-65" charset="-128"/>
                <a:cs typeface="ＭＳ Ｐゴシック" pitchFamily="-65" charset="-128"/>
              </a:rPr>
              <a:t> – </a:t>
            </a:r>
            <a:br>
              <a:rPr lang="en-US" altLang="ja-JP" sz="2900" dirty="0" smtClean="0">
                <a:ea typeface="ＭＳ Ｐゴシック" pitchFamily="-65" charset="-128"/>
                <a:cs typeface="ＭＳ Ｐゴシック" pitchFamily="-65" charset="-128"/>
              </a:rPr>
            </a:br>
            <a:r>
              <a:rPr lang="en-US" altLang="ja-JP" sz="2900" dirty="0" smtClean="0">
                <a:ea typeface="ＭＳ Ｐゴシック" pitchFamily="-65" charset="-128"/>
                <a:cs typeface="ＭＳ Ｐゴシック" pitchFamily="-65" charset="-128"/>
              </a:rPr>
              <a:t>July 2014 San Diego</a:t>
            </a:r>
            <a:r>
              <a:rPr lang="en-US" altLang="ja-JP" sz="2900" dirty="0" smtClean="0">
                <a:ea typeface="ＭＳ Ｐゴシック" pitchFamily="-84" charset="-128"/>
                <a:cs typeface="ＭＳ Ｐゴシック" pitchFamily="-84" charset="-128"/>
              </a:rPr>
              <a:t> meeting</a:t>
            </a:r>
            <a:endParaRPr lang="en-US" altLang="ja-JP" sz="2900" dirty="0">
              <a:ea typeface="ＭＳ Ｐゴシック" pitchFamily="-84" charset="-128"/>
              <a:cs typeface="ＭＳ Ｐゴシック" pitchFamily="-84" charset="-128"/>
            </a:endParaRPr>
          </a:p>
        </p:txBody>
      </p:sp>
      <p:sp>
        <p:nvSpPr>
          <p:cNvPr id="15363" name="Content Placeholder 2"/>
          <p:cNvSpPr>
            <a:spLocks noGrp="1"/>
          </p:cNvSpPr>
          <p:nvPr>
            <p:ph idx="1"/>
          </p:nvPr>
        </p:nvSpPr>
        <p:spPr>
          <a:xfrm>
            <a:off x="304800" y="2133600"/>
            <a:ext cx="8458200" cy="4191000"/>
          </a:xfrm>
        </p:spPr>
        <p:txBody>
          <a:bodyPr lIns="91440" tIns="45720" rIns="91440" bIns="45720"/>
          <a:lstStyle/>
          <a:p>
            <a:r>
              <a:rPr lang="en-US" altLang="ja-JP" dirty="0" smtClean="0">
                <a:ea typeface="ＭＳ Ｐゴシック" pitchFamily="-84" charset="-128"/>
                <a:cs typeface="ＭＳ Ｐゴシック" pitchFamily="-84" charset="-128"/>
              </a:rPr>
              <a:t>Goals for the  Meeting:</a:t>
            </a:r>
          </a:p>
          <a:p>
            <a:pPr lvl="1"/>
            <a:r>
              <a:rPr lang="en-US" altLang="ja-JP" sz="2800" dirty="0" smtClean="0"/>
              <a:t>Approve minutes of past meeting and teleconference</a:t>
            </a:r>
          </a:p>
          <a:p>
            <a:pPr lvl="1"/>
            <a:r>
              <a:rPr lang="en-US" altLang="ja-JP" sz="2800" dirty="0" smtClean="0"/>
              <a:t>Officer Election</a:t>
            </a:r>
          </a:p>
          <a:p>
            <a:pPr lvl="1"/>
            <a:r>
              <a:rPr lang="en-US" altLang="ja-JP" sz="2800" dirty="0" smtClean="0"/>
              <a:t>Comment resolution of WG LB for D2.0.</a:t>
            </a:r>
          </a:p>
          <a:p>
            <a:pPr lvl="1"/>
            <a:r>
              <a:rPr lang="en-US" altLang="ja-JP" sz="2800" dirty="0" smtClean="0"/>
              <a:t>Approve Timeline</a:t>
            </a:r>
          </a:p>
          <a:p>
            <a:pPr lvl="1"/>
            <a:r>
              <a:rPr lang="en-US" altLang="ja-JP" sz="2800" dirty="0" smtClean="0"/>
              <a:t>Approve Teleconference schedule</a:t>
            </a:r>
          </a:p>
          <a:p>
            <a:pPr lvl="1"/>
            <a:r>
              <a:rPr lang="en-US" altLang="ja-JP" sz="2800" dirty="0" smtClean="0"/>
              <a:t>Approve Plan for  July</a:t>
            </a:r>
          </a:p>
          <a:p>
            <a:pPr lvl="1">
              <a:buNone/>
            </a:pPr>
            <a:endParaRPr lang="en-US" altLang="ja-JP" sz="2600" dirty="0" smtClean="0"/>
          </a:p>
        </p:txBody>
      </p:sp>
      <p:sp>
        <p:nvSpPr>
          <p:cNvPr id="15365" name="Footer Placeholder 2"/>
          <p:cNvSpPr>
            <a:spLocks noGrp="1"/>
          </p:cNvSpPr>
          <p:nvPr>
            <p:ph type="ftr" sz="quarter" idx="11"/>
          </p:nvPr>
        </p:nvSpPr>
        <p:spPr>
          <a:noFill/>
        </p:spPr>
        <p:txBody>
          <a:bodyPr/>
          <a:lstStyle/>
          <a:p>
            <a:r>
              <a:rPr lang="en-US" altLang="ja-JP" smtClean="0">
                <a:latin typeface="Times New Roman" pitchFamily="-84" charset="0"/>
              </a:rPr>
              <a:t>Adrian Stephens, Intel Corporation</a:t>
            </a:r>
            <a:endParaRPr lang="en-US" altLang="ja-JP" smtClean="0">
              <a:latin typeface="Times New Roman" pitchFamily="-84"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3/9 of 11-14-0978 by Hiroshi Mano (KDTI)</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64</a:t>
            </a:fld>
            <a:endParaRPr lang="en-US"/>
          </a:p>
        </p:txBody>
      </p:sp>
    </p:spTree>
    <p:extLst>
      <p:ext uri="{BB962C8B-B14F-4D97-AF65-F5344CB8AC3E}">
        <p14:creationId xmlns:p14="http://schemas.microsoft.com/office/powerpoint/2010/main" val="21337449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ja-JP" smtClean="0"/>
              <a:t>Accomplishments  TGai  1/2</a:t>
            </a:r>
            <a:endParaRPr lang="en-US" altLang="ja-JP" dirty="0" smtClean="0"/>
          </a:p>
        </p:txBody>
      </p:sp>
      <p:sp>
        <p:nvSpPr>
          <p:cNvPr id="21507" name="Content Placeholder 2"/>
          <p:cNvSpPr>
            <a:spLocks noGrp="1"/>
          </p:cNvSpPr>
          <p:nvPr>
            <p:ph idx="1"/>
          </p:nvPr>
        </p:nvSpPr>
        <p:spPr>
          <a:xfrm>
            <a:off x="685800" y="1447800"/>
            <a:ext cx="8229600" cy="5105400"/>
          </a:xfrm>
        </p:spPr>
        <p:txBody>
          <a:bodyPr/>
          <a:lstStyle/>
          <a:p>
            <a:pPr>
              <a:buNone/>
            </a:pPr>
            <a:endParaRPr lang="en-US" altLang="ja-JP" dirty="0" smtClean="0"/>
          </a:p>
          <a:p>
            <a:r>
              <a:rPr lang="en-US" altLang="ja-JP" dirty="0" smtClean="0"/>
              <a:t>1adhoc + 9 regular slots </a:t>
            </a:r>
          </a:p>
          <a:p>
            <a:r>
              <a:rPr lang="en-US" altLang="ja-JP" dirty="0" smtClean="0"/>
              <a:t>Approve the minutes of past meetings</a:t>
            </a:r>
          </a:p>
          <a:p>
            <a:pPr lvl="1"/>
            <a:r>
              <a:rPr lang="en-GB" altLang="ja-JP" dirty="0" smtClean="0"/>
              <a:t>Approve </a:t>
            </a:r>
            <a:r>
              <a:rPr lang="en-US" altLang="ja-JP" dirty="0" err="1" smtClean="0"/>
              <a:t>TGai</a:t>
            </a:r>
            <a:r>
              <a:rPr lang="en-US" altLang="ja-JP" dirty="0" smtClean="0"/>
              <a:t> Meeting Minutes</a:t>
            </a:r>
            <a:br>
              <a:rPr lang="en-US" altLang="ja-JP" dirty="0" smtClean="0"/>
            </a:br>
            <a:r>
              <a:rPr lang="en-US" altLang="ja-JP" dirty="0" smtClean="0"/>
              <a:t> (11-14/633r0) for the IEEE 802.11 Waikoloa meeting</a:t>
            </a:r>
            <a:r>
              <a:rPr lang="en-GB" altLang="ja-JP" dirty="0" smtClean="0"/>
              <a:t>:</a:t>
            </a:r>
            <a:endParaRPr lang="en-US" altLang="ja-JP" dirty="0" smtClean="0"/>
          </a:p>
          <a:p>
            <a:pPr lvl="1"/>
            <a:r>
              <a:rPr lang="en-US" altLang="ja-JP" dirty="0" smtClean="0"/>
              <a:t>Approve </a:t>
            </a:r>
            <a:r>
              <a:rPr lang="en-US" altLang="ja-JP" dirty="0" err="1" smtClean="0"/>
              <a:t>TGai</a:t>
            </a:r>
            <a:r>
              <a:rPr lang="en-US" altLang="ja-JP" dirty="0" smtClean="0"/>
              <a:t> teleconference meeting minutes</a:t>
            </a:r>
            <a:br>
              <a:rPr lang="en-US" altLang="ja-JP" dirty="0" smtClean="0"/>
            </a:br>
            <a:r>
              <a:rPr lang="en-US" altLang="ja-JP" dirty="0" smtClean="0"/>
              <a:t>Waikoloa to San Diego meeting (11-14/731r5)</a:t>
            </a:r>
          </a:p>
          <a:p>
            <a:pPr lvl="1"/>
            <a:r>
              <a:rPr lang="en-US" altLang="ja-JP" dirty="0" smtClean="0"/>
              <a:t>Approve meeting minutes</a:t>
            </a:r>
            <a:br>
              <a:rPr lang="en-US" altLang="ja-JP" dirty="0" smtClean="0"/>
            </a:br>
            <a:r>
              <a:rPr lang="en-US" altLang="ja-JP" dirty="0" smtClean="0"/>
              <a:t>San Diego Ad-Hoc meeting (11-14/884r0)</a:t>
            </a:r>
          </a:p>
          <a:p>
            <a:endParaRPr lang="en-US" altLang="ja-JP" dirty="0" smtClean="0"/>
          </a:p>
          <a:p>
            <a:pPr lvl="1"/>
            <a:endParaRPr lang="en-US" altLang="ja-JP" dirty="0" smtClean="0"/>
          </a:p>
        </p:txBody>
      </p:sp>
      <p:sp>
        <p:nvSpPr>
          <p:cNvPr id="7" name="日付プレースホルダ 6"/>
          <p:cNvSpPr>
            <a:spLocks noGrp="1"/>
          </p:cNvSpPr>
          <p:nvPr>
            <p:ph type="dt" sz="half" idx="10"/>
          </p:nvPr>
        </p:nvSpPr>
        <p:spPr/>
        <p:txBody>
          <a:bodyPr/>
          <a:lstStyle/>
          <a:p>
            <a:r>
              <a:rPr lang="en-US" smtClean="0"/>
              <a:t>July 2014</a:t>
            </a:r>
            <a:endParaRPr lang="en-US" dirty="0"/>
          </a:p>
        </p:txBody>
      </p:sp>
      <p:sp>
        <p:nvSpPr>
          <p:cNvPr id="9" name="フッター プレースホルダ 8"/>
          <p:cNvSpPr>
            <a:spLocks noGrp="1"/>
          </p:cNvSpPr>
          <p:nvPr>
            <p:ph type="ftr" sz="quarter" idx="11"/>
          </p:nvPr>
        </p:nvSpPr>
        <p:spPr/>
        <p:txBody>
          <a:bodyPr/>
          <a:lstStyle/>
          <a:p>
            <a:r>
              <a:rPr lang="en-US" altLang="ja-JP"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4/9 of 11-14-0978 by Hiroshi Mano (KDTI)</a:t>
            </a:r>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65</a:t>
            </a:fld>
            <a:endParaRPr lang="en-US"/>
          </a:p>
        </p:txBody>
      </p:sp>
    </p:spTree>
    <p:extLst>
      <p:ext uri="{BB962C8B-B14F-4D97-AF65-F5344CB8AC3E}">
        <p14:creationId xmlns:p14="http://schemas.microsoft.com/office/powerpoint/2010/main" val="19098886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696200" cy="304800"/>
          </a:xfrm>
        </p:spPr>
        <p:txBody>
          <a:bodyPr/>
          <a:lstStyle/>
          <a:p>
            <a:r>
              <a:rPr lang="en-US" altLang="ja-JP" dirty="0" smtClean="0"/>
              <a:t>Accomplishments  </a:t>
            </a:r>
            <a:r>
              <a:rPr lang="en-US" altLang="ja-JP" dirty="0" err="1" smtClean="0"/>
              <a:t>TGai</a:t>
            </a:r>
            <a:r>
              <a:rPr lang="en-US" altLang="ja-JP" dirty="0" smtClean="0"/>
              <a:t>  2/2</a:t>
            </a:r>
            <a:endParaRPr lang="ja-JP" altLang="en-US" dirty="0"/>
          </a:p>
        </p:txBody>
      </p:sp>
      <p:sp>
        <p:nvSpPr>
          <p:cNvPr id="3" name="コンテンツ プレースホルダ 2"/>
          <p:cNvSpPr>
            <a:spLocks noGrp="1"/>
          </p:cNvSpPr>
          <p:nvPr>
            <p:ph idx="1"/>
          </p:nvPr>
        </p:nvSpPr>
        <p:spPr>
          <a:xfrm>
            <a:off x="838200" y="1143000"/>
            <a:ext cx="7848600" cy="5334000"/>
          </a:xfrm>
        </p:spPr>
        <p:txBody>
          <a:bodyPr>
            <a:normAutofit/>
          </a:bodyPr>
          <a:lstStyle/>
          <a:p>
            <a:r>
              <a:rPr lang="en-US" altLang="ja-JP" dirty="0" smtClean="0"/>
              <a:t>1186 comments were received by WG LB201</a:t>
            </a:r>
          </a:p>
          <a:p>
            <a:pPr lvl="1"/>
            <a:r>
              <a:rPr lang="en-US" altLang="ja-JP" dirty="0" smtClean="0"/>
              <a:t>This week</a:t>
            </a:r>
          </a:p>
          <a:p>
            <a:pPr lvl="2"/>
            <a:r>
              <a:rPr lang="en-US" altLang="ja-JP" dirty="0" smtClean="0"/>
              <a:t>956 without resolution (all CIDs were assigned to champions )</a:t>
            </a:r>
          </a:p>
          <a:p>
            <a:pPr lvl="2"/>
            <a:r>
              <a:rPr lang="en-US" altLang="ja-JP" dirty="0" smtClean="0"/>
              <a:t>467 editorial </a:t>
            </a:r>
          </a:p>
          <a:p>
            <a:pPr lvl="2"/>
            <a:r>
              <a:rPr lang="en-US" altLang="ja-JP" dirty="0" smtClean="0"/>
              <a:t>489 Technical</a:t>
            </a:r>
            <a:endParaRPr lang="ja-JP" altLang="en-US" dirty="0" smtClean="0"/>
          </a:p>
          <a:p>
            <a:pPr lvl="1"/>
            <a:r>
              <a:rPr lang="en-US" altLang="ja-JP" dirty="0" smtClean="0"/>
              <a:t>47 open</a:t>
            </a:r>
          </a:p>
          <a:p>
            <a:r>
              <a:rPr lang="en-US" altLang="ja-JP" dirty="0" smtClean="0"/>
              <a:t>Approved Plan for Sep</a:t>
            </a:r>
          </a:p>
          <a:p>
            <a:r>
              <a:rPr lang="en-US" altLang="ja-JP" dirty="0" smtClean="0"/>
              <a:t>Approved Time line</a:t>
            </a:r>
          </a:p>
          <a:p>
            <a:r>
              <a:rPr lang="en-US" altLang="ja-JP" dirty="0" smtClean="0"/>
              <a:t>Approved Teleconference schedule</a:t>
            </a:r>
          </a:p>
          <a:p>
            <a:endParaRPr lang="ja-JP" altLang="en-US" dirty="0"/>
          </a:p>
        </p:txBody>
      </p:sp>
      <p:sp>
        <p:nvSpPr>
          <p:cNvPr id="4" name="日付プレースホルダ 3"/>
          <p:cNvSpPr>
            <a:spLocks noGrp="1"/>
          </p:cNvSpPr>
          <p:nvPr>
            <p:ph type="dt" sz="half" idx="10"/>
          </p:nvPr>
        </p:nvSpPr>
        <p:spPr/>
        <p:txBody>
          <a:bodyPr/>
          <a:lstStyle/>
          <a:p>
            <a:pPr>
              <a:defRPr/>
            </a:pPr>
            <a:r>
              <a:rPr lang="en-US" smtClean="0"/>
              <a:t>July 2014</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5/9 of 11-14-0978 by Hiroshi Mano (KDTI)</a:t>
            </a: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66</a:t>
            </a:fld>
            <a:endParaRPr lang="en-US"/>
          </a:p>
        </p:txBody>
      </p:sp>
    </p:spTree>
    <p:extLst>
      <p:ext uri="{BB962C8B-B14F-4D97-AF65-F5344CB8AC3E}">
        <p14:creationId xmlns:p14="http://schemas.microsoft.com/office/powerpoint/2010/main" val="4243349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7772400" cy="762000"/>
          </a:xfrm>
        </p:spPr>
        <p:txBody>
          <a:bodyPr lIns="91440" tIns="45720" rIns="91440" bIns="45720"/>
          <a:lstStyle/>
          <a:p>
            <a:r>
              <a:rPr lang="en-US" altLang="ja-JP" sz="2900" dirty="0" smtClean="0">
                <a:ea typeface="ＭＳ Ｐゴシック" pitchFamily="-84" charset="-128"/>
                <a:cs typeface="ＭＳ Ｐゴシック" pitchFamily="-84" charset="-128"/>
              </a:rPr>
              <a:t>Plan for Sep</a:t>
            </a:r>
            <a:endParaRPr lang="en-US" altLang="ja-JP" sz="2900" dirty="0">
              <a:ea typeface="ＭＳ Ｐゴシック" pitchFamily="-84" charset="-128"/>
              <a:cs typeface="ＭＳ Ｐゴシック" pitchFamily="-84" charset="-128"/>
            </a:endParaRPr>
          </a:p>
        </p:txBody>
      </p:sp>
      <p:sp>
        <p:nvSpPr>
          <p:cNvPr id="15363" name="Content Placeholder 2"/>
          <p:cNvSpPr>
            <a:spLocks noGrp="1"/>
          </p:cNvSpPr>
          <p:nvPr>
            <p:ph idx="1"/>
          </p:nvPr>
        </p:nvSpPr>
        <p:spPr>
          <a:xfrm>
            <a:off x="304800" y="1600200"/>
            <a:ext cx="8534400" cy="4724400"/>
          </a:xfrm>
        </p:spPr>
        <p:txBody>
          <a:bodyPr lIns="91440" tIns="45720" rIns="91440" bIns="45720"/>
          <a:lstStyle/>
          <a:p>
            <a:r>
              <a:rPr lang="en-US" altLang="ja-JP" dirty="0" smtClean="0">
                <a:ea typeface="ＭＳ Ｐゴシック" pitchFamily="-84" charset="-128"/>
                <a:cs typeface="ＭＳ Ｐゴシック" pitchFamily="-84" charset="-128"/>
              </a:rPr>
              <a:t>Goals for the  Meeting:</a:t>
            </a:r>
          </a:p>
          <a:p>
            <a:pPr lvl="1"/>
            <a:r>
              <a:rPr lang="en-US" altLang="ja-JP" sz="2800" dirty="0" smtClean="0"/>
              <a:t>Approve minutes of past meeting and teleconference</a:t>
            </a:r>
          </a:p>
          <a:p>
            <a:pPr lvl="1"/>
            <a:r>
              <a:rPr lang="en-US" altLang="ja-JP" sz="2800" dirty="0" smtClean="0"/>
              <a:t>Comment resolution of WG</a:t>
            </a:r>
          </a:p>
          <a:p>
            <a:pPr lvl="1"/>
            <a:r>
              <a:rPr lang="en-US" altLang="ja-JP" sz="2800" dirty="0" smtClean="0"/>
              <a:t>Approve to forward the draft to WG </a:t>
            </a:r>
            <a:r>
              <a:rPr lang="en-US" altLang="ja-JP" sz="2800" dirty="0" err="1" smtClean="0"/>
              <a:t>Recirc</a:t>
            </a:r>
            <a:r>
              <a:rPr lang="en-US" altLang="ja-JP" sz="2800" dirty="0" smtClean="0"/>
              <a:t> LB</a:t>
            </a:r>
          </a:p>
          <a:p>
            <a:pPr lvl="1"/>
            <a:r>
              <a:rPr lang="en-US" altLang="ja-JP" sz="2800" dirty="0" smtClean="0"/>
              <a:t>Approve Timeline</a:t>
            </a:r>
          </a:p>
          <a:p>
            <a:pPr lvl="1"/>
            <a:r>
              <a:rPr lang="en-US" altLang="ja-JP" sz="2800" dirty="0" smtClean="0"/>
              <a:t>Approve Teleconference schedule</a:t>
            </a:r>
          </a:p>
          <a:p>
            <a:pPr lvl="1"/>
            <a:r>
              <a:rPr lang="en-US" altLang="ja-JP" sz="2800" dirty="0" smtClean="0"/>
              <a:t>Approve Plan for  Nov</a:t>
            </a:r>
          </a:p>
          <a:p>
            <a:pPr lvl="1">
              <a:buNone/>
            </a:pPr>
            <a:endParaRPr lang="en-US" altLang="ja-JP" sz="2600" dirty="0" smtClean="0"/>
          </a:p>
        </p:txBody>
      </p:sp>
      <p:sp>
        <p:nvSpPr>
          <p:cNvPr id="15365" name="Footer Placeholder 2"/>
          <p:cNvSpPr>
            <a:spLocks noGrp="1"/>
          </p:cNvSpPr>
          <p:nvPr>
            <p:ph type="ftr" sz="quarter" idx="11"/>
          </p:nvPr>
        </p:nvSpPr>
        <p:spPr>
          <a:noFill/>
        </p:spPr>
        <p:txBody>
          <a:bodyPr/>
          <a:lstStyle/>
          <a:p>
            <a:r>
              <a:rPr lang="en-US" altLang="ja-JP" smtClean="0">
                <a:latin typeface="Times New Roman" pitchFamily="-84" charset="0"/>
              </a:rPr>
              <a:t>Adrian Stephens, Intel Corporation</a:t>
            </a:r>
            <a:endParaRPr lang="en-US" altLang="ja-JP" smtClean="0">
              <a:latin typeface="Times New Roman" pitchFamily="-84"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6/9 of 11-14-0978 by Hiroshi Mano (KDTI)</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67</a:t>
            </a:fld>
            <a:endParaRPr lang="en-US"/>
          </a:p>
        </p:txBody>
      </p:sp>
    </p:spTree>
    <p:extLst>
      <p:ext uri="{BB962C8B-B14F-4D97-AF65-F5344CB8AC3E}">
        <p14:creationId xmlns:p14="http://schemas.microsoft.com/office/powerpoint/2010/main" val="31598103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ja-JP" dirty="0" smtClean="0">
                <a:ea typeface="ＭＳ Ｐゴシック" pitchFamily="-84" charset="-128"/>
                <a:cs typeface="ＭＳ Ｐゴシック" pitchFamily="-84" charset="-128"/>
              </a:rPr>
              <a:t>Time line of </a:t>
            </a:r>
            <a:r>
              <a:rPr lang="en-US" altLang="ja-JP" dirty="0" err="1" smtClean="0">
                <a:ea typeface="ＭＳ Ｐゴシック" pitchFamily="-84" charset="-128"/>
                <a:cs typeface="ＭＳ Ｐゴシック" pitchFamily="-84" charset="-128"/>
              </a:rPr>
              <a:t>TGai</a:t>
            </a:r>
            <a:endParaRPr lang="en-US" altLang="ja-JP" dirty="0" smtClean="0">
              <a:ea typeface="ＭＳ Ｐゴシック" pitchFamily="-84" charset="-128"/>
              <a:cs typeface="ＭＳ Ｐゴシック" pitchFamily="-84" charset="-128"/>
            </a:endParaRPr>
          </a:p>
        </p:txBody>
      </p:sp>
      <p:sp>
        <p:nvSpPr>
          <p:cNvPr id="24579" name="Content Placeholder 2"/>
          <p:cNvSpPr>
            <a:spLocks noGrp="1"/>
          </p:cNvSpPr>
          <p:nvPr>
            <p:ph idx="1"/>
          </p:nvPr>
        </p:nvSpPr>
        <p:spPr>
          <a:xfrm>
            <a:off x="228600" y="1371600"/>
            <a:ext cx="8915400" cy="4724400"/>
          </a:xfrm>
        </p:spPr>
        <p:txBody>
          <a:bodyPr/>
          <a:lstStyle/>
          <a:p>
            <a:endParaRPr lang="en-US" altLang="ja-JP" dirty="0" smtClean="0">
              <a:ea typeface="ＭＳ Ｐゴシック" pitchFamily="-84" charset="-128"/>
              <a:cs typeface="ＭＳ Ｐゴシック" pitchFamily="-84" charset="-128"/>
            </a:endParaRPr>
          </a:p>
          <a:p>
            <a:pPr lvl="1">
              <a:buFontTx/>
              <a:buNone/>
            </a:pPr>
            <a:r>
              <a:rPr lang="en-US" altLang="ja-JP" dirty="0" smtClean="0"/>
              <a:t>PAR Approved, Modified, or Extended 		2010-12-08</a:t>
            </a:r>
          </a:p>
          <a:p>
            <a:pPr lvl="1"/>
            <a:r>
              <a:rPr lang="en-US" altLang="ja-JP" dirty="0" smtClean="0"/>
              <a:t>WG Letter Ballots Initial / </a:t>
            </a:r>
            <a:r>
              <a:rPr lang="en-US" altLang="ja-JP" dirty="0" err="1" smtClean="0"/>
              <a:t>Recirc</a:t>
            </a:r>
            <a:r>
              <a:rPr lang="en-US" altLang="ja-JP" dirty="0" smtClean="0"/>
              <a:t>		Mar14/Sep14/Jan15</a:t>
            </a:r>
          </a:p>
          <a:p>
            <a:pPr lvl="1"/>
            <a:r>
              <a:rPr lang="en-US" altLang="ja-JP" dirty="0" smtClean="0"/>
              <a:t>MEC Done				Nov14		</a:t>
            </a:r>
          </a:p>
          <a:p>
            <a:pPr lvl="1"/>
            <a:r>
              <a:rPr lang="en-US" altLang="ja-JP" dirty="0" smtClean="0"/>
              <a:t>Form Sponsor Ballot Pool / Reform	            	Mar15</a:t>
            </a:r>
          </a:p>
          <a:p>
            <a:pPr lvl="1"/>
            <a:r>
              <a:rPr lang="en-US" altLang="ja-JP" dirty="0" smtClean="0"/>
              <a:t>IEEE-SA Sponsor Ballots Initial / </a:t>
            </a:r>
            <a:r>
              <a:rPr lang="en-US" altLang="ja-JP" dirty="0" err="1" smtClean="0"/>
              <a:t>Recirc</a:t>
            </a:r>
            <a:r>
              <a:rPr lang="en-US" altLang="ja-JP" dirty="0" smtClean="0"/>
              <a:t>         Jul15/ Sep 15		</a:t>
            </a:r>
          </a:p>
          <a:p>
            <a:pPr lvl="1"/>
            <a:r>
              <a:rPr lang="en-US" altLang="ja-JP" dirty="0" smtClean="0"/>
              <a:t>Final 802.11 WG Approval	                             Nov 15</a:t>
            </a:r>
          </a:p>
          <a:p>
            <a:pPr lvl="1"/>
            <a:r>
              <a:rPr lang="en-US" altLang="ja-JP" dirty="0" smtClean="0"/>
              <a:t>final or Conditional 802 EC Approval           	Nov 15</a:t>
            </a:r>
          </a:p>
          <a:p>
            <a:pPr lvl="1">
              <a:buClr>
                <a:schemeClr val="tx1"/>
              </a:buClr>
            </a:pPr>
            <a:r>
              <a:rPr lang="en-US" altLang="ja-JP" dirty="0" err="1" smtClean="0"/>
              <a:t>RevCom</a:t>
            </a:r>
            <a:r>
              <a:rPr lang="en-US" altLang="ja-JP" dirty="0" smtClean="0"/>
              <a:t> &amp; Standards Board Final or</a:t>
            </a:r>
            <a:br>
              <a:rPr lang="en-US" altLang="ja-JP" dirty="0" smtClean="0"/>
            </a:br>
            <a:r>
              <a:rPr lang="en-US" altLang="ja-JP" dirty="0" smtClean="0"/>
              <a:t> Continuous Process Approval 		Mar 16</a:t>
            </a:r>
          </a:p>
          <a:p>
            <a:pPr lvl="1"/>
            <a:r>
              <a:rPr lang="en-US" altLang="ja-JP" dirty="0" smtClean="0"/>
              <a:t>ANSI Approved				N/A</a:t>
            </a:r>
            <a:endParaRPr lang="en-US" altLang="ja-JP" dirty="0" smtClean="0">
              <a:hlinkClick r:id="rId3"/>
            </a:endParaRPr>
          </a:p>
        </p:txBody>
      </p:sp>
      <p:sp>
        <p:nvSpPr>
          <p:cNvPr id="48133" name="Footer Placeholder 5"/>
          <p:cNvSpPr>
            <a:spLocks noGrp="1"/>
          </p:cNvSpPr>
          <p:nvPr>
            <p:ph type="ftr" sz="quarter" idx="11"/>
          </p:nvPr>
        </p:nvSpPr>
        <p:spPr/>
        <p:txBody>
          <a:bodyPr/>
          <a:lstStyle/>
          <a:p>
            <a:pPr>
              <a:defRPr/>
            </a:pPr>
            <a:r>
              <a:rPr lang="en-US" altLang="ja-JP" smtClean="0">
                <a:latin typeface="Times New Roman" pitchFamily="-65" charset="0"/>
              </a:rPr>
              <a:t>Adrian Stephens, Intel Corporation</a:t>
            </a:r>
            <a:endParaRPr lang="en-US" altLang="ja-JP">
              <a:latin typeface="Times New Roman" pitchFamily="-65"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7/9 of 11-14-0978 by Hiroshi Mano (KDTI)</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68</a:t>
            </a:fld>
            <a:endParaRPr lang="en-US"/>
          </a:p>
        </p:txBody>
      </p:sp>
    </p:spTree>
    <p:extLst>
      <p:ext uri="{BB962C8B-B14F-4D97-AF65-F5344CB8AC3E}">
        <p14:creationId xmlns:p14="http://schemas.microsoft.com/office/powerpoint/2010/main" val="21190482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685800" y="685800"/>
            <a:ext cx="7772400" cy="381000"/>
          </a:xfrm>
        </p:spPr>
        <p:txBody>
          <a:bodyPr/>
          <a:lstStyle/>
          <a:p>
            <a:r>
              <a:rPr lang="en-US" altLang="ja-JP" dirty="0" smtClean="0">
                <a:ea typeface="ＭＳ Ｐゴシック" pitchFamily="-84" charset="-128"/>
                <a:cs typeface="ＭＳ Ｐゴシック" pitchFamily="-84" charset="-128"/>
              </a:rPr>
              <a:t>Teleconference Schedule </a:t>
            </a:r>
            <a:endParaRPr lang="ja-JP" altLang="en-US" dirty="0" smtClean="0">
              <a:ea typeface="ＭＳ Ｐゴシック" pitchFamily="-84" charset="-128"/>
              <a:cs typeface="ＭＳ Ｐゴシック" pitchFamily="-84" charset="-128"/>
            </a:endParaRPr>
          </a:p>
        </p:txBody>
      </p:sp>
      <p:sp>
        <p:nvSpPr>
          <p:cNvPr id="44035" name="コンテンツ プレースホルダ 2"/>
          <p:cNvSpPr>
            <a:spLocks noGrp="1"/>
          </p:cNvSpPr>
          <p:nvPr>
            <p:ph idx="1"/>
          </p:nvPr>
        </p:nvSpPr>
        <p:spPr>
          <a:xfrm>
            <a:off x="419100" y="1066800"/>
            <a:ext cx="7962900" cy="2362200"/>
          </a:xfrm>
        </p:spPr>
        <p:txBody>
          <a:bodyPr>
            <a:normAutofit fontScale="92500" lnSpcReduction="10000"/>
          </a:bodyPr>
          <a:lstStyle/>
          <a:p>
            <a:pPr>
              <a:defRPr/>
            </a:pPr>
            <a:r>
              <a:rPr lang="en-GB" altLang="ja-JP" dirty="0" smtClean="0"/>
              <a:t>Motion: </a:t>
            </a:r>
            <a:endParaRPr lang="ja-JP" altLang="en-US" dirty="0" smtClean="0"/>
          </a:p>
          <a:p>
            <a:pPr lvl="1">
              <a:defRPr/>
            </a:pPr>
            <a:r>
              <a:rPr lang="en-GB" altLang="ja-JP" dirty="0" smtClean="0"/>
              <a:t>Approve the following schedule of weekly teleconferences between </a:t>
            </a:r>
            <a:r>
              <a:rPr lang="en-US" altLang="ja-JP" dirty="0" smtClean="0"/>
              <a:t>July 29</a:t>
            </a:r>
            <a:r>
              <a:rPr lang="en-US" altLang="ja-JP" baseline="30000" dirty="0" smtClean="0"/>
              <a:t>th</a:t>
            </a:r>
            <a:r>
              <a:rPr lang="en-US" altLang="ja-JP" dirty="0" smtClean="0"/>
              <a:t> to Sep 9</a:t>
            </a:r>
            <a:r>
              <a:rPr lang="en-US" altLang="ja-JP" baseline="30000" dirty="0" smtClean="0"/>
              <a:t>th</a:t>
            </a:r>
            <a:r>
              <a:rPr lang="en-US" altLang="ja-JP" dirty="0" smtClean="0"/>
              <a:t>.</a:t>
            </a:r>
          </a:p>
          <a:p>
            <a:pPr lvl="1">
              <a:defRPr/>
            </a:pPr>
            <a:r>
              <a:rPr lang="en-US" altLang="ja-JP" dirty="0" smtClean="0"/>
              <a:t>Tuesdays 10:00 ET</a:t>
            </a:r>
            <a:endParaRPr lang="ja-JP" altLang="en-US" dirty="0" smtClean="0"/>
          </a:p>
          <a:p>
            <a:pPr lvl="1">
              <a:defRPr/>
            </a:pPr>
            <a:r>
              <a:rPr lang="en-US" altLang="ja-JP" dirty="0" smtClean="0"/>
              <a:t>Duration 1Hour</a:t>
            </a:r>
          </a:p>
          <a:p>
            <a:pPr lvl="1">
              <a:defRPr/>
            </a:pPr>
            <a:r>
              <a:rPr lang="en-US" altLang="ja-JP" dirty="0" smtClean="0"/>
              <a:t>Using WEB-EX that will be provided by Task Group Chair</a:t>
            </a:r>
            <a:endParaRPr lang="en-US" altLang="ja-JP" dirty="0" smtClean="0">
              <a:solidFill>
                <a:srgbClr val="000000"/>
              </a:solidFill>
            </a:endParaRPr>
          </a:p>
          <a:p>
            <a:pPr>
              <a:defRPr/>
            </a:pPr>
            <a:r>
              <a:rPr lang="en-US" altLang="ja-JP" dirty="0" smtClean="0">
                <a:solidFill>
                  <a:srgbClr val="000000"/>
                </a:solidFill>
                <a:ea typeface="ＭＳ Ｐゴシック" pitchFamily="-84" charset="-128"/>
                <a:cs typeface="ＭＳ Ｐゴシック" pitchFamily="-84" charset="-128"/>
              </a:rPr>
              <a:t>Approved  by unanimous consent</a:t>
            </a:r>
          </a:p>
          <a:p>
            <a:pPr>
              <a:buNone/>
              <a:defRPr/>
            </a:pPr>
            <a:endParaRPr lang="en-US" altLang="ja-JP" dirty="0" smtClean="0">
              <a:solidFill>
                <a:srgbClr val="000000"/>
              </a:solidFill>
              <a:ea typeface="ＭＳ Ｐゴシック" pitchFamily="-84" charset="-128"/>
              <a:cs typeface="ＭＳ Ｐゴシック" pitchFamily="-84" charset="-128"/>
            </a:endParaRPr>
          </a:p>
          <a:p>
            <a:pPr>
              <a:defRPr/>
            </a:pPr>
            <a:endParaRPr lang="en-GB" altLang="ja-JP" dirty="0" smtClean="0">
              <a:solidFill>
                <a:srgbClr val="000000"/>
              </a:solidFill>
            </a:endParaRPr>
          </a:p>
          <a:p>
            <a:pPr>
              <a:defRPr/>
            </a:pPr>
            <a:endParaRPr lang="en-GB" altLang="ja-JP" dirty="0" smtClean="0">
              <a:solidFill>
                <a:srgbClr val="000000"/>
              </a:solidFill>
            </a:endParaRPr>
          </a:p>
          <a:p>
            <a:pPr>
              <a:defRPr/>
            </a:pPr>
            <a:endParaRPr lang="ja-JP" altLang="en-US" dirty="0" smtClean="0"/>
          </a:p>
          <a:p>
            <a:pPr>
              <a:buFontTx/>
              <a:buNone/>
              <a:defRPr/>
            </a:pPr>
            <a:endParaRPr lang="ja-JP" altLang="en-US" dirty="0" smtClean="0"/>
          </a:p>
          <a:p>
            <a:pPr>
              <a:buFontTx/>
              <a:buNone/>
              <a:defRPr/>
            </a:pPr>
            <a:endParaRPr lang="en-GB" altLang="ja-JP" dirty="0" smtClean="0"/>
          </a:p>
        </p:txBody>
      </p:sp>
      <p:sp>
        <p:nvSpPr>
          <p:cNvPr id="59396" name="日付プレースホルダ 3"/>
          <p:cNvSpPr>
            <a:spLocks noGrp="1"/>
          </p:cNvSpPr>
          <p:nvPr>
            <p:ph type="dt" sz="quarter" idx="10"/>
          </p:nvPr>
        </p:nvSpPr>
        <p:spPr>
          <a:xfrm>
            <a:off x="696913" y="332601"/>
            <a:ext cx="968076" cy="276999"/>
          </a:xfrm>
          <a:noFill/>
        </p:spPr>
        <p:txBody>
          <a:bodyPr/>
          <a:lstStyle/>
          <a:p>
            <a:r>
              <a:rPr lang="en-US" altLang="ja-JP" smtClean="0">
                <a:latin typeface="Times New Roman" pitchFamily="-84" charset="0"/>
              </a:rPr>
              <a:t>July 2014</a:t>
            </a:r>
            <a:endParaRPr lang="en-US" altLang="ja-JP" dirty="0" smtClean="0">
              <a:latin typeface="Times New Roman" pitchFamily="-84" charset="0"/>
            </a:endParaRPr>
          </a:p>
        </p:txBody>
      </p:sp>
      <p:sp>
        <p:nvSpPr>
          <p:cNvPr id="59397" name="フッター プレースホルダ 4"/>
          <p:cNvSpPr>
            <a:spLocks noGrp="1"/>
          </p:cNvSpPr>
          <p:nvPr>
            <p:ph type="ftr" sz="quarter" idx="11"/>
          </p:nvPr>
        </p:nvSpPr>
        <p:spPr>
          <a:noFill/>
        </p:spPr>
        <p:txBody>
          <a:bodyPr/>
          <a:lstStyle/>
          <a:p>
            <a:r>
              <a:rPr lang="en-US" altLang="ja-JP" smtClean="0">
                <a:latin typeface="Times New Roman" pitchFamily="-84" charset="0"/>
              </a:rPr>
              <a:t>Adrian Stephens, Intel Corporation</a:t>
            </a:r>
            <a:endParaRPr lang="en-US" altLang="ja-JP" dirty="0" smtClean="0">
              <a:latin typeface="Times New Roman" pitchFamily="-84"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8/9 of 11-14-0978 by Hiroshi Mano (KDTI)</a:t>
            </a:r>
          </a:p>
        </p:txBody>
      </p:sp>
      <p:sp>
        <p:nvSpPr>
          <p:cNvPr id="8" name="Date Placeholder 3"/>
          <p:cNvSpPr txBox="1">
            <a:spLocks/>
          </p:cNvSpPr>
          <p:nvPr/>
        </p:nvSpPr>
        <p:spPr bwMode="auto">
          <a:xfrm>
            <a:off x="696913" y="333375"/>
            <a:ext cx="1579562"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9pPr>
          </a:lstStyle>
          <a:p>
            <a:r>
              <a:rPr lang="en-US" sz="1800" smtClean="0"/>
              <a:t>July 2014</a:t>
            </a:r>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69</a:t>
            </a:fld>
            <a:endParaRPr lang="en-US"/>
          </a:p>
        </p:txBody>
      </p:sp>
    </p:spTree>
    <p:extLst>
      <p:ext uri="{BB962C8B-B14F-4D97-AF65-F5344CB8AC3E}">
        <p14:creationId xmlns:p14="http://schemas.microsoft.com/office/powerpoint/2010/main" val="743843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 of Groups</a:t>
            </a:r>
            <a:endParaRPr lang="en-US" dirty="0"/>
          </a:p>
        </p:txBody>
      </p:sp>
      <p:sp>
        <p:nvSpPr>
          <p:cNvPr id="4" name="Date Placeholder 3"/>
          <p:cNvSpPr>
            <a:spLocks noGrp="1"/>
          </p:cNvSpPr>
          <p:nvPr>
            <p:ph type="dt" sz="half" idx="10"/>
          </p:nvPr>
        </p:nvSpPr>
        <p:spPr/>
        <p:txBody>
          <a:bodyPr/>
          <a:lstStyle/>
          <a:p>
            <a:pPr>
              <a:defRPr/>
            </a:pPr>
            <a:r>
              <a:rPr lang="en-US" smtClean="0"/>
              <a:t>July 2014</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605632548"/>
              </p:ext>
            </p:extLst>
          </p:nvPr>
        </p:nvGraphicFramePr>
        <p:xfrm>
          <a:off x="1600200" y="2133600"/>
          <a:ext cx="6096000" cy="30175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GB" sz="2800" dirty="0" smtClean="0"/>
                        <a:t>Type of Group</a:t>
                      </a:r>
                      <a:endParaRPr lang="en-GB" sz="2800" dirty="0"/>
                    </a:p>
                  </a:txBody>
                  <a:tcPr/>
                </a:tc>
                <a:tc>
                  <a:txBody>
                    <a:bodyPr/>
                    <a:lstStyle/>
                    <a:p>
                      <a:pPr algn="ctr"/>
                      <a:r>
                        <a:rPr lang="en-GB" sz="2800" dirty="0" smtClean="0"/>
                        <a:t>Description</a:t>
                      </a:r>
                      <a:endParaRPr lang="en-GB" sz="2800" dirty="0"/>
                    </a:p>
                  </a:txBody>
                  <a:tcPr/>
                </a:tc>
              </a:tr>
              <a:tr h="370840">
                <a:tc>
                  <a:txBody>
                    <a:bodyPr/>
                    <a:lstStyle/>
                    <a:p>
                      <a:pPr algn="ctr"/>
                      <a:r>
                        <a:rPr lang="en-GB" sz="2800" dirty="0" smtClean="0"/>
                        <a:t>WG</a:t>
                      </a:r>
                      <a:endParaRPr lang="en-GB" sz="2800" dirty="0"/>
                    </a:p>
                  </a:txBody>
                  <a:tcPr/>
                </a:tc>
                <a:tc>
                  <a:txBody>
                    <a:bodyPr/>
                    <a:lstStyle/>
                    <a:p>
                      <a:pPr algn="ctr"/>
                      <a:r>
                        <a:rPr lang="en-GB" sz="2800" dirty="0" smtClean="0"/>
                        <a:t>Working Group</a:t>
                      </a:r>
                      <a:endParaRPr lang="en-GB" sz="2800" dirty="0"/>
                    </a:p>
                  </a:txBody>
                  <a:tcPr/>
                </a:tc>
              </a:tr>
              <a:tr h="370840">
                <a:tc>
                  <a:txBody>
                    <a:bodyPr/>
                    <a:lstStyle/>
                    <a:p>
                      <a:pPr algn="ctr"/>
                      <a:r>
                        <a:rPr lang="en-GB" sz="2800" dirty="0" smtClean="0"/>
                        <a:t>SC</a:t>
                      </a:r>
                      <a:endParaRPr lang="en-GB" sz="2800" dirty="0"/>
                    </a:p>
                  </a:txBody>
                  <a:tcPr/>
                </a:tc>
                <a:tc>
                  <a:txBody>
                    <a:bodyPr/>
                    <a:lstStyle/>
                    <a:p>
                      <a:pPr algn="ctr"/>
                      <a:r>
                        <a:rPr lang="en-GB" sz="2800" dirty="0" smtClean="0"/>
                        <a:t>Standing Committee</a:t>
                      </a:r>
                    </a:p>
                  </a:txBody>
                  <a:tcPr/>
                </a:tc>
              </a:tr>
              <a:tr h="370840">
                <a:tc>
                  <a:txBody>
                    <a:bodyPr/>
                    <a:lstStyle/>
                    <a:p>
                      <a:pPr algn="ctr"/>
                      <a:r>
                        <a:rPr lang="en-GB" sz="2800" dirty="0" smtClean="0"/>
                        <a:t>TG</a:t>
                      </a:r>
                      <a:endParaRPr lang="en-GB" sz="2800" dirty="0"/>
                    </a:p>
                  </a:txBody>
                  <a:tcPr/>
                </a:tc>
                <a:tc>
                  <a:txBody>
                    <a:bodyPr/>
                    <a:lstStyle/>
                    <a:p>
                      <a:pPr algn="ctr"/>
                      <a:r>
                        <a:rPr lang="en-GB" sz="2800" dirty="0" smtClean="0"/>
                        <a:t>Task Group</a:t>
                      </a:r>
                      <a:endParaRPr lang="en-GB" sz="2800" dirty="0"/>
                    </a:p>
                  </a:txBody>
                  <a:tcPr/>
                </a:tc>
              </a:tr>
              <a:tr h="370840">
                <a:tc>
                  <a:txBody>
                    <a:bodyPr/>
                    <a:lstStyle/>
                    <a:p>
                      <a:pPr algn="ctr"/>
                      <a:r>
                        <a:rPr lang="en-GB" sz="2800" dirty="0" smtClean="0"/>
                        <a:t>SG</a:t>
                      </a:r>
                      <a:endParaRPr lang="en-GB" sz="2800" dirty="0"/>
                    </a:p>
                  </a:txBody>
                  <a:tcPr/>
                </a:tc>
                <a:tc>
                  <a:txBody>
                    <a:bodyPr/>
                    <a:lstStyle/>
                    <a:p>
                      <a:pPr algn="ctr"/>
                      <a:r>
                        <a:rPr lang="en-GB" sz="2800" dirty="0" smtClean="0"/>
                        <a:t>Study Group</a:t>
                      </a:r>
                    </a:p>
                  </a:txBody>
                  <a:tcPr/>
                </a:tc>
              </a:tr>
            </a:tbl>
          </a:graphicData>
        </a:graphic>
      </p:graphicFrame>
      <p:sp>
        <p:nvSpPr>
          <p:cNvPr id="7" name="Slide Number Placeholder 6"/>
          <p:cNvSpPr>
            <a:spLocks noGrp="1"/>
          </p:cNvSpPr>
          <p:nvPr>
            <p:ph type="sldNum" sz="quarter" idx="12"/>
          </p:nvPr>
        </p:nvSpPr>
        <p:spPr/>
        <p:txBody>
          <a:bodyPr/>
          <a:lstStyle/>
          <a:p>
            <a:pPr>
              <a:defRPr/>
            </a:pPr>
            <a:r>
              <a:rPr lang="en-US" smtClean="0"/>
              <a:t>Slide </a:t>
            </a:r>
            <a:fld id="{871AA584-A631-41C6-AA28-A674FF16BF74}" type="slidenum">
              <a:rPr lang="en-US" smtClean="0"/>
              <a:pPr>
                <a:defRPr/>
              </a:pPr>
              <a:t>7</a:t>
            </a:fld>
            <a:endParaRPr lang="en-US"/>
          </a:p>
        </p:txBody>
      </p:sp>
    </p:spTree>
    <p:extLst>
      <p:ext uri="{BB962C8B-B14F-4D97-AF65-F5344CB8AC3E}">
        <p14:creationId xmlns:p14="http://schemas.microsoft.com/office/powerpoint/2010/main" val="12606506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Reference</a:t>
            </a:r>
            <a:endParaRPr lang="ja-JP" altLang="en-US" dirty="0"/>
          </a:p>
        </p:txBody>
      </p:sp>
      <p:sp>
        <p:nvSpPr>
          <p:cNvPr id="3" name="コンテンツ プレースホルダ 2"/>
          <p:cNvSpPr>
            <a:spLocks noGrp="1"/>
          </p:cNvSpPr>
          <p:nvPr>
            <p:ph idx="1"/>
          </p:nvPr>
        </p:nvSpPr>
        <p:spPr>
          <a:xfrm>
            <a:off x="685800" y="1981200"/>
            <a:ext cx="7772400" cy="4419600"/>
          </a:xfrm>
        </p:spPr>
        <p:txBody>
          <a:bodyPr/>
          <a:lstStyle/>
          <a:p>
            <a:r>
              <a:rPr lang="en-US" altLang="ja-JP" dirty="0" smtClean="0"/>
              <a:t>Motions</a:t>
            </a:r>
            <a:endParaRPr lang="ja-JP" altLang="en-US" dirty="0" smtClean="0"/>
          </a:p>
          <a:p>
            <a:pPr lvl="1"/>
            <a:r>
              <a:rPr lang="en-US" altLang="ja-JP" dirty="0" smtClean="0"/>
              <a:t>14-1186r5 </a:t>
            </a:r>
            <a:r>
              <a:rPr lang="en-US" altLang="ja-JP" dirty="0" err="1" smtClean="0"/>
              <a:t>TGai</a:t>
            </a:r>
            <a:r>
              <a:rPr lang="en-US" altLang="ja-JP" dirty="0" smtClean="0"/>
              <a:t>-Motion-deck</a:t>
            </a:r>
          </a:p>
          <a:p>
            <a:r>
              <a:rPr lang="en-US" altLang="ja-JP" dirty="0" err="1" smtClean="0"/>
              <a:t>TGai</a:t>
            </a:r>
            <a:r>
              <a:rPr lang="en-US" altLang="ja-JP" dirty="0" smtClean="0"/>
              <a:t> LB201 comments for Draft 2.0</a:t>
            </a:r>
          </a:p>
          <a:p>
            <a:pPr lvl="1"/>
            <a:r>
              <a:rPr lang="en-US" altLang="ja-JP" dirty="0" smtClean="0"/>
              <a:t>14-0565r18 </a:t>
            </a:r>
            <a:r>
              <a:rPr lang="en-US" altLang="ja-JP" dirty="0" err="1" smtClean="0"/>
              <a:t>TGai</a:t>
            </a:r>
            <a:r>
              <a:rPr lang="en-US" altLang="ja-JP" dirty="0" smtClean="0"/>
              <a:t> LB201 comments for Draft 2.0	</a:t>
            </a:r>
          </a:p>
          <a:p>
            <a:pPr lvl="1">
              <a:buNone/>
            </a:pPr>
            <a:r>
              <a:rPr lang="en-US" altLang="ja-JP" dirty="0" smtClean="0"/>
              <a:t>	</a:t>
            </a:r>
          </a:p>
          <a:p>
            <a:pPr lvl="1"/>
            <a:endParaRPr lang="en-US" altLang="ja-JP" dirty="0" smtClean="0"/>
          </a:p>
          <a:p>
            <a:pPr>
              <a:buNone/>
            </a:pPr>
            <a:endParaRPr lang="ja-JP" altLang="en-US" dirty="0"/>
          </a:p>
        </p:txBody>
      </p:sp>
      <p:sp>
        <p:nvSpPr>
          <p:cNvPr id="4" name="日付プレースホルダ 3"/>
          <p:cNvSpPr>
            <a:spLocks noGrp="1"/>
          </p:cNvSpPr>
          <p:nvPr>
            <p:ph type="dt" sz="half" idx="10"/>
          </p:nvPr>
        </p:nvSpPr>
        <p:spPr/>
        <p:txBody>
          <a:bodyPr/>
          <a:lstStyle/>
          <a:p>
            <a:pPr>
              <a:defRPr/>
            </a:pPr>
            <a:r>
              <a:rPr lang="en-US" smtClean="0"/>
              <a:t>July 2014</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9/9 of 11-14-0978 by Hiroshi Mano (KDTI)</a:t>
            </a: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70</a:t>
            </a:fld>
            <a:endParaRPr lang="en-US"/>
          </a:p>
        </p:txBody>
      </p:sp>
    </p:spTree>
    <p:extLst>
      <p:ext uri="{BB962C8B-B14F-4D97-AF65-F5344CB8AC3E}">
        <p14:creationId xmlns:p14="http://schemas.microsoft.com/office/powerpoint/2010/main" val="23081197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5943600" y="6475413"/>
            <a:ext cx="2600325" cy="184150"/>
          </a:xfrm>
        </p:spPr>
        <p:txBody>
          <a:bodyPr/>
          <a:lstStyle/>
          <a:p>
            <a:pPr>
              <a:defRPr/>
            </a:pPr>
            <a:r>
              <a:rPr lang="en-US" smtClean="0"/>
              <a:t>Adrian Stephens, Intel Corporation</a:t>
            </a:r>
            <a:endParaRPr lang="en-US" dirty="0"/>
          </a:p>
        </p:txBody>
      </p:sp>
      <p:sp>
        <p:nvSpPr>
          <p:cNvPr id="9" name="Rectangle 6"/>
          <p:cNvSpPr txBox="1">
            <a:spLocks noChangeArrowheads="1"/>
          </p:cNvSpPr>
          <p:nvPr/>
        </p:nvSpPr>
        <p:spPr>
          <a:xfrm>
            <a:off x="685800" y="1752600"/>
            <a:ext cx="7772400" cy="381000"/>
          </a:xfrm>
          <a:prstGeom prst="rect">
            <a:avLst/>
          </a:prstGeom>
          <a:noFill/>
        </p:spPr>
        <p:txBody>
          <a:bodyPr/>
          <a:lstStyle/>
          <a:p>
            <a:pPr marL="342900" indent="-342900" algn="ctr" eaLnBrk="0" hangingPunct="0">
              <a:spcBef>
                <a:spcPct val="20000"/>
              </a:spcBef>
              <a:defRPr/>
            </a:pPr>
            <a:r>
              <a:rPr lang="en-US" sz="2000" b="1" kern="0" dirty="0">
                <a:latin typeface="+mn-lt"/>
                <a:ea typeface="+mn-ea"/>
                <a:cs typeface="+mn-cs"/>
              </a:rPr>
              <a:t>Date:</a:t>
            </a:r>
            <a:r>
              <a:rPr lang="en-US" sz="2000" kern="0" dirty="0">
                <a:latin typeface="+mn-lt"/>
                <a:ea typeface="+mn-ea"/>
                <a:cs typeface="+mn-cs"/>
              </a:rPr>
              <a:t> </a:t>
            </a:r>
            <a:r>
              <a:rPr lang="en-US" sz="2000" kern="0" dirty="0" smtClean="0">
                <a:latin typeface="+mn-lt"/>
                <a:ea typeface="+mn-ea"/>
                <a:cs typeface="+mn-cs"/>
              </a:rPr>
              <a:t>2014-07-18</a:t>
            </a:r>
            <a:endParaRPr lang="en-US" sz="2000" kern="0" dirty="0">
              <a:latin typeface="+mn-lt"/>
              <a:ea typeface="+mn-ea"/>
              <a:cs typeface="+mn-cs"/>
            </a:endParaRPr>
          </a:p>
        </p:txBody>
      </p:sp>
      <p:graphicFrame>
        <p:nvGraphicFramePr>
          <p:cNvPr id="28677" name="Object 11"/>
          <p:cNvGraphicFramePr>
            <a:graphicFrameLocks noChangeAspect="1"/>
          </p:cNvGraphicFramePr>
          <p:nvPr/>
        </p:nvGraphicFramePr>
        <p:xfrm>
          <a:off x="457200" y="2667000"/>
          <a:ext cx="8061325" cy="1325563"/>
        </p:xfrm>
        <a:graphic>
          <a:graphicData uri="http://schemas.openxmlformats.org/presentationml/2006/ole">
            <mc:AlternateContent xmlns:mc="http://schemas.openxmlformats.org/markup-compatibility/2006">
              <mc:Choice xmlns:v="urn:schemas-microsoft-com:vml" Requires="v">
                <p:oleObj spid="_x0000_s12298" name="Document" r:id="rId4" imgW="8229600" imgH="1358900" progId="Word.Document.8">
                  <p:embed/>
                </p:oleObj>
              </mc:Choice>
              <mc:Fallback>
                <p:oleObj name="Document" r:id="rId4" imgW="8229600" imgH="13589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667000"/>
                        <a:ext cx="80613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8"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12" name="Rectangle 2"/>
          <p:cNvSpPr txBox="1">
            <a:spLocks noChangeArrowheads="1"/>
          </p:cNvSpPr>
          <p:nvPr/>
        </p:nvSpPr>
        <p:spPr>
          <a:xfrm>
            <a:off x="685800" y="685800"/>
            <a:ext cx="7772400" cy="1066800"/>
          </a:xfrm>
          <a:prstGeom prst="rect">
            <a:avLst/>
          </a:prstGeom>
          <a:noFill/>
        </p:spPr>
        <p:txBody>
          <a:bodyPr/>
          <a:lstStyle/>
          <a:p>
            <a:pPr algn="ctr" eaLnBrk="0" hangingPunct="0">
              <a:defRPr/>
            </a:pPr>
            <a:r>
              <a:rPr lang="en-US" sz="3200" b="1" kern="0" dirty="0">
                <a:solidFill>
                  <a:schemeClr val="tx2"/>
                </a:solidFill>
                <a:latin typeface="+mj-lt"/>
                <a:ea typeface="+mj-ea"/>
                <a:cs typeface="+mj-cs"/>
              </a:rPr>
              <a:t>IEEE 802.11aj Task Group </a:t>
            </a:r>
            <a:r>
              <a:rPr lang="en-US" sz="3200" b="1" kern="0" dirty="0" smtClean="0">
                <a:solidFill>
                  <a:schemeClr val="tx2"/>
                </a:solidFill>
                <a:latin typeface="+mj-lt"/>
                <a:ea typeface="+mj-ea"/>
                <a:cs typeface="+mj-cs"/>
              </a:rPr>
              <a:t>July 2014 </a:t>
            </a:r>
            <a:r>
              <a:rPr lang="en-US" sz="3200" b="1" kern="0" dirty="0">
                <a:solidFill>
                  <a:schemeClr val="tx2"/>
                </a:solidFill>
                <a:latin typeface="+mj-lt"/>
                <a:ea typeface="+mj-ea"/>
                <a:cs typeface="+mj-cs"/>
              </a:rPr>
              <a:t>Closing Report</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1/12 of 11-14-0956 by Xiaoming Peng</a:t>
            </a:r>
          </a:p>
        </p:txBody>
      </p:sp>
      <p:sp>
        <p:nvSpPr>
          <p:cNvPr id="10"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0A3E2874-852B-40F2-A72B-30C3B22A2F27}" type="slidenum">
              <a:rPr lang="en-US" smtClean="0"/>
              <a:pPr>
                <a:defRPr/>
              </a:pPr>
              <a:t>71</a:t>
            </a:fld>
            <a:endParaRPr lang="en-US"/>
          </a:p>
        </p:txBody>
      </p:sp>
    </p:spTree>
    <p:extLst>
      <p:ext uri="{BB962C8B-B14F-4D97-AF65-F5344CB8AC3E}">
        <p14:creationId xmlns:p14="http://schemas.microsoft.com/office/powerpoint/2010/main" val="18442202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Times New Roman" charset="0"/>
                <a:ea typeface="MS PGothic" charset="0"/>
              </a:rPr>
              <a:t>Abstract</a:t>
            </a:r>
          </a:p>
        </p:txBody>
      </p:sp>
      <p:sp>
        <p:nvSpPr>
          <p:cNvPr id="30722" name="Content Placeholder 2"/>
          <p:cNvSpPr>
            <a:spLocks noGrp="1"/>
          </p:cNvSpPr>
          <p:nvPr>
            <p:ph idx="1"/>
          </p:nvPr>
        </p:nvSpPr>
        <p:spPr/>
        <p:txBody>
          <a:bodyPr/>
          <a:lstStyle/>
          <a:p>
            <a:pPr>
              <a:buFontTx/>
              <a:buNone/>
            </a:pPr>
            <a:r>
              <a:rPr lang="en-US" dirty="0">
                <a:latin typeface="Times New Roman" charset="0"/>
                <a:ea typeface="MS PGothic" charset="0"/>
              </a:rPr>
              <a:t>	This document is the closing report for IEEE 802.11aj Task Group for the </a:t>
            </a:r>
            <a:r>
              <a:rPr lang="en-US" dirty="0" smtClean="0">
                <a:latin typeface="Times New Roman" charset="0"/>
                <a:ea typeface="MS PGothic" charset="0"/>
              </a:rPr>
              <a:t>July 2014 </a:t>
            </a:r>
            <a:r>
              <a:rPr lang="en-US" dirty="0">
                <a:latin typeface="Times New Roman" charset="0"/>
                <a:ea typeface="MS PGothic" charset="0"/>
              </a:rPr>
              <a:t>session in </a:t>
            </a:r>
            <a:r>
              <a:rPr lang="en-US" dirty="0" smtClean="0">
                <a:latin typeface="Times New Roman" charset="0"/>
                <a:ea typeface="MS PGothic" charset="0"/>
              </a:rPr>
              <a:t>San Diego, USA. </a:t>
            </a:r>
            <a:endParaRPr lang="en-US" dirty="0">
              <a:latin typeface="Times New Roman" charset="0"/>
              <a:ea typeface="MS PGothic" charset="0"/>
            </a:endParaRPr>
          </a:p>
        </p:txBody>
      </p:sp>
      <p:sp>
        <p:nvSpPr>
          <p:cNvPr id="7"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2/12 of 11-14-0956 by Xiaoming Peng</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72</a:t>
            </a:fld>
            <a:endParaRPr lang="en-US"/>
          </a:p>
        </p:txBody>
      </p:sp>
    </p:spTree>
    <p:extLst>
      <p:ext uri="{BB962C8B-B14F-4D97-AF65-F5344CB8AC3E}">
        <p14:creationId xmlns:p14="http://schemas.microsoft.com/office/powerpoint/2010/main" val="33551925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52400" y="609600"/>
            <a:ext cx="8991600" cy="1066800"/>
          </a:xfrm>
        </p:spPr>
        <p:txBody>
          <a:bodyPr/>
          <a:lstStyle/>
          <a:p>
            <a:pPr>
              <a:lnSpc>
                <a:spcPct val="90000"/>
              </a:lnSpc>
            </a:pPr>
            <a:r>
              <a:rPr lang="en-US" dirty="0" smtClean="0">
                <a:latin typeface="Times New Roman" charset="0"/>
                <a:ea typeface="MS PGothic" charset="0"/>
              </a:rPr>
              <a:t>Work Completed (1/4) </a:t>
            </a:r>
            <a:endParaRPr lang="en-US" dirty="0">
              <a:latin typeface="Times New Roman" charset="0"/>
              <a:ea typeface="MS PGothic" charset="0"/>
              <a:sym typeface="Wingdings" charset="0"/>
            </a:endParaRPr>
          </a:p>
        </p:txBody>
      </p:sp>
      <p:sp>
        <p:nvSpPr>
          <p:cNvPr id="45058" name="Content Placeholder 2"/>
          <p:cNvSpPr>
            <a:spLocks noGrp="1"/>
          </p:cNvSpPr>
          <p:nvPr>
            <p:ph idx="1"/>
          </p:nvPr>
        </p:nvSpPr>
        <p:spPr>
          <a:xfrm>
            <a:off x="533400" y="1447800"/>
            <a:ext cx="8305800" cy="5029200"/>
          </a:xfrm>
        </p:spPr>
        <p:txBody>
          <a:bodyPr/>
          <a:lstStyle/>
          <a:p>
            <a:pPr marL="0" indent="0">
              <a:buFontTx/>
              <a:buNone/>
              <a:defRPr/>
            </a:pPr>
            <a:r>
              <a:rPr lang="en-US" b="0" dirty="0">
                <a:latin typeface="Times New Roman" charset="0"/>
                <a:ea typeface="MS PGothic" charset="0"/>
              </a:rPr>
              <a:t>The </a:t>
            </a:r>
            <a:r>
              <a:rPr lang="en-US" b="0" dirty="0" smtClean="0">
                <a:latin typeface="Times New Roman" charset="0"/>
                <a:ea typeface="MS PGothic" charset="0"/>
              </a:rPr>
              <a:t>CIDs </a:t>
            </a:r>
            <a:r>
              <a:rPr lang="en-US" b="0" dirty="0">
                <a:latin typeface="Times New Roman" charset="0"/>
                <a:ea typeface="MS PGothic" charset="0"/>
              </a:rPr>
              <a:t>for CC12 have been discussed</a:t>
            </a:r>
          </a:p>
          <a:p>
            <a:pPr>
              <a:defRPr/>
            </a:pPr>
            <a:r>
              <a:rPr lang="en-US" sz="2000" b="0" dirty="0">
                <a:latin typeface="Times New Roman" charset="0"/>
                <a:ea typeface="MS PGothic" charset="0"/>
              </a:rPr>
              <a:t>11-14/0333r3 – </a:t>
            </a:r>
            <a:r>
              <a:rPr lang="en-US" sz="2000" b="0" dirty="0" err="1">
                <a:latin typeface="Times New Roman" charset="0"/>
                <a:ea typeface="MS PGothic" charset="0"/>
              </a:rPr>
              <a:t>TGaj</a:t>
            </a:r>
            <a:r>
              <a:rPr lang="en-US" sz="2000" b="0" dirty="0">
                <a:latin typeface="Times New Roman" charset="0"/>
                <a:ea typeface="MS PGothic" charset="0"/>
              </a:rPr>
              <a:t> Editor Report for CC12</a:t>
            </a:r>
          </a:p>
          <a:p>
            <a:pPr>
              <a:defRPr/>
            </a:pPr>
            <a:r>
              <a:rPr lang="fr-FR" sz="2000" b="0" dirty="0">
                <a:latin typeface="Times New Roman" charset="0"/>
                <a:ea typeface="MS PGothic" charset="0"/>
              </a:rPr>
              <a:t>11-14/0332r4 – </a:t>
            </a:r>
            <a:r>
              <a:rPr lang="fr-FR" sz="2000" b="0" dirty="0" err="1">
                <a:latin typeface="Times New Roman" charset="0"/>
                <a:ea typeface="MS PGothic" charset="0"/>
              </a:rPr>
              <a:t>TGaj</a:t>
            </a:r>
            <a:r>
              <a:rPr lang="fr-FR" sz="2000" b="0" dirty="0">
                <a:latin typeface="Times New Roman" charset="0"/>
                <a:ea typeface="MS PGothic" charset="0"/>
              </a:rPr>
              <a:t> D0.01 comment </a:t>
            </a:r>
            <a:r>
              <a:rPr lang="fr-FR" sz="2000" b="0" dirty="0" err="1">
                <a:latin typeface="Times New Roman" charset="0"/>
                <a:ea typeface="MS PGothic" charset="0"/>
              </a:rPr>
              <a:t>database</a:t>
            </a:r>
            <a:r>
              <a:rPr lang="fr-FR" sz="2000" b="0" dirty="0">
                <a:latin typeface="Times New Roman" charset="0"/>
                <a:ea typeface="MS PGothic" charset="0"/>
              </a:rPr>
              <a:t> (CC12)</a:t>
            </a:r>
          </a:p>
          <a:p>
            <a:pPr>
              <a:defRPr/>
            </a:pPr>
            <a:r>
              <a:rPr lang="fr-FR" sz="2000" b="0" dirty="0">
                <a:latin typeface="Times New Roman" charset="0"/>
                <a:ea typeface="MS PGothic" charset="0"/>
              </a:rPr>
              <a:t>11-14/0842r0 – </a:t>
            </a:r>
            <a:r>
              <a:rPr lang="fr-FR" sz="2000" b="0" dirty="0" err="1">
                <a:latin typeface="Times New Roman" charset="0"/>
                <a:ea typeface="MS PGothic" charset="0"/>
              </a:rPr>
              <a:t>TGaj</a:t>
            </a:r>
            <a:r>
              <a:rPr lang="fr-FR" sz="2000" b="0" dirty="0">
                <a:latin typeface="Times New Roman" charset="0"/>
                <a:ea typeface="MS PGothic" charset="0"/>
              </a:rPr>
              <a:t> Editor Report for CC19</a:t>
            </a:r>
            <a:endParaRPr lang="en-US" sz="2000" b="0" dirty="0">
              <a:latin typeface="Times New Roman" charset="0"/>
              <a:ea typeface="MS PGothic" charset="0"/>
            </a:endParaRPr>
          </a:p>
          <a:p>
            <a:pPr>
              <a:defRPr/>
            </a:pPr>
            <a:r>
              <a:rPr lang="en-US" sz="2000" b="0" dirty="0">
                <a:latin typeface="Times New Roman" charset="0"/>
                <a:ea typeface="MS PGothic" charset="0"/>
              </a:rPr>
              <a:t>11-14/0785r1 – </a:t>
            </a:r>
            <a:r>
              <a:rPr lang="en-US" sz="2000" b="0" dirty="0" err="1">
                <a:latin typeface="Times New Roman" charset="0"/>
                <a:ea typeface="MS PGothic" charset="0"/>
              </a:rPr>
              <a:t>TGaj</a:t>
            </a:r>
            <a:r>
              <a:rPr lang="en-US" sz="2000" b="0" dirty="0">
                <a:latin typeface="Times New Roman" charset="0"/>
                <a:ea typeface="MS PGothic" charset="0"/>
              </a:rPr>
              <a:t> D0.2 comment database (CC19)</a:t>
            </a:r>
          </a:p>
          <a:p>
            <a:pPr>
              <a:defRPr/>
            </a:pPr>
            <a:r>
              <a:rPr lang="en-US" sz="2000" b="0" dirty="0">
                <a:latin typeface="Times New Roman" charset="0"/>
                <a:ea typeface="MS PGothic" charset="0"/>
              </a:rPr>
              <a:t>11-14/0759r3 – Proposed text resolution to CID 127 in CC12</a:t>
            </a:r>
            <a:endParaRPr lang="en-US" sz="2000" b="0" dirty="0">
              <a:solidFill>
                <a:srgbClr val="000000"/>
              </a:solidFill>
              <a:latin typeface="Times New Roman" charset="0"/>
              <a:ea typeface="MS PGothic" charset="0"/>
            </a:endParaRPr>
          </a:p>
          <a:p>
            <a:pPr>
              <a:defRPr/>
            </a:pPr>
            <a:r>
              <a:rPr lang="en-US" sz="2000" b="0" dirty="0">
                <a:latin typeface="Times New Roman" charset="0"/>
                <a:ea typeface="MS PGothic" charset="0"/>
              </a:rPr>
              <a:t>11-14/0758r2 - CID 150 resolution in CC12</a:t>
            </a:r>
          </a:p>
          <a:p>
            <a:pPr>
              <a:defRPr/>
            </a:pPr>
            <a:r>
              <a:rPr lang="en-US" sz="2000" b="0" dirty="0">
                <a:latin typeface="Times New Roman" charset="0"/>
                <a:ea typeface="ＭＳ Ｐゴシック" charset="0"/>
                <a:cs typeface="ＭＳ Ｐゴシック" charset="0"/>
              </a:rPr>
              <a:t>11-14/0782r2 - Proposed resolution to CID 120 in CC12</a:t>
            </a:r>
          </a:p>
          <a:p>
            <a:pPr>
              <a:defRPr/>
            </a:pPr>
            <a:r>
              <a:rPr lang="en-US" sz="2000" b="0" dirty="0">
                <a:latin typeface="Times New Roman" charset="0"/>
                <a:ea typeface="ＭＳ Ｐゴシック" charset="0"/>
                <a:cs typeface="ＭＳ Ｐゴシック" charset="0"/>
              </a:rPr>
              <a:t>11-14/0786r1 - Proposed resolution to CID 26, 27, 37, 38, 40-47, 49-53, 67-71, 114, 115, 118 and 124 in </a:t>
            </a:r>
            <a:r>
              <a:rPr lang="en-US" sz="2000" b="0" dirty="0" smtClean="0">
                <a:latin typeface="Times New Roman" charset="0"/>
                <a:ea typeface="ＭＳ Ｐゴシック" charset="0"/>
                <a:cs typeface="ＭＳ Ｐゴシック" charset="0"/>
              </a:rPr>
              <a:t>CC12</a:t>
            </a:r>
          </a:p>
          <a:p>
            <a:pPr marL="342900" lvl="1" indent="-342900">
              <a:buFontTx/>
              <a:buChar char="•"/>
              <a:defRPr/>
            </a:pPr>
            <a:r>
              <a:rPr lang="en-US" dirty="0">
                <a:latin typeface="Times New Roman" charset="0"/>
                <a:ea typeface="ＭＳ Ｐゴシック" charset="0"/>
                <a:cs typeface="ＭＳ Ｐゴシック" charset="0"/>
              </a:rPr>
              <a:t>11-14/783r0 –Proposed text resolution for CID 26, 27, 37, 38, 40-47, 49-53, 67-71, 114, 115, 118, 120 and 124 in </a:t>
            </a:r>
            <a:r>
              <a:rPr lang="en-US" dirty="0" smtClean="0">
                <a:latin typeface="Times New Roman" charset="0"/>
                <a:ea typeface="ＭＳ Ｐゴシック" charset="0"/>
                <a:cs typeface="ＭＳ Ｐゴシック" charset="0"/>
              </a:rPr>
              <a:t>CC12</a:t>
            </a:r>
          </a:p>
          <a:p>
            <a:pPr marL="342900" lvl="1" indent="-342900">
              <a:buFontTx/>
              <a:buChar char="•"/>
              <a:defRPr/>
            </a:pPr>
            <a:r>
              <a:rPr lang="en-US" dirty="0" smtClean="0">
                <a:latin typeface="Times New Roman" charset="0"/>
                <a:ea typeface="MS PGothic" charset="0"/>
              </a:rPr>
              <a:t>11</a:t>
            </a:r>
            <a:r>
              <a:rPr lang="en-US" dirty="0">
                <a:latin typeface="Times New Roman" charset="0"/>
                <a:ea typeface="MS PGothic" charset="0"/>
              </a:rPr>
              <a:t>-14/0759r4 - </a:t>
            </a:r>
            <a:r>
              <a:rPr lang="en-US" dirty="0"/>
              <a:t>proposed-text-resolution-to-cid-127-in-</a:t>
            </a:r>
            <a:r>
              <a:rPr lang="en-US" dirty="0" smtClean="0"/>
              <a:t>cc12</a:t>
            </a:r>
          </a:p>
          <a:p>
            <a:pPr marL="342900" lvl="1" indent="-342900">
              <a:buFontTx/>
              <a:buChar char="•"/>
              <a:defRPr/>
            </a:pPr>
            <a:r>
              <a:rPr lang="en-US" dirty="0" smtClean="0">
                <a:latin typeface="Times New Roman" charset="0"/>
                <a:ea typeface="MS PGothic" charset="0"/>
              </a:rPr>
              <a:t>11</a:t>
            </a:r>
            <a:r>
              <a:rPr lang="en-US" dirty="0">
                <a:latin typeface="Times New Roman" charset="0"/>
                <a:ea typeface="MS PGothic" charset="0"/>
              </a:rPr>
              <a:t>-14/0941r0 – comment resolution for CC12</a:t>
            </a:r>
          </a:p>
          <a:p>
            <a:pPr>
              <a:defRPr/>
            </a:pPr>
            <a:endParaRPr lang="en-US" sz="2000" b="0" dirty="0">
              <a:latin typeface="Times New Roman" charset="0"/>
              <a:ea typeface="ＭＳ Ｐゴシック" charset="0"/>
              <a:cs typeface="ＭＳ Ｐゴシック" charset="0"/>
            </a:endParaRPr>
          </a:p>
          <a:p>
            <a:endParaRPr lang="en-US" dirty="0" smtClean="0">
              <a:latin typeface="Times New Roman" charset="0"/>
              <a:ea typeface="MS PGothic" charset="0"/>
            </a:endParaRPr>
          </a:p>
          <a:p>
            <a:pPr>
              <a:lnSpc>
                <a:spcPct val="90000"/>
              </a:lnSpc>
            </a:pPr>
            <a:endParaRPr lang="en-US" dirty="0">
              <a:latin typeface="Times New Roman" charset="0"/>
              <a:ea typeface="MS PGothic" charset="0"/>
            </a:endParaRPr>
          </a:p>
        </p:txBody>
      </p:sp>
      <p:sp>
        <p:nvSpPr>
          <p:cNvPr id="7" name="Footer Placeholder 4"/>
          <p:cNvSpPr>
            <a:spLocks noGrp="1"/>
          </p:cNvSpPr>
          <p:nvPr>
            <p:ph type="ftr" sz="quarter" idx="11"/>
          </p:nvPr>
        </p:nvSpPr>
        <p:spPr>
          <a:xfrm>
            <a:off x="5257800" y="6475413"/>
            <a:ext cx="3286125" cy="184150"/>
          </a:xfrm>
        </p:spPr>
        <p:txBody>
          <a:bodyPr/>
          <a:lstStyle/>
          <a:p>
            <a:pPr>
              <a:defRPr/>
            </a:pPr>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3/12 of 11-14-0956 by Xiaoming Peng</a:t>
            </a:r>
          </a:p>
        </p:txBody>
      </p:sp>
      <p:sp>
        <p:nvSpPr>
          <p:cNvPr id="9"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73</a:t>
            </a:fld>
            <a:endParaRPr lang="en-US"/>
          </a:p>
        </p:txBody>
      </p:sp>
    </p:spTree>
    <p:extLst>
      <p:ext uri="{BB962C8B-B14F-4D97-AF65-F5344CB8AC3E}">
        <p14:creationId xmlns:p14="http://schemas.microsoft.com/office/powerpoint/2010/main" val="42384083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nSpc>
                <a:spcPct val="90000"/>
              </a:lnSpc>
            </a:pPr>
            <a:r>
              <a:rPr lang="en-US" dirty="0" smtClean="0">
                <a:latin typeface="Times New Roman" charset="0"/>
                <a:ea typeface="MS PGothic" charset="0"/>
              </a:rPr>
              <a:t>Work Completed (2/4)</a:t>
            </a:r>
            <a:endParaRPr lang="en-US" dirty="0">
              <a:latin typeface="Times New Roman" charset="0"/>
              <a:ea typeface="MS PGothic" charset="0"/>
              <a:sym typeface="Wingdings" charset="0"/>
            </a:endParaRPr>
          </a:p>
        </p:txBody>
      </p:sp>
      <p:sp>
        <p:nvSpPr>
          <p:cNvPr id="46082" name="Content Placeholder 2"/>
          <p:cNvSpPr>
            <a:spLocks noGrp="1"/>
          </p:cNvSpPr>
          <p:nvPr>
            <p:ph idx="1"/>
          </p:nvPr>
        </p:nvSpPr>
        <p:spPr>
          <a:xfrm>
            <a:off x="609600" y="1676400"/>
            <a:ext cx="8229600" cy="4724400"/>
          </a:xfrm>
        </p:spPr>
        <p:txBody>
          <a:bodyPr/>
          <a:lstStyle/>
          <a:p>
            <a:pPr marL="457200" lvl="1" indent="0">
              <a:buFontTx/>
              <a:buNone/>
              <a:defRPr/>
            </a:pPr>
            <a:r>
              <a:rPr lang="en-US" sz="2400" dirty="0">
                <a:latin typeface="Times New Roman" charset="0"/>
                <a:ea typeface="ＭＳ Ｐゴシック" charset="0"/>
                <a:cs typeface="ＭＳ Ｐゴシック" charset="0"/>
              </a:rPr>
              <a:t>CIDs in </a:t>
            </a:r>
            <a:r>
              <a:rPr lang="en-US" sz="2400" dirty="0" smtClean="0">
                <a:latin typeface="Times New Roman" charset="0"/>
                <a:ea typeface="ＭＳ Ｐゴシック" charset="0"/>
                <a:cs typeface="ＭＳ Ｐゴシック" charset="0"/>
              </a:rPr>
              <a:t>CC19 </a:t>
            </a:r>
            <a:r>
              <a:rPr lang="en-US" sz="2400" dirty="0">
                <a:latin typeface="Times New Roman" charset="0"/>
                <a:ea typeface="ＭＳ Ｐゴシック" charset="0"/>
                <a:cs typeface="ＭＳ Ｐゴシック" charset="0"/>
              </a:rPr>
              <a:t>have been presented and discussed</a:t>
            </a:r>
          </a:p>
          <a:p>
            <a:pPr lvl="1">
              <a:defRPr/>
            </a:pPr>
            <a:r>
              <a:rPr lang="en-US" altLang="zh-CN" sz="2400" dirty="0">
                <a:latin typeface="Times New Roman" charset="0"/>
                <a:ea typeface="MS PGothic" charset="0"/>
              </a:rPr>
              <a:t>11-14/</a:t>
            </a:r>
            <a:r>
              <a:rPr lang="zh-CN" altLang="en-US" sz="2400" b="1" dirty="0">
                <a:latin typeface="Times New Roman" charset="0"/>
                <a:ea typeface="MS PGothic" charset="0"/>
              </a:rPr>
              <a:t> </a:t>
            </a:r>
            <a:r>
              <a:rPr lang="en-US" altLang="zh-CN" sz="2400" dirty="0">
                <a:latin typeface="Times New Roman" charset="0"/>
                <a:ea typeface="MS PGothic" charset="0"/>
              </a:rPr>
              <a:t>0828r0- Proposed Resolution to CID 1, 4, 5, 8, 9 in CC19</a:t>
            </a:r>
          </a:p>
          <a:p>
            <a:pPr lvl="1">
              <a:defRPr/>
            </a:pPr>
            <a:r>
              <a:rPr lang="en-US" altLang="zh-CN" sz="2400" dirty="0">
                <a:latin typeface="Times New Roman" charset="0"/>
                <a:ea typeface="MS PGothic" charset="0"/>
              </a:rPr>
              <a:t>11-14/</a:t>
            </a:r>
            <a:r>
              <a:rPr lang="zh-CN" altLang="en-US" sz="2400" b="1" dirty="0">
                <a:latin typeface="Times New Roman" charset="0"/>
                <a:ea typeface="MS PGothic" charset="0"/>
              </a:rPr>
              <a:t> </a:t>
            </a:r>
            <a:r>
              <a:rPr lang="en-US" altLang="zh-CN" sz="2400" dirty="0">
                <a:latin typeface="Times New Roman" charset="0"/>
                <a:ea typeface="MS PGothic" charset="0"/>
              </a:rPr>
              <a:t>0829r0- Proposed Resolution to CID 10-12 in CC19</a:t>
            </a:r>
          </a:p>
          <a:p>
            <a:pPr lvl="1">
              <a:defRPr/>
            </a:pPr>
            <a:r>
              <a:rPr lang="en-US" altLang="zh-CN" sz="2400" dirty="0">
                <a:latin typeface="Times New Roman" charset="0"/>
                <a:ea typeface="MS PGothic" charset="0"/>
              </a:rPr>
              <a:t>11-14/ 0830r0- Proposed Resolution to CID 2, 3 in </a:t>
            </a:r>
            <a:r>
              <a:rPr lang="en-US" altLang="zh-CN" sz="2400" dirty="0" smtClean="0">
                <a:latin typeface="Times New Roman" charset="0"/>
                <a:ea typeface="MS PGothic" charset="0"/>
              </a:rPr>
              <a:t>CC19</a:t>
            </a:r>
          </a:p>
          <a:p>
            <a:pPr lvl="1"/>
            <a:r>
              <a:rPr lang="en-US" sz="2400" dirty="0">
                <a:latin typeface="Times New Roman" charset="0"/>
                <a:ea typeface="MS PGothic" charset="0"/>
              </a:rPr>
              <a:t>11-14/0953r0 - </a:t>
            </a:r>
            <a:r>
              <a:rPr lang="en-US" sz="2400" dirty="0" smtClean="0">
                <a:latin typeface="Times New Roman" charset="0"/>
                <a:ea typeface="MS PGothic" charset="0"/>
              </a:rPr>
              <a:t>Comment </a:t>
            </a:r>
            <a:r>
              <a:rPr lang="en-US" sz="2400" dirty="0">
                <a:latin typeface="Times New Roman" charset="0"/>
                <a:ea typeface="MS PGothic" charset="0"/>
              </a:rPr>
              <a:t>resolution for CC19</a:t>
            </a:r>
          </a:p>
          <a:p>
            <a:pPr marL="342900" lvl="1" indent="-342900">
              <a:buFontTx/>
              <a:buChar char="•"/>
              <a:defRPr/>
            </a:pPr>
            <a:endParaRPr lang="en-US" altLang="zh-CN" sz="2400" dirty="0">
              <a:latin typeface="Arial"/>
              <a:ea typeface="ＭＳ Ｐゴシック" charset="0"/>
              <a:cs typeface="Arial"/>
            </a:endParaRPr>
          </a:p>
          <a:p>
            <a:pPr lvl="1">
              <a:defRPr/>
            </a:pPr>
            <a:endParaRPr lang="en-US" sz="2800" dirty="0">
              <a:latin typeface="Times New Roman" charset="0"/>
              <a:ea typeface="ＭＳ Ｐゴシック" charset="0"/>
              <a:cs typeface="ＭＳ Ｐゴシック" charset="0"/>
            </a:endParaRPr>
          </a:p>
        </p:txBody>
      </p:sp>
      <p:sp>
        <p:nvSpPr>
          <p:cNvPr id="7" name="Footer Placeholder 4"/>
          <p:cNvSpPr>
            <a:spLocks noGrp="1"/>
          </p:cNvSpPr>
          <p:nvPr>
            <p:ph type="ftr" sz="quarter" idx="11"/>
          </p:nvPr>
        </p:nvSpPr>
        <p:spPr>
          <a:xfrm>
            <a:off x="5257800" y="6475413"/>
            <a:ext cx="3286125" cy="184150"/>
          </a:xfrm>
        </p:spPr>
        <p:txBody>
          <a:bodyPr/>
          <a:lstStyle/>
          <a:p>
            <a:pPr>
              <a:defRPr/>
            </a:pPr>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4/12 of 11-14-0956 by Xiaoming Peng</a:t>
            </a:r>
          </a:p>
        </p:txBody>
      </p:sp>
      <p:sp>
        <p:nvSpPr>
          <p:cNvPr id="9"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74</a:t>
            </a:fld>
            <a:endParaRPr lang="en-US"/>
          </a:p>
        </p:txBody>
      </p:sp>
    </p:spTree>
    <p:extLst>
      <p:ext uri="{BB962C8B-B14F-4D97-AF65-F5344CB8AC3E}">
        <p14:creationId xmlns:p14="http://schemas.microsoft.com/office/powerpoint/2010/main" val="5674548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a:lnSpc>
                <a:spcPct val="90000"/>
              </a:lnSpc>
            </a:pPr>
            <a:r>
              <a:rPr lang="en-US" dirty="0" smtClean="0">
                <a:latin typeface="Times New Roman" charset="0"/>
                <a:ea typeface="MS PGothic" charset="0"/>
              </a:rPr>
              <a:t>Work Completed (3/4)</a:t>
            </a:r>
            <a:endParaRPr lang="en-US" dirty="0">
              <a:latin typeface="Times New Roman" charset="0"/>
              <a:ea typeface="MS PGothic" charset="0"/>
              <a:sym typeface="Wingdings" charset="0"/>
            </a:endParaRPr>
          </a:p>
        </p:txBody>
      </p:sp>
      <p:sp>
        <p:nvSpPr>
          <p:cNvPr id="47106" name="Content Placeholder 2"/>
          <p:cNvSpPr>
            <a:spLocks noGrp="1"/>
          </p:cNvSpPr>
          <p:nvPr>
            <p:ph idx="1"/>
          </p:nvPr>
        </p:nvSpPr>
        <p:spPr>
          <a:xfrm>
            <a:off x="609600" y="1828800"/>
            <a:ext cx="7924800" cy="4724400"/>
          </a:xfrm>
        </p:spPr>
        <p:txBody>
          <a:bodyPr/>
          <a:lstStyle/>
          <a:p>
            <a:pPr marL="0" indent="0">
              <a:buNone/>
            </a:pPr>
            <a:r>
              <a:rPr lang="en-US" dirty="0" smtClean="0">
                <a:latin typeface="Times New Roman" charset="0"/>
                <a:ea typeface="MS PGothic" charset="0"/>
              </a:rPr>
              <a:t>Contribution for 45GHz</a:t>
            </a:r>
          </a:p>
          <a:p>
            <a:r>
              <a:rPr lang="en-US" dirty="0" smtClean="0">
                <a:latin typeface="Times New Roman" charset="0"/>
                <a:ea typeface="MS PGothic" charset="0"/>
              </a:rPr>
              <a:t>11</a:t>
            </a:r>
            <a:r>
              <a:rPr lang="en-US" dirty="0">
                <a:latin typeface="Times New Roman" charset="0"/>
                <a:ea typeface="MS PGothic" charset="0"/>
              </a:rPr>
              <a:t>-13/1365r3 – 45GHz Spectrum Allocation in China</a:t>
            </a:r>
          </a:p>
          <a:p>
            <a:pPr lvl="1"/>
            <a:r>
              <a:rPr lang="en-US" dirty="0">
                <a:latin typeface="Times New Roman" charset="0"/>
                <a:ea typeface="MS PGothic" charset="0"/>
              </a:rPr>
              <a:t>Update on the 45GHz Spectrum Allocation with the carrier </a:t>
            </a:r>
            <a:r>
              <a:rPr lang="en-US" dirty="0" err="1">
                <a:latin typeface="Times New Roman" charset="0"/>
                <a:ea typeface="MS PGothic" charset="0"/>
              </a:rPr>
              <a:t>freq</a:t>
            </a:r>
            <a:r>
              <a:rPr lang="en-US" dirty="0">
                <a:latin typeface="Times New Roman" charset="0"/>
                <a:ea typeface="MS PGothic" charset="0"/>
              </a:rPr>
              <a:t> adjustment</a:t>
            </a:r>
          </a:p>
          <a:p>
            <a:r>
              <a:rPr lang="en-US" sz="2200" dirty="0">
                <a:latin typeface="Times New Roman" charset="0"/>
                <a:ea typeface="MS PGothic" charset="0"/>
              </a:rPr>
              <a:t>11-14/0806r0 - 45GHz Channelization and Channel Operation</a:t>
            </a:r>
          </a:p>
          <a:p>
            <a:pPr lvl="1"/>
            <a:r>
              <a:rPr lang="en-US" sz="1800" dirty="0">
                <a:latin typeface="Times New Roman" charset="0"/>
                <a:ea typeface="MS PGothic" charset="0"/>
              </a:rPr>
              <a:t>45GHz </a:t>
            </a:r>
            <a:r>
              <a:rPr lang="en-US" sz="1800" dirty="0" smtClean="0">
                <a:latin typeface="Times New Roman" charset="0"/>
                <a:ea typeface="MS PGothic" charset="0"/>
              </a:rPr>
              <a:t>channelization </a:t>
            </a:r>
            <a:r>
              <a:rPr lang="en-US" sz="1800" dirty="0">
                <a:latin typeface="Times New Roman" charset="0"/>
                <a:ea typeface="MS PGothic" charset="0"/>
              </a:rPr>
              <a:t>scheme and Channel operation mechanism have been discussed </a:t>
            </a:r>
          </a:p>
          <a:p>
            <a:r>
              <a:rPr lang="en-US" sz="2200" dirty="0">
                <a:latin typeface="Times New Roman" charset="0"/>
                <a:ea typeface="ＭＳ Ｐゴシック" charset="0"/>
                <a:cs typeface="ＭＳ Ｐゴシック" charset="0"/>
              </a:rPr>
              <a:t>11-14/0893r0 – Channel Model Description and Channel Generation for IEEE 802.11aj (45GHz) </a:t>
            </a:r>
          </a:p>
          <a:p>
            <a:pPr lvl="1"/>
            <a:r>
              <a:rPr lang="en-US" sz="1800" dirty="0">
                <a:latin typeface="Times New Roman" charset="0"/>
                <a:ea typeface="ＭＳ Ｐゴシック" charset="0"/>
                <a:cs typeface="ＭＳ Ｐゴシック" charset="0"/>
              </a:rPr>
              <a:t>A </a:t>
            </a:r>
            <a:r>
              <a:rPr lang="en-US" sz="1800" dirty="0" err="1">
                <a:latin typeface="Times New Roman" charset="0"/>
                <a:ea typeface="ＭＳ Ｐゴシック" charset="0"/>
                <a:cs typeface="ＭＳ Ｐゴシック" charset="0"/>
              </a:rPr>
              <a:t>matlab</a:t>
            </a:r>
            <a:r>
              <a:rPr lang="en-US" sz="1800" dirty="0">
                <a:latin typeface="Times New Roman" charset="0"/>
                <a:ea typeface="ＭＳ Ｐゴシック" charset="0"/>
                <a:cs typeface="ＭＳ Ｐゴシック" charset="0"/>
              </a:rPr>
              <a:t> code has been provided for 45GHz channel model</a:t>
            </a:r>
            <a:endParaRPr lang="en-US" sz="1800" dirty="0">
              <a:latin typeface="Times New Roman" charset="0"/>
              <a:ea typeface="MS PGothic" charset="0"/>
            </a:endParaRPr>
          </a:p>
          <a:p>
            <a:pPr lvl="1"/>
            <a:endParaRPr lang="en-US" sz="2400" dirty="0" smtClean="0">
              <a:latin typeface="Times New Roman" charset="0"/>
              <a:ea typeface="MS PGothic" charset="0"/>
            </a:endParaRPr>
          </a:p>
        </p:txBody>
      </p:sp>
      <p:sp>
        <p:nvSpPr>
          <p:cNvPr id="7" name="Footer Placeholder 4"/>
          <p:cNvSpPr>
            <a:spLocks noGrp="1"/>
          </p:cNvSpPr>
          <p:nvPr>
            <p:ph type="ftr" sz="quarter" idx="11"/>
          </p:nvPr>
        </p:nvSpPr>
        <p:spPr>
          <a:xfrm>
            <a:off x="5257800" y="6475413"/>
            <a:ext cx="3286125" cy="184150"/>
          </a:xfrm>
        </p:spPr>
        <p:txBody>
          <a:bodyPr/>
          <a:lstStyle/>
          <a:p>
            <a:pPr>
              <a:defRPr/>
            </a:pPr>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5/12 of 11-14-0956 by Xiaoming Peng</a:t>
            </a:r>
          </a:p>
        </p:txBody>
      </p:sp>
      <p:sp>
        <p:nvSpPr>
          <p:cNvPr id="9"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75</a:t>
            </a:fld>
            <a:endParaRPr lang="en-US"/>
          </a:p>
        </p:txBody>
      </p:sp>
    </p:spTree>
    <p:extLst>
      <p:ext uri="{BB962C8B-B14F-4D97-AF65-F5344CB8AC3E}">
        <p14:creationId xmlns:p14="http://schemas.microsoft.com/office/powerpoint/2010/main" val="36851169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a:lnSpc>
                <a:spcPct val="90000"/>
              </a:lnSpc>
            </a:pPr>
            <a:r>
              <a:rPr lang="en-US" dirty="0" smtClean="0">
                <a:latin typeface="Times New Roman" charset="0"/>
                <a:ea typeface="MS PGothic" charset="0"/>
              </a:rPr>
              <a:t>Work Completed (</a:t>
            </a:r>
            <a:r>
              <a:rPr lang="en-US" dirty="0">
                <a:latin typeface="Times New Roman" charset="0"/>
                <a:ea typeface="MS PGothic" charset="0"/>
              </a:rPr>
              <a:t>4</a:t>
            </a:r>
            <a:r>
              <a:rPr lang="en-US" dirty="0" smtClean="0">
                <a:latin typeface="Times New Roman" charset="0"/>
                <a:ea typeface="MS PGothic" charset="0"/>
              </a:rPr>
              <a:t>/4)</a:t>
            </a:r>
            <a:endParaRPr lang="en-US" dirty="0">
              <a:latin typeface="Times New Roman" charset="0"/>
              <a:ea typeface="MS PGothic" charset="0"/>
              <a:sym typeface="Wingdings" charset="0"/>
            </a:endParaRPr>
          </a:p>
        </p:txBody>
      </p:sp>
      <p:sp>
        <p:nvSpPr>
          <p:cNvPr id="47106" name="Content Placeholder 2"/>
          <p:cNvSpPr>
            <a:spLocks noGrp="1"/>
          </p:cNvSpPr>
          <p:nvPr>
            <p:ph idx="1"/>
          </p:nvPr>
        </p:nvSpPr>
        <p:spPr>
          <a:xfrm>
            <a:off x="609600" y="1828800"/>
            <a:ext cx="7924800" cy="4724400"/>
          </a:xfrm>
        </p:spPr>
        <p:txBody>
          <a:bodyPr/>
          <a:lstStyle/>
          <a:p>
            <a:r>
              <a:rPr lang="en-US" sz="2200" dirty="0">
                <a:latin typeface="Times New Roman" charset="0"/>
                <a:ea typeface="MS PGothic" charset="0"/>
              </a:rPr>
              <a:t>11-14/0807r0 - LDPC Coding for 45GHz</a:t>
            </a:r>
          </a:p>
          <a:p>
            <a:pPr lvl="1"/>
            <a:r>
              <a:rPr lang="en-US" sz="1800" dirty="0">
                <a:latin typeface="Times New Roman" charset="0"/>
                <a:ea typeface="MS PGothic" charset="0"/>
                <a:cs typeface="ＭＳ Ｐゴシック" charset="0"/>
              </a:rPr>
              <a:t>A new LDPC base matrix with better performance has been proposed for 45GHz for group </a:t>
            </a:r>
            <a:r>
              <a:rPr lang="en-US" sz="1800" dirty="0" smtClean="0">
                <a:latin typeface="Times New Roman" charset="0"/>
                <a:ea typeface="MS PGothic" charset="0"/>
                <a:cs typeface="ＭＳ Ｐゴシック" charset="0"/>
              </a:rPr>
              <a:t>discussion</a:t>
            </a:r>
            <a:endParaRPr lang="en-US" dirty="0">
              <a:ea typeface="ＭＳ Ｐゴシック" charset="0"/>
              <a:cs typeface="Times New Roman"/>
            </a:endParaRPr>
          </a:p>
          <a:p>
            <a:r>
              <a:rPr lang="en-US" dirty="0">
                <a:latin typeface="Times New Roman" charset="0"/>
                <a:ea typeface="ＭＳ Ｐゴシック" charset="0"/>
                <a:cs typeface="ＭＳ Ｐゴシック" charset="0"/>
              </a:rPr>
              <a:t>11-14/0881r0 – LDPC Tone Mapping for IEEE 802.11aj (45GHz) </a:t>
            </a:r>
          </a:p>
          <a:p>
            <a:pPr lvl="1"/>
            <a:r>
              <a:rPr lang="en-US" dirty="0">
                <a:latin typeface="Times New Roman" charset="0"/>
                <a:ea typeface="ＭＳ Ｐゴシック" charset="0"/>
                <a:cs typeface="ＭＳ Ｐゴシック" charset="0"/>
              </a:rPr>
              <a:t>Tone Mapping is suggested for OFDM for 45GHz</a:t>
            </a:r>
          </a:p>
          <a:p>
            <a:pPr lvl="1"/>
            <a:r>
              <a:rPr lang="en-US" dirty="0">
                <a:latin typeface="Times New Roman" charset="0"/>
                <a:ea typeface="ＭＳ Ｐゴシック" charset="0"/>
                <a:cs typeface="ＭＳ Ｐゴシック" charset="0"/>
              </a:rPr>
              <a:t>Optimal </a:t>
            </a:r>
            <a:r>
              <a:rPr lang="en-US" dirty="0" err="1">
                <a:latin typeface="Times New Roman" charset="0"/>
                <a:ea typeface="ＭＳ Ｐゴシック" charset="0"/>
                <a:cs typeface="ＭＳ Ｐゴシック" charset="0"/>
              </a:rPr>
              <a:t>Dtm</a:t>
            </a:r>
            <a:r>
              <a:rPr lang="en-US" dirty="0">
                <a:latin typeface="Times New Roman" charset="0"/>
                <a:ea typeface="ＭＳ Ｐゴシック" charset="0"/>
                <a:cs typeface="ＭＳ Ｐゴシック" charset="0"/>
              </a:rPr>
              <a:t> = 6 for 540MHz, and =12 for 1080MHz</a:t>
            </a:r>
          </a:p>
          <a:p>
            <a:r>
              <a:rPr lang="en-US" dirty="0">
                <a:latin typeface="Times New Roman" charset="0"/>
                <a:ea typeface="ＭＳ Ｐゴシック" charset="0"/>
                <a:cs typeface="ＭＳ Ｐゴシック" charset="0"/>
              </a:rPr>
              <a:t>11-14/0883r0 – PHY SIG Frame Structure for IEEE 802.11aj (45GHz)</a:t>
            </a:r>
          </a:p>
          <a:p>
            <a:pPr lvl="1"/>
            <a:r>
              <a:rPr lang="en-US" dirty="0">
                <a:latin typeface="Times New Roman" charset="0"/>
                <a:ea typeface="MS PGothic" charset="0"/>
              </a:rPr>
              <a:t>A PHY SIG frame structure has been presented to enable MU-MIMO for 45GHz</a:t>
            </a:r>
          </a:p>
          <a:p>
            <a:pPr>
              <a:defRPr/>
            </a:pPr>
            <a:endParaRPr lang="en-US" altLang="zh-CN" b="0" dirty="0" smtClean="0">
              <a:latin typeface="Arial" charset="0"/>
              <a:ea typeface="ＭＳ Ｐゴシック" charset="0"/>
              <a:cs typeface="Arial" charset="0"/>
            </a:endParaRPr>
          </a:p>
          <a:p>
            <a:pPr lvl="1"/>
            <a:endParaRPr lang="en-US" dirty="0">
              <a:latin typeface="Times New Roman" charset="0"/>
              <a:ea typeface="MS PGothic" charset="0"/>
            </a:endParaRPr>
          </a:p>
        </p:txBody>
      </p:sp>
      <p:sp>
        <p:nvSpPr>
          <p:cNvPr id="7" name="Footer Placeholder 4"/>
          <p:cNvSpPr>
            <a:spLocks noGrp="1"/>
          </p:cNvSpPr>
          <p:nvPr>
            <p:ph type="ftr" sz="quarter" idx="11"/>
          </p:nvPr>
        </p:nvSpPr>
        <p:spPr>
          <a:xfrm>
            <a:off x="5257800" y="6475413"/>
            <a:ext cx="3286125" cy="184150"/>
          </a:xfrm>
        </p:spPr>
        <p:txBody>
          <a:bodyPr/>
          <a:lstStyle/>
          <a:p>
            <a:pPr>
              <a:defRPr/>
            </a:pPr>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6/12 of 11-14-0956 by Xiaoming Peng</a:t>
            </a:r>
          </a:p>
        </p:txBody>
      </p:sp>
      <p:sp>
        <p:nvSpPr>
          <p:cNvPr id="9"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76</a:t>
            </a:fld>
            <a:endParaRPr lang="en-US"/>
          </a:p>
        </p:txBody>
      </p:sp>
    </p:spTree>
    <p:extLst>
      <p:ext uri="{BB962C8B-B14F-4D97-AF65-F5344CB8AC3E}">
        <p14:creationId xmlns:p14="http://schemas.microsoft.com/office/powerpoint/2010/main" val="17655520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85800" y="381000"/>
            <a:ext cx="7772400" cy="1066800"/>
          </a:xfrm>
        </p:spPr>
        <p:txBody>
          <a:bodyPr/>
          <a:lstStyle/>
          <a:p>
            <a:r>
              <a:rPr lang="en-US">
                <a:latin typeface="Times New Roman" charset="0"/>
                <a:ea typeface="MS PGothic" charset="0"/>
              </a:rPr>
              <a:t>Motion 1</a:t>
            </a:r>
          </a:p>
        </p:txBody>
      </p:sp>
      <p:sp>
        <p:nvSpPr>
          <p:cNvPr id="71682" name="Content Placeholder 2"/>
          <p:cNvSpPr>
            <a:spLocks noGrp="1"/>
          </p:cNvSpPr>
          <p:nvPr>
            <p:ph idx="1"/>
          </p:nvPr>
        </p:nvSpPr>
        <p:spPr>
          <a:xfrm>
            <a:off x="381000" y="1295400"/>
            <a:ext cx="8534400" cy="5105400"/>
          </a:xfrm>
        </p:spPr>
        <p:txBody>
          <a:bodyPr/>
          <a:lstStyle/>
          <a:p>
            <a:pPr>
              <a:defRPr/>
            </a:pPr>
            <a:r>
              <a:rPr lang="en-US" dirty="0">
                <a:latin typeface="Times New Roman" charset="0"/>
                <a:ea typeface="MS PGothic" charset="0"/>
              </a:rPr>
              <a:t>To approve the comment resolution for the following CIDs for CC12</a:t>
            </a:r>
          </a:p>
          <a:p>
            <a:pPr lvl="1">
              <a:defRPr/>
            </a:pPr>
            <a:r>
              <a:rPr lang="en-US" dirty="0"/>
              <a:t>CID 120 (from 11-14/</a:t>
            </a:r>
            <a:r>
              <a:rPr lang="en-US" dirty="0" smtClean="0"/>
              <a:t>0782r2, 11-14/0783r0)</a:t>
            </a:r>
            <a:endParaRPr lang="en-US" dirty="0"/>
          </a:p>
          <a:p>
            <a:pPr lvl="1">
              <a:defRPr/>
            </a:pPr>
            <a:r>
              <a:rPr lang="en-US" dirty="0"/>
              <a:t>CID 127 (from 11-14/0759r4)</a:t>
            </a:r>
          </a:p>
          <a:p>
            <a:pPr lvl="1">
              <a:defRPr/>
            </a:pPr>
            <a:r>
              <a:rPr lang="en-US" dirty="0"/>
              <a:t>CID 150 (from 11-14/0758r2)</a:t>
            </a:r>
          </a:p>
          <a:p>
            <a:pPr lvl="1">
              <a:defRPr/>
            </a:pPr>
            <a:r>
              <a:rPr lang="en-US" dirty="0"/>
              <a:t>CID 26, 27, 37, 38, 40-47, 49-53, 67-71, 114, 115, 118, 124 (from 11-14/0786r1, 11-14/783r0)</a:t>
            </a:r>
          </a:p>
          <a:p>
            <a:pPr lvl="1">
              <a:defRPr/>
            </a:pPr>
            <a:r>
              <a:rPr lang="en-US" dirty="0"/>
              <a:t>CID 33, 35, 66, 125, 130, 132, 142, 151 (from 11-14/0941r0</a:t>
            </a:r>
            <a:r>
              <a:rPr lang="en-US" dirty="0" smtClean="0"/>
              <a:t>)</a:t>
            </a:r>
            <a:endParaRPr lang="en-US" sz="3600" dirty="0" smtClean="0">
              <a:latin typeface="Times New Roman" charset="0"/>
              <a:ea typeface="MS PGothic" charset="0"/>
            </a:endParaRPr>
          </a:p>
          <a:p>
            <a:pPr>
              <a:defRPr/>
            </a:pPr>
            <a:r>
              <a:rPr lang="en-US" sz="2000" dirty="0" smtClean="0">
                <a:latin typeface="Times New Roman" charset="0"/>
                <a:ea typeface="MS PGothic" charset="0"/>
              </a:rPr>
              <a:t>Moved </a:t>
            </a:r>
            <a:r>
              <a:rPr lang="en-US" sz="2000" dirty="0">
                <a:latin typeface="Times New Roman" charset="0"/>
                <a:ea typeface="MS PGothic" charset="0"/>
              </a:rPr>
              <a:t>by: </a:t>
            </a:r>
            <a:r>
              <a:rPr lang="en-US" sz="2000" dirty="0" err="1" smtClean="0">
                <a:latin typeface="Times New Roman" charset="0"/>
                <a:ea typeface="MS PGothic" charset="0"/>
              </a:rPr>
              <a:t>Jiamin</a:t>
            </a:r>
            <a:r>
              <a:rPr lang="en-US" sz="2000" dirty="0" smtClean="0">
                <a:latin typeface="Times New Roman" charset="0"/>
                <a:ea typeface="MS PGothic" charset="0"/>
              </a:rPr>
              <a:t> CHEN</a:t>
            </a:r>
            <a:endParaRPr lang="en-US" sz="2000" dirty="0">
              <a:latin typeface="Times New Roman" charset="0"/>
              <a:ea typeface="MS PGothic" charset="0"/>
            </a:endParaRPr>
          </a:p>
          <a:p>
            <a:pPr>
              <a:defRPr/>
            </a:pPr>
            <a:r>
              <a:rPr lang="en-US" sz="2000" dirty="0">
                <a:latin typeface="Times New Roman" charset="0"/>
                <a:ea typeface="MS PGothic" charset="0"/>
              </a:rPr>
              <a:t>Seconded by: </a:t>
            </a:r>
            <a:r>
              <a:rPr lang="en-US" sz="2000" dirty="0" err="1" smtClean="0">
                <a:latin typeface="Times New Roman" charset="0"/>
                <a:ea typeface="MS PGothic" charset="0"/>
              </a:rPr>
              <a:t>Weixia</a:t>
            </a:r>
            <a:r>
              <a:rPr lang="en-US" sz="2000" dirty="0" smtClean="0">
                <a:latin typeface="Times New Roman" charset="0"/>
                <a:ea typeface="MS PGothic" charset="0"/>
              </a:rPr>
              <a:t> ZOU</a:t>
            </a:r>
            <a:endParaRPr lang="en-US" sz="2000" dirty="0">
              <a:latin typeface="Times New Roman" charset="0"/>
              <a:ea typeface="MS PGothic" charset="0"/>
            </a:endParaRPr>
          </a:p>
          <a:p>
            <a:pPr>
              <a:defRPr/>
            </a:pPr>
            <a:r>
              <a:rPr lang="en-US" sz="2000" dirty="0">
                <a:latin typeface="Times New Roman" charset="0"/>
                <a:ea typeface="MS PGothic" charset="0"/>
              </a:rPr>
              <a:t>Results: </a:t>
            </a:r>
            <a:r>
              <a:rPr lang="en-US" sz="2000" dirty="0" smtClean="0">
                <a:latin typeface="Times New Roman" charset="0"/>
                <a:ea typeface="MS PGothic" charset="0"/>
              </a:rPr>
              <a:t>Y 5 N 0 A 0</a:t>
            </a:r>
          </a:p>
          <a:p>
            <a:pPr>
              <a:defRPr/>
            </a:pPr>
            <a:r>
              <a:rPr lang="en-US" sz="2000" dirty="0" smtClean="0">
                <a:latin typeface="Times New Roman" charset="0"/>
                <a:ea typeface="MS PGothic" charset="0"/>
              </a:rPr>
              <a:t>Motion passed</a:t>
            </a:r>
            <a:endParaRPr lang="en-US" sz="2000" dirty="0">
              <a:latin typeface="Times New Roman" charset="0"/>
              <a:ea typeface="MS PGothic" charset="0"/>
            </a:endParaRPr>
          </a:p>
          <a:p>
            <a:pPr marL="0" indent="0">
              <a:buFontTx/>
              <a:buNone/>
              <a:defRPr/>
            </a:pPr>
            <a:endParaRPr lang="en-US" sz="2000" dirty="0">
              <a:latin typeface="Times New Roman" charset="0"/>
              <a:ea typeface="MS PGothic" charset="0"/>
            </a:endParaRP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7/12 of 11-14-0956 by Xiaoming Peng (I2R)</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77</a:t>
            </a:fld>
            <a:endParaRPr lang="en-US"/>
          </a:p>
        </p:txBody>
      </p:sp>
    </p:spTree>
    <p:extLst>
      <p:ext uri="{BB962C8B-B14F-4D97-AF65-F5344CB8AC3E}">
        <p14:creationId xmlns:p14="http://schemas.microsoft.com/office/powerpoint/2010/main" val="23207129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85800" y="381000"/>
            <a:ext cx="7772400" cy="1066800"/>
          </a:xfrm>
        </p:spPr>
        <p:txBody>
          <a:bodyPr/>
          <a:lstStyle/>
          <a:p>
            <a:r>
              <a:rPr lang="en-US">
                <a:latin typeface="Times New Roman" charset="0"/>
                <a:ea typeface="MS PGothic" charset="0"/>
              </a:rPr>
              <a:t>Motion 2</a:t>
            </a:r>
          </a:p>
        </p:txBody>
      </p:sp>
      <p:sp>
        <p:nvSpPr>
          <p:cNvPr id="50178" name="Content Placeholder 2"/>
          <p:cNvSpPr>
            <a:spLocks noGrp="1"/>
          </p:cNvSpPr>
          <p:nvPr>
            <p:ph idx="1"/>
          </p:nvPr>
        </p:nvSpPr>
        <p:spPr>
          <a:xfrm>
            <a:off x="381000" y="1295400"/>
            <a:ext cx="8534400" cy="5105400"/>
          </a:xfrm>
        </p:spPr>
        <p:txBody>
          <a:bodyPr/>
          <a:lstStyle/>
          <a:p>
            <a:r>
              <a:rPr lang="en-US">
                <a:latin typeface="Times New Roman" charset="0"/>
                <a:ea typeface="MS PGothic" charset="0"/>
              </a:rPr>
              <a:t>To approve the comment resolution for the following CIDs for CC19</a:t>
            </a:r>
          </a:p>
          <a:p>
            <a:pPr lvl="1"/>
            <a:r>
              <a:rPr lang="en-US">
                <a:latin typeface="Times New Roman" charset="0"/>
                <a:ea typeface="MS PGothic" charset="0"/>
              </a:rPr>
              <a:t>CID 1, 4, 5, 8, 9 (from11-14/ 0828r0)</a:t>
            </a:r>
          </a:p>
          <a:p>
            <a:pPr lvl="1"/>
            <a:r>
              <a:rPr lang="en-US">
                <a:latin typeface="Times New Roman" charset="0"/>
                <a:ea typeface="MS PGothic" charset="0"/>
              </a:rPr>
              <a:t>CID 2, 3 (from 11-14/ 0830r0)</a:t>
            </a:r>
          </a:p>
          <a:p>
            <a:pPr lvl="1"/>
            <a:r>
              <a:rPr lang="en-US">
                <a:latin typeface="Times New Roman" charset="0"/>
                <a:ea typeface="MS PGothic" charset="0"/>
              </a:rPr>
              <a:t>CID 6,7 (from 11-14/0953r0)</a:t>
            </a:r>
          </a:p>
          <a:p>
            <a:pPr lvl="1"/>
            <a:r>
              <a:rPr lang="en-US">
                <a:latin typeface="Times New Roman" charset="0"/>
                <a:ea typeface="MS PGothic" charset="0"/>
              </a:rPr>
              <a:t>CID10, 11, 12 (from 11-14/ 0829r0)</a:t>
            </a:r>
            <a:endParaRPr lang="en-US" sz="5000">
              <a:latin typeface="Times New Roman" charset="0"/>
              <a:ea typeface="MS PGothic" charset="0"/>
            </a:endParaRPr>
          </a:p>
          <a:p>
            <a:endParaRPr lang="en-US">
              <a:latin typeface="Times New Roman" charset="0"/>
              <a:ea typeface="MS PGothic" charset="0"/>
            </a:endParaRPr>
          </a:p>
          <a:p>
            <a:r>
              <a:rPr lang="en-US" sz="2000">
                <a:latin typeface="Times New Roman" charset="0"/>
                <a:ea typeface="MS PGothic" charset="0"/>
              </a:rPr>
              <a:t>Moved by:</a:t>
            </a:r>
            <a:r>
              <a:rPr lang="en-US">
                <a:latin typeface="Times New Roman" charset="0"/>
                <a:ea typeface="MS PGothic" charset="0"/>
              </a:rPr>
              <a:t> Weixia ZOU</a:t>
            </a:r>
          </a:p>
          <a:p>
            <a:r>
              <a:rPr lang="en-US" sz="2000">
                <a:latin typeface="Times New Roman" charset="0"/>
                <a:ea typeface="MS PGothic" charset="0"/>
              </a:rPr>
              <a:t>Seconded by: Jiamin CHEN</a:t>
            </a:r>
          </a:p>
          <a:p>
            <a:r>
              <a:rPr lang="en-US" sz="2000">
                <a:latin typeface="Times New Roman" charset="0"/>
                <a:ea typeface="MS PGothic" charset="0"/>
              </a:rPr>
              <a:t>Results: Y 5 N 0 A 0</a:t>
            </a:r>
          </a:p>
          <a:p>
            <a:r>
              <a:rPr lang="en-US" sz="2000">
                <a:latin typeface="Times New Roman" charset="0"/>
                <a:ea typeface="MS PGothic" charset="0"/>
              </a:rPr>
              <a:t>Motion passed</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8/12 of 11-14-0956 by Xiaoming Peng (I2R)</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78</a:t>
            </a:fld>
            <a:endParaRPr lang="en-US"/>
          </a:p>
        </p:txBody>
      </p:sp>
    </p:spTree>
    <p:extLst>
      <p:ext uri="{BB962C8B-B14F-4D97-AF65-F5344CB8AC3E}">
        <p14:creationId xmlns:p14="http://schemas.microsoft.com/office/powerpoint/2010/main" val="2974478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Times New Roman" charset="0"/>
                <a:ea typeface="MS PGothic" charset="0"/>
              </a:rPr>
              <a:t>Proposed Technical Draft Plan</a:t>
            </a:r>
          </a:p>
        </p:txBody>
      </p:sp>
      <p:sp>
        <p:nvSpPr>
          <p:cNvPr id="51202" name="Content Placeholder 2"/>
          <p:cNvSpPr>
            <a:spLocks noGrp="1"/>
          </p:cNvSpPr>
          <p:nvPr>
            <p:ph idx="1"/>
          </p:nvPr>
        </p:nvSpPr>
        <p:spPr>
          <a:xfrm>
            <a:off x="609600" y="1828800"/>
            <a:ext cx="8305800" cy="4495800"/>
          </a:xfrm>
        </p:spPr>
        <p:txBody>
          <a:bodyPr/>
          <a:lstStyle/>
          <a:p>
            <a:pPr eaLnBrk="1" hangingPunct="1"/>
            <a:r>
              <a:rPr lang="en-US" altLang="zh-CN" dirty="0">
                <a:latin typeface="Arial" charset="0"/>
                <a:ea typeface="宋体" charset="0"/>
                <a:cs typeface="宋体" charset="0"/>
              </a:rPr>
              <a:t>TG approves creation of new technical draft (D0.5) with all comments that have been approved on 17 July 2014 </a:t>
            </a:r>
          </a:p>
          <a:p>
            <a:pPr eaLnBrk="1" hangingPunct="1"/>
            <a:endParaRPr lang="en-US" altLang="zh-CN" dirty="0">
              <a:latin typeface="Arial" charset="0"/>
              <a:ea typeface="宋体" charset="0"/>
              <a:cs typeface="宋体" charset="0"/>
            </a:endParaRPr>
          </a:p>
          <a:p>
            <a:pPr eaLnBrk="1" hangingPunct="1"/>
            <a:r>
              <a:rPr lang="en-US" altLang="zh-CN" dirty="0" err="1">
                <a:latin typeface="Arial" charset="0"/>
                <a:ea typeface="宋体" charset="0"/>
                <a:cs typeface="宋体" charset="0"/>
              </a:rPr>
              <a:t>TGaj</a:t>
            </a:r>
            <a:r>
              <a:rPr lang="en-US" altLang="zh-CN" dirty="0">
                <a:latin typeface="Arial" charset="0"/>
                <a:ea typeface="宋体" charset="0"/>
                <a:cs typeface="宋体" charset="0"/>
              </a:rPr>
              <a:t> technical draft D0.5 </a:t>
            </a:r>
            <a:r>
              <a:rPr lang="en-US" altLang="zh-CN" dirty="0" smtClean="0">
                <a:latin typeface="Arial" charset="0"/>
                <a:ea typeface="宋体" charset="0"/>
                <a:cs typeface="宋体" charset="0"/>
              </a:rPr>
              <a:t>is </a:t>
            </a:r>
            <a:r>
              <a:rPr lang="en-US" altLang="zh-CN" dirty="0">
                <a:latin typeface="Arial" charset="0"/>
                <a:ea typeface="宋体" charset="0"/>
                <a:cs typeface="宋体" charset="0"/>
              </a:rPr>
              <a:t>ready </a:t>
            </a:r>
            <a:r>
              <a:rPr lang="en-US" altLang="zh-CN" dirty="0" smtClean="0">
                <a:latin typeface="Arial" charset="0"/>
                <a:ea typeface="宋体" charset="0"/>
                <a:cs typeface="宋体" charset="0"/>
              </a:rPr>
              <a:t>for the start of the new </a:t>
            </a:r>
            <a:r>
              <a:rPr lang="en-US" altLang="zh-CN" dirty="0">
                <a:latin typeface="Arial" charset="0"/>
                <a:ea typeface="宋体" charset="0"/>
                <a:cs typeface="宋体" charset="0"/>
              </a:rPr>
              <a:t>comment collection by 25 </a:t>
            </a:r>
            <a:r>
              <a:rPr lang="en-US" altLang="zh-CN" dirty="0" smtClean="0">
                <a:latin typeface="Arial" charset="0"/>
                <a:ea typeface="宋体" charset="0"/>
                <a:cs typeface="宋体" charset="0"/>
              </a:rPr>
              <a:t>July </a:t>
            </a:r>
            <a:r>
              <a:rPr lang="en-US" altLang="zh-CN" dirty="0">
                <a:latin typeface="Arial" charset="0"/>
                <a:ea typeface="宋体" charset="0"/>
                <a:cs typeface="宋体" charset="0"/>
              </a:rPr>
              <a:t>(at least </a:t>
            </a:r>
            <a:r>
              <a:rPr lang="en-US" altLang="zh-CN" dirty="0" smtClean="0">
                <a:latin typeface="Arial" charset="0"/>
                <a:ea typeface="宋体" charset="0"/>
                <a:cs typeface="宋体" charset="0"/>
              </a:rPr>
              <a:t>30 </a:t>
            </a:r>
            <a:r>
              <a:rPr lang="en-US" altLang="zh-CN" dirty="0">
                <a:latin typeface="Arial" charset="0"/>
                <a:ea typeface="宋体" charset="0"/>
                <a:cs typeface="宋体" charset="0"/>
              </a:rPr>
              <a:t>days for the comment collection, the proposed deadline is 25 August)</a:t>
            </a:r>
          </a:p>
          <a:p>
            <a:endParaRPr lang="en-US" dirty="0">
              <a:latin typeface="Times New Roman" charset="0"/>
              <a:ea typeface="MS PGothic" charset="0"/>
            </a:endParaRPr>
          </a:p>
          <a:p>
            <a:r>
              <a:rPr lang="en-US" dirty="0">
                <a:latin typeface="Arial"/>
                <a:ea typeface="MS PGothic" charset="0"/>
                <a:cs typeface="Arial"/>
              </a:rPr>
              <a:t>Schedule a conference call on 28 August, 2014</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9/12 of 11-14-0956 by Xiaoming Peng (I2R)</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79</a:t>
            </a:fld>
            <a:endParaRPr lang="en-US"/>
          </a:p>
        </p:txBody>
      </p:sp>
    </p:spTree>
    <p:extLst>
      <p:ext uri="{BB962C8B-B14F-4D97-AF65-F5344CB8AC3E}">
        <p14:creationId xmlns:p14="http://schemas.microsoft.com/office/powerpoint/2010/main" val="3080318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457200"/>
          </a:xfrm>
        </p:spPr>
        <p:txBody>
          <a:bodyPr/>
          <a:lstStyle/>
          <a:p>
            <a:r>
              <a:rPr lang="en-GB" dirty="0" smtClean="0"/>
              <a:t>Groups</a:t>
            </a:r>
            <a:endParaRPr lang="en-GB" dirty="0"/>
          </a:p>
        </p:txBody>
      </p:sp>
      <p:sp>
        <p:nvSpPr>
          <p:cNvPr id="4" name="Date Placeholder 3"/>
          <p:cNvSpPr>
            <a:spLocks noGrp="1"/>
          </p:cNvSpPr>
          <p:nvPr>
            <p:ph type="dt" sz="half" idx="10"/>
          </p:nvPr>
        </p:nvSpPr>
        <p:spPr/>
        <p:txBody>
          <a:bodyPr/>
          <a:lstStyle/>
          <a:p>
            <a:pPr>
              <a:defRPr/>
            </a:pPr>
            <a:r>
              <a:rPr lang="en-US" smtClean="0"/>
              <a:t>July 2014</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graphicFrame>
        <p:nvGraphicFramePr>
          <p:cNvPr id="7" name="Group 148"/>
          <p:cNvGraphicFramePr>
            <a:graphicFrameLocks/>
          </p:cNvGraphicFramePr>
          <p:nvPr>
            <p:extLst>
              <p:ext uri="{D42A27DB-BD31-4B8C-83A1-F6EECF244321}">
                <p14:modId xmlns:p14="http://schemas.microsoft.com/office/powerpoint/2010/main" val="206500438"/>
              </p:ext>
            </p:extLst>
          </p:nvPr>
        </p:nvGraphicFramePr>
        <p:xfrm>
          <a:off x="228600" y="950942"/>
          <a:ext cx="8763000" cy="5145058"/>
        </p:xfrm>
        <a:graphic>
          <a:graphicData uri="http://schemas.openxmlformats.org/drawingml/2006/table">
            <a:tbl>
              <a:tblPr/>
              <a:tblGrid>
                <a:gridCol w="842597"/>
                <a:gridCol w="1179634"/>
                <a:gridCol w="4212980"/>
                <a:gridCol w="2527789"/>
              </a:tblGrid>
              <a:tr h="3048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Group</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Description</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Chair</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00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WG</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WG11</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The IEEE 802.11 Working Group</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Adrian Stephens</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PUB</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Publicity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Stephen McCann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WNG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Wireless Next Generation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Clint Chaplin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SC</a:t>
                      </a:r>
                      <a:endParaRPr kumimoji="0" lang="en-US" sz="2000" b="0" i="0" u="none" strike="noStrike" cap="none" normalizeH="0" baseline="0" dirty="0" smtClean="0">
                        <a:ln>
                          <a:noFill/>
                        </a:ln>
                        <a:solidFill>
                          <a:schemeClr val="tx1"/>
                        </a:solidFill>
                        <a:effectLst/>
                        <a:latin typeface="Times New Roman" pitchFamily="18" charset="0"/>
                      </a:endParaRP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ARC</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Architecture</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Mark Hamilton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SC</a:t>
                      </a:r>
                      <a:endParaRPr kumimoji="0" lang="en-US" sz="2000" b="0" i="0" u="none" strike="noStrike" cap="none" normalizeH="0" baseline="0" dirty="0" smtClean="0">
                        <a:ln>
                          <a:noFill/>
                        </a:ln>
                        <a:solidFill>
                          <a:schemeClr val="tx1"/>
                        </a:solidFill>
                        <a:effectLst/>
                        <a:latin typeface="Times New Roman" pitchFamily="18" charset="0"/>
                      </a:endParaRP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JTC1</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ISO/IEC/JTC1/SC6 shadow committee</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Andrew Myles</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REG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Regulatory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Richard Kennedy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TG</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MC</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Maintenance (Revision C)</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Dorothy Stanley</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606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TG</a:t>
                      </a:r>
                    </a:p>
                  </a:txBody>
                  <a:tcPr marT="27433" marB="2743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AH</a:t>
                      </a:r>
                    </a:p>
                  </a:txBody>
                  <a:tcPr marT="27433" marB="2743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Operation in 900 MHz bands</a:t>
                      </a:r>
                    </a:p>
                  </a:txBody>
                  <a:tcPr marT="27433" marB="2743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Dave Halasz </a:t>
                      </a:r>
                    </a:p>
                  </a:txBody>
                  <a:tcPr marT="27433" marB="2743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AI</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Fast Initial Link Setup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Hiroshi Mano</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AJ</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China Millimeter Wave (CMMW)</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Xiaoming Peng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AK</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General Link Setup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Donald Eastlake 3</a:t>
                      </a:r>
                      <a:r>
                        <a:rPr kumimoji="0" lang="en-US" sz="2000" b="0" i="0" u="none" strike="noStrike" cap="none" normalizeH="0" baseline="30000" dirty="0" smtClean="0">
                          <a:ln>
                            <a:noFill/>
                          </a:ln>
                          <a:solidFill>
                            <a:schemeClr val="tx1"/>
                          </a:solidFill>
                          <a:effectLst/>
                          <a:latin typeface="Times New Roman" pitchFamily="18" charset="0"/>
                        </a:rPr>
                        <a:t>rd</a:t>
                      </a:r>
                      <a:r>
                        <a:rPr kumimoji="0" lang="en-US" sz="2000" b="0" i="0" u="none" strike="noStrike" cap="none" normalizeH="0" baseline="0" dirty="0" smtClean="0">
                          <a:ln>
                            <a:noFill/>
                          </a:ln>
                          <a:solidFill>
                            <a:schemeClr val="tx1"/>
                          </a:solidFill>
                          <a:effectLst/>
                          <a:latin typeface="Times New Roman" pitchFamily="18" charset="0"/>
                        </a:rPr>
                        <a:t> </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AQ</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Pre-association Discovery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Stephen McCann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AX</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High Efficiency Wireless LAN (HEW)</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Osama </a:t>
                      </a:r>
                      <a:r>
                        <a:rPr kumimoji="0" lang="en-US" sz="2000" b="0" i="0" u="none" strike="noStrike" cap="none" normalizeH="0" baseline="0" dirty="0" err="1" smtClean="0">
                          <a:ln>
                            <a:noFill/>
                          </a:ln>
                          <a:solidFill>
                            <a:schemeClr val="tx1"/>
                          </a:solidFill>
                          <a:effectLst/>
                          <a:latin typeface="Times New Roman" pitchFamily="18" charset="0"/>
                        </a:rPr>
                        <a:t>Aboul-Magd</a:t>
                      </a:r>
                      <a:endParaRPr kumimoji="0" lang="en-US" sz="2000" b="0" i="0" u="none" strike="noStrike" cap="none" normalizeH="0" baseline="0" dirty="0" smtClean="0">
                        <a:ln>
                          <a:noFill/>
                        </a:ln>
                        <a:solidFill>
                          <a:schemeClr val="tx1"/>
                        </a:solidFill>
                        <a:effectLst/>
                        <a:latin typeface="Times New Roman" pitchFamily="18" charset="0"/>
                      </a:endParaRP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r>
              <a:rPr lang="en-US" smtClean="0"/>
              <a:t>Slide </a:t>
            </a:r>
            <a:fld id="{871AA584-A631-41C6-AA28-A674FF16BF74}" type="slidenum">
              <a:rPr lang="en-US" smtClean="0"/>
              <a:pPr>
                <a:defRPr/>
              </a:pPr>
              <a:t>8</a:t>
            </a:fld>
            <a:endParaRPr lang="en-US"/>
          </a:p>
        </p:txBody>
      </p:sp>
    </p:spTree>
    <p:extLst>
      <p:ext uri="{BB962C8B-B14F-4D97-AF65-F5344CB8AC3E}">
        <p14:creationId xmlns:p14="http://schemas.microsoft.com/office/powerpoint/2010/main" val="40686906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atin typeface="Times New Roman" charset="0"/>
                <a:ea typeface="MS PGothic" charset="0"/>
              </a:rPr>
              <a:t>N</a:t>
            </a:r>
            <a:r>
              <a:rPr lang="en-US" altLang="zh-CN">
                <a:latin typeface="Times New Roman" charset="0"/>
                <a:ea typeface="MS PGothic" charset="0"/>
              </a:rPr>
              <a:t>ext Meeting for 802.11aj</a:t>
            </a:r>
            <a:endParaRPr lang="en-US">
              <a:latin typeface="Times New Roman" charset="0"/>
              <a:ea typeface="MS PGothic" charset="0"/>
            </a:endParaRPr>
          </a:p>
        </p:txBody>
      </p:sp>
      <p:sp>
        <p:nvSpPr>
          <p:cNvPr id="53250" name="Content Placeholder 2"/>
          <p:cNvSpPr>
            <a:spLocks noGrp="1"/>
          </p:cNvSpPr>
          <p:nvPr>
            <p:ph idx="1"/>
          </p:nvPr>
        </p:nvSpPr>
        <p:spPr/>
        <p:txBody>
          <a:bodyPr/>
          <a:lstStyle/>
          <a:p>
            <a:pPr>
              <a:defRPr/>
            </a:pPr>
            <a:r>
              <a:rPr lang="en-US" dirty="0" smtClean="0">
                <a:latin typeface="Times New Roman" charset="0"/>
                <a:ea typeface="MS PGothic" charset="0"/>
              </a:rPr>
              <a:t>Next China Interim Meeting will be held on Sept 9-10, 2014 in Chengdu</a:t>
            </a:r>
            <a:r>
              <a:rPr lang="en-US" dirty="0">
                <a:latin typeface="Times New Roman" charset="0"/>
                <a:ea typeface="MS PGothic" charset="0"/>
              </a:rPr>
              <a:t>, China</a:t>
            </a:r>
          </a:p>
          <a:p>
            <a:pPr>
              <a:defRPr/>
            </a:pPr>
            <a:endParaRPr lang="en-US" sz="2000" dirty="0" smtClean="0"/>
          </a:p>
          <a:p>
            <a:pPr>
              <a:defRPr/>
            </a:pPr>
            <a:r>
              <a:rPr lang="en-US" dirty="0" smtClean="0"/>
              <a:t>Meeting Logistic: </a:t>
            </a:r>
            <a:r>
              <a:rPr lang="en-US" dirty="0" smtClean="0">
                <a:hlinkClick r:id="rId3"/>
              </a:rPr>
              <a:t>http://www.ieee802.org/11/Meetings/Meeting_Plan.html</a:t>
            </a:r>
            <a:r>
              <a:rPr lang="en-US" dirty="0" smtClean="0"/>
              <a:t> </a:t>
            </a:r>
          </a:p>
          <a:p>
            <a:pPr>
              <a:defRPr/>
            </a:pPr>
            <a:endParaRPr lang="en-US" sz="2000" u="sng" dirty="0"/>
          </a:p>
          <a:p>
            <a:pPr>
              <a:defRPr/>
            </a:pPr>
            <a:endParaRPr lang="en-US" sz="2000" dirty="0"/>
          </a:p>
          <a:p>
            <a:pPr marL="0" indent="0">
              <a:buFontTx/>
              <a:buNone/>
              <a:defRPr/>
            </a:pPr>
            <a:endParaRPr lang="cs-CZ" dirty="0">
              <a:latin typeface="Times New Roman" charset="0"/>
              <a:ea typeface="MS PGothic" charset="0"/>
            </a:endParaRP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10/12 of 11-14-0956 by Xiaoming Peng (I2R)</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80</a:t>
            </a:fld>
            <a:endParaRPr lang="en-US"/>
          </a:p>
        </p:txBody>
      </p:sp>
    </p:spTree>
    <p:extLst>
      <p:ext uri="{BB962C8B-B14F-4D97-AF65-F5344CB8AC3E}">
        <p14:creationId xmlns:p14="http://schemas.microsoft.com/office/powerpoint/2010/main" val="3143975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Times New Roman" charset="0"/>
                <a:ea typeface="MS PGothic" charset="0"/>
              </a:rPr>
              <a:t>Goals for Sept 2014 Meeting</a:t>
            </a:r>
          </a:p>
        </p:txBody>
      </p:sp>
      <p:sp>
        <p:nvSpPr>
          <p:cNvPr id="50178" name="Content Placeholder 2"/>
          <p:cNvSpPr>
            <a:spLocks noGrp="1"/>
          </p:cNvSpPr>
          <p:nvPr>
            <p:ph idx="1"/>
          </p:nvPr>
        </p:nvSpPr>
        <p:spPr/>
        <p:txBody>
          <a:bodyPr/>
          <a:lstStyle/>
          <a:p>
            <a:pPr marL="0" indent="0">
              <a:buFontTx/>
              <a:buNone/>
              <a:defRPr/>
            </a:pPr>
            <a:endParaRPr lang="en-US" sz="1800" dirty="0">
              <a:latin typeface="Times New Roman" charset="0"/>
              <a:ea typeface="MS PGothic" charset="0"/>
            </a:endParaRPr>
          </a:p>
          <a:p>
            <a:pPr>
              <a:defRPr/>
            </a:pPr>
            <a:r>
              <a:rPr lang="en-US" sz="2800" dirty="0" smtClean="0">
                <a:solidFill>
                  <a:srgbClr val="000000"/>
                </a:solidFill>
                <a:latin typeface="Times New Roman" charset="0"/>
                <a:ea typeface="MS PGothic" charset="0"/>
              </a:rPr>
              <a:t>Comment Resolution for 60GHz</a:t>
            </a:r>
          </a:p>
          <a:p>
            <a:pPr>
              <a:defRPr/>
            </a:pPr>
            <a:endParaRPr lang="en-US" sz="2800" dirty="0" smtClean="0">
              <a:solidFill>
                <a:srgbClr val="000000"/>
              </a:solidFill>
              <a:latin typeface="Times New Roman" charset="0"/>
              <a:ea typeface="MS PGothic" charset="0"/>
            </a:endParaRPr>
          </a:p>
          <a:p>
            <a:pPr>
              <a:defRPr/>
            </a:pPr>
            <a:r>
              <a:rPr lang="en-US" sz="2800" dirty="0" smtClean="0">
                <a:solidFill>
                  <a:srgbClr val="000000"/>
                </a:solidFill>
                <a:latin typeface="Times New Roman" charset="0"/>
                <a:ea typeface="MS PGothic" charset="0"/>
              </a:rPr>
              <a:t>Proposal Presentation for 45GHz</a:t>
            </a:r>
            <a:endParaRPr lang="en-US" sz="2800" dirty="0">
              <a:solidFill>
                <a:srgbClr val="000000"/>
              </a:solidFill>
              <a:latin typeface="Times New Roman" charset="0"/>
              <a:ea typeface="MS PGothic" charset="0"/>
            </a:endParaRPr>
          </a:p>
        </p:txBody>
      </p:sp>
      <p:sp>
        <p:nvSpPr>
          <p:cNvPr id="7" name="Footer Placeholder 4"/>
          <p:cNvSpPr>
            <a:spLocks noGrp="1"/>
          </p:cNvSpPr>
          <p:nvPr>
            <p:ph type="ftr" sz="quarter" idx="11"/>
          </p:nvPr>
        </p:nvSpPr>
        <p:spPr>
          <a:xfrm>
            <a:off x="5257800" y="6475413"/>
            <a:ext cx="3286125" cy="184150"/>
          </a:xfrm>
        </p:spPr>
        <p:txBody>
          <a:bodyPr/>
          <a:lstStyle/>
          <a:p>
            <a:pPr>
              <a:defRPr/>
            </a:pPr>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11/12 of 11-14-0956 by Xiaoming Peng (I2R)</a:t>
            </a:r>
          </a:p>
        </p:txBody>
      </p:sp>
      <p:sp>
        <p:nvSpPr>
          <p:cNvPr id="9"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81</a:t>
            </a:fld>
            <a:endParaRPr lang="en-US"/>
          </a:p>
        </p:txBody>
      </p:sp>
    </p:spTree>
    <p:extLst>
      <p:ext uri="{BB962C8B-B14F-4D97-AF65-F5344CB8AC3E}">
        <p14:creationId xmlns:p14="http://schemas.microsoft.com/office/powerpoint/2010/main" val="26103500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atin typeface="Times New Roman" charset="0"/>
                <a:ea typeface="MS PGothic" charset="0"/>
              </a:rPr>
              <a:t>Conference call times</a:t>
            </a:r>
          </a:p>
        </p:txBody>
      </p:sp>
      <p:sp>
        <p:nvSpPr>
          <p:cNvPr id="60418" name="Content Placeholder 2"/>
          <p:cNvSpPr>
            <a:spLocks noGrp="1"/>
          </p:cNvSpPr>
          <p:nvPr>
            <p:ph idx="1"/>
          </p:nvPr>
        </p:nvSpPr>
        <p:spPr/>
        <p:txBody>
          <a:bodyPr/>
          <a:lstStyle/>
          <a:p>
            <a:pPr lvl="1"/>
            <a:r>
              <a:rPr lang="en-US" sz="2800">
                <a:latin typeface="Times New Roman" charset="0"/>
                <a:ea typeface="MS PGothic" charset="0"/>
              </a:rPr>
              <a:t>August 28</a:t>
            </a:r>
            <a:r>
              <a:rPr lang="en-US" altLang="zh-CN" sz="2800">
                <a:latin typeface="Times New Roman" charset="0"/>
                <a:ea typeface="MS PGothic" charset="0"/>
              </a:rPr>
              <a:t>, 2014, 9pm (ET)</a:t>
            </a:r>
          </a:p>
          <a:p>
            <a:pPr lvl="2"/>
            <a:r>
              <a:rPr lang="en-US" sz="2400">
                <a:latin typeface="Times New Roman" charset="0"/>
                <a:ea typeface="MS PGothic" charset="0"/>
              </a:rPr>
              <a:t>B</a:t>
            </a:r>
            <a:r>
              <a:rPr lang="en-US" altLang="zh-CN" sz="2400">
                <a:latin typeface="Times New Roman" charset="0"/>
                <a:ea typeface="MS PGothic" charset="0"/>
              </a:rPr>
              <a:t>eijing Time: August 29, 2014, 9am</a:t>
            </a:r>
            <a:endParaRPr lang="en-US" sz="2400">
              <a:latin typeface="Times New Roman" charset="0"/>
              <a:ea typeface="MS PGothic" charset="0"/>
            </a:endParaRPr>
          </a:p>
        </p:txBody>
      </p:sp>
      <p:sp>
        <p:nvSpPr>
          <p:cNvPr id="7" name="Footer Placeholder 4"/>
          <p:cNvSpPr>
            <a:spLocks noGrp="1"/>
          </p:cNvSpPr>
          <p:nvPr>
            <p:ph type="ftr" sz="quarter" idx="11"/>
          </p:nvPr>
        </p:nvSpPr>
        <p:spPr>
          <a:xfrm>
            <a:off x="5257800" y="6475413"/>
            <a:ext cx="3286125" cy="184150"/>
          </a:xfrm>
        </p:spPr>
        <p:txBody>
          <a:bodyPr/>
          <a:lstStyle/>
          <a:p>
            <a:pPr>
              <a:defRPr/>
            </a:pPr>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12/12 of 11-14-0956 by Xiaoming Peng (I2R)</a:t>
            </a:r>
          </a:p>
        </p:txBody>
      </p:sp>
      <p:sp>
        <p:nvSpPr>
          <p:cNvPr id="9"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82</a:t>
            </a:fld>
            <a:endParaRPr lang="en-US"/>
          </a:p>
        </p:txBody>
      </p:sp>
    </p:spTree>
    <p:extLst>
      <p:ext uri="{BB962C8B-B14F-4D97-AF65-F5344CB8AC3E}">
        <p14:creationId xmlns:p14="http://schemas.microsoft.com/office/powerpoint/2010/main" val="8563393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err="1" smtClean="0"/>
              <a:t>TGak</a:t>
            </a:r>
            <a:r>
              <a:rPr lang="en-GB" sz="3600" dirty="0" smtClean="0"/>
              <a:t> May Closing Report</a:t>
            </a:r>
            <a:endParaRPr lang="en-GB" sz="3600"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2014-07-17</a:t>
            </a:r>
            <a:endParaRPr lang="en-GB" sz="2000" b="0" dirty="0"/>
          </a:p>
        </p:txBody>
      </p:sp>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9" name="Group 34"/>
          <p:cNvGraphicFramePr>
            <a:graphicFrameLocks/>
          </p:cNvGraphicFramePr>
          <p:nvPr>
            <p:extLst>
              <p:ext uri="{D42A27DB-BD31-4B8C-83A1-F6EECF244321}">
                <p14:modId xmlns:p14="http://schemas.microsoft.com/office/powerpoint/2010/main" val="2003887615"/>
              </p:ext>
            </p:extLst>
          </p:nvPr>
        </p:nvGraphicFramePr>
        <p:xfrm>
          <a:off x="685800" y="2438400"/>
          <a:ext cx="7772400" cy="1066801"/>
        </p:xfrm>
        <a:graphic>
          <a:graphicData uri="http://schemas.openxmlformats.org/drawingml/2006/table">
            <a:tbl>
              <a:tblPr/>
              <a:tblGrid>
                <a:gridCol w="1797968"/>
                <a:gridCol w="1224136"/>
                <a:gridCol w="1473696"/>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Address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Affiliations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a:t>
                      </a:r>
                      <a:r>
                        <a:rPr lang="en-US" sz="1600" b="0" dirty="0" smtClean="0">
                          <a:effectLst/>
                          <a:latin typeface="Times New Roman"/>
                          <a:ea typeface="Times New Roman"/>
                        </a:rPr>
                        <a:t>Eastlake, 3</a:t>
                      </a:r>
                      <a:r>
                        <a:rPr lang="en-US" sz="1600" b="0" baseline="30000" dirty="0" smtClean="0">
                          <a:effectLst/>
                          <a:latin typeface="Times New Roman"/>
                          <a:ea typeface="Times New Roman"/>
                        </a:rPr>
                        <a:t>rd</a:t>
                      </a:r>
                      <a:r>
                        <a:rPr lang="en-US" sz="1600" b="0" dirty="0" smtClean="0">
                          <a:effectLst/>
                          <a:latin typeface="Times New Roman"/>
                          <a:ea typeface="Times New Roman"/>
                        </a:rPr>
                        <a:t> </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11-14-0988 by Donald Eastlake, Huawei Technologies</a:t>
            </a:r>
          </a:p>
        </p:txBody>
      </p:sp>
      <p:sp>
        <p:nvSpPr>
          <p:cNvPr id="10"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83</a:t>
            </a:fld>
            <a:endParaRPr lang="en-US"/>
          </a:p>
        </p:txBody>
      </p:sp>
    </p:spTree>
    <p:extLst>
      <p:ext uri="{BB962C8B-B14F-4D97-AF65-F5344CB8AC3E}">
        <p14:creationId xmlns:p14="http://schemas.microsoft.com/office/powerpoint/2010/main" val="3703873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a:t>Abstract</a:t>
            </a:r>
          </a:p>
        </p:txBody>
      </p:sp>
      <p:sp>
        <p:nvSpPr>
          <p:cNvPr id="4098" name="Rectangle 2"/>
          <p:cNvSpPr>
            <a:spLocks noGrp="1" noChangeArrowheads="1"/>
          </p:cNvSpPr>
          <p:nvPr>
            <p:ph type="body" idx="1"/>
          </p:nvPr>
        </p:nvSpPr>
        <p:spPr>
          <a:xfrm>
            <a:off x="685800" y="1981200"/>
            <a:ext cx="7772400" cy="4114800"/>
          </a:xfrm>
          <a:ln/>
        </p:spPr>
        <p:txBody>
          <a:bodyPr/>
          <a:lstStyle/>
          <a:p>
            <a:pPr>
              <a:lnSpc>
                <a:spcPct val="120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Closing Report of IEEE 802.11 Task Group AK at the IEEE 802.11 Meeting, July 2014, held in San Diego, California.</a:t>
            </a:r>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11-14-0988 by Donald Eastlake, Huawei Technologies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84</a:t>
            </a:fld>
            <a:endParaRPr lang="en-US"/>
          </a:p>
        </p:txBody>
      </p:sp>
    </p:spTree>
    <p:extLst>
      <p:ext uri="{BB962C8B-B14F-4D97-AF65-F5344CB8AC3E}">
        <p14:creationId xmlns:p14="http://schemas.microsoft.com/office/powerpoint/2010/main" val="24847025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80112" y="6475413"/>
            <a:ext cx="2962226" cy="265955"/>
          </a:xfrm>
          <a:prstGeom prst="rect">
            <a:avLst/>
          </a:prstGeom>
        </p:spPr>
        <p:txBody>
          <a:bodyPr/>
          <a:lstStyle/>
          <a:p>
            <a:r>
              <a:rPr lang="en-GB" smtClean="0"/>
              <a:t>Adrian Stephens, Intel Corporation</a:t>
            </a:r>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685800" y="1981200"/>
            <a:ext cx="7772400" cy="4472136"/>
          </a:xfrm>
          <a:ln/>
        </p:spPr>
        <p:txBody>
          <a:bodyPr/>
          <a:lstStyle/>
          <a:p>
            <a:pPr>
              <a:buFont typeface="Times New Roman" pitchFamily="16" charset="0"/>
              <a:buChar char="•"/>
            </a:pPr>
            <a:r>
              <a:rPr lang="en-GB" dirty="0"/>
              <a:t>Accomplishments</a:t>
            </a:r>
          </a:p>
          <a:p>
            <a:pPr lvl="1">
              <a:buFont typeface="Times New Roman" pitchFamily="16" charset="0"/>
              <a:buChar char="•"/>
            </a:pPr>
            <a:r>
              <a:rPr lang="en-GB" sz="2400" dirty="0" smtClean="0"/>
              <a:t>Met </a:t>
            </a:r>
            <a:r>
              <a:rPr lang="en-GB" sz="2400" dirty="0"/>
              <a:t>jointly with </a:t>
            </a:r>
            <a:r>
              <a:rPr lang="en-GB" sz="2400" dirty="0" smtClean="0"/>
              <a:t>802.1 IWK, 802.1 TSN, and 802.11 ARC </a:t>
            </a:r>
            <a:r>
              <a:rPr lang="en-GB" sz="2400" dirty="0"/>
              <a:t>SC Thursday </a:t>
            </a:r>
            <a:r>
              <a:rPr lang="en-GB" sz="2400" dirty="0" smtClean="0"/>
              <a:t>AM1.</a:t>
            </a:r>
            <a:endParaRPr lang="en-GB" sz="2400" dirty="0"/>
          </a:p>
          <a:p>
            <a:pPr lvl="1">
              <a:buFont typeface="Times New Roman" pitchFamily="16" charset="0"/>
              <a:buChar char="•"/>
            </a:pPr>
            <a:r>
              <a:rPr lang="en-US" sz="2400" dirty="0" smtClean="0"/>
              <a:t>Resolved </a:t>
            </a:r>
            <a:r>
              <a:rPr lang="en-US" sz="2400" dirty="0"/>
              <a:t>9</a:t>
            </a:r>
            <a:r>
              <a:rPr lang="en-US" sz="2400" dirty="0" smtClean="0"/>
              <a:t>% more of the comments from CC17. A D0.03 will be produced and posted.</a:t>
            </a:r>
          </a:p>
          <a:p>
            <a:pPr lvl="1">
              <a:buFont typeface="Times New Roman" pitchFamily="16" charset="0"/>
              <a:buChar char="•"/>
            </a:pPr>
            <a:r>
              <a:rPr lang="en-GB" sz="2400" dirty="0" smtClean="0"/>
              <a:t>Received and discussed the </a:t>
            </a:r>
            <a:r>
              <a:rPr lang="en-GB" sz="2400" dirty="0"/>
              <a:t>submissions </a:t>
            </a:r>
            <a:r>
              <a:rPr lang="en-GB" sz="2400" dirty="0" smtClean="0"/>
              <a:t>listed on next page.</a:t>
            </a:r>
          </a:p>
          <a:p>
            <a:pPr lvl="1">
              <a:buFont typeface="Times New Roman" pitchFamily="16" charset="0"/>
              <a:buChar char="•"/>
            </a:pPr>
            <a:r>
              <a:rPr lang="en-GB" sz="2400" dirty="0" smtClean="0"/>
              <a:t>Adopted a revised </a:t>
            </a:r>
            <a:r>
              <a:rPr lang="en-GB" sz="2400" smtClean="0"/>
              <a:t>time line.</a:t>
            </a:r>
            <a:endParaRPr lang="en-GB" sz="2400" dirty="0"/>
          </a:p>
          <a:p>
            <a:pPr lvl="1">
              <a:buFont typeface="Times New Roman" pitchFamily="16" charset="0"/>
              <a:buChar char="•"/>
            </a:pPr>
            <a:r>
              <a:rPr lang="en-GB" sz="2400" dirty="0" smtClean="0"/>
              <a:t>The </a:t>
            </a:r>
            <a:r>
              <a:rPr lang="en-GB" sz="2400" dirty="0"/>
              <a:t>minutes of this </a:t>
            </a:r>
            <a:r>
              <a:rPr lang="en-GB" sz="2400" dirty="0" err="1"/>
              <a:t>TGak</a:t>
            </a:r>
            <a:r>
              <a:rPr lang="en-GB" sz="2400" dirty="0"/>
              <a:t> meeting will be in 11-</a:t>
            </a:r>
            <a:r>
              <a:rPr lang="en-GB" sz="2400" dirty="0" smtClean="0"/>
              <a:t>14/0989 </a:t>
            </a:r>
            <a:r>
              <a:rPr lang="en-GB" sz="2400" dirty="0"/>
              <a:t>and an annotated agenda is in 11-</a:t>
            </a:r>
            <a:r>
              <a:rPr lang="en-GB" sz="2400" dirty="0" smtClean="0"/>
              <a:t>14/0742r9.</a:t>
            </a:r>
            <a:endParaRPr lang="en-GB"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11-14-0988 by Donald Eastlake, Huawei Technologies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85</a:t>
            </a:fld>
            <a:endParaRPr lang="en-US"/>
          </a:p>
        </p:txBody>
      </p:sp>
    </p:spTree>
    <p:extLst>
      <p:ext uri="{BB962C8B-B14F-4D97-AF65-F5344CB8AC3E}">
        <p14:creationId xmlns:p14="http://schemas.microsoft.com/office/powerpoint/2010/main" val="8043470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286512" y="6475413"/>
            <a:ext cx="2255826" cy="180975"/>
          </a:xfrm>
          <a:prstGeom prst="rect">
            <a:avLst/>
          </a:prstGeom>
        </p:spPr>
        <p:txBody>
          <a:bodyPr/>
          <a:lstStyle/>
          <a:p>
            <a:r>
              <a:rPr lang="en-GB" smtClean="0"/>
              <a:t>Adrian Stephens, Intel Corporation</a:t>
            </a:r>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sz="2800" dirty="0" smtClean="0"/>
              <a:t>Submissions</a:t>
            </a:r>
          </a:p>
          <a:p>
            <a:pPr marL="800100" lvl="1" indent="-342900">
              <a:lnSpc>
                <a:spcPct val="80000"/>
              </a:lnSpc>
              <a:buFont typeface="Arial"/>
              <a:buChar char="•"/>
            </a:pPr>
            <a:r>
              <a:rPr lang="en-US" sz="2400" dirty="0"/>
              <a:t>11-14/0867, “A </a:t>
            </a:r>
            <a:r>
              <a:rPr lang="en-US" sz="2400" dirty="0" err="1"/>
              <a:t>Subsetting</a:t>
            </a:r>
            <a:r>
              <a:rPr lang="en-US" sz="2400" dirty="0"/>
              <a:t> and EPD Approach</a:t>
            </a:r>
            <a:r>
              <a:rPr lang="en-US" sz="2400" dirty="0" smtClean="0"/>
              <a:t>”</a:t>
            </a:r>
            <a:endParaRPr lang="en-US" sz="2400" dirty="0"/>
          </a:p>
          <a:p>
            <a:pPr marL="800100" lvl="1" indent="-342900">
              <a:buFont typeface="Arial"/>
              <a:buChar char="•"/>
            </a:pPr>
            <a:r>
              <a:rPr lang="en-US" sz="2400" dirty="0"/>
              <a:t>11-14/0766r0, “Proposed Resolution of CC17 CID8</a:t>
            </a:r>
            <a:r>
              <a:rPr lang="en-US" sz="2400" dirty="0" smtClean="0"/>
              <a:t>”</a:t>
            </a:r>
          </a:p>
          <a:p>
            <a:pPr marL="800100" lvl="1" indent="-342900">
              <a:buFont typeface="Arial"/>
              <a:buChar char="•"/>
            </a:pPr>
            <a:r>
              <a:rPr lang="en-US" sz="2400" dirty="0" smtClean="0">
                <a:ea typeface="ＭＳ Ｐゴシック" pitchFamily="34" charset="-128"/>
              </a:rPr>
              <a:t>1</a:t>
            </a:r>
            <a:r>
              <a:rPr lang="en-US" sz="2400" dirty="0" smtClean="0"/>
              <a:t>1</a:t>
            </a:r>
            <a:r>
              <a:rPr lang="en-US" sz="2400" dirty="0"/>
              <a:t>-14/0767r0, “PCP to UP to AC comments resolution”</a:t>
            </a:r>
            <a:endParaRPr lang="en-US" dirty="0"/>
          </a:p>
          <a:p>
            <a:pPr marL="800100" lvl="1" indent="-342900">
              <a:lnSpc>
                <a:spcPct val="80000"/>
              </a:lnSpc>
              <a:buFont typeface="Arial"/>
              <a:buChar char="•"/>
            </a:pPr>
            <a:r>
              <a:rPr lang="en-GB" sz="2400" dirty="0"/>
              <a:t>11-14/562r1, “802.11ak and 802.1AC Convergence Function”</a:t>
            </a:r>
          </a:p>
          <a:p>
            <a:pPr marL="800100" lvl="1" indent="-342900">
              <a:lnSpc>
                <a:spcPct val="80000"/>
              </a:lnSpc>
              <a:buFont typeface="Arial"/>
              <a:buChar char="•"/>
            </a:pPr>
            <a:r>
              <a:rPr lang="en-US" altLang="ja-JP" sz="2400" dirty="0">
                <a:cs typeface="ＭＳ Ｐゴシック" charset="0"/>
              </a:rPr>
              <a:t>11-14/0977r0, “</a:t>
            </a:r>
            <a:r>
              <a:rPr lang="en-GB" sz="2400" dirty="0">
                <a:cs typeface="Arial"/>
              </a:rPr>
              <a:t>EPD, Mixed </a:t>
            </a:r>
            <a:r>
              <a:rPr lang="en-GB" sz="2400" dirty="0" err="1">
                <a:cs typeface="Arial"/>
              </a:rPr>
              <a:t>BSSes</a:t>
            </a:r>
            <a:r>
              <a:rPr lang="en-GB" sz="2400" dirty="0">
                <a:cs typeface="Arial"/>
              </a:rPr>
              <a:t>, and Group RAs</a:t>
            </a:r>
            <a:r>
              <a:rPr lang="en-US" altLang="ja-JP" sz="2400" dirty="0">
                <a:cs typeface="ＭＳ Ｐゴシック" charset="0"/>
              </a:rPr>
              <a:t>”</a:t>
            </a:r>
            <a:endParaRPr lang="en-GB" sz="2400" dirty="0"/>
          </a:p>
          <a:p>
            <a:pPr marL="457200" lvl="1" indent="0"/>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11-14-0988 by Donald Eastlake, Huawei Technologies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86</a:t>
            </a:fld>
            <a:endParaRPr lang="en-US"/>
          </a:p>
        </p:txBody>
      </p:sp>
    </p:spTree>
    <p:extLst>
      <p:ext uri="{BB962C8B-B14F-4D97-AF65-F5344CB8AC3E}">
        <p14:creationId xmlns:p14="http://schemas.microsoft.com/office/powerpoint/2010/main" val="1631744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868144" y="6475413"/>
            <a:ext cx="2674194" cy="193947"/>
          </a:xfrm>
          <a:prstGeom prst="rect">
            <a:avLst/>
          </a:prstGeom>
        </p:spPr>
        <p:txBody>
          <a:bodyPr/>
          <a:lstStyle/>
          <a:p>
            <a:r>
              <a:rPr lang="en-GB" smtClean="0"/>
              <a:t>Adrian Stephens, Intel Corporation</a:t>
            </a:r>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solidFill>
                  <a:schemeClr val="tx1"/>
                </a:solidFill>
              </a:rPr>
              <a:t>TGak</a:t>
            </a:r>
            <a:r>
              <a:rPr lang="en-US" sz="3600" dirty="0" smtClean="0">
                <a:solidFill>
                  <a:schemeClr val="tx1"/>
                </a:solidFill>
              </a:rPr>
              <a:t> Closing Report</a:t>
            </a:r>
            <a:endParaRPr lang="en-US" sz="3600" dirty="0">
              <a:solidFill>
                <a:schemeClr val="tx1"/>
              </a:solidFill>
            </a:endParaRPr>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200" dirty="0"/>
              <a:t>Decided to hold </a:t>
            </a:r>
            <a:r>
              <a:rPr lang="en-GB" sz="2200" dirty="0" smtClean="0"/>
              <a:t>1 ½ </a:t>
            </a:r>
            <a:r>
              <a:rPr lang="en-GB" sz="2200" dirty="0"/>
              <a:t>hour teleconferences, to be joint with </a:t>
            </a:r>
            <a:r>
              <a:rPr lang="en-GB" sz="2200" dirty="0" smtClean="0"/>
              <a:t>802.1Qbz, </a:t>
            </a:r>
            <a:r>
              <a:rPr lang="en-GB" sz="2200" dirty="0"/>
              <a:t>on </a:t>
            </a:r>
            <a:r>
              <a:rPr lang="en-US" sz="2200" dirty="0"/>
              <a:t>Monday, </a:t>
            </a:r>
            <a:r>
              <a:rPr lang="en-US" sz="2200" dirty="0" smtClean="0"/>
              <a:t>July 28</a:t>
            </a:r>
            <a:r>
              <a:rPr lang="en-US" sz="2200" baseline="30000" dirty="0" smtClean="0"/>
              <a:t>th</a:t>
            </a:r>
            <a:r>
              <a:rPr lang="en-US" sz="2200" dirty="0" smtClean="0"/>
              <a:t>, </a:t>
            </a:r>
            <a:r>
              <a:rPr lang="en-US" sz="2400" dirty="0" smtClean="0"/>
              <a:t>August 11</a:t>
            </a:r>
            <a:r>
              <a:rPr lang="en-US" sz="2400" baseline="30000" dirty="0" smtClean="0"/>
              <a:t>th</a:t>
            </a:r>
            <a:r>
              <a:rPr lang="en-US" sz="2400" dirty="0" smtClean="0"/>
              <a:t>, and August 25</a:t>
            </a:r>
            <a:r>
              <a:rPr lang="en-US" sz="2400" baseline="30000" dirty="0" smtClean="0"/>
              <a:t>th</a:t>
            </a:r>
            <a:r>
              <a:rPr lang="en-US" sz="2400" dirty="0" smtClean="0"/>
              <a:t>, all </a:t>
            </a:r>
            <a:r>
              <a:rPr lang="en-US" sz="2200" dirty="0" smtClean="0"/>
              <a:t>at </a:t>
            </a:r>
            <a:r>
              <a:rPr lang="en-US" sz="2200" dirty="0"/>
              <a:t>5pm Eastern US time</a:t>
            </a:r>
            <a:r>
              <a:rPr lang="en-GB" sz="2200" dirty="0"/>
              <a:t>.</a:t>
            </a:r>
          </a:p>
          <a:p>
            <a:pPr>
              <a:buFont typeface="Times New Roman" pitchFamily="16" charset="0"/>
              <a:buChar char="•"/>
            </a:pPr>
            <a:r>
              <a:rPr lang="en-GB" sz="2800" dirty="0" smtClean="0"/>
              <a:t>September 2014 Plans</a:t>
            </a:r>
          </a:p>
          <a:p>
            <a:pPr lvl="1">
              <a:buFont typeface="Times New Roman" pitchFamily="16" charset="0"/>
              <a:buChar char="•"/>
            </a:pPr>
            <a:r>
              <a:rPr lang="en-GB" sz="2400" dirty="0" smtClean="0"/>
              <a:t>Complete comment resolution on CC17.</a:t>
            </a:r>
          </a:p>
          <a:p>
            <a:pPr lvl="1">
              <a:buFont typeface="Times New Roman" pitchFamily="16" charset="0"/>
              <a:buChar char="•"/>
            </a:pPr>
            <a:r>
              <a:rPr lang="en-GB" sz="2400" dirty="0" smtClean="0"/>
              <a:t>Receive and discuss technical presentations.</a:t>
            </a:r>
          </a:p>
          <a:p>
            <a:pPr lvl="1">
              <a:buFont typeface="Times New Roman" pitchFamily="16" charset="0"/>
              <a:buChar char="•"/>
            </a:pPr>
            <a:r>
              <a:rPr lang="en-GB" sz="2400" dirty="0" smtClean="0"/>
              <a:t>Produce a D1.0 and go to Letter Ballot</a:t>
            </a:r>
          </a:p>
          <a:p>
            <a:pPr lvl="1">
              <a:buFont typeface="Times New Roman" pitchFamily="16" charset="0"/>
              <a:buChar char="•"/>
            </a:pPr>
            <a:r>
              <a:rPr lang="en-GB" sz="2400" dirty="0" smtClean="0"/>
              <a:t>Joint meeting with 802.11 ARC.</a:t>
            </a:r>
          </a:p>
          <a:p>
            <a:pPr marL="457200" lvl="1" indent="0"/>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11-14-0988 by Donald Eastlake, Huawei Technologies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87</a:t>
            </a:fld>
            <a:endParaRPr lang="en-US"/>
          </a:p>
        </p:txBody>
      </p:sp>
    </p:spTree>
    <p:extLst>
      <p:ext uri="{BB962C8B-B14F-4D97-AF65-F5344CB8AC3E}">
        <p14:creationId xmlns:p14="http://schemas.microsoft.com/office/powerpoint/2010/main" val="6540933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smtClean="0"/>
          </a:p>
        </p:txBody>
      </p:sp>
      <p:sp>
        <p:nvSpPr>
          <p:cNvPr id="2053" name="Rectangle 2"/>
          <p:cNvSpPr>
            <a:spLocks noGrp="1" noChangeArrowheads="1"/>
          </p:cNvSpPr>
          <p:nvPr>
            <p:ph type="title"/>
          </p:nvPr>
        </p:nvSpPr>
        <p:spPr>
          <a:noFill/>
        </p:spPr>
        <p:txBody>
          <a:bodyPr/>
          <a:lstStyle/>
          <a:p>
            <a:r>
              <a:rPr lang="en-GB" dirty="0" err="1" smtClean="0"/>
              <a:t>TGaq</a:t>
            </a:r>
            <a:r>
              <a:rPr lang="en-GB" dirty="0" smtClean="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smtClean="0"/>
              <a:t>Date:</a:t>
            </a:r>
            <a:r>
              <a:rPr lang="en-GB" sz="2000" b="0" dirty="0" smtClean="0"/>
              <a:t> 2014-07-17</a:t>
            </a:r>
          </a:p>
        </p:txBody>
      </p:sp>
      <p:graphicFrame>
        <p:nvGraphicFramePr>
          <p:cNvPr id="2055" name="Object 5"/>
          <p:cNvGraphicFramePr>
            <a:graphicFrameLocks noChangeAspect="1"/>
          </p:cNvGraphicFramePr>
          <p:nvPr>
            <p:extLst>
              <p:ext uri="{D42A27DB-BD31-4B8C-83A1-F6EECF244321}">
                <p14:modId xmlns:p14="http://schemas.microsoft.com/office/powerpoint/2010/main" val="3851593094"/>
              </p:ext>
            </p:extLst>
          </p:nvPr>
        </p:nvGraphicFramePr>
        <p:xfrm>
          <a:off x="520700" y="2273300"/>
          <a:ext cx="7797800" cy="2209800"/>
        </p:xfrm>
        <a:graphic>
          <a:graphicData uri="http://schemas.openxmlformats.org/presentationml/2006/ole">
            <mc:AlternateContent xmlns:mc="http://schemas.openxmlformats.org/markup-compatibility/2006">
              <mc:Choice xmlns:v="urn:schemas-microsoft-com:vml" Requires="v">
                <p:oleObj spid="_x0000_s13322" name="Document" r:id="rId4" imgW="8146441" imgH="2306477" progId="Word.Document.8">
                  <p:embed/>
                </p:oleObj>
              </mc:Choice>
              <mc:Fallback>
                <p:oleObj name="Document" r:id="rId4" imgW="8146441" imgH="2306477" progId="Word.Document.8">
                  <p:embed/>
                  <p:pic>
                    <p:nvPicPr>
                      <p:cNvPr id="0" name=""/>
                      <p:cNvPicPr>
                        <a:picLocks noChangeAspect="1" noChangeArrowheads="1"/>
                      </p:cNvPicPr>
                      <p:nvPr/>
                    </p:nvPicPr>
                    <p:blipFill>
                      <a:blip r:embed="rId5"/>
                      <a:srcRect/>
                      <a:stretch>
                        <a:fillRect/>
                      </a:stretch>
                    </p:blipFill>
                    <p:spPr bwMode="auto">
                      <a:xfrm>
                        <a:off x="520700" y="2273300"/>
                        <a:ext cx="7797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11-14-0968 by Stephen McCann, Blackberry</a:t>
            </a:r>
          </a:p>
        </p:txBody>
      </p:sp>
      <p:sp>
        <p:nvSpPr>
          <p:cNvPr id="10"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88</a:t>
            </a:fld>
            <a:endParaRPr lang="en-US"/>
          </a:p>
        </p:txBody>
      </p:sp>
    </p:spTree>
    <p:extLst>
      <p:ext uri="{BB962C8B-B14F-4D97-AF65-F5344CB8AC3E}">
        <p14:creationId xmlns:p14="http://schemas.microsoft.com/office/powerpoint/2010/main" val="39666451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smtClean="0"/>
          </a:p>
        </p:txBody>
      </p:sp>
      <p:sp>
        <p:nvSpPr>
          <p:cNvPr id="3077" name="Rectangle 2"/>
          <p:cNvSpPr>
            <a:spLocks noGrp="1" noChangeArrowheads="1"/>
          </p:cNvSpPr>
          <p:nvPr>
            <p:ph type="title"/>
          </p:nvPr>
        </p:nvSpPr>
        <p:spPr>
          <a:noFill/>
        </p:spPr>
        <p:txBody>
          <a:bodyPr/>
          <a:lstStyle/>
          <a:p>
            <a:r>
              <a:rPr lang="en-GB" dirty="0" smtClean="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smtClean="0"/>
              <a:t> Closing report for </a:t>
            </a:r>
            <a:r>
              <a:rPr lang="en-GB" sz="3200" dirty="0" err="1" smtClean="0"/>
              <a:t>TGaq</a:t>
            </a:r>
            <a:r>
              <a:rPr lang="en-GB" sz="3200" dirty="0" smtClean="0"/>
              <a:t> (Pre-Association Discovery) for July 2014, San Diego, CA,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11-14-0968 by Stephen McCann, Blackberry</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89</a:t>
            </a:fld>
            <a:endParaRPr lang="en-US"/>
          </a:p>
        </p:txBody>
      </p:sp>
    </p:spTree>
    <p:extLst>
      <p:ext uri="{BB962C8B-B14F-4D97-AF65-F5344CB8AC3E}">
        <p14:creationId xmlns:p14="http://schemas.microsoft.com/office/powerpoint/2010/main" val="2321112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685800"/>
            <a:ext cx="7772400" cy="914400"/>
          </a:xfrm>
          <a:noFill/>
        </p:spPr>
        <p:txBody>
          <a:bodyPr/>
          <a:lstStyle/>
          <a:p>
            <a:r>
              <a:rPr lang="en-US" dirty="0" smtClean="0"/>
              <a:t>802.11 WG Editor’s Meeting (July ‘14)</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smtClean="0"/>
              <a:t>Date:</a:t>
            </a:r>
            <a:r>
              <a:rPr lang="en-US" sz="2000" b="0" dirty="0" smtClean="0"/>
              <a:t> 2014-07-14</a:t>
            </a:r>
          </a:p>
        </p:txBody>
      </p:sp>
      <p:graphicFrame>
        <p:nvGraphicFramePr>
          <p:cNvPr id="1026" name="Object 4"/>
          <p:cNvGraphicFramePr>
            <a:graphicFrameLocks noChangeAspect="1"/>
          </p:cNvGraphicFramePr>
          <p:nvPr>
            <p:extLst>
              <p:ext uri="{D42A27DB-BD31-4B8C-83A1-F6EECF244321}">
                <p14:modId xmlns:p14="http://schemas.microsoft.com/office/powerpoint/2010/main" val="352790083"/>
              </p:ext>
            </p:extLst>
          </p:nvPr>
        </p:nvGraphicFramePr>
        <p:xfrm>
          <a:off x="534988" y="2505075"/>
          <a:ext cx="7920037" cy="2579688"/>
        </p:xfrm>
        <a:graphic>
          <a:graphicData uri="http://schemas.openxmlformats.org/presentationml/2006/ole">
            <mc:AlternateContent xmlns:mc="http://schemas.openxmlformats.org/markup-compatibility/2006">
              <mc:Choice xmlns:v="urn:schemas-microsoft-com:vml" Requires="v">
                <p:oleObj spid="_x0000_s4106" name="Document" r:id="rId4" imgW="8606510" imgH="2806597" progId="Word.Document.8">
                  <p:embed/>
                </p:oleObj>
              </mc:Choice>
              <mc:Fallback>
                <p:oleObj name="Document" r:id="rId4" imgW="8606510" imgH="2806597" progId="Word.Document.8">
                  <p:embed/>
                  <p:pic>
                    <p:nvPicPr>
                      <p:cNvPr id="0" name=""/>
                      <p:cNvPicPr>
                        <a:picLocks noChangeAspect="1" noChangeArrowheads="1"/>
                      </p:cNvPicPr>
                      <p:nvPr/>
                    </p:nvPicPr>
                    <p:blipFill>
                      <a:blip r:embed="rId5"/>
                      <a:srcRect/>
                      <a:stretch>
                        <a:fillRect/>
                      </a:stretch>
                    </p:blipFill>
                    <p:spPr bwMode="auto">
                      <a:xfrm>
                        <a:off x="534988" y="2505075"/>
                        <a:ext cx="7920037" cy="257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1031" name="Footer Placeholder 7"/>
          <p:cNvSpPr>
            <a:spLocks noGrp="1"/>
          </p:cNvSpPr>
          <p:nvPr>
            <p:ph type="ftr" sz="quarter" idx="11"/>
          </p:nvPr>
        </p:nvSpPr>
        <p:spPr>
          <a:noFill/>
        </p:spPr>
        <p:txBody>
          <a:bodyPr/>
          <a:lstStyle/>
          <a:p>
            <a:r>
              <a:rPr lang="en-US" smtClean="0"/>
              <a:t>Adrian Stephens, Intel Corporation</a:t>
            </a:r>
            <a:endParaRPr lang="en-US" smtClean="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11-14-0887 by Peter Ecclesine (Cisco Systems)</a:t>
            </a:r>
          </a:p>
        </p:txBody>
      </p:sp>
      <p:sp>
        <p:nvSpPr>
          <p:cNvPr id="10"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9</a:t>
            </a:fld>
            <a:endParaRPr lang="en-US"/>
          </a:p>
        </p:txBody>
      </p:sp>
    </p:spTree>
    <p:extLst>
      <p:ext uri="{BB962C8B-B14F-4D97-AF65-F5344CB8AC3E}">
        <p14:creationId xmlns:p14="http://schemas.microsoft.com/office/powerpoint/2010/main" val="14896766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smtClean="0"/>
          </a:p>
        </p:txBody>
      </p:sp>
      <p:sp>
        <p:nvSpPr>
          <p:cNvPr id="4101" name="Rectangle 2"/>
          <p:cNvSpPr>
            <a:spLocks noGrp="1" noChangeArrowheads="1"/>
          </p:cNvSpPr>
          <p:nvPr>
            <p:ph type="body" idx="1"/>
          </p:nvPr>
        </p:nvSpPr>
        <p:spPr>
          <a:xfrm>
            <a:off x="468313" y="836613"/>
            <a:ext cx="8153400" cy="5544715"/>
          </a:xfrm>
        </p:spPr>
        <p:txBody>
          <a:bodyPr/>
          <a:lstStyle/>
          <a:p>
            <a:r>
              <a:rPr lang="en-GB" dirty="0" smtClean="0"/>
              <a:t>Technical presentations</a:t>
            </a:r>
          </a:p>
          <a:p>
            <a:pPr lvl="2"/>
            <a:r>
              <a:rPr lang="en-GB" dirty="0" smtClean="0"/>
              <a:t>11-14-0877r2</a:t>
            </a:r>
            <a:r>
              <a:rPr lang="en-GB" dirty="0"/>
              <a:t>	Generic Service Discovery Proposal: Dynamic Bloom </a:t>
            </a:r>
            <a:endParaRPr lang="en-GB" dirty="0" smtClean="0"/>
          </a:p>
          <a:p>
            <a:pPr marL="857250" lvl="2" indent="0">
              <a:buNone/>
            </a:pPr>
            <a:r>
              <a:rPr lang="en-GB" dirty="0" smtClean="0"/>
              <a:t>                                 Filter </a:t>
            </a:r>
            <a:r>
              <a:rPr lang="en-GB" dirty="0"/>
              <a:t>Operation</a:t>
            </a:r>
          </a:p>
          <a:p>
            <a:pPr lvl="2"/>
            <a:r>
              <a:rPr lang="en-GB" dirty="0" smtClean="0"/>
              <a:t>11-14-0433r2</a:t>
            </a:r>
            <a:r>
              <a:rPr lang="en-GB" dirty="0"/>
              <a:t>	PADP(Pre-Associated Discovery </a:t>
            </a:r>
            <a:r>
              <a:rPr lang="en-GB" dirty="0" smtClean="0"/>
              <a:t>Protocol</a:t>
            </a:r>
          </a:p>
          <a:p>
            <a:pPr lvl="2"/>
            <a:r>
              <a:rPr lang="en-GB" dirty="0" smtClean="0"/>
              <a:t>11-14-0912r2	</a:t>
            </a:r>
            <a:r>
              <a:rPr lang="en-GB" dirty="0" err="1"/>
              <a:t>TGaq</a:t>
            </a:r>
            <a:r>
              <a:rPr lang="en-GB" dirty="0"/>
              <a:t>-CAG-Number-text-proposal</a:t>
            </a:r>
          </a:p>
          <a:p>
            <a:pPr lvl="2"/>
            <a:r>
              <a:rPr lang="en-GB" dirty="0" smtClean="0"/>
              <a:t>11-14-0970r0</a:t>
            </a:r>
            <a:r>
              <a:rPr lang="en-GB" dirty="0"/>
              <a:t>	Brief Queries in Probe </a:t>
            </a:r>
            <a:r>
              <a:rPr lang="en-GB" dirty="0" smtClean="0"/>
              <a:t>Frames</a:t>
            </a:r>
          </a:p>
          <a:p>
            <a:r>
              <a:rPr lang="en-GB" dirty="0" smtClean="0"/>
              <a:t>Editorial presentations</a:t>
            </a:r>
          </a:p>
          <a:p>
            <a:pPr lvl="2"/>
            <a:r>
              <a:rPr lang="en-GB" dirty="0" smtClean="0"/>
              <a:t>11-14-0925r0</a:t>
            </a:r>
            <a:r>
              <a:rPr lang="en-GB" dirty="0"/>
              <a:t>	</a:t>
            </a:r>
            <a:r>
              <a:rPr lang="en-GB" dirty="0" smtClean="0"/>
              <a:t>editorial-comments-on-D0.01</a:t>
            </a:r>
          </a:p>
          <a:p>
            <a:pPr lvl="2"/>
            <a:endParaRPr lang="en-GB" dirty="0"/>
          </a:p>
          <a:p>
            <a:r>
              <a:rPr lang="en-GB" dirty="0" smtClean="0"/>
              <a:t>Teleconference: 26</a:t>
            </a:r>
            <a:r>
              <a:rPr lang="en-GB" baseline="30000" dirty="0" smtClean="0"/>
              <a:t>th</a:t>
            </a:r>
            <a:r>
              <a:rPr lang="en-GB" dirty="0" smtClean="0"/>
              <a:t> August 2014 , </a:t>
            </a:r>
            <a:r>
              <a:rPr lang="en-GB" smtClean="0"/>
              <a:t>10:00 ET</a:t>
            </a:r>
          </a:p>
          <a:p>
            <a:endParaRPr lang="en-GB" dirty="0" smtClean="0"/>
          </a:p>
          <a:p>
            <a:r>
              <a:rPr lang="en-GB" dirty="0" smtClean="0"/>
              <a:t>Plans for September 2014</a:t>
            </a:r>
            <a:endParaRPr lang="en-GB" sz="2000" dirty="0" smtClean="0"/>
          </a:p>
          <a:p>
            <a:pPr lvl="1"/>
            <a:r>
              <a:rPr lang="en-GB" sz="1800" dirty="0" smtClean="0"/>
              <a:t>Addition of text to Draft 0.01 to form D0.02</a:t>
            </a:r>
          </a:p>
          <a:p>
            <a:pPr lvl="1"/>
            <a:r>
              <a:rPr lang="en-GB" sz="1800" dirty="0" smtClean="0"/>
              <a:t>Start of comment collection on Draft 0.02</a:t>
            </a:r>
            <a:endParaRPr lang="en-GB" sz="18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11-14-0968 by Stephen McCann, Blackberry</a:t>
            </a:r>
          </a:p>
        </p:txBody>
      </p:sp>
      <p:sp>
        <p:nvSpPr>
          <p:cNvPr id="7"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90</a:t>
            </a:fld>
            <a:endParaRPr lang="en-US"/>
          </a:p>
        </p:txBody>
      </p:sp>
    </p:spTree>
    <p:extLst>
      <p:ext uri="{BB962C8B-B14F-4D97-AF65-F5344CB8AC3E}">
        <p14:creationId xmlns:p14="http://schemas.microsoft.com/office/powerpoint/2010/main" val="8119948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endParaRPr lang="en-US" smtClean="0"/>
          </a:p>
        </p:txBody>
      </p:sp>
      <p:sp>
        <p:nvSpPr>
          <p:cNvPr id="1030" name="Rectangle 2"/>
          <p:cNvSpPr>
            <a:spLocks noGrp="1" noChangeArrowheads="1"/>
          </p:cNvSpPr>
          <p:nvPr>
            <p:ph type="title"/>
          </p:nvPr>
        </p:nvSpPr>
        <p:spPr/>
        <p:txBody>
          <a:bodyPr/>
          <a:lstStyle/>
          <a:p>
            <a:r>
              <a:rPr lang="en-US" dirty="0" err="1" smtClean="0"/>
              <a:t>TGax</a:t>
            </a:r>
            <a:r>
              <a:rPr lang="en-US" dirty="0" smtClean="0"/>
              <a:t> July 2014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2014-07-17</a:t>
            </a:r>
          </a:p>
        </p:txBody>
      </p:sp>
      <p:graphicFrame>
        <p:nvGraphicFramePr>
          <p:cNvPr id="1026" name="Object 11"/>
          <p:cNvGraphicFramePr>
            <a:graphicFrameLocks noChangeAspect="1"/>
          </p:cNvGraphicFramePr>
          <p:nvPr/>
        </p:nvGraphicFramePr>
        <p:xfrm>
          <a:off x="520700" y="2590800"/>
          <a:ext cx="7535863" cy="2286000"/>
        </p:xfrm>
        <a:graphic>
          <a:graphicData uri="http://schemas.openxmlformats.org/presentationml/2006/ole">
            <mc:AlternateContent xmlns:mc="http://schemas.openxmlformats.org/markup-compatibility/2006">
              <mc:Choice xmlns:v="urn:schemas-microsoft-com:vml" Requires="v">
                <p:oleObj spid="_x0000_s14346"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590800"/>
                        <a:ext cx="753586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11-14-0984 by Osama Aboul-Magd (Huawei Technologies)</a:t>
            </a:r>
          </a:p>
        </p:txBody>
      </p:sp>
      <p:sp>
        <p:nvSpPr>
          <p:cNvPr id="10"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91</a:t>
            </a:fld>
            <a:endParaRPr lang="en-US"/>
          </a:p>
        </p:txBody>
      </p:sp>
    </p:spTree>
    <p:extLst>
      <p:ext uri="{BB962C8B-B14F-4D97-AF65-F5344CB8AC3E}">
        <p14:creationId xmlns:p14="http://schemas.microsoft.com/office/powerpoint/2010/main" val="22917497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 Corporation</a:t>
            </a:r>
            <a:endParaRPr lang="en-US" smtClean="0"/>
          </a:p>
        </p:txBody>
      </p:sp>
      <p:sp>
        <p:nvSpPr>
          <p:cNvPr id="7173" name="Rectangle 2"/>
          <p:cNvSpPr>
            <a:spLocks noGrp="1" noChangeArrowheads="1"/>
          </p:cNvSpPr>
          <p:nvPr>
            <p:ph type="title"/>
          </p:nvPr>
        </p:nvSpPr>
        <p:spPr/>
        <p:txBody>
          <a:bodyPr/>
          <a:lstStyle/>
          <a:p>
            <a:r>
              <a:rPr lang="en-US"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a:t>
            </a:r>
            <a:r>
              <a:rPr lang="en-US" dirty="0" err="1" smtClean="0"/>
              <a:t>TGax</a:t>
            </a:r>
            <a:r>
              <a:rPr lang="en-US" dirty="0" smtClean="0"/>
              <a:t> for the July 2014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11-14-0984 by Osama Aboul-Magd (Huawei Technologies)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92</a:t>
            </a:fld>
            <a:endParaRPr lang="en-US"/>
          </a:p>
        </p:txBody>
      </p:sp>
    </p:spTree>
    <p:extLst>
      <p:ext uri="{BB962C8B-B14F-4D97-AF65-F5344CB8AC3E}">
        <p14:creationId xmlns:p14="http://schemas.microsoft.com/office/powerpoint/2010/main" val="34490791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TG Structure</a:t>
            </a:r>
            <a:endParaRPr lang="en-CA" dirty="0"/>
          </a:p>
        </p:txBody>
      </p:sp>
      <p:sp>
        <p:nvSpPr>
          <p:cNvPr id="3" name="Content Placeholder 2"/>
          <p:cNvSpPr>
            <a:spLocks noGrp="1"/>
          </p:cNvSpPr>
          <p:nvPr>
            <p:ph idx="1"/>
          </p:nvPr>
        </p:nvSpPr>
        <p:spPr/>
        <p:txBody>
          <a:bodyPr/>
          <a:lstStyle/>
          <a:p>
            <a:r>
              <a:rPr lang="en-CA" dirty="0" smtClean="0"/>
              <a:t>The TG agreed to elect two vice chairs in September</a:t>
            </a:r>
          </a:p>
          <a:p>
            <a:r>
              <a:rPr lang="en-CA" dirty="0" smtClean="0"/>
              <a:t>The TG agreed to defer the discussion on the ad hoc structure</a:t>
            </a:r>
          </a:p>
          <a:p>
            <a:pPr lvl="1"/>
            <a:r>
              <a:rPr lang="en-CA" dirty="0" smtClean="0"/>
              <a:t>How many Ad </a:t>
            </a:r>
            <a:r>
              <a:rPr lang="en-CA" dirty="0" err="1" smtClean="0"/>
              <a:t>Hocs</a:t>
            </a:r>
            <a:r>
              <a:rPr lang="en-CA" dirty="0" smtClean="0"/>
              <a:t>?</a:t>
            </a:r>
          </a:p>
          <a:p>
            <a:pPr lvl="1"/>
            <a:r>
              <a:rPr lang="en-CA" dirty="0" smtClean="0"/>
              <a:t>Ad Hoc topics?</a:t>
            </a:r>
          </a:p>
          <a:p>
            <a:pPr lvl="1"/>
            <a:r>
              <a:rPr lang="en-CA" dirty="0" smtClean="0"/>
              <a:t>How many chair per Ad Hoc?</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11-14-0984 by Osama Aboul-Magd (Huawei Technologies)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93</a:t>
            </a:fld>
            <a:endParaRPr lang="en-US"/>
          </a:p>
        </p:txBody>
      </p:sp>
    </p:spTree>
    <p:extLst>
      <p:ext uri="{BB962C8B-B14F-4D97-AF65-F5344CB8AC3E}">
        <p14:creationId xmlns:p14="http://schemas.microsoft.com/office/powerpoint/2010/main" val="41165459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 – TG Documents</a:t>
            </a:r>
            <a:endParaRPr lang="en-CA" dirty="0"/>
          </a:p>
        </p:txBody>
      </p:sp>
      <p:sp>
        <p:nvSpPr>
          <p:cNvPr id="3" name="Content Placeholder 2"/>
          <p:cNvSpPr>
            <a:spLocks noGrp="1"/>
          </p:cNvSpPr>
          <p:nvPr>
            <p:ph idx="1"/>
          </p:nvPr>
        </p:nvSpPr>
        <p:spPr>
          <a:xfrm>
            <a:off x="685800" y="1524000"/>
            <a:ext cx="7772400" cy="4114800"/>
          </a:xfrm>
        </p:spPr>
        <p:txBody>
          <a:bodyPr/>
          <a:lstStyle/>
          <a:p>
            <a:r>
              <a:rPr lang="en-CA" sz="2000" dirty="0" smtClean="0"/>
              <a:t>Approved new revisions of TG Evaluation Methodology (11-14/ and Simulation Scenarios.</a:t>
            </a:r>
          </a:p>
          <a:p>
            <a:pPr lvl="1"/>
            <a:r>
              <a:rPr lang="en-CA" sz="1800" dirty="0" smtClean="0">
                <a:hlinkClick r:id="rId3"/>
              </a:rPr>
              <a:t>https://mentor.ieee.org/802.11/dcn/14/11-14-0571-03-00ax-evaluation-methodology.docx</a:t>
            </a:r>
            <a:r>
              <a:rPr lang="en-CA" sz="1800" dirty="0" smtClean="0"/>
              <a:t> </a:t>
            </a:r>
          </a:p>
          <a:p>
            <a:pPr lvl="1"/>
            <a:r>
              <a:rPr lang="en-CA" sz="1800" dirty="0" smtClean="0">
                <a:hlinkClick r:id="rId4"/>
              </a:rPr>
              <a:t>https://mentor.ieee.org/802.11/dcn/14/11-14-0980-01-00ax-simulation-scenarios.docx</a:t>
            </a:r>
            <a:r>
              <a:rPr lang="en-CA" sz="1800" dirty="0" smtClean="0"/>
              <a:t> </a:t>
            </a:r>
          </a:p>
          <a:p>
            <a:r>
              <a:rPr lang="en-CA" sz="2000" dirty="0" smtClean="0"/>
              <a:t>Approved the first revision of the TG Channel Models.</a:t>
            </a:r>
          </a:p>
          <a:p>
            <a:pPr lvl="1"/>
            <a:r>
              <a:rPr lang="en-CA" sz="1800" dirty="0" smtClean="0">
                <a:hlinkClick r:id="rId5"/>
              </a:rPr>
              <a:t>https://mentor.ieee.org/802.11/dcn/14/11-14-0972-00-00ax-mac-calibration-test-case-for-20-40-mhz-channel.docx</a:t>
            </a:r>
            <a:r>
              <a:rPr lang="en-CA" sz="1800" dirty="0" smtClean="0"/>
              <a:t> </a:t>
            </a:r>
          </a:p>
          <a:p>
            <a:r>
              <a:rPr lang="en-CA" sz="2000" dirty="0" smtClean="0"/>
              <a:t>Approved the first revision of the TG Selection Procedure.</a:t>
            </a:r>
          </a:p>
          <a:p>
            <a:pPr lvl="1"/>
            <a:r>
              <a:rPr lang="en-CA" sz="1800" dirty="0" smtClean="0">
                <a:hlinkClick r:id="rId6"/>
              </a:rPr>
              <a:t>https://mentor.ieee.org/802.11/dcn/14/11-14-0938-04-00ax-802-11ax-selection-procedure.doc</a:t>
            </a:r>
            <a:r>
              <a:rPr lang="en-CA" sz="1800" dirty="0" smtClean="0"/>
              <a:t> </a:t>
            </a:r>
          </a:p>
          <a:p>
            <a:r>
              <a:rPr lang="en-CA" sz="2000" dirty="0" smtClean="0"/>
              <a:t>Discussion on the Functional Requirement document.</a:t>
            </a:r>
            <a:endParaRPr lang="en-CA" sz="2000"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11-14-0984 by Osama Aboul-Magd (Huawei Technologies)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94</a:t>
            </a:fld>
            <a:endParaRPr lang="en-US"/>
          </a:p>
        </p:txBody>
      </p:sp>
    </p:spTree>
    <p:extLst>
      <p:ext uri="{BB962C8B-B14F-4D97-AF65-F5344CB8AC3E}">
        <p14:creationId xmlns:p14="http://schemas.microsoft.com/office/powerpoint/2010/main" val="39988059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 – Technical Presentation</a:t>
            </a:r>
            <a:endParaRPr lang="en-CA" dirty="0"/>
          </a:p>
        </p:txBody>
      </p:sp>
      <p:sp>
        <p:nvSpPr>
          <p:cNvPr id="3" name="Content Placeholder 2"/>
          <p:cNvSpPr>
            <a:spLocks noGrp="1"/>
          </p:cNvSpPr>
          <p:nvPr>
            <p:ph idx="1"/>
          </p:nvPr>
        </p:nvSpPr>
        <p:spPr/>
        <p:txBody>
          <a:bodyPr/>
          <a:lstStyle/>
          <a:p>
            <a:r>
              <a:rPr lang="en-CA" dirty="0" smtClean="0"/>
              <a:t>Over 40 submissions were covered during the week.</a:t>
            </a:r>
          </a:p>
          <a:p>
            <a:r>
              <a:rPr lang="en-CA" dirty="0" smtClean="0"/>
              <a:t>A list of the submissions is available in the agenda document available at: </a:t>
            </a:r>
          </a:p>
          <a:p>
            <a:pPr lvl="1"/>
            <a:r>
              <a:rPr lang="en-CA" dirty="0" smtClean="0">
                <a:hlinkClick r:id="rId3"/>
              </a:rPr>
              <a:t>https://mentor.ieee.org/802.11/dcn/14/11-14-0748-06-00ax-tgax-july-2014-meeting-agenda.ppt</a:t>
            </a:r>
            <a:r>
              <a:rPr lang="en-CA" dirty="0" smtClean="0"/>
              <a:t> </a:t>
            </a:r>
            <a:endParaRPr lang="en-CA"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11-14-0984 by Osama Aboul-Magd (Huawei Technologies)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95</a:t>
            </a:fld>
            <a:endParaRPr lang="en-US"/>
          </a:p>
        </p:txBody>
      </p:sp>
    </p:spTree>
    <p:extLst>
      <p:ext uri="{BB962C8B-B14F-4D97-AF65-F5344CB8AC3E}">
        <p14:creationId xmlns:p14="http://schemas.microsoft.com/office/powerpoint/2010/main" val="33664103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 Corporation</a:t>
            </a:r>
            <a:endParaRPr lang="en-US" smtClean="0"/>
          </a:p>
        </p:txBody>
      </p:sp>
      <p:sp>
        <p:nvSpPr>
          <p:cNvPr id="10245" name="Rectangle 2"/>
          <p:cNvSpPr>
            <a:spLocks noGrp="1" noChangeArrowheads="1"/>
          </p:cNvSpPr>
          <p:nvPr>
            <p:ph type="title"/>
          </p:nvPr>
        </p:nvSpPr>
        <p:spPr/>
        <p:txBody>
          <a:bodyPr/>
          <a:lstStyle/>
          <a:p>
            <a:r>
              <a:rPr lang="en-US" dirty="0" smtClean="0"/>
              <a:t>September 2014 Goals</a:t>
            </a:r>
          </a:p>
        </p:txBody>
      </p:sp>
      <p:sp>
        <p:nvSpPr>
          <p:cNvPr id="10246" name="Rectangle 3"/>
          <p:cNvSpPr>
            <a:spLocks noGrp="1" noChangeArrowheads="1"/>
          </p:cNvSpPr>
          <p:nvPr>
            <p:ph type="body" idx="1"/>
          </p:nvPr>
        </p:nvSpPr>
        <p:spPr>
          <a:xfrm>
            <a:off x="685800" y="1676400"/>
            <a:ext cx="8077200" cy="4419600"/>
          </a:xfrm>
        </p:spPr>
        <p:txBody>
          <a:bodyPr/>
          <a:lstStyle/>
          <a:p>
            <a:r>
              <a:rPr lang="en-CA" sz="2800" dirty="0" smtClean="0"/>
              <a:t>TG Vice Chairs election.</a:t>
            </a:r>
          </a:p>
          <a:p>
            <a:r>
              <a:rPr lang="en-CA" sz="2800" dirty="0" smtClean="0"/>
              <a:t>Continue to advance TG documents.</a:t>
            </a:r>
          </a:p>
          <a:p>
            <a:r>
              <a:rPr lang="en-CA" sz="2800" dirty="0" smtClean="0"/>
              <a:t>Technical Presentations.</a:t>
            </a:r>
            <a:endParaRPr lang="en-CA" sz="28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6/7 of 11-14-0984 by Osama </a:t>
            </a:r>
            <a:r>
              <a:rPr kumimoji="0" lang="en-US" sz="1200" b="0" i="0" u="none" strike="noStrike" cap="none" normalizeH="0" baseline="0" dirty="0" err="1" smtClean="0">
                <a:ln>
                  <a:noFill/>
                </a:ln>
                <a:solidFill>
                  <a:schemeClr val="tx1"/>
                </a:solidFill>
                <a:effectLst/>
                <a:latin typeface="Times New Roman" pitchFamily="18" charset="0"/>
              </a:rPr>
              <a:t>Aboul-Magd</a:t>
            </a:r>
            <a:r>
              <a:rPr kumimoji="0" lang="en-US" sz="1200" b="0" i="0" u="none" strike="noStrike" cap="none" normalizeH="0" baseline="0" dirty="0" smtClean="0">
                <a:ln>
                  <a:noFill/>
                </a:ln>
                <a:solidFill>
                  <a:schemeClr val="tx1"/>
                </a:solidFill>
                <a:effectLst/>
                <a:latin typeface="Times New Roman" pitchFamily="18" charset="0"/>
              </a:rPr>
              <a:t> (Huawei Technologies)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96</a:t>
            </a:fld>
            <a:endParaRPr lang="en-US"/>
          </a:p>
        </p:txBody>
      </p:sp>
    </p:spTree>
    <p:extLst>
      <p:ext uri="{BB962C8B-B14F-4D97-AF65-F5344CB8AC3E}">
        <p14:creationId xmlns:p14="http://schemas.microsoft.com/office/powerpoint/2010/main" val="10115532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 Corporation</a:t>
            </a:r>
            <a:endParaRPr lang="en-US" smtClean="0"/>
          </a:p>
        </p:txBody>
      </p:sp>
      <p:sp>
        <p:nvSpPr>
          <p:cNvPr id="11269" name="Rectangle 2"/>
          <p:cNvSpPr>
            <a:spLocks noGrp="1" noChangeArrowheads="1"/>
          </p:cNvSpPr>
          <p:nvPr>
            <p:ph type="title"/>
          </p:nvPr>
        </p:nvSpPr>
        <p:spPr/>
        <p:txBody>
          <a:bodyPr/>
          <a:lstStyle/>
          <a:p>
            <a:r>
              <a:rPr lang="en-US" smtClean="0"/>
              <a:t>Conference Call Times</a:t>
            </a:r>
          </a:p>
        </p:txBody>
      </p:sp>
      <p:sp>
        <p:nvSpPr>
          <p:cNvPr id="11270" name="Rectangle 3"/>
          <p:cNvSpPr>
            <a:spLocks noGrp="1" noChangeArrowheads="1"/>
          </p:cNvSpPr>
          <p:nvPr>
            <p:ph type="body" idx="1"/>
          </p:nvPr>
        </p:nvSpPr>
        <p:spPr>
          <a:xfrm>
            <a:off x="685800" y="1752600"/>
            <a:ext cx="7772400" cy="4114800"/>
          </a:xfrm>
        </p:spPr>
        <p:txBody>
          <a:bodyPr/>
          <a:lstStyle/>
          <a:p>
            <a:r>
              <a:rPr lang="en-US" dirty="0" smtClean="0"/>
              <a:t>Thursday August 14 – 10:00 -12:00 ET</a:t>
            </a:r>
          </a:p>
          <a:p>
            <a:pPr>
              <a:buNone/>
            </a:pP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11-14-0984 by Osama Aboul-Magd (Huawei Technologies)</a:t>
            </a:r>
          </a:p>
        </p:txBody>
      </p:sp>
      <p:sp>
        <p:nvSpPr>
          <p:cNvPr id="8" name="Date Placeholder 3"/>
          <p:cNvSpPr>
            <a:spLocks noGrp="1"/>
          </p:cNvSpPr>
          <p:nvPr>
            <p:ph type="dt" sz="quarter" idx="10"/>
          </p:nvPr>
        </p:nvSpPr>
        <p:spPr>
          <a:xfrm>
            <a:off x="696913" y="333375"/>
            <a:ext cx="157956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July 2014</a:t>
            </a:r>
            <a:endParaRPr lang="en-US" sz="1800" smtClean="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97</a:t>
            </a:fld>
            <a:endParaRPr lang="en-US"/>
          </a:p>
        </p:txBody>
      </p:sp>
    </p:spTree>
    <p:extLst>
      <p:ext uri="{BB962C8B-B14F-4D97-AF65-F5344CB8AC3E}">
        <p14:creationId xmlns:p14="http://schemas.microsoft.com/office/powerpoint/2010/main" val="16431855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July 2014</a:t>
            </a:r>
            <a:endParaRPr lang="en-US" altLang="en-US" sz="1800" smtClean="0"/>
          </a:p>
        </p:txBody>
      </p:sp>
      <p:sp>
        <p:nvSpPr>
          <p:cNvPr id="3075" name="Footer Placeholder 4"/>
          <p:cNvSpPr>
            <a:spLocks noGrp="1"/>
          </p:cNvSpPr>
          <p:nvPr>
            <p:ph type="ftr" sz="quarter" idx="11"/>
          </p:nvPr>
        </p:nvSpPr>
        <p:spPr>
          <a:xfrm>
            <a:off x="8077200" y="6475413"/>
            <a:ext cx="4667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Slide </a:t>
            </a:r>
            <a:fld id="{CEBF0CC4-3EF5-481A-9C88-071E6BFE8448}" type="slidenum">
              <a:rPr lang="en-US" altLang="en-US" sz="1200" b="0" smtClean="0"/>
              <a:pPr>
                <a:spcBef>
                  <a:spcPct val="0"/>
                </a:spcBef>
                <a:buFontTx/>
                <a:buNone/>
              </a:pPr>
              <a:t>98</a:t>
            </a:fld>
            <a:endParaRPr lang="en-US" altLang="en-US" sz="1200" b="0" smtClean="0"/>
          </a:p>
        </p:txBody>
      </p:sp>
      <p:sp>
        <p:nvSpPr>
          <p:cNvPr id="3077" name="Rectangle 2"/>
          <p:cNvSpPr>
            <a:spLocks noGrp="1" noChangeArrowheads="1"/>
          </p:cNvSpPr>
          <p:nvPr>
            <p:ph type="title"/>
          </p:nvPr>
        </p:nvSpPr>
        <p:spPr>
          <a:noFill/>
        </p:spPr>
        <p:txBody>
          <a:bodyPr/>
          <a:lstStyle/>
          <a:p>
            <a:r>
              <a:rPr lang="en-US" altLang="en-US" smtClean="0"/>
              <a:t>802.15 Liaison Report</a:t>
            </a:r>
          </a:p>
        </p:txBody>
      </p:sp>
      <p:sp>
        <p:nvSpPr>
          <p:cNvPr id="3078" name="Rectangle 6"/>
          <p:cNvSpPr>
            <a:spLocks noGrp="1" noChangeArrowheads="1"/>
          </p:cNvSpPr>
          <p:nvPr>
            <p:ph type="body" idx="1"/>
          </p:nvPr>
        </p:nvSpPr>
        <p:spPr>
          <a:xfrm>
            <a:off x="685800" y="1524000"/>
            <a:ext cx="7772400" cy="381000"/>
          </a:xfrm>
          <a:noFill/>
        </p:spPr>
        <p:txBody>
          <a:bodyPr/>
          <a:lstStyle/>
          <a:p>
            <a:pPr algn="ctr">
              <a:buFontTx/>
              <a:buNone/>
            </a:pPr>
            <a:r>
              <a:rPr lang="en-US" altLang="en-US" sz="2000" smtClean="0"/>
              <a:t>Date:</a:t>
            </a:r>
            <a:r>
              <a:rPr lang="en-US" altLang="en-US" sz="2000" b="0" smtClean="0"/>
              <a:t> 2014-05-16</a:t>
            </a:r>
          </a:p>
        </p:txBody>
      </p:sp>
      <p:graphicFrame>
        <p:nvGraphicFramePr>
          <p:cNvPr id="3079" name="Object 11"/>
          <p:cNvGraphicFramePr>
            <a:graphicFrameLocks noChangeAspect="1"/>
          </p:cNvGraphicFramePr>
          <p:nvPr/>
        </p:nvGraphicFramePr>
        <p:xfrm>
          <a:off x="536575" y="2286000"/>
          <a:ext cx="7713663" cy="2693988"/>
        </p:xfrm>
        <a:graphic>
          <a:graphicData uri="http://schemas.openxmlformats.org/presentationml/2006/ole">
            <mc:AlternateContent xmlns:mc="http://schemas.openxmlformats.org/markup-compatibility/2006">
              <mc:Choice xmlns:v="urn:schemas-microsoft-com:vml" Requires="v">
                <p:oleObj spid="_x0000_s17413" name="Document" r:id="rId4" imgW="8217702" imgH="2881089" progId="Word.Document.8">
                  <p:embed/>
                </p:oleObj>
              </mc:Choice>
              <mc:Fallback>
                <p:oleObj name="Document" r:id="rId4" imgW="8217702" imgH="288108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2286000"/>
                        <a:ext cx="7713663" cy="269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1/12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11-14-0990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Al </a:t>
            </a:r>
            <a:r>
              <a:rPr kumimoji="0" lang="en-US" sz="1200" b="0" i="0" u="none" strike="noStrike" cap="none" normalizeH="0" baseline="0" dirty="0" err="1" smtClean="0">
                <a:ln>
                  <a:noFill/>
                </a:ln>
                <a:solidFill>
                  <a:schemeClr val="tx1"/>
                </a:solidFill>
                <a:effectLst/>
                <a:latin typeface="Times New Roman" pitchFamily="18" charset="0"/>
              </a:rPr>
              <a:t>Petrick</a:t>
            </a:r>
            <a:r>
              <a:rPr kumimoji="0" lang="en-US" sz="1200" b="0" i="0" u="none" strike="noStrike" cap="none" normalizeH="0" baseline="0" dirty="0" smtClean="0">
                <a:ln>
                  <a:noFill/>
                </a:ln>
                <a:solidFill>
                  <a:schemeClr val="tx1"/>
                </a:solidFill>
                <a:effectLst/>
                <a:latin typeface="Times New Roman" pitchFamily="18" charset="0"/>
              </a:rPr>
              <a:t> (JPA)</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368761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xfrm>
            <a:off x="696913" y="333375"/>
            <a:ext cx="9683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July 2014</a:t>
            </a:r>
            <a:endParaRPr lang="en-US" altLang="en-US" sz="1800" smtClean="0"/>
          </a:p>
        </p:txBody>
      </p:sp>
      <p:sp>
        <p:nvSpPr>
          <p:cNvPr id="4099" name="Footer Placeholder 4"/>
          <p:cNvSpPr>
            <a:spLocks noGrp="1"/>
          </p:cNvSpPr>
          <p:nvPr>
            <p:ph type="ftr" sz="quarter" idx="11"/>
          </p:nvPr>
        </p:nvSpPr>
        <p:spPr>
          <a:xfrm>
            <a:off x="8077200" y="6475413"/>
            <a:ext cx="4667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Slide </a:t>
            </a:r>
            <a:fld id="{D0F0031D-E61A-4C56-A2DB-477648D3E82D}" type="slidenum">
              <a:rPr lang="en-US" altLang="en-US" sz="1200" b="0" smtClean="0"/>
              <a:pPr>
                <a:spcBef>
                  <a:spcPct val="0"/>
                </a:spcBef>
                <a:buFontTx/>
                <a:buNone/>
              </a:pPr>
              <a:t>99</a:t>
            </a:fld>
            <a:endParaRPr lang="en-US" altLang="en-US" sz="1200" b="0" smtClean="0"/>
          </a:p>
        </p:txBody>
      </p:sp>
      <p:sp>
        <p:nvSpPr>
          <p:cNvPr id="4101" name="Rectangle 2"/>
          <p:cNvSpPr>
            <a:spLocks noGrp="1" noChangeArrowheads="1"/>
          </p:cNvSpPr>
          <p:nvPr>
            <p:ph type="title"/>
          </p:nvPr>
        </p:nvSpPr>
        <p:spPr>
          <a:noFill/>
        </p:spPr>
        <p:txBody>
          <a:bodyPr/>
          <a:lstStyle/>
          <a:p>
            <a:r>
              <a:rPr lang="en-US" altLang="en-US" smtClean="0"/>
              <a:t>Abstract</a:t>
            </a:r>
          </a:p>
        </p:txBody>
      </p:sp>
      <p:sp>
        <p:nvSpPr>
          <p:cNvPr id="4102" name="Rectangle 3"/>
          <p:cNvSpPr>
            <a:spLocks noGrp="1" noChangeArrowheads="1"/>
          </p:cNvSpPr>
          <p:nvPr>
            <p:ph type="body" idx="1"/>
          </p:nvPr>
        </p:nvSpPr>
        <p:spPr>
          <a:noFill/>
        </p:spPr>
        <p:txBody>
          <a:bodyPr/>
          <a:lstStyle/>
          <a:p>
            <a:pPr>
              <a:buFontTx/>
              <a:buNone/>
            </a:pPr>
            <a:r>
              <a:rPr lang="en-US" altLang="en-US" smtClean="0"/>
              <a:t>Liaison report on 802.15 as presented to 802.11 </a:t>
            </a:r>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kumimoji="0" lang="en-US" sz="1200" b="0" i="0" u="none" strike="noStrike" cap="none" normalizeH="0" baseline="0" dirty="0" smtClean="0">
                <a:ln>
                  <a:noFill/>
                </a:ln>
                <a:solidFill>
                  <a:schemeClr val="tx1"/>
                </a:solidFill>
                <a:effectLst/>
                <a:latin typeface="Times New Roman" pitchFamily="18" charset="0"/>
              </a:rPr>
              <a:t>2</a:t>
            </a:r>
            <a:r>
              <a:rPr lang="en-US" sz="1200" b="0" dirty="0" smtClean="0"/>
              <a:t>/12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11-14-0990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Al </a:t>
            </a:r>
            <a:r>
              <a:rPr kumimoji="0" lang="en-US" sz="1200" b="0" i="0" u="none" strike="noStrike" cap="none" normalizeH="0" baseline="0" dirty="0" err="1" smtClean="0">
                <a:ln>
                  <a:noFill/>
                </a:ln>
                <a:solidFill>
                  <a:schemeClr val="tx1"/>
                </a:solidFill>
                <a:effectLst/>
                <a:latin typeface="Times New Roman" pitchFamily="18" charset="0"/>
              </a:rPr>
              <a:t>Petrick</a:t>
            </a:r>
            <a:r>
              <a:rPr kumimoji="0" lang="en-US" sz="1200" b="0" i="0" u="none" strike="noStrike" cap="none" normalizeH="0" baseline="0" dirty="0" smtClean="0">
                <a:ln>
                  <a:noFill/>
                </a:ln>
                <a:solidFill>
                  <a:schemeClr val="tx1"/>
                </a:solidFill>
                <a:effectLst/>
                <a:latin typeface="Times New Roman" pitchFamily="18" charset="0"/>
              </a:rPr>
              <a:t> (JPA)</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15316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74025</TotalTime>
  <Words>9182</Words>
  <Application>Microsoft Office PowerPoint</Application>
  <PresentationFormat>On-screen Show (4:3)</PresentationFormat>
  <Paragraphs>2030</Paragraphs>
  <Slides>120</Slides>
  <Notes>120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120</vt:i4>
      </vt:variant>
    </vt:vector>
  </HeadingPairs>
  <TitlesOfParts>
    <vt:vector size="123" baseType="lpstr">
      <vt:lpstr>Default Design</vt:lpstr>
      <vt:lpstr>Document</vt:lpstr>
      <vt:lpstr>Microsoft Word 97 - 2003 Document</vt:lpstr>
      <vt:lpstr>802.11 July 2014 Closing Reports</vt:lpstr>
      <vt:lpstr>Abstract</vt:lpstr>
      <vt:lpstr>Attendance</vt:lpstr>
      <vt:lpstr>Attendance Total</vt:lpstr>
      <vt:lpstr>Attendance Histogram (Thu) </vt:lpstr>
      <vt:lpstr>Attendance by Country</vt:lpstr>
      <vt:lpstr>Type of Groups</vt:lpstr>
      <vt:lpstr>Groups</vt:lpstr>
      <vt:lpstr>802.11 WG Editor’s Meeting (July ‘14)</vt:lpstr>
      <vt:lpstr>Volunteer Editor Contacts</vt:lpstr>
      <vt:lpstr>MDR Status</vt:lpstr>
      <vt:lpstr>802.11 Style Guide</vt:lpstr>
      <vt:lpstr>Editor Amendment Ordering</vt:lpstr>
      <vt:lpstr>Draft Development Snapshot</vt:lpstr>
      <vt:lpstr>MIB style, Visio and Frame practices </vt:lpstr>
      <vt:lpstr>Publicity Closing Report</vt:lpstr>
      <vt:lpstr>Abstract</vt:lpstr>
      <vt:lpstr>PowerPoint Presentation</vt:lpstr>
      <vt:lpstr>WNG Closing Report</vt:lpstr>
      <vt:lpstr>Abstract</vt:lpstr>
      <vt:lpstr>PowerPoint Presentation</vt:lpstr>
      <vt:lpstr>ARC Closing Report </vt:lpstr>
      <vt:lpstr>Abstract</vt:lpstr>
      <vt:lpstr>Work Completed</vt:lpstr>
      <vt:lpstr>Work Completed (con’t)</vt:lpstr>
      <vt:lpstr>Teleconference(s)</vt:lpstr>
      <vt:lpstr>September 2014 Goals</vt:lpstr>
      <vt:lpstr>IEEE 802 JTC1 SC closing report (July 2014)</vt:lpstr>
      <vt:lpstr>Abstract</vt:lpstr>
      <vt:lpstr>IEEE 802 has pushed seven standards completely through the PSDO ratification process …</vt:lpstr>
      <vt:lpstr>… and IEEE 802 has six standards in the pipeline for ratification under the PSDO process</vt:lpstr>
      <vt:lpstr>… with a large number of other standards ready to enter the PSDO pipeline soon</vt:lpstr>
      <vt:lpstr>The SC6 discussed other possible proposals in SC6 in preparation for London meeting</vt:lpstr>
      <vt:lpstr>The SC will focus in Athens on preparing for the SC6 meeting in London</vt:lpstr>
      <vt:lpstr>The IEEE 802.11 WG will consider sending 802.11ac/af through PSDO</vt:lpstr>
      <vt:lpstr>The IEEE 802 EC will consider various motions related to JTC1</vt:lpstr>
      <vt:lpstr>The IEEE 802 EC will consider various motions related to JTC1</vt:lpstr>
      <vt:lpstr>IEEE 802 EC will consider HoD appointment process</vt:lpstr>
      <vt:lpstr>IEEE 802 EC will consider HoD empowerment</vt:lpstr>
      <vt:lpstr>IEEE 802.11/15 Regulatory SC San Diego Closing Report</vt:lpstr>
      <vt:lpstr>Abstract</vt:lpstr>
      <vt:lpstr>Agenda</vt:lpstr>
      <vt:lpstr>Accomplishments</vt:lpstr>
      <vt:lpstr>Teleconferences</vt:lpstr>
      <vt:lpstr>References</vt:lpstr>
      <vt:lpstr>IEEE 802.11mc Closing Report for July 2014</vt:lpstr>
      <vt:lpstr>Abstract</vt:lpstr>
      <vt:lpstr>Status </vt:lpstr>
      <vt:lpstr>LB 202 CID Assignees – more to be added</vt:lpstr>
      <vt:lpstr>TGmc Plan of Record</vt:lpstr>
      <vt:lpstr>TGmc Plan of Record – changes</vt:lpstr>
      <vt:lpstr>Teleconferences</vt:lpstr>
      <vt:lpstr>Motion – shwmp liaison text changes and ANA allocation</vt:lpstr>
      <vt:lpstr>Motion – 3GPP liaison</vt:lpstr>
      <vt:lpstr>Next Steps</vt:lpstr>
      <vt:lpstr>IEEE 802.11ah Closing Report for July 2014</vt:lpstr>
      <vt:lpstr>Abstract</vt:lpstr>
      <vt:lpstr>Activity in TGah</vt:lpstr>
      <vt:lpstr>Going forward</vt:lpstr>
      <vt:lpstr>Teleconference</vt:lpstr>
      <vt:lpstr>TGah Timeline – No change</vt:lpstr>
      <vt:lpstr>IEEE 802.11TGai Closing Report</vt:lpstr>
      <vt:lpstr>Abstract</vt:lpstr>
      <vt:lpstr>IEEE 802.11 FILS TGai –  July 2014 San Diego meeting</vt:lpstr>
      <vt:lpstr>Accomplishments  TGai  1/2</vt:lpstr>
      <vt:lpstr>Accomplishments  TGai  2/2</vt:lpstr>
      <vt:lpstr>Plan for Sep</vt:lpstr>
      <vt:lpstr>Time line of TGai</vt:lpstr>
      <vt:lpstr>Teleconference Schedule </vt:lpstr>
      <vt:lpstr>Reference</vt:lpstr>
      <vt:lpstr>PowerPoint Presentation</vt:lpstr>
      <vt:lpstr>Abstract</vt:lpstr>
      <vt:lpstr>Work Completed (1/4) </vt:lpstr>
      <vt:lpstr>Work Completed (2/4)</vt:lpstr>
      <vt:lpstr>Work Completed (3/4)</vt:lpstr>
      <vt:lpstr>Work Completed (4/4)</vt:lpstr>
      <vt:lpstr>Motion 1</vt:lpstr>
      <vt:lpstr>Motion 2</vt:lpstr>
      <vt:lpstr>Proposed Technical Draft Plan</vt:lpstr>
      <vt:lpstr>Next Meeting for 802.11aj</vt:lpstr>
      <vt:lpstr>Goals for Sept 2014 Meeting</vt:lpstr>
      <vt:lpstr>Conference call times</vt:lpstr>
      <vt:lpstr>TGak May Closing Report</vt:lpstr>
      <vt:lpstr>Abstract</vt:lpstr>
      <vt:lpstr>TGak Closing Report</vt:lpstr>
      <vt:lpstr>TGak Closing Report</vt:lpstr>
      <vt:lpstr>TGak Closing Report</vt:lpstr>
      <vt:lpstr>TGaq Closing Report</vt:lpstr>
      <vt:lpstr>Abstract</vt:lpstr>
      <vt:lpstr>PowerPoint Presentation</vt:lpstr>
      <vt:lpstr>TGax July 2014 Closing Report</vt:lpstr>
      <vt:lpstr>Abstract</vt:lpstr>
      <vt:lpstr>TG Structure</vt:lpstr>
      <vt:lpstr>Work Completed – TG Documents</vt:lpstr>
      <vt:lpstr>Work Completed – Technical Presentation</vt:lpstr>
      <vt:lpstr>September 2014 Goals</vt:lpstr>
      <vt:lpstr>Conference Call Times</vt:lpstr>
      <vt:lpstr>802.15 Liaison Report</vt:lpstr>
      <vt:lpstr>Abstract</vt:lpstr>
      <vt:lpstr>802.15.4n Chinese Medical Band</vt:lpstr>
      <vt:lpstr>802.15.4q Ultra Low Power</vt:lpstr>
      <vt:lpstr>802.15.4r Ranging</vt:lpstr>
      <vt:lpstr>802.15.8 Peer Aware Communications</vt:lpstr>
      <vt:lpstr>802.15.10 Layer 2/Mesh Under Routing (L2R)</vt:lpstr>
      <vt:lpstr>Better Use of Spectrum Resources in WPANs (SRU) SG</vt:lpstr>
      <vt:lpstr>802.15.7a Optical Camera Communication SG</vt:lpstr>
      <vt:lpstr>Dependable (dep) IG</vt:lpstr>
      <vt:lpstr>IG THz</vt:lpstr>
      <vt:lpstr>References</vt:lpstr>
      <vt:lpstr>RR-TAG (802.18) to 802.11 Liaison Report</vt:lpstr>
      <vt:lpstr>Overview</vt:lpstr>
      <vt:lpstr>RR-TAG Actions Taken</vt:lpstr>
      <vt:lpstr>RR-TAG Actions Taken [2]</vt:lpstr>
      <vt:lpstr>ITU-R Documents Approved</vt:lpstr>
      <vt:lpstr>References</vt:lpstr>
      <vt:lpstr>802.24  Smart Grid Technical Advisory Group Liaison Report (July 2014)</vt:lpstr>
      <vt:lpstr>802.24 Introduction and Meeting Plan</vt:lpstr>
      <vt:lpstr>July 2014 activities</vt:lpstr>
      <vt:lpstr>Motion for Support of Smart Grid TG</vt:lpstr>
      <vt:lpstr>Motion</vt:lpstr>
    </vt:vector>
  </TitlesOfParts>
  <Company>Aruba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Plenary Reports</dc:title>
  <dc:creator>dstanley@arubanetworks.com</dc:creator>
  <cp:lastModifiedBy>Dorothy Stanley</cp:lastModifiedBy>
  <cp:revision>1257</cp:revision>
  <cp:lastPrinted>1998-02-10T13:28:06Z</cp:lastPrinted>
  <dcterms:created xsi:type="dcterms:W3CDTF">1998-02-10T13:07:52Z</dcterms:created>
  <dcterms:modified xsi:type="dcterms:W3CDTF">2014-07-18T07:35:23Z</dcterms:modified>
</cp:coreProperties>
</file>