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69" r:id="rId2"/>
    <p:sldId id="270" r:id="rId3"/>
    <p:sldId id="274" r:id="rId4"/>
    <p:sldId id="319" r:id="rId5"/>
    <p:sldId id="275" r:id="rId6"/>
    <p:sldId id="322" r:id="rId7"/>
    <p:sldId id="320" r:id="rId8"/>
    <p:sldId id="326" r:id="rId9"/>
    <p:sldId id="321" r:id="rId10"/>
    <p:sldId id="328" r:id="rId11"/>
    <p:sldId id="323" r:id="rId12"/>
    <p:sldId id="324" r:id="rId13"/>
    <p:sldId id="327" r:id="rId14"/>
    <p:sldId id="329" r:id="rId15"/>
    <p:sldId id="301" r:id="rId16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99CCFF"/>
    <a:srgbClr val="66FF99"/>
    <a:srgbClr val="FF9966"/>
    <a:srgbClr val="FF9933"/>
    <a:srgbClr val="66FFFF"/>
    <a:srgbClr val="FF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85" autoAdjust="0"/>
    <p:restoredTop sz="97842" autoAdjust="0"/>
  </p:normalViewPr>
  <p:slideViewPr>
    <p:cSldViewPr>
      <p:cViewPr>
        <p:scale>
          <a:sx n="85" d="100"/>
          <a:sy n="85" d="100"/>
        </p:scale>
        <p:origin x="-1122" y="-1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100" d="100"/>
          <a:sy n="100" d="100"/>
        </p:scale>
        <p:origin x="2466" y="7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64524" y="175081"/>
            <a:ext cx="210608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dirty="0"/>
              <a:t>doc.: IEEE </a:t>
            </a:r>
            <a:r>
              <a:rPr lang="en-US" dirty="0" smtClean="0"/>
              <a:t>802.11-14/254r3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5081"/>
            <a:ext cx="92006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dirty="0" smtClean="0"/>
              <a:t>March 2014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F771502A-6538-410D-9F92-7BE935D2C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8213"/>
            <a:r>
              <a:rPr lang="en-US" sz="1200" b="0"/>
              <a:t>Submission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8077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802.11-06/0528r0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dirty="0"/>
              <a:t>May 2006</a:t>
            </a:r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/>
              <a:t>Bruce Kraemer, Marvell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9163"/>
            <a:r>
              <a:rPr lang="en-US" sz="1200" b="0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8568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802.11-06/0528r0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May 2006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Bruce Kraemer, Marvell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D0B8B295-F92D-467A-B866-1ED57ECAAB6C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3482353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4027492" y="95706"/>
            <a:ext cx="2185983" cy="215444"/>
          </a:xfrm>
        </p:spPr>
        <p:txBody>
          <a:bodyPr/>
          <a:lstStyle/>
          <a:p>
            <a:pPr>
              <a:defRPr/>
            </a:pPr>
            <a:r>
              <a:rPr lang="en-GB" smtClean="0"/>
              <a:t>doc.: IEEE 802.11-12/1411r0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713337" cy="215444"/>
          </a:xfrm>
        </p:spPr>
        <p:txBody>
          <a:bodyPr/>
          <a:lstStyle/>
          <a:p>
            <a:pPr>
              <a:defRPr/>
            </a:pPr>
            <a:r>
              <a:rPr lang="en-AU" smtClean="0"/>
              <a:t>Nov 2012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403364" y="9001125"/>
            <a:ext cx="1810111" cy="184666"/>
          </a:xfrm>
        </p:spPr>
        <p:txBody>
          <a:bodyPr/>
          <a:lstStyle/>
          <a:p>
            <a:pPr lvl="4">
              <a:defRPr/>
            </a:pPr>
            <a:r>
              <a:rPr lang="en-GB" smtClean="0"/>
              <a:t>Andrew Myles, Cisco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54248732-CD16-416F-820C-F8F0BB28EAFD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91885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6725" y="96238"/>
            <a:ext cx="2185983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863" y="96238"/>
            <a:ext cx="732573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752" y="9000620"/>
            <a:ext cx="2555956" cy="184666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0"/>
            <a:ext cx="415177" cy="184666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11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6725" y="96238"/>
            <a:ext cx="2185983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863" y="96238"/>
            <a:ext cx="732573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752" y="9000620"/>
            <a:ext cx="2555956" cy="184666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0"/>
            <a:ext cx="415177" cy="184666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12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4027492" y="95706"/>
            <a:ext cx="2185983" cy="215444"/>
          </a:xfrm>
        </p:spPr>
        <p:txBody>
          <a:bodyPr/>
          <a:lstStyle/>
          <a:p>
            <a:pPr>
              <a:defRPr/>
            </a:pPr>
            <a:r>
              <a:rPr lang="en-GB" smtClean="0"/>
              <a:t>doc.: IEEE 802.11-12/1411r0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713337" cy="215444"/>
          </a:xfrm>
        </p:spPr>
        <p:txBody>
          <a:bodyPr/>
          <a:lstStyle/>
          <a:p>
            <a:pPr>
              <a:defRPr/>
            </a:pPr>
            <a:r>
              <a:rPr lang="en-AU" smtClean="0"/>
              <a:t>Nov 2012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403364" y="9001125"/>
            <a:ext cx="1810111" cy="184666"/>
          </a:xfrm>
        </p:spPr>
        <p:txBody>
          <a:bodyPr/>
          <a:lstStyle/>
          <a:p>
            <a:pPr lvl="4">
              <a:defRPr/>
            </a:pPr>
            <a:r>
              <a:rPr lang="en-GB" smtClean="0"/>
              <a:t>Andrew Myles, Cisco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54248732-CD16-416F-820C-F8F0BB28EAFD}" type="slidenum">
              <a:rPr lang="en-GB" smtClean="0"/>
              <a:pPr>
                <a:defRPr/>
              </a:pPr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379954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16402" y="96616"/>
            <a:ext cx="2195858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doc.: IEEE 802.11-14/0480r4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5706"/>
            <a:ext cx="753411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May 2014</a:t>
            </a:r>
          </a:p>
        </p:txBody>
      </p:sp>
      <p:sp>
        <p:nvSpPr>
          <p:cNvPr id="410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919644" y="9000687"/>
            <a:ext cx="2292615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/>
              <a:t>Stephen McCann, Blackberry</a:t>
            </a:r>
          </a:p>
        </p:txBody>
      </p:sp>
      <p:sp>
        <p:nvSpPr>
          <p:cNvPr id="410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8209" y="9000687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0ECA95B1-3647-4536-908D-91F106F297FD}" type="slidenum">
              <a:rPr lang="en-US" altLang="en-US" smtClean="0"/>
              <a:pPr>
                <a:spcBef>
                  <a:spcPct val="0"/>
                </a:spcBef>
              </a:pPr>
              <a:t>14</a:t>
            </a:fld>
            <a:endParaRPr lang="en-US" altLang="en-US" smtClean="0"/>
          </a:p>
        </p:txBody>
      </p:sp>
      <p:sp>
        <p:nvSpPr>
          <p:cNvPr id="41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802.11-06/0528r0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2006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598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802.11-06/0528r0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May 2006</a:t>
            </a:r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Bruce Kraemer, Marvell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E7628765-BB07-4236-84F8-D507B9C5330C}" type="slidenum">
              <a:rPr lang="en-US" sz="1200" b="0" smtClean="0"/>
              <a:pPr/>
              <a:t>2</a:t>
            </a:fld>
            <a:endParaRPr lang="en-US" sz="1200" b="0" smtClean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0873472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802.11-06/0528r0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2006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2365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xfrm>
            <a:off x="4017617" y="95706"/>
            <a:ext cx="2195858" cy="215444"/>
          </a:xfrm>
          <a:noFill/>
        </p:spPr>
        <p:txBody>
          <a:bodyPr/>
          <a:lstStyle/>
          <a:p>
            <a:r>
              <a:rPr lang="en-US" smtClean="0"/>
              <a:t>doc.: IEEE 802.11-yy/xxxxr0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xfrm>
            <a:off x="646113" y="95706"/>
            <a:ext cx="916020" cy="215444"/>
          </a:xfrm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791465" y="9001125"/>
            <a:ext cx="2422010" cy="184666"/>
          </a:xfrm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  <a:noFill/>
        </p:spPr>
        <p:txBody>
          <a:bodyPr/>
          <a:lstStyle/>
          <a:p>
            <a:r>
              <a:rPr lang="en-US" smtClean="0"/>
              <a:t>Page </a:t>
            </a:r>
            <a:fld id="{3D3FA66A-62ED-4644-A773-A96A93BA9B1D}" type="slidenum">
              <a:rPr lang="en-US" smtClean="0"/>
              <a:pPr/>
              <a:t>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045894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802.11-06/0528r0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2006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5148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802.11-14/0202r0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March 2014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4488" indent="-344488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Bruce Kraemer (Marvell)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500" y="68643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8F75A707-82FC-478F-A261-570EE566FD42}" type="slidenum">
              <a:rPr lang="en-US" sz="1200" b="0" smtClean="0"/>
              <a:pPr/>
              <a:t>6</a:t>
            </a:fld>
            <a:endParaRPr lang="en-US" sz="1200" b="0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2269881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802.11-06/0528r0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2006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7119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802.11-06/0528r0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2006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4609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xfrm>
            <a:off x="4017617" y="95706"/>
            <a:ext cx="2195858" cy="215444"/>
          </a:xfrm>
          <a:noFill/>
        </p:spPr>
        <p:txBody>
          <a:bodyPr/>
          <a:lstStyle/>
          <a:p>
            <a:r>
              <a:rPr lang="en-US" smtClean="0"/>
              <a:t>doc.: IEEE 802.11-yy/xxxxr0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xfrm>
            <a:off x="646113" y="95706"/>
            <a:ext cx="916020" cy="215444"/>
          </a:xfrm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791465" y="9001125"/>
            <a:ext cx="2422010" cy="184666"/>
          </a:xfrm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  <a:noFill/>
        </p:spPr>
        <p:txBody>
          <a:bodyPr/>
          <a:lstStyle/>
          <a:p>
            <a:r>
              <a:rPr lang="en-US" smtClean="0"/>
              <a:t>Page </a:t>
            </a:r>
            <a:fld id="{3D3FA66A-62ED-4644-A773-A96A93BA9B1D}" type="slidenum">
              <a:rPr lang="en-US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 Aruba Networks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5CBE4F-402A-49FC-A06A-9C974296C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254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 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E031F0-8644-40AC-ABB2-532CF6186C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418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 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49AE03E-796B-4873-946A-B6AA9F6A91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6243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 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035A483-3080-47E4-BD07-3D33495BC2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275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 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365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 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FDD5300-2866-4D79-87F5-BB55E78B96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239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 Aruba Networks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338C2F6-F105-433A-AAB6-76B0B679D4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442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 Aruba Networks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B25F80-8C11-467D-8E41-C1B0ECCD19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616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 Aruba Networks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F89681A-9631-497E-ACB4-B757B377D4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015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 Aruba Networks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979DB56-C54D-4700-A77E-3F886BE74F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312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 Aruba Networks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EA2AD29-FE18-41FA-84E3-53BD235C03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047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 Aruba Networks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5375AF5-85D9-46A1-B7D8-F799CB6B23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977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579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 smtClean="0"/>
              <a:t>D. Stanley Aruba Networks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dirty="0"/>
              <a:t>doc.: IEEE </a:t>
            </a:r>
            <a:r>
              <a:rPr lang="en-US" sz="1800" dirty="0" smtClean="0"/>
              <a:t>802.11-14/0744r2</a:t>
            </a:r>
            <a:endParaRPr lang="en-US" sz="1800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  <p:sldLayoutId id="2147483984" r:id="rId12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4/11-14-0936-03-000m-liaison-response-followup-to-3gpp-tsg-ran-wg2.docx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24/dcn/14/24-14-0015-03-0000-smart-grid-tg-scope.docx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2014</a:t>
            </a:r>
            <a:endParaRPr lang="en-US" sz="180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802.11 July 2014 WG Motions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2014-07-17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sz="2000" b="0" dirty="0" smtClean="0"/>
          </a:p>
        </p:txBody>
      </p:sp>
      <p:graphicFrame>
        <p:nvGraphicFramePr>
          <p:cNvPr id="307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1963869"/>
              </p:ext>
            </p:extLst>
          </p:nvPr>
        </p:nvGraphicFramePr>
        <p:xfrm>
          <a:off x="534988" y="2319338"/>
          <a:ext cx="7883525" cy="2587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68" name="Document" r:id="rId4" imgW="8540406" imgH="2807669" progId="Word.Document.8">
                  <p:embed/>
                </p:oleObj>
              </mc:Choice>
              <mc:Fallback>
                <p:oleObj name="Document" r:id="rId4" imgW="8540406" imgH="2807669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8" y="2319338"/>
                        <a:ext cx="7883525" cy="2587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/>
              <a:t>Authors:</a:t>
            </a:r>
            <a:endParaRPr 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IEEE 802.11 WG will consider sending 802.11ac/</a:t>
            </a:r>
            <a:r>
              <a:rPr lang="en-AU" dirty="0" err="1" smtClean="0"/>
              <a:t>af</a:t>
            </a:r>
            <a:r>
              <a:rPr lang="en-AU" dirty="0" smtClean="0"/>
              <a:t> through PSDO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Motion</a:t>
            </a:r>
          </a:p>
          <a:p>
            <a:pPr lvl="1"/>
            <a:r>
              <a:rPr lang="en-AU" i="1" dirty="0" smtClean="0"/>
              <a:t>The IEEE 802.11 WG recommends to the IEEE 802 EC that IEEE 802.11ac-2013 and IEEE 802.11af-2013 be submitted to ISO/IEC JTC1/SC6 for ratification under the PSDO process</a:t>
            </a:r>
          </a:p>
          <a:p>
            <a:pPr lvl="1"/>
            <a:r>
              <a:rPr lang="en-AU" dirty="0" smtClean="0"/>
              <a:t>Moved: Andrew Myles</a:t>
            </a:r>
          </a:p>
          <a:p>
            <a:pPr lvl="1"/>
            <a:r>
              <a:rPr lang="en-AU" dirty="0" smtClean="0"/>
              <a:t>Seconded: Stephen </a:t>
            </a:r>
            <a:r>
              <a:rPr lang="en-AU" dirty="0" smtClean="0"/>
              <a:t>McCann</a:t>
            </a:r>
          </a:p>
          <a:p>
            <a:pPr lvl="1"/>
            <a:r>
              <a:rPr lang="en-AU" dirty="0" smtClean="0"/>
              <a:t>Result: </a:t>
            </a:r>
            <a:endParaRPr lang="en-AU" dirty="0" smtClean="0"/>
          </a:p>
          <a:p>
            <a:endParaRPr lang="en-AU" dirty="0" smtClean="0"/>
          </a:p>
          <a:p>
            <a:r>
              <a:rPr lang="en-AU" dirty="0" smtClean="0"/>
              <a:t>IEEE </a:t>
            </a:r>
            <a:r>
              <a:rPr lang="en-AU" dirty="0"/>
              <a:t>802 JTC1 </a:t>
            </a:r>
            <a:r>
              <a:rPr lang="en-AU" dirty="0" smtClean="0"/>
              <a:t>SC Result: Moved: </a:t>
            </a:r>
            <a:r>
              <a:rPr lang="en-AU" dirty="0" smtClean="0"/>
              <a:t>Dan Harkins, Seconded</a:t>
            </a:r>
            <a:r>
              <a:rPr lang="en-AU" dirty="0" smtClean="0"/>
              <a:t>: </a:t>
            </a:r>
            <a:r>
              <a:rPr lang="en-AU" dirty="0" smtClean="0"/>
              <a:t>Stephen McCann, </a:t>
            </a:r>
            <a:r>
              <a:rPr lang="en-AU" dirty="0" smtClean="0"/>
              <a:t>Result</a:t>
            </a:r>
            <a:r>
              <a:rPr lang="en-AU" dirty="0" smtClean="0"/>
              <a:t>: 10-0-1 </a:t>
            </a:r>
            <a:endParaRPr lang="en-AU" dirty="0" smtClean="0"/>
          </a:p>
          <a:p>
            <a:pPr lvl="1"/>
            <a:r>
              <a:rPr lang="en-AU" dirty="0" smtClean="0"/>
              <a:t>Will hopefully be considered by IEEE 802 EC today</a:t>
            </a:r>
            <a:endParaRPr lang="en-AU" dirty="0"/>
          </a:p>
          <a:p>
            <a:endParaRPr lang="en-AU" dirty="0" smtClean="0"/>
          </a:p>
          <a:p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4963"/>
            <a:ext cx="942566" cy="276999"/>
          </a:xfrm>
        </p:spPr>
        <p:txBody>
          <a:bodyPr/>
          <a:lstStyle/>
          <a:p>
            <a:r>
              <a:rPr lang="en-US" smtClean="0"/>
              <a:t>July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27357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July 2014</a:t>
            </a:r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– </a:t>
            </a:r>
            <a:r>
              <a:rPr lang="en-US" altLang="en-US" dirty="0" err="1" smtClean="0"/>
              <a:t>shwmp</a:t>
            </a:r>
            <a:r>
              <a:rPr lang="en-US" altLang="en-US" dirty="0" smtClean="0"/>
              <a:t> liaison ANA allocation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267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dirty="0" smtClean="0"/>
              <a:t>Move to approve the </a:t>
            </a:r>
            <a:r>
              <a:rPr lang="en-US" altLang="en-US" dirty="0"/>
              <a:t>r</a:t>
            </a:r>
            <a:r>
              <a:rPr lang="en-US" dirty="0" smtClean="0"/>
              <a:t>equest </a:t>
            </a:r>
            <a:r>
              <a:rPr lang="en-US" dirty="0"/>
              <a:t>that the ANA administer the Active Path Selection Protocol Identifier values, and assign the </a:t>
            </a:r>
            <a:r>
              <a:rPr lang="en-US" dirty="0" smtClean="0"/>
              <a:t>reserved </a:t>
            </a:r>
            <a:r>
              <a:rPr lang="en-US" dirty="0" err="1" smtClean="0"/>
              <a:t>shwmp</a:t>
            </a:r>
            <a:r>
              <a:rPr lang="en-US" dirty="0" smtClean="0"/>
              <a:t> </a:t>
            </a:r>
            <a:r>
              <a:rPr lang="en-US" dirty="0"/>
              <a:t>value</a:t>
            </a:r>
            <a:r>
              <a:rPr lang="en-US" dirty="0" smtClean="0"/>
              <a:t>.</a:t>
            </a:r>
          </a:p>
          <a:p>
            <a:pPr marL="342900" lvl="1" indent="-342900">
              <a:buFontTx/>
              <a:buChar char="•"/>
            </a:pPr>
            <a:r>
              <a:rPr lang="en-US" dirty="0" smtClean="0"/>
              <a:t>And request that the WG chair to notify the requestor of the allocation.</a:t>
            </a:r>
            <a:endParaRPr lang="en-US" dirty="0"/>
          </a:p>
          <a:p>
            <a:pPr marL="685800" lvl="2" indent="-342900"/>
            <a:endParaRPr lang="en-US" altLang="en-US" dirty="0" smtClean="0"/>
          </a:p>
          <a:p>
            <a:r>
              <a:rPr lang="en-US" altLang="en-US" dirty="0"/>
              <a:t>Moved on behalf of the TG: Dorothy Stanley</a:t>
            </a:r>
          </a:p>
          <a:p>
            <a:r>
              <a:rPr lang="en-US" altLang="en-US" dirty="0"/>
              <a:t>Seconded</a:t>
            </a:r>
            <a:r>
              <a:rPr lang="en-US" altLang="en-US" dirty="0" smtClean="0"/>
              <a:t>: Stephen McCann</a:t>
            </a:r>
            <a:endParaRPr lang="en-US" altLang="en-US" dirty="0"/>
          </a:p>
          <a:p>
            <a:r>
              <a:rPr lang="en-US" altLang="en-US" dirty="0" smtClean="0"/>
              <a:t>Result:</a:t>
            </a:r>
          </a:p>
          <a:p>
            <a:pPr marL="0" indent="0">
              <a:buNone/>
            </a:pPr>
            <a:endParaRPr lang="en-US" altLang="en-US" dirty="0"/>
          </a:p>
          <a:p>
            <a:r>
              <a:rPr lang="en-US" altLang="en-US" sz="2000" dirty="0"/>
              <a:t>In </a:t>
            </a:r>
            <a:r>
              <a:rPr lang="en-US" altLang="en-US" sz="2000" dirty="0" err="1"/>
              <a:t>TGmc</a:t>
            </a:r>
            <a:r>
              <a:rPr lang="en-US" altLang="en-US" sz="2000" dirty="0"/>
              <a:t>:</a:t>
            </a:r>
          </a:p>
          <a:p>
            <a:r>
              <a:rPr lang="en-US" altLang="en-US" sz="2000" dirty="0" smtClean="0"/>
              <a:t>Moved: Stephen McCann, Seconded: Guido Hiertz, Result: 29-0-2 Passes</a:t>
            </a:r>
          </a:p>
        </p:txBody>
      </p:sp>
    </p:spTree>
    <p:extLst>
      <p:ext uri="{BB962C8B-B14F-4D97-AF65-F5344CB8AC3E}">
        <p14:creationId xmlns:p14="http://schemas.microsoft.com/office/powerpoint/2010/main" val="1250261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July 2014</a:t>
            </a:r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 smtClean="0"/>
              <a:t>TGmc</a:t>
            </a:r>
            <a:r>
              <a:rPr lang="en-US" altLang="en-US" dirty="0" smtClean="0"/>
              <a:t> Motion – 3GPP liaison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267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dirty="0" smtClean="0"/>
              <a:t>Approve the liaison statement in </a:t>
            </a:r>
            <a:r>
              <a:rPr lang="en-US" altLang="en-US" dirty="0">
                <a:hlinkClick r:id="rId3"/>
              </a:rPr>
              <a:t>https://</a:t>
            </a:r>
            <a:r>
              <a:rPr lang="en-US" altLang="en-US" dirty="0" smtClean="0">
                <a:hlinkClick r:id="rId3"/>
              </a:rPr>
              <a:t>mentor.ieee.org/802.11/dcn/14/11-14-0936-03-000m-liaison-response-followup-to-3gpp-tsg-ran-wg2.docx</a:t>
            </a:r>
            <a:r>
              <a:rPr lang="en-US" altLang="en-US" dirty="0" smtClean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altLang="en-US" dirty="0" smtClean="0"/>
              <a:t>And request that the WG chair send the liaison as indicated, with editorial license.</a:t>
            </a:r>
            <a:endParaRPr lang="en-US" dirty="0"/>
          </a:p>
          <a:p>
            <a:pPr marL="685800" lvl="2" indent="-342900"/>
            <a:endParaRPr lang="en-US" altLang="en-US" dirty="0" smtClean="0"/>
          </a:p>
          <a:p>
            <a:r>
              <a:rPr lang="en-US" altLang="en-US" dirty="0" smtClean="0"/>
              <a:t>Moved on behalf of the TG: Dorothy Stanley</a:t>
            </a:r>
          </a:p>
          <a:p>
            <a:r>
              <a:rPr lang="en-US" altLang="en-US" dirty="0" smtClean="0"/>
              <a:t>Seconded:</a:t>
            </a:r>
          </a:p>
          <a:p>
            <a:r>
              <a:rPr lang="en-US" altLang="en-US" dirty="0" smtClean="0"/>
              <a:t>Result:</a:t>
            </a:r>
          </a:p>
          <a:p>
            <a:endParaRPr lang="en-US" altLang="en-US" dirty="0"/>
          </a:p>
          <a:p>
            <a:r>
              <a:rPr lang="en-US" altLang="en-US" sz="2000" dirty="0" smtClean="0"/>
              <a:t>In </a:t>
            </a:r>
            <a:r>
              <a:rPr lang="en-US" altLang="en-US" sz="2000" dirty="0" err="1" smtClean="0"/>
              <a:t>TGmc</a:t>
            </a:r>
            <a:r>
              <a:rPr lang="en-US" altLang="en-US" sz="2000" dirty="0" smtClean="0"/>
              <a:t>:</a:t>
            </a:r>
          </a:p>
          <a:p>
            <a:r>
              <a:rPr lang="en-US" altLang="en-US" sz="2000" dirty="0" smtClean="0"/>
              <a:t>Moved: Youhan Kim, Seconded:  Matthew Fischer, Result: 30-7-7 Passes</a:t>
            </a:r>
          </a:p>
        </p:txBody>
      </p:sp>
    </p:spTree>
    <p:extLst>
      <p:ext uri="{BB962C8B-B14F-4D97-AF65-F5344CB8AC3E}">
        <p14:creationId xmlns:p14="http://schemas.microsoft.com/office/powerpoint/2010/main" val="2029723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The IEEE 802.11 WG supports the formation of the Smart Grid Task Group with the scope defined in </a:t>
            </a:r>
            <a:r>
              <a:rPr lang="en-US" dirty="0" smtClean="0">
                <a:hlinkClick r:id="rId3"/>
              </a:rPr>
              <a:t>24-14-0015-03-0000-smart-grid-tg-scope</a:t>
            </a:r>
            <a:r>
              <a:rPr lang="en-US" dirty="0" smtClean="0"/>
              <a:t>. The IEEE 802.11 WG has identified the following topics that are of interest: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Home Area Networks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Metering Networks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Sensor Connectivity</a:t>
            </a:r>
          </a:p>
          <a:p>
            <a:pPr>
              <a:lnSpc>
                <a:spcPct val="120000"/>
              </a:lnSpc>
            </a:pPr>
            <a:endParaRPr lang="en-US" dirty="0" smtClean="0"/>
          </a:p>
          <a:p>
            <a:pPr>
              <a:lnSpc>
                <a:spcPct val="120000"/>
              </a:lnSpc>
            </a:pPr>
            <a:r>
              <a:rPr lang="en-US" dirty="0" smtClean="0"/>
              <a:t>Moved: 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Second: 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Vote: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98730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Motion </a:t>
            </a:r>
          </a:p>
        </p:txBody>
      </p:sp>
      <p:sp>
        <p:nvSpPr>
          <p:cNvPr id="205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572000"/>
          </a:xfrm>
        </p:spPr>
        <p:txBody>
          <a:bodyPr/>
          <a:lstStyle/>
          <a:p>
            <a:r>
              <a:rPr lang="en-GB" altLang="en-US" dirty="0" smtClean="0"/>
              <a:t>Request the IEEE 802.11 WG chair to liaise document “11-14-0949-01-0000-response-to-wba-liaison-on-latitude-longitude-values.docx” to the Wireless Broadband Alliance.</a:t>
            </a:r>
          </a:p>
          <a:p>
            <a:r>
              <a:rPr lang="en-GB" altLang="en-US" dirty="0" smtClean="0"/>
              <a:t>Empower the WG chair to make any necessary editorial changes.</a:t>
            </a:r>
          </a:p>
          <a:p>
            <a:endParaRPr lang="en-GB" altLang="en-US" dirty="0" smtClean="0"/>
          </a:p>
          <a:p>
            <a:pPr>
              <a:buFontTx/>
              <a:buNone/>
            </a:pPr>
            <a:endParaRPr lang="en-GB" altLang="en-US" dirty="0" smtClean="0"/>
          </a:p>
          <a:p>
            <a:r>
              <a:rPr lang="en-GB" altLang="en-US" dirty="0" smtClean="0"/>
              <a:t>Moved: Stephen McCann</a:t>
            </a:r>
          </a:p>
          <a:p>
            <a:r>
              <a:rPr lang="en-GB" altLang="en-US" dirty="0" smtClean="0"/>
              <a:t>Second: </a:t>
            </a:r>
          </a:p>
          <a:p>
            <a:r>
              <a:rPr lang="en-GB" altLang="en-US" dirty="0" smtClean="0"/>
              <a:t>Result: 0/0/0</a:t>
            </a:r>
          </a:p>
        </p:txBody>
      </p:sp>
      <p:sp>
        <p:nvSpPr>
          <p:cNvPr id="2054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July 2014</a:t>
            </a:r>
            <a:endParaRPr lang="en-GB" altLang="en-US" sz="1800" smtClean="0"/>
          </a:p>
        </p:txBody>
      </p:sp>
    </p:spTree>
    <p:extLst>
      <p:ext uri="{BB962C8B-B14F-4D97-AF65-F5344CB8AC3E}">
        <p14:creationId xmlns:p14="http://schemas.microsoft.com/office/powerpoint/2010/main" val="3052121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References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3273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2014</a:t>
            </a:r>
            <a:endParaRPr lang="en-US" sz="180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dirty="0" smtClean="0"/>
              <a:t>This document is a composite of all 802.11 sub-group motions that are to be brought to the July 2014 802.11 WG plenary meetings.</a:t>
            </a:r>
          </a:p>
          <a:p>
            <a:endParaRPr lang="en-US" b="0" dirty="0" smtClean="0"/>
          </a:p>
          <a:p>
            <a:r>
              <a:rPr lang="en-US" b="0" dirty="0" smtClean="0"/>
              <a:t>R0: motions for Wednesday</a:t>
            </a:r>
          </a:p>
          <a:p>
            <a:r>
              <a:rPr lang="en-US" b="0" dirty="0" smtClean="0"/>
              <a:t>TBD:</a:t>
            </a:r>
          </a:p>
          <a:p>
            <a:pPr lvl="1"/>
            <a:r>
              <a:rPr lang="en-US" b="0" dirty="0" smtClean="0"/>
              <a:t>R1: at conclusion of Wednesday plenary</a:t>
            </a:r>
          </a:p>
          <a:p>
            <a:pPr lvl="1"/>
            <a:r>
              <a:rPr lang="en-US" b="0" dirty="0" smtClean="0"/>
              <a:t>R2: containing motions for Friday plenary</a:t>
            </a:r>
          </a:p>
          <a:p>
            <a:pPr lvl="1"/>
            <a:r>
              <a:rPr lang="en-US" b="0" dirty="0" smtClean="0"/>
              <a:t>R3: at conclusion of Friday plenary</a:t>
            </a:r>
            <a:endParaRPr lang="en-US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Wednesday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0391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Regulatory SC Motion 1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7924800" cy="4953000"/>
          </a:xfrm>
        </p:spPr>
        <p:txBody>
          <a:bodyPr/>
          <a:lstStyle/>
          <a:p>
            <a:pPr lvl="0"/>
            <a:r>
              <a:rPr lang="en-US" dirty="0"/>
              <a:t>Motion</a:t>
            </a:r>
          </a:p>
          <a:p>
            <a:pPr lvl="1"/>
            <a:r>
              <a:rPr lang="en-US" dirty="0"/>
              <a:t>To request the IEEE 802.18 RR-TAG prepare the response to the ITU WP5A liaison in document “18-14-0048-00-0000-annex-19-working-document-toward-a-preliminary-draft-new-recommendation-itu-r-m-v2x”, request for data on IEEE Std. 802.11p, by copying the appropriate M.1450 information </a:t>
            </a:r>
            <a:r>
              <a:rPr lang="en-US" dirty="0" smtClean="0"/>
              <a:t>as </a:t>
            </a:r>
            <a:r>
              <a:rPr lang="en-US" dirty="0"/>
              <a:t>discussed in the Regulatory SC meeting on Tuesday, July 15, 2014. </a:t>
            </a:r>
          </a:p>
          <a:p>
            <a:pPr lvl="1"/>
            <a:endParaRPr lang="en-US" dirty="0"/>
          </a:p>
          <a:p>
            <a:pPr lvl="0"/>
            <a:r>
              <a:rPr lang="en-GB" dirty="0"/>
              <a:t>Moved by </a:t>
            </a:r>
            <a:r>
              <a:rPr lang="en-US" dirty="0"/>
              <a:t>Rich Kennedy on behalf of the 802.11/15 Regulatory SC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dirty="0"/>
              <a:t>Seconded</a:t>
            </a:r>
            <a:r>
              <a:rPr lang="en-US" dirty="0" smtClean="0"/>
              <a:t>: Peter Ecclesine</a:t>
            </a:r>
            <a:endParaRPr lang="en-US" dirty="0"/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GB" dirty="0"/>
              <a:t>Result: </a:t>
            </a:r>
            <a:r>
              <a:rPr lang="en-GB" dirty="0" smtClean="0"/>
              <a:t>66-0-4 Passes</a:t>
            </a:r>
            <a:endParaRPr lang="en-GB" dirty="0"/>
          </a:p>
          <a:p>
            <a:pPr>
              <a:lnSpc>
                <a:spcPct val="90000"/>
              </a:lnSpc>
              <a:spcBef>
                <a:spcPts val="0"/>
              </a:spcBef>
            </a:pPr>
            <a:endParaRPr lang="en-GB" dirty="0" smtClean="0"/>
          </a:p>
          <a:p>
            <a:pPr>
              <a:lnSpc>
                <a:spcPct val="90000"/>
              </a:lnSpc>
              <a:spcBef>
                <a:spcPts val="0"/>
              </a:spcBef>
            </a:pPr>
            <a:endParaRPr lang="en-GB" dirty="0"/>
          </a:p>
          <a:p>
            <a:pPr>
              <a:lnSpc>
                <a:spcPct val="90000"/>
              </a:lnSpc>
              <a:spcBef>
                <a:spcPts val="0"/>
              </a:spcBef>
            </a:pPr>
            <a:endParaRPr lang="en-GB" dirty="0" smtClean="0"/>
          </a:p>
          <a:p>
            <a:pPr lvl="1">
              <a:lnSpc>
                <a:spcPct val="90000"/>
              </a:lnSpc>
              <a:spcBef>
                <a:spcPts val="0"/>
              </a:spcBef>
            </a:pPr>
            <a:endParaRPr lang="en-US" b="1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6665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Friday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6540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800" smtClean="0"/>
              <a:t>July 2014</a:t>
            </a: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09600"/>
            <a:ext cx="8991600" cy="381000"/>
          </a:xfrm>
        </p:spPr>
        <p:txBody>
          <a:bodyPr/>
          <a:lstStyle/>
          <a:p>
            <a:r>
              <a:rPr lang="en-US" sz="2800" dirty="0" smtClean="0"/>
              <a:t>SC &amp; TG officers for confirmation </a:t>
            </a:r>
          </a:p>
        </p:txBody>
      </p:sp>
      <p:graphicFrame>
        <p:nvGraphicFramePr>
          <p:cNvPr id="11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2000023"/>
              </p:ext>
            </p:extLst>
          </p:nvPr>
        </p:nvGraphicFramePr>
        <p:xfrm>
          <a:off x="152400" y="1011173"/>
          <a:ext cx="8839200" cy="4823993"/>
        </p:xfrm>
        <a:graphic>
          <a:graphicData uri="http://schemas.openxmlformats.org/drawingml/2006/table">
            <a:tbl>
              <a:tblPr/>
              <a:tblGrid>
                <a:gridCol w="514350"/>
                <a:gridCol w="685800"/>
                <a:gridCol w="1828800"/>
                <a:gridCol w="2600325"/>
                <a:gridCol w="1905000"/>
                <a:gridCol w="1304925"/>
              </a:tblGrid>
              <a:tr h="32575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Cat</a:t>
                      </a:r>
                    </a:p>
                  </a:txBody>
                  <a:tcPr marT="45698" marB="4569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T="45698" marB="456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Chair</a:t>
                      </a:r>
                    </a:p>
                  </a:txBody>
                  <a:tcPr marT="45698" marB="456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Vice Chair</a:t>
                      </a:r>
                    </a:p>
                  </a:txBody>
                  <a:tcPr marT="45698" marB="456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Technical Editor</a:t>
                      </a:r>
                    </a:p>
                  </a:txBody>
                  <a:tcPr marT="45698" marB="456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Secretary</a:t>
                      </a:r>
                    </a:p>
                  </a:txBody>
                  <a:tcPr marT="45698" marB="456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6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T="27418" marB="274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ARC</a:t>
                      </a: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Joe LEVY</a:t>
                      </a: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6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T="27418" marB="274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REG</a:t>
                      </a: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Richard KENNEDY</a:t>
                      </a: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6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T="27418" marB="274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PUB</a:t>
                      </a: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Stephen MCCANN</a:t>
                      </a: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6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T="27418" marB="274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WNG</a:t>
                      </a: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Clint CHAPLIN</a:t>
                      </a: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Jim LANSFORD</a:t>
                      </a: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6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T="27418" marB="274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MC</a:t>
                      </a: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Dorothy STANLEY</a:t>
                      </a: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HAMILTON, Jon ROSDAHL</a:t>
                      </a: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Adrian STEPHENS, sub-editors Emily QI, Edward AU</a:t>
                      </a: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794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T="27418" marB="2741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AH</a:t>
                      </a:r>
                    </a:p>
                  </a:txBody>
                  <a:tcPr marT="27418" marB="274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Yongho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SEOK</a:t>
                      </a:r>
                    </a:p>
                  </a:txBody>
                  <a:tcPr marT="27418" marB="274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Alfred ASTERJADHI 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en-US" altLang="ko-K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Zander LEI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8" marB="274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Yongho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SEOK,</a:t>
                      </a:r>
                      <a:r>
                        <a:rPr kumimoji="0" lang="en-US" altLang="ko-K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Alfred ASTERJADHI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T="27418" marB="274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ko-K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Zander LEI 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8" marB="274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86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T="27418" marB="274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AI</a:t>
                      </a: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Hiroshi MANO</a:t>
                      </a: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Marc EMMELMANN</a:t>
                      </a: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Lee ARMSTRONG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Ping FANG</a:t>
                      </a: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Hitoshi MORIOKA</a:t>
                      </a: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794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T="27418" marB="274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AJ</a:t>
                      </a: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Xiaoming PENG</a:t>
                      </a: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Eldad PERAHIA, </a:t>
                      </a: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Haiming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WANG</a:t>
                      </a: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Jiamin</a:t>
                      </a:r>
                      <a:r>
                        <a:rPr kumimoji="0" lang="en-US" alt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CHEN 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HAO </a:t>
                      </a: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Peng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4886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T="27418" marB="274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AK</a:t>
                      </a: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Donald EASTLAKE</a:t>
                      </a: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Donald EASTLAKE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Norm FINN</a:t>
                      </a: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Filip MESTANOV</a:t>
                      </a: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060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T="27418" marB="274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AQ</a:t>
                      </a: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Stephen MCCANN </a:t>
                      </a: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Yunsong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YANG</a:t>
                      </a: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Dan GAL</a:t>
                      </a: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Dapeng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LIU </a:t>
                      </a: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794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T="27418" marB="274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AX</a:t>
                      </a: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Osama ABOUL-MAGD</a:t>
                      </a: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CA" altLang="en-US" sz="1400" b="1" dirty="0" smtClean="0"/>
                        <a:t>Yasuhiko Inoue</a:t>
                      </a:r>
                      <a:r>
                        <a:rPr lang="en-CA" altLang="en-US" sz="1400" dirty="0" smtClean="0"/>
                        <a:t> 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27418" marB="274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143000" y="5914212"/>
            <a:ext cx="2819401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For confirmation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4419600" y="5944989"/>
            <a:ext cx="3276600" cy="40011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Officer changed this session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263020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6752786"/>
              </p:ext>
            </p:extLst>
          </p:nvPr>
        </p:nvGraphicFramePr>
        <p:xfrm>
          <a:off x="98286" y="990597"/>
          <a:ext cx="8893314" cy="5024452"/>
        </p:xfrm>
        <a:graphic>
          <a:graphicData uri="http://schemas.openxmlformats.org/drawingml/2006/table">
            <a:tbl>
              <a:tblPr/>
              <a:tblGrid>
                <a:gridCol w="2833734"/>
                <a:gridCol w="3588299"/>
                <a:gridCol w="1057708"/>
                <a:gridCol w="1413573"/>
              </a:tblGrid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Monday</a:t>
                      </a:r>
                      <a:r>
                        <a:rPr lang="fr-FR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fr-FR" sz="2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Aug</a:t>
                      </a:r>
                      <a:r>
                        <a:rPr lang="fr-FR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11; Tuesday</a:t>
                      </a:r>
                      <a:r>
                        <a:rPr lang="fr-FR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Sept 2</a:t>
                      </a:r>
                      <a:endParaRPr lang="fr-FR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 </a:t>
                      </a:r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</a:t>
                      </a:r>
                      <a:b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Bi-weekly Thursdays through Nov 30th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12:30 </a:t>
                      </a:r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</a:t>
                      </a:r>
                    </a:p>
                    <a:p>
                      <a:pPr algn="ctr" fontAlgn="b"/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GB" sz="2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21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 SC DSRC Tiger </a:t>
                      </a:r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Team</a:t>
                      </a:r>
                    </a:p>
                    <a:p>
                      <a:pPr algn="l" fontAlgn="b"/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Weekly Fridays July</a:t>
                      </a:r>
                      <a:r>
                        <a:rPr lang="en-GB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 through Nov 30</a:t>
                      </a:r>
                      <a:r>
                        <a:rPr lang="en-GB" sz="2100" b="0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</a:t>
                      </a:r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</a:t>
                      </a:r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</a:t>
                      </a:r>
                    </a:p>
                    <a:p>
                      <a:pPr algn="ctr" fontAlgn="b"/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GB" sz="2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21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GB" sz="21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Tgah</a:t>
                      </a:r>
                      <a:r>
                        <a:rPr lang="en-GB" sz="2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/>
                      </a:r>
                      <a:br>
                        <a:rPr lang="en-GB" sz="2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</a:br>
                      <a:endParaRPr lang="en-GB" sz="21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July 29, Aug 5, 12, 19, 26, </a:t>
                      </a:r>
                      <a:br>
                        <a:rPr lang="en-GB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Sept 2, 9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20:00 ET</a:t>
                      </a:r>
                    </a:p>
                    <a:p>
                      <a:pPr algn="ctr" fontAlgn="b"/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GB" sz="2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GB" sz="21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TGai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Tuesdays</a:t>
                      </a:r>
                      <a:r>
                        <a:rPr lang="en-GB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July 29 to Sept 9</a:t>
                      </a:r>
                      <a:r>
                        <a:rPr lang="en-GB" sz="2100" b="0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</a:t>
                      </a:r>
                      <a:r>
                        <a:rPr lang="en-GB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GB" sz="2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TGak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Monday July 28, Aug 11, 25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</a:t>
                      </a:r>
                      <a:r>
                        <a:rPr lang="en-GB" sz="2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TGaq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Tuesday August</a:t>
                      </a:r>
                      <a:r>
                        <a:rPr lang="en-GB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26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GB" sz="2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TGmc</a:t>
                      </a:r>
                      <a:endParaRPr lang="en-GB" sz="21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Friday </a:t>
                      </a:r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August</a:t>
                      </a:r>
                      <a:r>
                        <a:rPr lang="en-GB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1, 8, 15, 22, 29, Sept 5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</a:t>
                      </a:r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</a:t>
                      </a:r>
                    </a:p>
                    <a:p>
                      <a:pPr algn="ctr" fontAlgn="b"/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GB" sz="2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GB" sz="21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TGax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21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Thursday August 14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en-GB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GB" sz="2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GB" sz="21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Tgaj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August</a:t>
                      </a:r>
                      <a:r>
                        <a:rPr lang="en-GB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28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GB" sz="2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21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514600" y="5939135"/>
            <a:ext cx="24305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Approval result: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967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802.1 Operations Manual (OM) changes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Accept document 11-14/0629r1 as the 802.11 operations manual.</a:t>
            </a:r>
          </a:p>
          <a:p>
            <a:r>
              <a:rPr lang="en-GB" dirty="0" smtClean="0"/>
              <a:t>Moved: Dorothy Stanley</a:t>
            </a:r>
          </a:p>
          <a:p>
            <a:r>
              <a:rPr lang="en-GB" dirty="0" smtClean="0"/>
              <a:t>Seconded: </a:t>
            </a:r>
          </a:p>
          <a:p>
            <a:r>
              <a:rPr lang="en-GB" dirty="0" smtClean="0"/>
              <a:t>Result: </a:t>
            </a:r>
          </a:p>
          <a:p>
            <a:endParaRPr lang="en-GB" dirty="0"/>
          </a:p>
          <a:p>
            <a:r>
              <a:rPr lang="en-GB" dirty="0" smtClean="0"/>
              <a:t>(Revision 2 will also be uploaded containing tracked changes accepted).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3237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ARC Motion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7924800" cy="4953000"/>
          </a:xfrm>
        </p:spPr>
        <p:txBody>
          <a:bodyPr/>
          <a:lstStyle/>
          <a:p>
            <a:r>
              <a:rPr lang="en-US" altLang="en-US" dirty="0" smtClean="0"/>
              <a:t>Approve </a:t>
            </a:r>
            <a:r>
              <a:rPr lang="en-US" altLang="en-US" dirty="0"/>
              <a:t>the Response to the IETF, with comments on CAPWAP Extensions draft, as contained in 11-14/0913r1 and request that it be sent by the IEEE 802.11 WG Chair, and grant the WG Chair editorial license.</a:t>
            </a:r>
          </a:p>
          <a:p>
            <a:pPr lvl="0"/>
            <a:r>
              <a:rPr lang="en-GB" dirty="0" smtClean="0"/>
              <a:t>Moved </a:t>
            </a:r>
            <a:r>
              <a:rPr lang="en-GB" dirty="0"/>
              <a:t>by Mark Hamilton on behalf of ARC </a:t>
            </a:r>
            <a:r>
              <a:rPr lang="en-GB" dirty="0" smtClean="0"/>
              <a:t>SC</a:t>
            </a:r>
          </a:p>
          <a:p>
            <a:pPr lvl="0"/>
            <a:r>
              <a:rPr lang="en-GB" dirty="0" smtClean="0"/>
              <a:t>Second: Joseph </a:t>
            </a:r>
            <a:r>
              <a:rPr lang="en-GB" dirty="0" smtClean="0"/>
              <a:t>Levy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GB" dirty="0" smtClean="0"/>
              <a:t>Result: </a:t>
            </a:r>
            <a:endParaRPr lang="en-US" dirty="0" smtClean="0"/>
          </a:p>
          <a:p>
            <a:pPr lvl="0"/>
            <a:endParaRPr lang="en-GB" dirty="0"/>
          </a:p>
          <a:p>
            <a:pPr lvl="0"/>
            <a:endParaRPr lang="en-US" dirty="0"/>
          </a:p>
          <a:p>
            <a:r>
              <a:rPr lang="en-GB" b="1" dirty="0"/>
              <a:t>ARC SC vote: </a:t>
            </a:r>
            <a:endParaRPr lang="en-US" b="1" dirty="0"/>
          </a:p>
          <a:p>
            <a:pPr lvl="1">
              <a:lnSpc>
                <a:spcPct val="80000"/>
              </a:lnSpc>
            </a:pPr>
            <a:r>
              <a:rPr lang="en-GB" b="1" dirty="0"/>
              <a:t>Moved: </a:t>
            </a:r>
            <a:r>
              <a:rPr lang="en-GB" b="1" dirty="0" smtClean="0"/>
              <a:t>Donald Eastlake III, </a:t>
            </a:r>
            <a:r>
              <a:rPr lang="en-GB" b="1" dirty="0"/>
              <a:t>Seconded: </a:t>
            </a:r>
            <a:r>
              <a:rPr lang="en-GB" b="1" dirty="0" smtClean="0"/>
              <a:t>Richard Roy</a:t>
            </a:r>
            <a:endParaRPr lang="en-GB" b="1" dirty="0"/>
          </a:p>
          <a:p>
            <a:pPr lvl="1">
              <a:lnSpc>
                <a:spcPct val="80000"/>
              </a:lnSpc>
            </a:pPr>
            <a:r>
              <a:rPr lang="en-GB" b="1" dirty="0"/>
              <a:t>Yes: </a:t>
            </a:r>
            <a:r>
              <a:rPr lang="en-GB" b="1" dirty="0" smtClean="0"/>
              <a:t>8   </a:t>
            </a:r>
            <a:r>
              <a:rPr lang="en-GB" b="1" dirty="0"/>
              <a:t>No: 0   Abstain: </a:t>
            </a:r>
            <a:r>
              <a:rPr lang="en-GB" b="1" dirty="0" smtClean="0"/>
              <a:t>1</a:t>
            </a:r>
            <a:endParaRPr lang="en-GB" b="1" dirty="0"/>
          </a:p>
          <a:p>
            <a:pPr>
              <a:lnSpc>
                <a:spcPct val="90000"/>
              </a:lnSpc>
              <a:spcBef>
                <a:spcPts val="0"/>
              </a:spcBef>
            </a:pPr>
            <a:endParaRPr lang="en-US" dirty="0" smtClean="0"/>
          </a:p>
          <a:p>
            <a:pPr>
              <a:lnSpc>
                <a:spcPct val="90000"/>
              </a:lnSpc>
              <a:spcBef>
                <a:spcPts val="0"/>
              </a:spcBef>
            </a:pPr>
            <a:endParaRPr lang="en-US" dirty="0" smtClean="0"/>
          </a:p>
          <a:p>
            <a:pPr lvl="1">
              <a:lnSpc>
                <a:spcPct val="90000"/>
              </a:lnSpc>
              <a:spcBef>
                <a:spcPts val="0"/>
              </a:spcBef>
            </a:pPr>
            <a:endParaRPr lang="en-US" b="1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6164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82402</TotalTime>
  <Words>1026</Words>
  <Application>Microsoft Office PowerPoint</Application>
  <PresentationFormat>On-screen Show (4:3)</PresentationFormat>
  <Paragraphs>272</Paragraphs>
  <Slides>15</Slides>
  <Notes>15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Default Design</vt:lpstr>
      <vt:lpstr>Document</vt:lpstr>
      <vt:lpstr>802.11 July 2014 WG Motions</vt:lpstr>
      <vt:lpstr>Abstract</vt:lpstr>
      <vt:lpstr>Wednesday</vt:lpstr>
      <vt:lpstr>Regulatory SC Motion 1</vt:lpstr>
      <vt:lpstr>Friday</vt:lpstr>
      <vt:lpstr>SC &amp; TG officers for confirmation </vt:lpstr>
      <vt:lpstr>PowerPoint Presentation</vt:lpstr>
      <vt:lpstr>802.1 Operations Manual (OM) changes</vt:lpstr>
      <vt:lpstr>ARC Motion</vt:lpstr>
      <vt:lpstr>The IEEE 802.11 WG will consider sending 802.11ac/af through PSDO</vt:lpstr>
      <vt:lpstr>Motion – shwmp liaison ANA allocation</vt:lpstr>
      <vt:lpstr>TGmc Motion – 3GPP liaison</vt:lpstr>
      <vt:lpstr>Motion</vt:lpstr>
      <vt:lpstr>Motion </vt:lpstr>
      <vt:lpstr>References</vt:lpstr>
    </vt:vector>
  </TitlesOfParts>
  <Company>Aruba Networks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Plenary Motions</dc:title>
  <dc:creator>dstanley@arubanetworks.com</dc:creator>
  <cp:keywords>July 2014</cp:keywords>
  <cp:lastModifiedBy>Dorothy Stanley</cp:lastModifiedBy>
  <cp:revision>1533</cp:revision>
  <cp:lastPrinted>1998-02-10T13:28:06Z</cp:lastPrinted>
  <dcterms:created xsi:type="dcterms:W3CDTF">1998-02-10T13:07:52Z</dcterms:created>
  <dcterms:modified xsi:type="dcterms:W3CDTF">2014-07-18T06:28:19Z</dcterms:modified>
</cp:coreProperties>
</file>