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346" r:id="rId2"/>
    <p:sldId id="2347" r:id="rId3"/>
    <p:sldId id="2312" r:id="rId4"/>
    <p:sldId id="2348" r:id="rId5"/>
    <p:sldId id="2352" r:id="rId6"/>
    <p:sldId id="2350" r:id="rId7"/>
    <p:sldId id="2313" r:id="rId8"/>
    <p:sldId id="2355" r:id="rId9"/>
    <p:sldId id="2356" r:id="rId10"/>
    <p:sldId id="2349" r:id="rId11"/>
    <p:sldId id="2357" r:id="rId12"/>
    <p:sldId id="2358" r:id="rId13"/>
    <p:sldId id="2322" r:id="rId14"/>
    <p:sldId id="2288" r:id="rId15"/>
    <p:sldId id="2345" r:id="rId16"/>
    <p:sldId id="2353" r:id="rId17"/>
    <p:sldId id="2354" r:id="rId18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00"/>
    <a:srgbClr val="66FF33"/>
    <a:srgbClr val="FF9966"/>
    <a:srgbClr val="FF9900"/>
    <a:srgbClr val="0033CC"/>
    <a:srgbClr val="3366FF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31" autoAdjust="0"/>
    <p:restoredTop sz="95795" autoAdjust="0"/>
  </p:normalViewPr>
  <p:slideViewPr>
    <p:cSldViewPr>
      <p:cViewPr>
        <p:scale>
          <a:sx n="93" d="100"/>
          <a:sy n="93" d="100"/>
        </p:scale>
        <p:origin x="-1122" y="180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892"/>
    </p:cViewPr>
  </p:sorterViewPr>
  <p:notesViewPr>
    <p:cSldViewPr>
      <p:cViewPr>
        <p:scale>
          <a:sx n="100" d="100"/>
          <a:sy n="100" d="100"/>
        </p:scale>
        <p:origin x="-1380" y="84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802.11-14/0202r0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802.11-14/0202r0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802.11-09/xxxxr0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May 2008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4058" y="686126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28621934-9F53-47E3-9670-3F15BFB461D9}" type="slidenum">
              <a:rPr lang="en-US" altLang="ja-JP" sz="1200" smtClean="0"/>
              <a:pPr/>
              <a:t>10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6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802.11-09/xxxxr0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May 2008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4058" y="686126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28621934-9F53-47E3-9670-3F15BFB461D9}" type="slidenum">
              <a:rPr lang="en-US" altLang="ja-JP" sz="1200" smtClean="0"/>
              <a:pPr/>
              <a:t>11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6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052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95415" y="22630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802.11-14/0202r0</a:t>
            </a:r>
            <a:endParaRPr kumimoji="0" lang="en-US" altLang="ja-JP" sz="14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450" y="22629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March 2014</a:t>
            </a:r>
            <a:endParaRPr kumimoji="0" lang="en-US" altLang="ja-JP" sz="140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47122" y="6860614"/>
            <a:ext cx="204414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343898" indent="-24343898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6458" y="6860613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FDEBB0B6-6BC0-4525-9580-DAF908CCEE70}" type="slidenum">
              <a:rPr kumimoji="0" lang="en-US" altLang="ja-JP" sz="1200"/>
              <a:pPr/>
              <a:t>13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6" y="3365652"/>
            <a:ext cx="7499774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802.11-14/0202r0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802.11-13/xxxxr0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January 2014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16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March 2014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802.11-08/1455r0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David Bagby, Calypso Ventures, Inc.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802.11-13/xxxxr0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January 2014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A26A5D11-B8D5-46A8-97D0-D556201F74F7}" type="slidenum">
              <a:rPr lang="en-US" altLang="en-US" smtClean="0"/>
              <a:pPr>
                <a:spcBef>
                  <a:spcPct val="0"/>
                </a:spcBef>
                <a:defRPr/>
              </a:pPr>
              <a:t>5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802.11-09/0657r2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2F5A16F2-D536-4D0D-80F8-5F180B657BF5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802.11-14/0743r0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34-000m-revmc-wg-ballot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</a:t>
            </a:r>
            <a:r>
              <a:rPr lang="en-US" dirty="0" smtClean="0"/>
              <a:t>Jul</a:t>
            </a:r>
            <a:r>
              <a:rPr lang="en-US" dirty="0" smtClean="0"/>
              <a:t>y </a:t>
            </a:r>
            <a:r>
              <a:rPr lang="en-US" dirty="0" smtClean="0"/>
              <a:t>2014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2014-07-12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2122568"/>
              </p:ext>
            </p:extLst>
          </p:nvPr>
        </p:nvGraphicFramePr>
        <p:xfrm>
          <a:off x="523875" y="2281238"/>
          <a:ext cx="8178800" cy="2506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81238"/>
                        <a:ext cx="8178800" cy="2506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TGmc</a:t>
            </a:r>
            <a:r>
              <a:rPr lang="en-US" altLang="ja-JP" dirty="0" smtClean="0"/>
              <a:t> </a:t>
            </a:r>
            <a:r>
              <a:rPr lang="en-US" altLang="ja-JP" dirty="0"/>
              <a:t>802.11 Revision – </a:t>
            </a:r>
            <a:r>
              <a:rPr lang="en-US" altLang="ja-JP" dirty="0" smtClean="0"/>
              <a:t>Jul</a:t>
            </a:r>
            <a:r>
              <a:rPr lang="en-US" altLang="ja-JP" dirty="0" smtClean="0"/>
              <a:t>y </a:t>
            </a:r>
            <a:r>
              <a:rPr lang="en-US" altLang="ja-JP" dirty="0" smtClean="0"/>
              <a:t>2014</a:t>
            </a:r>
            <a:br>
              <a:rPr lang="en-US" altLang="ja-JP" dirty="0" smtClean="0"/>
            </a:br>
            <a:r>
              <a:rPr lang="en-US" altLang="ja-JP" dirty="0" smtClean="0"/>
              <a:t>Chair: Dorothy Stanley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305800" cy="44958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dirty="0"/>
              <a:t>Since the May 2014 meeting: </a:t>
            </a:r>
          </a:p>
          <a:p>
            <a:pPr lvl="1">
              <a:defRPr/>
            </a:pPr>
            <a:r>
              <a:rPr lang="en-US" altLang="ja-JP" dirty="0"/>
              <a:t>779 comments received in LB202 (WG recirculation, 90% approval) on P802.11REVmc D3.0, which incorporated 11ac &amp; 11af</a:t>
            </a:r>
            <a:r>
              <a:rPr lang="en-US" altLang="ja-JP" dirty="0" smtClean="0"/>
              <a:t>.</a:t>
            </a:r>
          </a:p>
          <a:p>
            <a:pPr lvl="1">
              <a:defRPr/>
            </a:pPr>
            <a:r>
              <a:rPr lang="en-US" altLang="ja-JP" dirty="0"/>
              <a:t>Comment spreadsheet: </a:t>
            </a:r>
            <a:r>
              <a:rPr lang="en-US" altLang="ja-JP" dirty="0">
                <a:hlinkClick r:id="rId3"/>
              </a:rPr>
              <a:t>https://</a:t>
            </a:r>
            <a:r>
              <a:rPr lang="en-US" altLang="ja-JP" dirty="0" smtClean="0">
                <a:hlinkClick r:id="rId3"/>
              </a:rPr>
              <a:t>mentor.ieee.org/802.11/dcn/13/11-13-0233-34-000m-revmc-wg-ballot-comments.xls</a:t>
            </a:r>
            <a:r>
              <a:rPr lang="en-US" altLang="ja-JP" dirty="0" smtClean="0"/>
              <a:t> includes comment volunteers/assignees. </a:t>
            </a:r>
            <a:endParaRPr lang="en-US" altLang="ja-JP" dirty="0"/>
          </a:p>
          <a:p>
            <a:pPr lvl="1">
              <a:defRPr/>
            </a:pPr>
            <a:r>
              <a:rPr lang="en-US" altLang="ja-JP" dirty="0"/>
              <a:t>One teleconference held</a:t>
            </a:r>
          </a:p>
          <a:p>
            <a:pPr>
              <a:defRPr/>
            </a:pPr>
            <a:r>
              <a:rPr lang="en-US" altLang="ja-JP" dirty="0"/>
              <a:t>Goals for July Meeting:</a:t>
            </a:r>
          </a:p>
          <a:p>
            <a:pPr lvl="1">
              <a:defRPr/>
            </a:pPr>
            <a:r>
              <a:rPr lang="en-US" altLang="ja-JP" sz="2200" dirty="0"/>
              <a:t>LB202 comment resolution</a:t>
            </a:r>
          </a:p>
          <a:p>
            <a:pPr lvl="1">
              <a:defRPr/>
            </a:pPr>
            <a:r>
              <a:rPr lang="en-US" altLang="ja-JP" sz="2200" dirty="0"/>
              <a:t>Wednesday PM2 – Deprecation CIDs</a:t>
            </a:r>
          </a:p>
          <a:p>
            <a:pPr>
              <a:defRPr/>
            </a:pPr>
            <a:r>
              <a:rPr lang="en-US" altLang="ja-JP" dirty="0"/>
              <a:t>Current </a:t>
            </a:r>
            <a:r>
              <a:rPr lang="en-US" altLang="ja-JP" dirty="0" smtClean="0"/>
              <a:t>schedule: </a:t>
            </a:r>
            <a:r>
              <a:rPr lang="en-US" altLang="ja-JP" dirty="0"/>
              <a:t>Working Group </a:t>
            </a:r>
            <a:r>
              <a:rPr lang="en-US" altLang="ja-JP" dirty="0" smtClean="0"/>
              <a:t>LB on D4.0 </a:t>
            </a:r>
            <a:r>
              <a:rPr lang="en-US" altLang="ja-JP" dirty="0"/>
              <a:t>in </a:t>
            </a:r>
            <a:r>
              <a:rPr lang="en-US" altLang="ja-JP" dirty="0" smtClean="0"/>
              <a:t>Sept</a:t>
            </a:r>
          </a:p>
          <a:p>
            <a:pPr lvl="1">
              <a:defRPr/>
            </a:pPr>
            <a:r>
              <a:rPr lang="en-US" altLang="ja-JP" dirty="0" smtClean="0"/>
              <a:t>Modify schedule if needed</a:t>
            </a:r>
            <a:endParaRPr lang="en-US" altLang="ja-JP" dirty="0"/>
          </a:p>
          <a:p>
            <a:pPr marL="457200" lvl="1" indent="0">
              <a:buFontTx/>
              <a:buNone/>
              <a:defRPr/>
            </a:pPr>
            <a:endParaRPr lang="en-US" altLang="ja-JP" sz="2600" dirty="0" smtClean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July 2014</a:t>
            </a:r>
            <a:endParaRPr lang="en-US" altLang="ja-JP" sz="1800" smtClean="0"/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D. Stanley, Aruba Networks</a:t>
            </a:r>
            <a:endParaRPr lang="en-US" altLang="ja-JP" sz="1200" smtClean="0"/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10</a:t>
            </a:fld>
            <a:endParaRPr lang="en-US" altLang="ja-JP" sz="1200" smtClean="0"/>
          </a:p>
        </p:txBody>
      </p:sp>
    </p:spTree>
    <p:extLst>
      <p:ext uri="{BB962C8B-B14F-4D97-AF65-F5344CB8AC3E}">
        <p14:creationId xmlns:p14="http://schemas.microsoft.com/office/powerpoint/2010/main" val="391256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TGmc</a:t>
            </a:r>
            <a:r>
              <a:rPr lang="en-US" altLang="ja-JP" dirty="0" smtClean="0"/>
              <a:t> </a:t>
            </a:r>
            <a:r>
              <a:rPr lang="en-US" altLang="ja-JP" dirty="0"/>
              <a:t>802.11 Revision – </a:t>
            </a:r>
            <a:r>
              <a:rPr lang="en-US" altLang="ja-JP" dirty="0" smtClean="0"/>
              <a:t>Jul</a:t>
            </a:r>
            <a:r>
              <a:rPr lang="en-US" altLang="ja-JP" dirty="0" smtClean="0"/>
              <a:t>y </a:t>
            </a:r>
            <a:r>
              <a:rPr lang="en-US" altLang="ja-JP" dirty="0" smtClean="0"/>
              <a:t>2014</a:t>
            </a:r>
            <a:br>
              <a:rPr lang="en-US" altLang="ja-JP" dirty="0" smtClean="0"/>
            </a:br>
            <a:r>
              <a:rPr lang="en-US" altLang="ja-JP" dirty="0" smtClean="0"/>
              <a:t>Chair: Dorothy Stanley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762000" y="2362200"/>
            <a:ext cx="3581400" cy="48006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sz="2000" dirty="0"/>
              <a:t>Gabor Bajko</a:t>
            </a:r>
          </a:p>
          <a:p>
            <a:pPr>
              <a:defRPr/>
            </a:pPr>
            <a:r>
              <a:rPr lang="en-US" altLang="ja-JP" sz="2000" dirty="0" smtClean="0"/>
              <a:t>Carlos </a:t>
            </a:r>
            <a:r>
              <a:rPr lang="en-US" altLang="ja-JP" sz="2000" dirty="0" err="1"/>
              <a:t>Cordiero</a:t>
            </a:r>
            <a:endParaRPr lang="en-US" altLang="ja-JP" sz="2000" dirty="0"/>
          </a:p>
          <a:p>
            <a:pPr>
              <a:defRPr/>
            </a:pPr>
            <a:r>
              <a:rPr lang="en-US" altLang="ja-JP" sz="2000" dirty="0"/>
              <a:t>Peter Ecclesine</a:t>
            </a:r>
          </a:p>
          <a:p>
            <a:pPr>
              <a:defRPr/>
            </a:pPr>
            <a:r>
              <a:rPr lang="en-US" altLang="ja-JP" sz="2000" dirty="0" smtClean="0"/>
              <a:t>Vinko </a:t>
            </a:r>
            <a:r>
              <a:rPr lang="en-US" altLang="ja-JP" sz="2000" dirty="0"/>
              <a:t>Erceg</a:t>
            </a:r>
          </a:p>
          <a:p>
            <a:pPr>
              <a:defRPr/>
            </a:pPr>
            <a:r>
              <a:rPr lang="en-US" altLang="ja-JP" sz="2000" dirty="0"/>
              <a:t>Matthew Fischer</a:t>
            </a:r>
          </a:p>
          <a:p>
            <a:pPr>
              <a:defRPr/>
            </a:pPr>
            <a:r>
              <a:rPr lang="en-US" altLang="ja-JP" sz="2000" dirty="0" smtClean="0"/>
              <a:t>Mark </a:t>
            </a:r>
            <a:r>
              <a:rPr lang="en-US" altLang="ja-JP" sz="2000" dirty="0"/>
              <a:t>Hamilton</a:t>
            </a:r>
          </a:p>
          <a:p>
            <a:pPr>
              <a:defRPr/>
            </a:pPr>
            <a:r>
              <a:rPr lang="en-US" altLang="ja-JP" sz="2000" dirty="0" smtClean="0"/>
              <a:t>Dan Harkins</a:t>
            </a:r>
          </a:p>
          <a:p>
            <a:pPr>
              <a:defRPr/>
            </a:pPr>
            <a:r>
              <a:rPr lang="en-US" altLang="ja-JP" sz="2000" dirty="0" smtClean="0"/>
              <a:t>Brian Hart</a:t>
            </a:r>
          </a:p>
          <a:p>
            <a:pPr>
              <a:defRPr/>
            </a:pPr>
            <a:r>
              <a:rPr lang="en-US" altLang="ja-JP" sz="2000" dirty="0"/>
              <a:t>VK Jones</a:t>
            </a:r>
          </a:p>
          <a:p>
            <a:pPr>
              <a:defRPr/>
            </a:pPr>
            <a:r>
              <a:rPr lang="en-US" altLang="ja-JP" sz="2000" dirty="0" smtClean="0"/>
              <a:t>Stephen </a:t>
            </a:r>
            <a:r>
              <a:rPr lang="en-US" altLang="ja-JP" sz="2000" dirty="0"/>
              <a:t>McCann</a:t>
            </a:r>
          </a:p>
          <a:p>
            <a:pPr>
              <a:defRPr/>
            </a:pPr>
            <a:endParaRPr lang="en-US" altLang="ja-JP" dirty="0"/>
          </a:p>
          <a:p>
            <a:pPr marL="457200" lvl="1" indent="0">
              <a:buFontTx/>
              <a:buNone/>
              <a:defRPr/>
            </a:pPr>
            <a:endParaRPr lang="en-US" altLang="ja-JP" sz="2600" dirty="0" smtClean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July 2014</a:t>
            </a:r>
            <a:endParaRPr lang="en-US" altLang="ja-JP" sz="1800" smtClean="0"/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D. Stanley, Aruba Networks</a:t>
            </a:r>
            <a:endParaRPr lang="en-US" altLang="ja-JP" sz="1200" smtClean="0"/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11</a:t>
            </a:fld>
            <a:endParaRPr lang="en-US" altLang="ja-JP" sz="120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869094" y="2362200"/>
            <a:ext cx="3581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ja-JP" sz="2000" dirty="0"/>
              <a:t>Michael Montemurro</a:t>
            </a:r>
          </a:p>
          <a:p>
            <a:pPr>
              <a:defRPr/>
            </a:pPr>
            <a:r>
              <a:rPr lang="en-US" altLang="ja-JP" sz="2000" dirty="0"/>
              <a:t>Eldad Perahia</a:t>
            </a:r>
          </a:p>
          <a:p>
            <a:pPr>
              <a:defRPr/>
            </a:pPr>
            <a:r>
              <a:rPr lang="en-US" altLang="ja-JP" sz="2000" kern="0" dirty="0" smtClean="0"/>
              <a:t>Ron </a:t>
            </a:r>
            <a:r>
              <a:rPr lang="en-US" altLang="ja-JP" sz="2000" kern="0" dirty="0"/>
              <a:t>Porat</a:t>
            </a:r>
          </a:p>
          <a:p>
            <a:pPr>
              <a:defRPr/>
            </a:pPr>
            <a:r>
              <a:rPr lang="en-US" altLang="ja-JP" sz="2000" dirty="0" smtClean="0"/>
              <a:t>Mark </a:t>
            </a:r>
            <a:r>
              <a:rPr lang="en-US" altLang="ja-JP" sz="2000" dirty="0"/>
              <a:t>Rison</a:t>
            </a:r>
          </a:p>
          <a:p>
            <a:pPr>
              <a:defRPr/>
            </a:pPr>
            <a:r>
              <a:rPr lang="en-US" altLang="ja-JP" sz="2000" dirty="0"/>
              <a:t>Jon Rosdahl</a:t>
            </a:r>
          </a:p>
          <a:p>
            <a:pPr>
              <a:defRPr/>
            </a:pPr>
            <a:r>
              <a:rPr lang="en-US" altLang="ja-JP" sz="2000" kern="0" dirty="0" err="1"/>
              <a:t>Yongho</a:t>
            </a:r>
            <a:r>
              <a:rPr lang="en-US" altLang="ja-JP" sz="2000" kern="0" dirty="0"/>
              <a:t> </a:t>
            </a:r>
            <a:r>
              <a:rPr lang="en-US" altLang="ja-JP" sz="2000" kern="0" dirty="0" err="1"/>
              <a:t>Seok</a:t>
            </a:r>
            <a:endParaRPr lang="en-US" altLang="ja-JP" sz="2000" kern="0" dirty="0"/>
          </a:p>
          <a:p>
            <a:pPr>
              <a:defRPr/>
            </a:pPr>
            <a:r>
              <a:rPr lang="en-US" altLang="ja-JP" sz="2000" dirty="0" smtClean="0"/>
              <a:t>Graham Smith</a:t>
            </a:r>
          </a:p>
          <a:p>
            <a:pPr>
              <a:defRPr/>
            </a:pPr>
            <a:r>
              <a:rPr lang="en-US" altLang="ja-JP" sz="2000" dirty="0" smtClean="0"/>
              <a:t>Dorothy Stanley</a:t>
            </a:r>
          </a:p>
          <a:p>
            <a:pPr>
              <a:defRPr/>
            </a:pPr>
            <a:r>
              <a:rPr lang="en-US" altLang="ja-JP" sz="2000" dirty="0" smtClean="0"/>
              <a:t>Adrian Stephens</a:t>
            </a:r>
          </a:p>
          <a:p>
            <a:pPr>
              <a:defRPr/>
            </a:pPr>
            <a:r>
              <a:rPr lang="en-US" altLang="ja-JP" sz="2000" kern="0" dirty="0" smtClean="0"/>
              <a:t>Qi Wang</a:t>
            </a:r>
          </a:p>
          <a:p>
            <a:pPr>
              <a:defRPr/>
            </a:pPr>
            <a:r>
              <a:rPr lang="en-US" altLang="ja-JP" sz="2000" dirty="0" smtClean="0"/>
              <a:t>Menzo </a:t>
            </a:r>
            <a:r>
              <a:rPr lang="en-US" altLang="ja-JP" sz="2000" dirty="0"/>
              <a:t>Wentink</a:t>
            </a:r>
          </a:p>
          <a:p>
            <a:pPr>
              <a:defRPr/>
            </a:pPr>
            <a:endParaRPr lang="en-US" altLang="ja-JP" kern="0" dirty="0" smtClean="0"/>
          </a:p>
          <a:p>
            <a:pPr marL="457200" lvl="1" indent="0">
              <a:buFontTx/>
              <a:buNone/>
              <a:defRPr/>
            </a:pPr>
            <a:endParaRPr lang="en-US" altLang="ja-JP" sz="2600" kern="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914400" y="175260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Thanks LB202 CID Assignees (more to be added)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55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/>
        </p:nvSpPr>
        <p:spPr>
          <a:xfrm>
            <a:off x="6318968" y="6475412"/>
            <a:ext cx="222495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2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/>
            </a:pPr>
            <a:r>
              <a:rPr sz="1200"/>
              <a:t>A.Stephens, Intel, D. Stanley, Aruba</a:t>
            </a:r>
          </a:p>
        </p:txBody>
      </p:sp>
      <p:sp>
        <p:nvSpPr>
          <p:cNvPr id="60" name="Shape 60"/>
          <p:cNvSpPr/>
          <p:nvPr/>
        </p:nvSpPr>
        <p:spPr>
          <a:xfrm>
            <a:off x="696912" y="352611"/>
            <a:ext cx="946299" cy="25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800"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/>
            <a:r>
              <a:t>July 2014</a:t>
            </a:r>
          </a:p>
        </p:txBody>
      </p:sp>
      <p:sp>
        <p:nvSpPr>
          <p:cNvPr id="61" name="Shape 61"/>
          <p:cNvSpPr>
            <a:spLocks noGrp="1"/>
          </p:cNvSpPr>
          <p:nvPr>
            <p:ph type="sldNum" sz="quarter" idx="4294967295"/>
          </p:nvPr>
        </p:nvSpPr>
        <p:spPr>
          <a:xfrm>
            <a:off x="4344987" y="6475412"/>
            <a:ext cx="530227" cy="18256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 fontScale="62500" lnSpcReduction="20000"/>
          </a:bodyPr>
          <a:lstStyle>
            <a:lvl1pPr defTabSz="896111">
              <a:defRPr sz="1100"/>
            </a:lvl1pPr>
          </a:lstStyle>
          <a:p>
            <a:pPr lvl="0">
              <a:defRPr sz="1800"/>
            </a:pPr>
            <a:fld id="{86CB4B4D-7CA3-9044-876B-883B54F8677D}" type="slidenum">
              <a:rPr sz="1100"/>
              <a:t>12</a:t>
            </a:fld>
            <a:endParaRPr sz="1100"/>
          </a:p>
        </p:txBody>
      </p:sp>
      <p:sp>
        <p:nvSpPr>
          <p:cNvPr id="62" name="Shape 62"/>
          <p:cNvSpPr>
            <a:spLocks noGrp="1"/>
          </p:cNvSpPr>
          <p:nvPr>
            <p:ph type="body" idx="1"/>
          </p:nvPr>
        </p:nvSpPr>
        <p:spPr>
          <a:xfrm>
            <a:off x="609600" y="2286000"/>
            <a:ext cx="8534400" cy="441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57200" lvl="0" indent="-457200">
              <a:defRPr sz="1800"/>
            </a:pPr>
            <a:r>
              <a:rPr sz="2400" dirty="0"/>
              <a:t>Letter Ballot 203 for Draft 2.0 closed on July 7</a:t>
            </a:r>
          </a:p>
          <a:p>
            <a:pPr marL="914400" lvl="1" indent="-457200">
              <a:buFont typeface="Times New Roman"/>
              <a:defRPr sz="1800"/>
            </a:pPr>
            <a:r>
              <a:rPr sz="2400" dirty="0">
                <a:latin typeface="Times New Roman"/>
                <a:ea typeface="Times New Roman"/>
                <a:cs typeface="Times New Roman"/>
                <a:sym typeface="Times New Roman"/>
              </a:rPr>
              <a:t>82.59% approval ratio: Motion Passes</a:t>
            </a:r>
            <a:endParaRPr sz="2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457200">
              <a:buFont typeface="Times New Roman"/>
              <a:defRPr sz="1800"/>
            </a:pPr>
            <a:r>
              <a:rPr sz="2400" dirty="0">
                <a:latin typeface="Times New Roman"/>
                <a:ea typeface="Times New Roman"/>
                <a:cs typeface="Times New Roman"/>
                <a:sym typeface="Times New Roman"/>
              </a:rPr>
              <a:t>1214 comments received in LB203: 369 editorial comments, 845 technical comments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defRPr sz="1800"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57200">
              <a:defRPr sz="1800"/>
            </a:pPr>
            <a:r>
              <a:rPr sz="2400" dirty="0"/>
              <a:t>Goals for July Meeting:</a:t>
            </a:r>
          </a:p>
          <a:p>
            <a:pPr marL="914400" lvl="1" indent="-457200">
              <a:buFont typeface="Times New Roman"/>
              <a:defRPr sz="1800"/>
            </a:pPr>
            <a:r>
              <a:rPr sz="2400" dirty="0">
                <a:latin typeface="Times New Roman"/>
                <a:ea typeface="Times New Roman"/>
                <a:cs typeface="Times New Roman"/>
                <a:sym typeface="Times New Roman"/>
              </a:rPr>
              <a:t>Start LB203 comment resolution</a:t>
            </a:r>
          </a:p>
          <a:p>
            <a:pPr marL="914400" lvl="1" indent="-457200">
              <a:buFont typeface="Times New Roman"/>
              <a:defRPr sz="1800"/>
            </a:pPr>
            <a:r>
              <a:rPr sz="2400" dirty="0">
                <a:latin typeface="Times New Roman"/>
                <a:ea typeface="Times New Roman"/>
                <a:cs typeface="Times New Roman"/>
                <a:sym typeface="Times New Roman"/>
              </a:rPr>
              <a:t>Hear presentations 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457200">
              <a:buFont typeface="Times New Roman"/>
              <a:defRPr sz="1800"/>
            </a:pPr>
            <a:r>
              <a:rPr sz="2400" dirty="0">
                <a:latin typeface="Times New Roman"/>
                <a:ea typeface="Times New Roman"/>
                <a:cs typeface="Times New Roman"/>
                <a:sym typeface="Times New Roman"/>
              </a:rPr>
              <a:t>Timeline Update</a:t>
            </a:r>
          </a:p>
        </p:txBody>
      </p:sp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696912" y="838200"/>
            <a:ext cx="7772400" cy="1066800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/>
          <a:p>
            <a:pPr lvl="0" defTabSz="676655">
              <a:defRPr sz="1800"/>
            </a:pPr>
            <a:r>
              <a:rPr sz="3600" dirty="0"/>
              <a:t>IEEE 802.11ah - July </a:t>
            </a:r>
            <a:r>
              <a:rPr sz="3600" dirty="0" smtClean="0"/>
              <a:t>2014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100" b="0" dirty="0">
                <a:ea typeface="Times New Roman"/>
                <a:cs typeface="Times New Roman"/>
                <a:sym typeface="Times New Roman"/>
              </a:rPr>
              <a:t>sub 1GHz PHY</a:t>
            </a:r>
            <a:r>
              <a:rPr sz="2300" dirty="0"/>
              <a:t/>
            </a:r>
            <a:br>
              <a:rPr sz="2300" dirty="0"/>
            </a:br>
            <a:r>
              <a:rPr sz="3600" dirty="0" smtClean="0"/>
              <a:t>Chair</a:t>
            </a:r>
            <a:r>
              <a:rPr sz="3600" dirty="0"/>
              <a:t>: </a:t>
            </a:r>
            <a:r>
              <a:rPr sz="3600" dirty="0" err="1"/>
              <a:t>Yongho</a:t>
            </a:r>
            <a:r>
              <a:rPr sz="3600" dirty="0"/>
              <a:t> </a:t>
            </a:r>
            <a:r>
              <a:rPr sz="3600" dirty="0" err="1"/>
              <a:t>Seok</a:t>
            </a:r>
            <a:endParaRPr sz="3600" dirty="0"/>
          </a:p>
        </p:txBody>
      </p:sp>
    </p:spTree>
    <p:extLst>
      <p:ext uri="{BB962C8B-B14F-4D97-AF65-F5344CB8AC3E}">
        <p14:creationId xmlns:p14="http://schemas.microsoft.com/office/powerpoint/2010/main" val="569053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dirty="0" smtClean="0"/>
              <a:t>IEEE 802.11 FILS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– </a:t>
            </a:r>
            <a:r>
              <a:rPr lang="en-US" altLang="ja-JP" dirty="0" smtClean="0"/>
              <a:t>Jul</a:t>
            </a:r>
            <a:r>
              <a:rPr lang="en-US" altLang="en-US" dirty="0" smtClean="0"/>
              <a:t>y </a:t>
            </a:r>
            <a:r>
              <a:rPr lang="en-US" altLang="en-US" dirty="0"/>
              <a:t>2014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b="0" dirty="0" smtClean="0">
                <a:ea typeface="ＭＳ Ｐゴシック" pitchFamily="34" charset="-128"/>
              </a:rPr>
              <a:t>Fast </a:t>
            </a:r>
            <a:r>
              <a:rPr lang="en-US" altLang="ja-JP" sz="2800" b="0" dirty="0">
                <a:ea typeface="ＭＳ Ｐゴシック" pitchFamily="34" charset="-128"/>
              </a:rPr>
              <a:t>Initial Link Setup </a:t>
            </a:r>
            <a:r>
              <a:rPr lang="en-US" altLang="ja-JP" sz="2800" dirty="0">
                <a:ea typeface="ＭＳ Ｐゴシック" pitchFamily="34" charset="-128"/>
              </a:rPr>
              <a:t/>
            </a:r>
            <a:br>
              <a:rPr lang="en-US" altLang="ja-JP" sz="2800" dirty="0">
                <a:ea typeface="ＭＳ Ｐゴシック" pitchFamily="34" charset="-128"/>
              </a:rPr>
            </a:br>
            <a:r>
              <a:rPr lang="en-US" altLang="ja-JP" dirty="0">
                <a:ea typeface="ＭＳ Ｐゴシック" pitchFamily="34" charset="-128"/>
              </a:rPr>
              <a:t>Chair: Hiroshi Mano</a:t>
            </a:r>
            <a:endParaRPr lang="en-US" altLang="ja-JP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800" smtClean="0"/>
              <a:t>July 2014</a:t>
            </a:r>
            <a:endParaRPr kumimoji="0" lang="en-US" altLang="ja-JP" sz="1800" smtClean="0"/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 smtClean="0"/>
              <a:t>D. Stanley, Aruba Networks</a:t>
            </a:r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862CA545-4953-4182-B2DE-C9F9E5AA9B8C}" type="slidenum">
              <a:rPr kumimoji="0" lang="en-US" altLang="ja-JP" sz="1200"/>
              <a:pPr/>
              <a:t>13</a:t>
            </a:fld>
            <a:endParaRPr kumimoji="0" lang="en-US" altLang="ja-JP" sz="12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09800"/>
            <a:ext cx="8458200" cy="41148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for the  Meeting:</a:t>
            </a:r>
          </a:p>
          <a:p>
            <a:pPr lvl="1"/>
            <a:r>
              <a:rPr lang="en-US" altLang="ja-JP" sz="2800" dirty="0"/>
              <a:t>Approve minutes of past meeting and teleconference</a:t>
            </a:r>
          </a:p>
          <a:p>
            <a:pPr lvl="1"/>
            <a:r>
              <a:rPr lang="en-US" altLang="ja-JP" sz="2800" dirty="0"/>
              <a:t>Comment resolution of WG LB D2.0.</a:t>
            </a:r>
          </a:p>
          <a:p>
            <a:pPr lvl="1"/>
            <a:r>
              <a:rPr lang="en-US" altLang="ja-JP" sz="2800" dirty="0"/>
              <a:t>Approve Timeline</a:t>
            </a:r>
          </a:p>
          <a:p>
            <a:pPr lvl="1"/>
            <a:r>
              <a:rPr lang="en-US" altLang="ja-JP" sz="2800" dirty="0"/>
              <a:t>Approve Teleconference schedule</a:t>
            </a:r>
          </a:p>
          <a:p>
            <a:pPr lvl="1"/>
            <a:r>
              <a:rPr lang="en-US" altLang="ja-JP" sz="2800" dirty="0"/>
              <a:t>Approve Plan for  </a:t>
            </a:r>
            <a:r>
              <a:rPr lang="en-US" altLang="ja-JP" sz="2800" dirty="0" smtClean="0"/>
              <a:t>September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0419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smtClean="0"/>
              <a:t>IEEE 802.11aj - </a:t>
            </a:r>
            <a:r>
              <a:rPr lang="en-US" dirty="0" smtClean="0"/>
              <a:t>Jul</a:t>
            </a:r>
            <a:r>
              <a:rPr lang="en-US" altLang="en-US" dirty="0" smtClean="0"/>
              <a:t>y </a:t>
            </a:r>
            <a:r>
              <a:rPr lang="en-US" altLang="en-US" dirty="0"/>
              <a:t>2014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wave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Xiaoming </a:t>
            </a:r>
            <a:r>
              <a:rPr lang="en-US" dirty="0" err="1" smtClean="0"/>
              <a:t>Peng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286000"/>
            <a:ext cx="8077200" cy="3810000"/>
          </a:xfrm>
        </p:spPr>
        <p:txBody>
          <a:bodyPr/>
          <a:lstStyle/>
          <a:p>
            <a:r>
              <a:rPr lang="en-US" altLang="en-US" dirty="0">
                <a:solidFill>
                  <a:srgbClr val="000000"/>
                </a:solidFill>
              </a:rPr>
              <a:t>Comment Resolution for outstanding CIDs for CC12</a:t>
            </a:r>
          </a:p>
          <a:p>
            <a:pPr lvl="1"/>
            <a:r>
              <a:rPr lang="en-US" altLang="en-US" dirty="0">
                <a:solidFill>
                  <a:srgbClr val="000000"/>
                </a:solidFill>
              </a:rPr>
              <a:t>All CIDs for CC12 will be addressed in the scheduled three conference calls and July sessions if needed. </a:t>
            </a:r>
          </a:p>
          <a:p>
            <a:r>
              <a:rPr lang="en-US" altLang="en-US" dirty="0" smtClean="0">
                <a:solidFill>
                  <a:srgbClr val="000000"/>
                </a:solidFill>
              </a:rPr>
              <a:t>New </a:t>
            </a:r>
            <a:r>
              <a:rPr lang="en-US" altLang="en-US" dirty="0">
                <a:solidFill>
                  <a:srgbClr val="000000"/>
                </a:solidFill>
              </a:rPr>
              <a:t>Comment Resolution for 802.11aj new version (D0.2)</a:t>
            </a:r>
          </a:p>
          <a:p>
            <a:r>
              <a:rPr lang="en-US" altLang="en-US" dirty="0" smtClean="0">
                <a:solidFill>
                  <a:srgbClr val="000000"/>
                </a:solidFill>
              </a:rPr>
              <a:t>New </a:t>
            </a:r>
            <a:r>
              <a:rPr lang="en-US" altLang="en-US" dirty="0">
                <a:solidFill>
                  <a:srgbClr val="000000"/>
                </a:solidFill>
              </a:rPr>
              <a:t>Submissions for 45GHz</a:t>
            </a:r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Group 802.11ak </a:t>
            </a:r>
            <a:r>
              <a:rPr lang="en-US" dirty="0" smtClean="0"/>
              <a:t>Jul</a:t>
            </a:r>
            <a:r>
              <a:rPr lang="en-US" dirty="0" smtClean="0"/>
              <a:t>y </a:t>
            </a:r>
            <a:r>
              <a:rPr lang="en-US" dirty="0" smtClean="0"/>
              <a:t>2014</a:t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848600" cy="3810000"/>
          </a:xfrm>
        </p:spPr>
        <p:txBody>
          <a:bodyPr/>
          <a:lstStyle/>
          <a:p>
            <a:pPr marL="609600" indent="-609600"/>
            <a:endParaRPr lang="en-US" dirty="0" smtClean="0"/>
          </a:p>
          <a:p>
            <a:pPr marL="609600" indent="-609600"/>
            <a:r>
              <a:rPr lang="en-US" dirty="0"/>
              <a:t>Since the May meeting, 11ak Draft D0.02 has been posted and 802.11ak and 802.1bz held 2 joint teleconferences</a:t>
            </a:r>
          </a:p>
          <a:p>
            <a:pPr marL="609600" indent="-609600"/>
            <a:r>
              <a:rPr lang="en-US" dirty="0"/>
              <a:t>July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Resolve remaining comments from Comment Collection #17 on P802.11ak Draft D0.01. See 11-14/0559r7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Joint meeting with 802.1Qbz SC Thursday morning.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Adopt a D0.3 / D1.0 Draft.</a:t>
            </a:r>
          </a:p>
          <a:p>
            <a:pPr marL="609600" indent="-609600"/>
            <a:r>
              <a:rPr lang="en-US" dirty="0"/>
              <a:t>Agenda: See 11-14/0742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July 2014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Aruba Networks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July 2014</a:t>
            </a:r>
            <a:endParaRPr lang="en-US" altLang="en-US" sz="180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Aruba Networks</a:t>
            </a:r>
            <a:endParaRPr lang="en-US" altLang="en-US" sz="1200" b="0" smtClean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16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802.11aq – </a:t>
            </a:r>
            <a:r>
              <a:rPr lang="en-US" altLang="en-US" dirty="0" smtClean="0"/>
              <a:t>Jul</a:t>
            </a:r>
            <a:r>
              <a:rPr lang="en-US" altLang="en-US" dirty="0" smtClean="0"/>
              <a:t>y </a:t>
            </a:r>
            <a:r>
              <a:rPr lang="en-US" altLang="en-US" dirty="0" smtClean="0"/>
              <a:t>2014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209800"/>
            <a:ext cx="7772400" cy="3962400"/>
          </a:xfrm>
        </p:spPr>
        <p:txBody>
          <a:bodyPr lIns="91440" tIns="45720" rIns="91440" bIns="45720"/>
          <a:lstStyle/>
          <a:p>
            <a:r>
              <a:rPr lang="en-US" altLang="en-US" dirty="0"/>
              <a:t>Presentations</a:t>
            </a:r>
          </a:p>
          <a:p>
            <a:pPr lvl="1"/>
            <a:r>
              <a:rPr lang="en-US" altLang="en-US" dirty="0"/>
              <a:t>Pre-Association Discovery Protocol (PADP)</a:t>
            </a:r>
          </a:p>
          <a:p>
            <a:pPr lvl="1"/>
            <a:r>
              <a:rPr lang="en-US" altLang="en-US" dirty="0"/>
              <a:t>Message and IE definitions.</a:t>
            </a:r>
          </a:p>
          <a:p>
            <a:pPr lvl="1"/>
            <a:r>
              <a:rPr lang="en-US" altLang="en-US" dirty="0"/>
              <a:t>Service Class types</a:t>
            </a:r>
          </a:p>
          <a:p>
            <a:r>
              <a:rPr lang="en-US" altLang="en-US" dirty="0"/>
              <a:t>Documents under development</a:t>
            </a:r>
          </a:p>
          <a:p>
            <a:pPr lvl="1"/>
            <a:r>
              <a:rPr lang="en-US" altLang="en-US" dirty="0"/>
              <a:t>Framework Requirements Document</a:t>
            </a:r>
          </a:p>
          <a:p>
            <a:pPr lvl="1"/>
            <a:r>
              <a:rPr lang="en-US" altLang="en-US" dirty="0"/>
              <a:t>Draft 0.01</a:t>
            </a:r>
          </a:p>
          <a:p>
            <a:r>
              <a:rPr lang="en-US" altLang="en-US" dirty="0"/>
              <a:t>Plan is to start comment collection on D0.02</a:t>
            </a:r>
          </a:p>
          <a:p>
            <a:r>
              <a:rPr lang="en-US" altLang="en-US" dirty="0"/>
              <a:t>Agenda for this meeting is 11-14/0734r1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July 2014</a:t>
            </a:r>
            <a:endParaRPr lang="en-US" altLang="en-US" sz="180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Aruba Networks</a:t>
            </a:r>
            <a:endParaRPr lang="en-US" altLang="en-US" sz="1200" smtClean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802.11ax – </a:t>
            </a:r>
            <a:r>
              <a:rPr lang="en-US" altLang="en-US" dirty="0" smtClean="0"/>
              <a:t>Jul</a:t>
            </a:r>
            <a:r>
              <a:rPr lang="en-US" altLang="en-US" dirty="0" smtClean="0"/>
              <a:t>y </a:t>
            </a:r>
            <a:r>
              <a:rPr lang="en-US" altLang="en-US" dirty="0" smtClean="0"/>
              <a:t>2014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8534400" cy="3124200"/>
          </a:xfrm>
        </p:spPr>
        <p:txBody>
          <a:bodyPr lIns="91440" tIns="45720" rIns="91440" bIns="45720"/>
          <a:lstStyle/>
          <a:p>
            <a:r>
              <a:rPr lang="en-CA" altLang="en-US" dirty="0"/>
              <a:t>Approval of meeting and </a:t>
            </a:r>
            <a:r>
              <a:rPr lang="en-CA" altLang="en-US" dirty="0" err="1"/>
              <a:t>telecon</a:t>
            </a:r>
            <a:r>
              <a:rPr lang="en-CA" altLang="en-US" dirty="0"/>
              <a:t> minutes since May 2014.</a:t>
            </a:r>
          </a:p>
          <a:p>
            <a:r>
              <a:rPr lang="en-CA" altLang="en-US" dirty="0"/>
              <a:t>Continue to advance simulation scenarios (11-14/0621) and Evaluation Methodologies (11-14/0571) documents.</a:t>
            </a:r>
          </a:p>
          <a:p>
            <a:r>
              <a:rPr lang="en-CA" altLang="en-US" dirty="0"/>
              <a:t>Approve an initial Functional Requirements document.</a:t>
            </a:r>
          </a:p>
          <a:p>
            <a:r>
              <a:rPr lang="en-CA" altLang="en-US" dirty="0"/>
              <a:t>Approve an initial Channel Model document.</a:t>
            </a:r>
          </a:p>
          <a:p>
            <a:r>
              <a:rPr lang="en-CA" altLang="en-US" dirty="0"/>
              <a:t>Discuss and approve TG structure and process.</a:t>
            </a:r>
          </a:p>
          <a:p>
            <a:r>
              <a:rPr lang="en-CA" altLang="en-US" dirty="0"/>
              <a:t>Technical Presentations.</a:t>
            </a:r>
          </a:p>
          <a:p>
            <a:r>
              <a:rPr lang="en-US" altLang="en-US" dirty="0"/>
              <a:t>Agenda for this meeting is available  in document 11-14/0748r0.</a:t>
            </a:r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  <a:endParaRPr lang="en-US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</a:t>
            </a:r>
            <a:r>
              <a:rPr lang="en-US" altLang="en-US" dirty="0" smtClean="0"/>
              <a:t>802.11 WG </a:t>
            </a:r>
            <a:r>
              <a:rPr lang="en-US" altLang="en-US" dirty="0" smtClean="0"/>
              <a:t>snapshot slides for the </a:t>
            </a:r>
            <a:r>
              <a:rPr lang="en-US" altLang="en-US" dirty="0" smtClean="0"/>
              <a:t>Jul</a:t>
            </a:r>
            <a:r>
              <a:rPr lang="en-US" altLang="en-US" dirty="0" smtClean="0"/>
              <a:t>y </a:t>
            </a:r>
            <a:r>
              <a:rPr lang="en-US" altLang="en-US" dirty="0" smtClean="0"/>
              <a:t>2014 session:</a:t>
            </a:r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66800" y="2590800"/>
            <a:ext cx="7772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altLang="en-US" sz="14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Architecture (ARC)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Publicity Standing Committee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Regulatory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Wireless Next Generation </a:t>
            </a:r>
            <a:br>
              <a:rPr lang="en-US" altLang="en-US" sz="1800" kern="0" dirty="0" smtClean="0"/>
            </a:br>
            <a:r>
              <a:rPr lang="en-US" altLang="en-US" sz="1800" kern="0" dirty="0" smtClean="0"/>
              <a:t>(WNG)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TGmc</a:t>
            </a:r>
            <a:r>
              <a:rPr lang="en-US" altLang="en-US" sz="1800" kern="0" dirty="0" smtClean="0"/>
              <a:t> (Revision)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400" kern="0" dirty="0" smtClean="0"/>
          </a:p>
          <a:p>
            <a:pPr marL="0" indent="0">
              <a:buNone/>
            </a:pPr>
            <a:endParaRPr lang="en-US" altLang="en-US" sz="16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Tgah</a:t>
            </a:r>
            <a:r>
              <a:rPr lang="en-US" altLang="en-US" sz="1800" kern="0" dirty="0" smtClean="0"/>
              <a:t> (Sub 1GHz PHY)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Tgai</a:t>
            </a:r>
            <a:r>
              <a:rPr lang="en-US" altLang="en-US" sz="1800" kern="0" dirty="0" smtClean="0"/>
              <a:t> (Fast Initial Link Setup)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Tgaj</a:t>
            </a:r>
            <a:r>
              <a:rPr lang="en-US" altLang="en-US" sz="1800" kern="0" dirty="0" smtClean="0"/>
              <a:t> (</a:t>
            </a:r>
            <a:r>
              <a:rPr lang="en-US" sz="1800" dirty="0"/>
              <a:t>China millimeter wave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- </a:t>
            </a:r>
            <a:r>
              <a:rPr lang="en-US" dirty="0" smtClean="0"/>
              <a:t>Jul</a:t>
            </a:r>
            <a:r>
              <a:rPr lang="en-US" dirty="0" smtClean="0"/>
              <a:t>y </a:t>
            </a:r>
            <a:r>
              <a:rPr lang="en-US" dirty="0" smtClean="0"/>
              <a:t>2014</a:t>
            </a:r>
            <a:br>
              <a:rPr lang="en-US" dirty="0" smtClean="0"/>
            </a:br>
            <a:r>
              <a:rPr lang="en-US" dirty="0" smtClean="0"/>
              <a:t>Chairs: Peter Ecclesine, Adrian Stephens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Aruba Networks</a:t>
            </a:r>
            <a:endParaRPr lang="en-US" smtClean="0"/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2014</a:t>
            </a:r>
            <a:endParaRPr lang="en-US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Amendment Ordering / Draft Snapshots</a:t>
            </a:r>
          </a:p>
          <a:p>
            <a:r>
              <a:rPr lang="en-US" dirty="0"/>
              <a:t>Style Guide for 802.11 </a:t>
            </a:r>
          </a:p>
          <a:p>
            <a:r>
              <a:rPr lang="en-US" dirty="0"/>
              <a:t>Editor backup </a:t>
            </a:r>
            <a:r>
              <a:rPr lang="en-US" dirty="0" smtClean="0"/>
              <a:t>practices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– </a:t>
            </a:r>
            <a:r>
              <a:rPr lang="en-US" altLang="en-US" dirty="0" smtClean="0"/>
              <a:t>Jul</a:t>
            </a:r>
            <a:r>
              <a:rPr lang="en-US" altLang="en-US" dirty="0" smtClean="0"/>
              <a:t>y </a:t>
            </a:r>
            <a:r>
              <a:rPr lang="en-US" altLang="en-US" dirty="0" smtClean="0"/>
              <a:t>2014</a:t>
            </a:r>
            <a:br>
              <a:rPr lang="en-US" altLang="en-US" dirty="0" smtClean="0"/>
            </a:br>
            <a:r>
              <a:rPr lang="en-US" altLang="en-US" dirty="0" smtClean="0"/>
              <a:t>Chair: Mark Hamilton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28800"/>
            <a:ext cx="8305800" cy="4800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000" dirty="0"/>
              <a:t>IEEE </a:t>
            </a:r>
            <a:r>
              <a:rPr lang="en-US" sz="2000" dirty="0" err="1"/>
              <a:t>Std</a:t>
            </a:r>
            <a:r>
              <a:rPr lang="en-US" sz="2000" dirty="0"/>
              <a:t> 802-2014 (Overview &amp; Architecture) is published!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>
                <a:ea typeface="ＭＳ Ｐゴシック" pitchFamily="34" charset="-128"/>
              </a:rPr>
              <a:t>IETF/802 coordination:</a:t>
            </a:r>
            <a:endParaRPr lang="en-US" sz="1800" b="0" dirty="0">
              <a:ea typeface="ＭＳ Ｐゴシック" pitchFamily="34" charset="-128"/>
            </a:endParaRPr>
          </a:p>
          <a:p>
            <a:pPr lvl="1">
              <a:lnSpc>
                <a:spcPct val="80000"/>
              </a:lnSpc>
              <a:defRPr/>
            </a:pPr>
            <a:r>
              <a:rPr lang="en-US" sz="1800" dirty="0"/>
              <a:t>CAPWAP 11n extensions review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>
                <a:ea typeface="ＭＳ Ｐゴシック" pitchFamily="34" charset="-128"/>
              </a:rPr>
              <a:t>No new activity on RFC 4441, PAWS</a:t>
            </a:r>
            <a:endParaRPr lang="en-US" sz="18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802.1AC revision (joint meeting with 802.1, Tue AM2):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/>
              <a:t>802.1 WG letter ballot closes Friday, July 18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/>
              <a:t>This “connects” 802.11 to 802.1 concepts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AP/DS architecture and 802 concepts:</a:t>
            </a:r>
            <a:r>
              <a:rPr lang="en-US" sz="2000" b="0" dirty="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dirty="0"/>
              <a:t>Proposal for architecture of Portal, in “802.1Q/802.1AC terminology”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>
                <a:ea typeface="ＭＳ Ｐゴシック" pitchFamily="34" charset="-128"/>
              </a:rPr>
              <a:t>Joint session Thurs AM1 with </a:t>
            </a:r>
            <a:r>
              <a:rPr lang="en-US" sz="2000" dirty="0" err="1">
                <a:ea typeface="ＭＳ Ｐゴシック" pitchFamily="34" charset="-128"/>
              </a:rPr>
              <a:t>TGak</a:t>
            </a:r>
            <a:r>
              <a:rPr lang="en-US" sz="2000" dirty="0">
                <a:ea typeface="ＭＳ Ｐゴシック" pitchFamily="34" charset="-128"/>
              </a:rPr>
              <a:t> and 802.1Qhz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dirty="0">
                <a:ea typeface="ＭＳ Ｐゴシック" pitchFamily="34" charset="-128"/>
              </a:rPr>
              <a:t>Architecture discussions in </a:t>
            </a:r>
            <a:r>
              <a:rPr lang="en-US" sz="1800" dirty="0" err="1">
                <a:ea typeface="ＭＳ Ｐゴシック" pitchFamily="34" charset="-128"/>
              </a:rPr>
              <a:t>TGak</a:t>
            </a:r>
            <a:r>
              <a:rPr lang="en-US" sz="1800" dirty="0">
                <a:ea typeface="ＭＳ Ｐゴシック" pitchFamily="34" charset="-128"/>
              </a:rPr>
              <a:t>/802.1Qbz/802.1AC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dirty="0">
                <a:ea typeface="ＭＳ Ｐゴシック" pitchFamily="34" charset="-128"/>
              </a:rPr>
              <a:t>Architecture of 11ak concepts, building upon new Portal model (above)</a:t>
            </a:r>
          </a:p>
          <a:p>
            <a:pPr marL="342900" lvl="1" indent="-342900"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US" b="1" dirty="0"/>
              <a:t>IEEE 1588 mapping to IEEE 802.11: </a:t>
            </a:r>
            <a:r>
              <a:rPr lang="en-US" sz="1800" dirty="0"/>
              <a:t>No new activity</a:t>
            </a:r>
          </a:p>
          <a:p>
            <a:pPr eaLnBrk="1" hangingPunct="1">
              <a:defRPr/>
            </a:pPr>
            <a:endParaRPr lang="en-US" sz="2000" b="0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2014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  <a:endParaRPr lang="en-US" altLang="en-US" sz="1200" b="0" smtClean="0"/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July 2014</a:t>
            </a:r>
            <a:endParaRPr lang="en-US" altLang="en-US" sz="180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Aruba Networks</a:t>
            </a:r>
            <a:endParaRPr lang="en-US" altLang="en-US" sz="1200" b="0" smtClean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086251B7-C8EA-442D-BD80-86E018E74E7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5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/>
              <a:t>IEEE </a:t>
            </a:r>
            <a:r>
              <a:rPr lang="en-US" altLang="en-US" dirty="0" smtClean="0"/>
              <a:t>802.11 Publicity SC– </a:t>
            </a:r>
            <a:r>
              <a:rPr lang="en-US" altLang="en-US" dirty="0" smtClean="0"/>
              <a:t>Jul</a:t>
            </a:r>
            <a:r>
              <a:rPr lang="en-US" altLang="en-US" dirty="0" smtClean="0"/>
              <a:t>y </a:t>
            </a:r>
            <a:r>
              <a:rPr lang="en-US" altLang="en-US" dirty="0" smtClean="0"/>
              <a:t>2014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Chair: Stephen McCann</a:t>
            </a:r>
            <a:endParaRPr lang="en-US" altLang="en-US" sz="2000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3962400"/>
          </a:xfrm>
        </p:spPr>
        <p:txBody>
          <a:bodyPr lIns="91440" tIns="45720" rIns="91440" bIns="45720"/>
          <a:lstStyle/>
          <a:p>
            <a:r>
              <a:rPr lang="en-US" altLang="en-US" dirty="0"/>
              <a:t>Updated scope of Publicity (re-cap)</a:t>
            </a:r>
          </a:p>
          <a:p>
            <a:pPr lvl="1"/>
            <a:r>
              <a:rPr lang="en-GB" altLang="en-US" dirty="0"/>
              <a:t>To produce IEEE 802.11 material for convention and educational purposes</a:t>
            </a:r>
            <a:endParaRPr lang="en-US" altLang="en-US" dirty="0"/>
          </a:p>
          <a:p>
            <a:r>
              <a:rPr lang="en-US" altLang="en-US" dirty="0"/>
              <a:t>“What is IEEE 802.11 doing?”</a:t>
            </a:r>
          </a:p>
          <a:p>
            <a:pPr lvl="1"/>
            <a:r>
              <a:rPr lang="en-GB" altLang="en-US" dirty="0"/>
              <a:t>2 – 3 slides for each IEEE 802.11 project</a:t>
            </a:r>
          </a:p>
          <a:p>
            <a:pPr lvl="1"/>
            <a:r>
              <a:rPr lang="en-GB" altLang="en-US" dirty="0"/>
              <a:t>Nominate a person from each project to generate input</a:t>
            </a:r>
          </a:p>
          <a:p>
            <a:pPr lvl="1"/>
            <a:r>
              <a:rPr lang="en-GB" altLang="en-US" dirty="0"/>
              <a:t>Compiled into 1 hour presentation</a:t>
            </a:r>
          </a:p>
          <a:p>
            <a:r>
              <a:rPr lang="en-GB" altLang="en-US" dirty="0"/>
              <a:t>Plans for this week</a:t>
            </a:r>
          </a:p>
          <a:p>
            <a:pPr lvl="1"/>
            <a:r>
              <a:rPr lang="en-GB" altLang="en-US" dirty="0"/>
              <a:t>Review initial material from each project and create draft presentation</a:t>
            </a:r>
          </a:p>
        </p:txBody>
      </p:sp>
    </p:spTree>
    <p:extLst>
      <p:ext uri="{BB962C8B-B14F-4D97-AF65-F5344CB8AC3E}">
        <p14:creationId xmlns:p14="http://schemas.microsoft.com/office/powerpoint/2010/main" val="205962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Regulatory SC </a:t>
            </a:r>
            <a:r>
              <a:rPr lang="en-US" altLang="en-US" dirty="0" smtClean="0"/>
              <a:t>Jul</a:t>
            </a:r>
            <a:r>
              <a:rPr lang="en-US" altLang="en-US" dirty="0" smtClean="0"/>
              <a:t>y </a:t>
            </a:r>
            <a:r>
              <a:rPr lang="en-US" altLang="en-US" dirty="0" smtClean="0"/>
              <a:t>2014</a:t>
            </a:r>
            <a:br>
              <a:rPr lang="en-US" altLang="en-US" dirty="0" smtClean="0"/>
            </a:br>
            <a:r>
              <a:rPr lang="en-US" altLang="en-US" dirty="0"/>
              <a:t>Chair: Richard Kennedy</a:t>
            </a:r>
            <a:endParaRPr lang="en-US" altLang="en-US" dirty="0" smtClean="0"/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pPr eaLnBrk="1" hangingPunct="1"/>
            <a:r>
              <a:rPr lang="en-US" altLang="en-US" dirty="0"/>
              <a:t>IEEE 802.11/15 Regulatory SC issues</a:t>
            </a:r>
          </a:p>
          <a:p>
            <a:pPr eaLnBrk="1" hangingPunct="1"/>
            <a:r>
              <a:rPr lang="en-US" altLang="en-US" dirty="0"/>
              <a:t>The regulatory summaries</a:t>
            </a:r>
          </a:p>
          <a:p>
            <a:pPr eaLnBrk="1" hangingPunct="1"/>
            <a:r>
              <a:rPr lang="en-US" altLang="en-US" dirty="0"/>
              <a:t>Regulatory issues status</a:t>
            </a:r>
          </a:p>
          <a:p>
            <a:pPr lvl="1"/>
            <a:r>
              <a:rPr lang="en-US" altLang="en-US" dirty="0"/>
              <a:t>5 GHz band changes </a:t>
            </a:r>
          </a:p>
          <a:p>
            <a:pPr lvl="1"/>
            <a:r>
              <a:rPr lang="en-US" altLang="en-US" dirty="0"/>
              <a:t>3.5 GHz FNPRM</a:t>
            </a:r>
          </a:p>
          <a:p>
            <a:pPr lvl="1"/>
            <a:r>
              <a:rPr lang="en-US" altLang="en-US" dirty="0" err="1"/>
              <a:t>Globalstar</a:t>
            </a:r>
            <a:r>
              <a:rPr lang="en-US" altLang="en-US" dirty="0"/>
              <a:t> NPRM</a:t>
            </a:r>
          </a:p>
          <a:p>
            <a:pPr lvl="1"/>
            <a:r>
              <a:rPr lang="en-US" altLang="en-US" dirty="0" err="1"/>
              <a:t>Ofcom</a:t>
            </a:r>
            <a:r>
              <a:rPr lang="en-US" altLang="en-US" dirty="0"/>
              <a:t> PSSR consultation</a:t>
            </a:r>
          </a:p>
          <a:p>
            <a:pPr lvl="1"/>
            <a:r>
              <a:rPr lang="en-US" altLang="en-US" dirty="0"/>
              <a:t>ETSI ERM TG11 issues</a:t>
            </a:r>
          </a:p>
          <a:p>
            <a:pPr lvl="1"/>
            <a:r>
              <a:rPr lang="en-US" altLang="en-US" dirty="0"/>
              <a:t>ITS/DSRC coexistence</a:t>
            </a:r>
            <a:endParaRPr lang="en-US" altLang="en-US" b="1" dirty="0"/>
          </a:p>
          <a:p>
            <a:pPr eaLnBrk="1" hangingPunct="1"/>
            <a:r>
              <a:rPr lang="en-US" altLang="en-US" dirty="0"/>
              <a:t>Actions required</a:t>
            </a:r>
          </a:p>
          <a:p>
            <a:pPr lvl="1" eaLnBrk="1" hangingPunct="1"/>
            <a:r>
              <a:rPr lang="en-US" altLang="en-US" dirty="0"/>
              <a:t>TBD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541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2014</a:t>
            </a:r>
            <a:endParaRPr lang="en-US" altLang="en-US" sz="180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  <a:endParaRPr lang="en-US" altLang="en-US" sz="1200" b="0" smtClean="0"/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</a:t>
            </a:r>
            <a:r>
              <a:rPr lang="en-US" altLang="en-US" dirty="0" smtClean="0"/>
              <a:t>Jul</a:t>
            </a:r>
            <a:r>
              <a:rPr lang="en-US" altLang="en-US" dirty="0" smtClean="0"/>
              <a:t>y </a:t>
            </a:r>
            <a:r>
              <a:rPr lang="en-US" altLang="en-US" dirty="0" smtClean="0"/>
              <a:t>2014</a:t>
            </a:r>
            <a:br>
              <a:rPr lang="en-US" altLang="en-US" dirty="0" smtClean="0"/>
            </a:br>
            <a:r>
              <a:rPr lang="en-US" altLang="en-US" dirty="0" smtClean="0"/>
              <a:t>Chair: Clint Chaplin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Aruba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3600"/>
            <a:ext cx="8305800" cy="1471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Review of objectives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Tuesday AM1 (08:00-10:00)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US" altLang="en-US" sz="1800" dirty="0" smtClean="0"/>
              <a:t>Security </a:t>
            </a:r>
            <a:r>
              <a:rPr lang="en-US" altLang="en-US" sz="1800" dirty="0"/>
              <a:t>and Privacy Enhancements for IEEE 802.11 () – Paul Lambert</a:t>
            </a:r>
          </a:p>
          <a:p>
            <a:pPr marL="742950" lvl="1" indent="-285750" eaLnBrk="1" hangingPunct="1">
              <a:buFont typeface="Arial" panose="020B0604020202020204" pitchFamily="34" charset="0"/>
              <a:buChar char="•"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2014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</a:t>
            </a:r>
            <a:r>
              <a:rPr lang="en-US" altLang="en-US" dirty="0" smtClean="0"/>
              <a:t>Jul</a:t>
            </a:r>
            <a:r>
              <a:rPr lang="en-US" altLang="en-US" dirty="0" smtClean="0"/>
              <a:t>y </a:t>
            </a:r>
            <a:r>
              <a:rPr lang="en-US" altLang="en-US" dirty="0" smtClean="0"/>
              <a:t>2014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81200"/>
            <a:ext cx="8458200" cy="41148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 smtClean="0"/>
              <a:t>The agenda items that will be addressed this week are: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 lvl="1">
              <a:defRPr/>
            </a:pPr>
            <a:r>
              <a:rPr lang="en-AU" dirty="0"/>
              <a:t>Confirmed by 802 EC in Mar 2014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>
              <a:defRPr/>
            </a:pPr>
            <a:r>
              <a:rPr lang="en-AU" dirty="0"/>
              <a:t>Review comments and next steps on FDIS ballots</a:t>
            </a:r>
          </a:p>
          <a:p>
            <a:pPr lvl="1">
              <a:defRPr/>
            </a:pPr>
            <a:r>
              <a:rPr lang="en-AU" dirty="0"/>
              <a:t>Responses on 802.11aa/ad/ae FDIS waiting on EC for approval</a:t>
            </a:r>
          </a:p>
          <a:p>
            <a:pPr lvl="1">
              <a:defRPr/>
            </a:pPr>
            <a:r>
              <a:rPr lang="en-AU" dirty="0"/>
              <a:t>Response on 802.22 60-day pre-ballot waiting on WG approval</a:t>
            </a:r>
          </a:p>
          <a:p>
            <a:pPr lvl="1">
              <a:defRPr/>
            </a:pPr>
            <a:r>
              <a:rPr lang="en-AU" dirty="0"/>
              <a:t>Request 802.22 WG have maintenance responsibility for 8802-22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708186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2014</a:t>
            </a:r>
            <a:endParaRPr lang="en-US" altLang="en-US" sz="1800" dirty="0" smtClean="0"/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7" y="6475413"/>
            <a:ext cx="223695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  <a:endParaRPr lang="en-US" altLang="en-US" sz="1200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D64E2BD6-5A6A-4F20-8165-901C95E595C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 smtClean="0"/>
          </a:p>
        </p:txBody>
      </p:sp>
      <p:sp>
        <p:nvSpPr>
          <p:cNvPr id="14341" name="Title 1"/>
          <p:cNvSpPr>
            <a:spLocks noGrp="1"/>
          </p:cNvSpPr>
          <p:nvPr>
            <p:ph type="title" idx="4294967295"/>
          </p:nvPr>
        </p:nvSpPr>
        <p:spPr>
          <a:xfrm>
            <a:off x="6096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</a:t>
            </a:r>
            <a:r>
              <a:rPr lang="en-US" altLang="en-US" dirty="0" smtClean="0"/>
              <a:t>Jul</a:t>
            </a:r>
            <a:r>
              <a:rPr lang="en-US" altLang="en-US" dirty="0" smtClean="0"/>
              <a:t>y </a:t>
            </a:r>
            <a:r>
              <a:rPr lang="en-US" altLang="en-US" dirty="0" smtClean="0"/>
              <a:t>2014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sz="3600" dirty="0" smtClean="0"/>
          </a:p>
        </p:txBody>
      </p:sp>
      <p:sp>
        <p:nvSpPr>
          <p:cNvPr id="14342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05000"/>
            <a:ext cx="8458200" cy="4114800"/>
          </a:xfrm>
        </p:spPr>
        <p:txBody>
          <a:bodyPr lIns="91440" tIns="45720" rIns="91440" bIns="45720"/>
          <a:lstStyle/>
          <a:p>
            <a:r>
              <a:rPr lang="en-AU" altLang="en-US" dirty="0"/>
              <a:t>Review status of previous SC6 proposals</a:t>
            </a:r>
          </a:p>
          <a:p>
            <a:pPr lvl="1"/>
            <a:r>
              <a:rPr lang="en-AU" altLang="en-US" dirty="0"/>
              <a:t>Not much to report on WAPI, TEPA-AC, </a:t>
            </a:r>
            <a:r>
              <a:rPr lang="en-AU" altLang="en-US" dirty="0" err="1"/>
              <a:t>TLSec</a:t>
            </a:r>
            <a:r>
              <a:rPr lang="en-AU" altLang="en-US" dirty="0"/>
              <a:t>, </a:t>
            </a:r>
            <a:r>
              <a:rPr lang="en-AU" altLang="en-US" dirty="0" err="1"/>
              <a:t>TISec</a:t>
            </a:r>
            <a:r>
              <a:rPr lang="en-AU" altLang="en-US" dirty="0"/>
              <a:t>, TAAA, UHT, EUHT</a:t>
            </a:r>
          </a:p>
          <a:p>
            <a:r>
              <a:rPr lang="en-AU" altLang="en-US" dirty="0"/>
              <a:t>Review status of latest SC6 proposals</a:t>
            </a:r>
          </a:p>
          <a:p>
            <a:pPr lvl="1"/>
            <a:r>
              <a:rPr lang="en-AU" altLang="en-US" dirty="0"/>
              <a:t>Virtual AP</a:t>
            </a:r>
          </a:p>
          <a:p>
            <a:pPr lvl="1"/>
            <a:r>
              <a:rPr lang="en-AU" altLang="en-US" dirty="0"/>
              <a:t>Optimization technology in WLAN</a:t>
            </a:r>
          </a:p>
          <a:p>
            <a:r>
              <a:rPr lang="en-AU" altLang="en-US" dirty="0"/>
              <a:t>Prepare for SC6 meeting in London</a:t>
            </a:r>
          </a:p>
          <a:p>
            <a:pPr lvl="1"/>
            <a:r>
              <a:rPr lang="en-AU" altLang="en-US" dirty="0"/>
              <a:t>Review agenda of WG1 &amp; WG7 – not much so far</a:t>
            </a:r>
          </a:p>
          <a:p>
            <a:pPr lvl="1"/>
            <a:r>
              <a:rPr lang="en-AU" altLang="en-US" dirty="0"/>
              <a:t>Appoint and empower a </a:t>
            </a:r>
            <a:r>
              <a:rPr lang="en-AU" altLang="en-US" dirty="0" err="1"/>
              <a:t>HoD</a:t>
            </a:r>
            <a:endParaRPr lang="en-AU" altLang="en-US" dirty="0"/>
          </a:p>
          <a:p>
            <a:pPr lvl="1"/>
            <a:r>
              <a:rPr lang="en-AU" altLang="en-US" dirty="0"/>
              <a:t>Request volunteers to join delegation</a:t>
            </a:r>
          </a:p>
        </p:txBody>
      </p:sp>
    </p:spTree>
    <p:extLst>
      <p:ext uri="{BB962C8B-B14F-4D97-AF65-F5344CB8AC3E}">
        <p14:creationId xmlns:p14="http://schemas.microsoft.com/office/powerpoint/2010/main" val="365305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304055</TotalTime>
  <Words>1266</Words>
  <Application>Microsoft Office PowerPoint</Application>
  <PresentationFormat>On-screen Show (4:3)</PresentationFormat>
  <Paragraphs>284</Paragraphs>
  <Slides>17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Default Design</vt:lpstr>
      <vt:lpstr>Microsoft Word 97 - 2003 Document</vt:lpstr>
      <vt:lpstr>WG11  Opening Report Snapshot slides July 2014</vt:lpstr>
      <vt:lpstr>Abstract</vt:lpstr>
      <vt:lpstr>Editors Meeting - July 2014 Chairs: Peter Ecclesine, Adrian Stephens</vt:lpstr>
      <vt:lpstr>802.11 ARC – July 2014 Chair: Mark Hamilton</vt:lpstr>
      <vt:lpstr>IEEE 802.11 Publicity SC– July 2014 Chair: Stephen McCann</vt:lpstr>
      <vt:lpstr>Regulatory SC July 2014 Chair: Richard Kennedy</vt:lpstr>
      <vt:lpstr>WNG SC –  July 2014 Chair: Clint Chaplin</vt:lpstr>
      <vt:lpstr>IEEE 802 JTC1 SC – July 2014 Chair: Andrew Myles</vt:lpstr>
      <vt:lpstr>IEEE 802 JTC1 SC – July 2014 Chair: Andrew Myles</vt:lpstr>
      <vt:lpstr>TGmc 802.11 Revision – July 2014 Chair: Dorothy Stanley</vt:lpstr>
      <vt:lpstr>TGmc 802.11 Revision – July 2014 Chair: Dorothy Stanley</vt:lpstr>
      <vt:lpstr>IEEE 802.11ah - July 2014 sub 1GHz PHY Chair: Yongho Seok</vt:lpstr>
      <vt:lpstr>IEEE 802.11 FILS TGai – July 2014 Fast Initial Link Setup  Chair: Hiroshi Mano</vt:lpstr>
      <vt:lpstr>IEEE 802.11aj - July 2014 China millimeter wave Chair: Xiaoming Peng</vt:lpstr>
      <vt:lpstr>Task Group 802.11ak July 2014 Enhancements For Transit Links Within Bridged Networks Chair: Donald Eastlake</vt:lpstr>
      <vt:lpstr>IEEE 802.11aq – July 2014 Pre-Association Discovery Chair: Stephen McCann</vt:lpstr>
      <vt:lpstr>IEEE 802.11ax – July 2014 High Efficiency WLAN Chair: Osama Aboul-Magd 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Snapshots - May 2014</dc:title>
  <dc:creator>dstanley@arubanetworks.com;802.11CAC;adrian.p.stephens@ieee.org</dc:creator>
  <cp:lastModifiedBy>Dorothy Stanley</cp:lastModifiedBy>
  <cp:revision>3026</cp:revision>
  <cp:lastPrinted>2014-03-15T03:57:02Z</cp:lastPrinted>
  <dcterms:created xsi:type="dcterms:W3CDTF">1998-02-10T13:07:52Z</dcterms:created>
  <dcterms:modified xsi:type="dcterms:W3CDTF">2014-07-13T05:11:11Z</dcterms:modified>
</cp:coreProperties>
</file>